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  <p:sldMasterId id="2147483690" r:id="rId3"/>
    <p:sldMasterId id="2147483711" r:id="rId4"/>
    <p:sldMasterId id="2147483732" r:id="rId5"/>
  </p:sldMasterIdLst>
  <p:notesMasterIdLst>
    <p:notesMasterId r:id="rId21"/>
  </p:notesMasterIdLst>
  <p:handoutMasterIdLst>
    <p:handoutMasterId r:id="rId22"/>
  </p:handoutMasterIdLst>
  <p:sldIdLst>
    <p:sldId id="262" r:id="rId6"/>
    <p:sldId id="338" r:id="rId7"/>
    <p:sldId id="405" r:id="rId8"/>
    <p:sldId id="404" r:id="rId9"/>
    <p:sldId id="357" r:id="rId10"/>
    <p:sldId id="329" r:id="rId11"/>
    <p:sldId id="403" r:id="rId12"/>
    <p:sldId id="398" r:id="rId13"/>
    <p:sldId id="400" r:id="rId14"/>
    <p:sldId id="387" r:id="rId15"/>
    <p:sldId id="402" r:id="rId16"/>
    <p:sldId id="355" r:id="rId17"/>
    <p:sldId id="406" r:id="rId18"/>
    <p:sldId id="394" r:id="rId19"/>
    <p:sldId id="397" r:id="rId20"/>
  </p:sldIdLst>
  <p:sldSz cx="24387175" cy="13716000"/>
  <p:notesSz cx="6881813" cy="9296400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308">
          <p15:clr>
            <a:srgbClr val="A4A3A4"/>
          </p15:clr>
        </p15:guide>
        <p15:guide id="3" pos="10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4A4F55"/>
    <a:srgbClr val="3D367E"/>
    <a:srgbClr val="F1B300"/>
    <a:srgbClr val="EDC200"/>
    <a:srgbClr val="FFE791"/>
    <a:srgbClr val="FFCC66"/>
    <a:srgbClr val="E6DC8A"/>
    <a:srgbClr val="E3CB6A"/>
    <a:srgbClr val="F1E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6" autoAdjust="0"/>
    <p:restoredTop sz="94366" autoAdjust="0"/>
  </p:normalViewPr>
  <p:slideViewPr>
    <p:cSldViewPr snapToGrid="0" snapToObjects="1">
      <p:cViewPr varScale="1">
        <p:scale>
          <a:sx n="53" d="100"/>
          <a:sy n="53" d="100"/>
        </p:scale>
        <p:origin x="232" y="400"/>
      </p:cViewPr>
      <p:guideLst>
        <p:guide orient="horz"/>
        <p:guide pos="14308"/>
        <p:guide pos="105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16" y="9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10" Type="http://schemas.openxmlformats.org/officeDocument/2006/relationships/slide" Target="slides/slide15.xml"/><Relationship Id="rId4" Type="http://schemas.openxmlformats.org/officeDocument/2006/relationships/slide" Target="slides/slide8.xml"/><Relationship Id="rId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46482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6A2534E0-C1B6-7341-BD62-0A870936238F}" type="datetime1">
              <a:rPr lang="en-US" smtClean="0">
                <a:latin typeface="Open Sans Light"/>
              </a:rPr>
              <a:t>2/24/22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6482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>
                <a:latin typeface="Open Sans Light"/>
              </a:defRPr>
            </a:lvl1pPr>
          </a:lstStyle>
          <a:p>
            <a:fld id="{03844DE4-CBD3-6642-A3BB-3677EF870727}" type="datetime1">
              <a:rPr lang="en-US" smtClean="0"/>
              <a:t>2/24/22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301" tIns="46151" rIns="92301" bIns="4615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7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E8D62-D41F-6042-BCDF-79D228EFA10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44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8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0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0535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392788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5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805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21245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9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011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19647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5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9764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4440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24551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rgbClr val="4A4F55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305692"/>
            <a:ext cx="24387175" cy="4103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5" r:id="rId4"/>
    <p:sldLayoutId id="2147483675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Futura Bk BT Book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TisaOT"/>
          <a:ea typeface="+mn-ea"/>
          <a:cs typeface="TisaO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3305692"/>
            <a:ext cx="24387175" cy="4103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1934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Futura Bk BT Book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TisaOT"/>
          <a:ea typeface="+mn-ea"/>
          <a:cs typeface="TisaO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3305692"/>
            <a:ext cx="24387175" cy="4103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674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Futura Bk BT Book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TisaOT"/>
          <a:ea typeface="+mn-ea"/>
          <a:cs typeface="TisaO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3305692"/>
            <a:ext cx="24387175" cy="4103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235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Futura Bk BT Book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TisaOT"/>
          <a:ea typeface="+mn-ea"/>
          <a:cs typeface="TisaO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3305692"/>
            <a:ext cx="24387175" cy="4103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114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Futura Bk BT Book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TisaOT"/>
          <a:ea typeface="+mn-ea"/>
          <a:cs typeface="TisaO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rosal13@calstatela.edu" TargetMode="External"/><Relationship Id="rId2" Type="http://schemas.openxmlformats.org/officeDocument/2006/relationships/hyperlink" Target="mailto:ctruong@calstatela.edu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vpopovi@calstatel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alstatela.academicwork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VmRVfNc5E&amp;feature=youtu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StateLAlogo_hero_original_4color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8" y="1949943"/>
            <a:ext cx="11114602" cy="91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68" y="2993256"/>
            <a:ext cx="20410182" cy="4928595"/>
          </a:xfr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dirty="0">
                <a:latin typeface="+mj-lt"/>
              </a:rPr>
              <a:t>Once you have completed the review of all the applications assigned to you, you will see your scores for all the applicants:  </a:t>
            </a: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</a:endParaRPr>
          </a:p>
          <a:p>
            <a:pPr marL="457200" indent="-457200" algn="l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9038" y="821765"/>
            <a:ext cx="20729099" cy="1133518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marL="0" marR="0" lvl="0" indent="0" algn="l" defTabSz="1087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FuturaBT Book"/>
                <a:ea typeface="+mj-ea"/>
                <a:cs typeface="FuturaBT Book"/>
              </a:rPr>
              <a:t>Reviewing the Applications Continued…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850202" y="1732868"/>
            <a:ext cx="1689499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00" b="0" i="1" u="none" strike="noStrike" kern="1200" cap="none" spc="0" normalizeH="0" baseline="0" noProof="0" dirty="0">
                <a:ln>
                  <a:noFill/>
                </a:ln>
                <a:solidFill>
                  <a:srgbClr val="4A4F55"/>
                </a:solidFill>
                <a:effectLst/>
                <a:uLnTx/>
                <a:uFillTx/>
                <a:latin typeface="Tisa Offc"/>
                <a:ea typeface="+mn-ea"/>
                <a:cs typeface="Tisa Offc"/>
              </a:rPr>
              <a:t>Scoring each applicant and selecting the finalist(s)</a:t>
            </a:r>
          </a:p>
        </p:txBody>
      </p:sp>
      <p:sp>
        <p:nvSpPr>
          <p:cNvPr id="2" name="Rectangle 1"/>
          <p:cNvSpPr/>
          <p:nvPr/>
        </p:nvSpPr>
        <p:spPr>
          <a:xfrm>
            <a:off x="5800299" y="8625385"/>
            <a:ext cx="627797" cy="300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1934" y="9515630"/>
            <a:ext cx="586854" cy="245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226" y="10420066"/>
            <a:ext cx="611287" cy="2524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8788" y="10420066"/>
            <a:ext cx="211540" cy="307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813" y="4296068"/>
            <a:ext cx="21128404" cy="82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5618" y="2219118"/>
            <a:ext cx="20655937" cy="3128102"/>
          </a:xfr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dirty="0">
                <a:latin typeface="+mn-lt"/>
              </a:rPr>
              <a:t>Use the Scholarship Awarding Form to </a:t>
            </a:r>
            <a:r>
              <a:rPr lang="en-US" sz="3000" b="1" dirty="0">
                <a:latin typeface="+mn-lt"/>
              </a:rPr>
              <a:t>provide the following information to </a:t>
            </a:r>
            <a:r>
              <a:rPr lang="en-US" sz="3000" b="1" u="sng" dirty="0">
                <a:latin typeface="+mn-lt"/>
              </a:rPr>
              <a:t>your Scholarship Liaison</a:t>
            </a:r>
            <a:r>
              <a:rPr lang="en-US" sz="3000" b="1" dirty="0">
                <a:latin typeface="+mn-lt"/>
              </a:rPr>
              <a:t> by June 15.</a:t>
            </a: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n-lt"/>
              </a:rPr>
              <a:t>Name(s) of scholarship recipient(s)</a:t>
            </a: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n-lt"/>
              </a:rPr>
              <a:t>Amount of scholarship</a:t>
            </a: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n-lt"/>
              </a:rPr>
              <a:t>Indicate the term that the scholarship should be applied to (i.e. full year, fall only, spring only, etc.)</a:t>
            </a: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b="1" dirty="0">
                <a:latin typeface="+mn-lt"/>
              </a:rPr>
              <a:t>Fill in all areas in white</a:t>
            </a:r>
            <a:r>
              <a:rPr lang="en-US" sz="3000" dirty="0">
                <a:latin typeface="+mn-lt"/>
              </a:rPr>
              <a:t>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9038" y="821765"/>
            <a:ext cx="20729099" cy="1133518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marL="0" marR="0" lvl="0" indent="0" algn="l" defTabSz="1087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FuturaBT Book"/>
                <a:ea typeface="+mj-ea"/>
                <a:cs typeface="FuturaBT Book"/>
              </a:rPr>
              <a:t>Submitting Names of Scholarship Recipients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850202" y="1732868"/>
            <a:ext cx="15056470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100" b="0" i="1" u="none" strike="noStrike" kern="1200" cap="none" spc="0" normalizeH="0" baseline="0" noProof="0" dirty="0">
              <a:ln>
                <a:noFill/>
              </a:ln>
              <a:solidFill>
                <a:srgbClr val="4A4F55"/>
              </a:solidFill>
              <a:effectLst/>
              <a:uLnTx/>
              <a:uFillTx/>
              <a:latin typeface="Tisa Offc"/>
              <a:ea typeface="+mn-ea"/>
              <a:cs typeface="Tisa Off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64" y="4819488"/>
            <a:ext cx="15007812" cy="84887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D4B64F-DB48-EE47-A0C8-25403C856C94}"/>
              </a:ext>
            </a:extLst>
          </p:cNvPr>
          <p:cNvSpPr/>
          <p:nvPr/>
        </p:nvSpPr>
        <p:spPr>
          <a:xfrm>
            <a:off x="8398042" y="4819488"/>
            <a:ext cx="2141621" cy="527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32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6609" y="4078275"/>
            <a:ext cx="20136678" cy="1508712"/>
          </a:xfrm>
        </p:spPr>
        <p:txBody>
          <a:bodyPr/>
          <a:lstStyle/>
          <a:p>
            <a:r>
              <a:rPr lang="en-US" sz="8800" b="1" dirty="0">
                <a:solidFill>
                  <a:schemeClr val="bg1"/>
                </a:solidFill>
                <a:latin typeface="FuturaBT Book"/>
                <a:cs typeface="FuturaBT Book"/>
              </a:rPr>
              <a:t>Timeline Review &amp; </a:t>
            </a:r>
            <a:br>
              <a:rPr lang="en-US" sz="8800" b="1" dirty="0">
                <a:solidFill>
                  <a:schemeClr val="bg1"/>
                </a:solidFill>
                <a:latin typeface="FuturaBT Book"/>
                <a:cs typeface="FuturaBT Book"/>
              </a:rPr>
            </a:br>
            <a:r>
              <a:rPr lang="en-US" sz="8800" b="1" dirty="0">
                <a:solidFill>
                  <a:schemeClr val="bg1"/>
                </a:solidFill>
                <a:latin typeface="FuturaBT Book"/>
                <a:cs typeface="FuturaBT Book"/>
              </a:rPr>
              <a:t>Where to go for Assistance</a:t>
            </a:r>
          </a:p>
        </p:txBody>
      </p:sp>
      <p:pic>
        <p:nvPicPr>
          <p:cNvPr id="5" name="Picture 4" descr="CalStateLAlogo_hero_horizontal_4color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485" y="11633840"/>
            <a:ext cx="75311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7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67" y="2993256"/>
            <a:ext cx="20655937" cy="8889680"/>
          </a:xfrm>
        </p:spPr>
        <p:txBody>
          <a:bodyPr>
            <a:spAutoFit/>
          </a:bodyPr>
          <a:lstStyle/>
          <a:p>
            <a:pPr lvl="0" algn="l">
              <a:tabLst>
                <a:tab pos="4572000" algn="l"/>
              </a:tabLst>
            </a:pPr>
            <a:r>
              <a:rPr lang="en-US" sz="4000" b="1" dirty="0">
                <a:latin typeface="+mn-lt"/>
              </a:rPr>
              <a:t>April 12 by 5pm:  </a:t>
            </a:r>
            <a:r>
              <a:rPr lang="en-US" sz="4000" dirty="0">
                <a:latin typeface="+mn-lt"/>
              </a:rPr>
              <a:t>	General Scholarship Application Deadline</a:t>
            </a:r>
          </a:p>
          <a:p>
            <a:pPr lvl="0" algn="l">
              <a:tabLst>
                <a:tab pos="4572000" algn="l"/>
              </a:tabLst>
            </a:pPr>
            <a:r>
              <a:rPr lang="en-US" sz="4000" b="1" dirty="0">
                <a:latin typeface="+mn-lt"/>
              </a:rPr>
              <a:t>April 12 by 5pm:  </a:t>
            </a:r>
            <a:r>
              <a:rPr lang="en-US" sz="4000" dirty="0">
                <a:latin typeface="+mn-lt"/>
              </a:rPr>
              <a:t>	Deadline for Letter of Reference Submission</a:t>
            </a:r>
          </a:p>
          <a:p>
            <a:pPr lvl="0" algn="l">
              <a:tabLst>
                <a:tab pos="4572000" algn="l"/>
              </a:tabLst>
            </a:pPr>
            <a:r>
              <a:rPr lang="en-US" sz="4000" b="1" dirty="0">
                <a:latin typeface="+mn-lt"/>
              </a:rPr>
              <a:t>April 15-June 15:  </a:t>
            </a:r>
            <a:r>
              <a:rPr lang="en-US" sz="4000" dirty="0">
                <a:latin typeface="+mn-lt"/>
              </a:rPr>
              <a:t>	Scholarship review conducted by Departments and Committees</a:t>
            </a:r>
          </a:p>
          <a:p>
            <a:pPr lvl="0" algn="l">
              <a:tabLst>
                <a:tab pos="4572000" algn="l"/>
              </a:tabLst>
            </a:pPr>
            <a:r>
              <a:rPr lang="en-US" sz="4000" b="1" dirty="0">
                <a:latin typeface="+mn-lt"/>
              </a:rPr>
              <a:t>June 15:</a:t>
            </a:r>
            <a:r>
              <a:rPr lang="en-US" sz="4000" dirty="0">
                <a:latin typeface="+mn-lt"/>
              </a:rPr>
              <a:t>	Scholarship Selection Deadline</a:t>
            </a:r>
          </a:p>
          <a:p>
            <a:pPr lvl="0" algn="l">
              <a:tabLst>
                <a:tab pos="4572000" algn="l"/>
              </a:tabLst>
            </a:pPr>
            <a:r>
              <a:rPr lang="en-US" sz="4000" b="1" dirty="0">
                <a:solidFill>
                  <a:srgbClr val="00B050"/>
                </a:solidFill>
                <a:latin typeface="+mn-lt"/>
              </a:rPr>
              <a:t>August 12:</a:t>
            </a:r>
            <a:r>
              <a:rPr lang="en-US" sz="4000" dirty="0">
                <a:solidFill>
                  <a:srgbClr val="00B050"/>
                </a:solidFill>
                <a:latin typeface="+mn-lt"/>
              </a:rPr>
              <a:t>	First Fall ’21 scholarship disbursements to students</a:t>
            </a:r>
          </a:p>
          <a:p>
            <a:pPr lvl="0" algn="l">
              <a:tabLst>
                <a:tab pos="4572000" algn="l"/>
              </a:tabLst>
            </a:pPr>
            <a:r>
              <a:rPr lang="en-US" sz="4000" b="1" dirty="0">
                <a:solidFill>
                  <a:schemeClr val="tx1"/>
                </a:solidFill>
                <a:latin typeface="+mn-lt"/>
              </a:rPr>
              <a:t>September 14-24</a:t>
            </a:r>
            <a:r>
              <a:rPr lang="en-US" sz="4000" dirty="0">
                <a:solidFill>
                  <a:schemeClr val="tx1"/>
                </a:solidFill>
                <a:latin typeface="+mn-lt"/>
              </a:rPr>
              <a:t>	Scholarship Liaisons provided with a list of students whose scholarships                           	did not disburse</a:t>
            </a:r>
          </a:p>
          <a:p>
            <a:pPr lvl="0" algn="l">
              <a:tabLst>
                <a:tab pos="4572000" algn="l"/>
              </a:tabLst>
            </a:pPr>
            <a:endParaRPr lang="en-US" sz="4000" dirty="0">
              <a:solidFill>
                <a:srgbClr val="00B050"/>
              </a:solidFill>
              <a:latin typeface="+mn-lt"/>
            </a:endParaRPr>
          </a:p>
          <a:p>
            <a:pPr lvl="0" algn="l">
              <a:tabLst>
                <a:tab pos="4572000" algn="l"/>
              </a:tabLst>
            </a:pPr>
            <a:endParaRPr lang="en-US" sz="4000" dirty="0">
              <a:solidFill>
                <a:srgbClr val="00B050"/>
              </a:solidFill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en-US" sz="2900" b="1" dirty="0">
              <a:latin typeface="Tisa Offc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2900" b="1" dirty="0">
              <a:latin typeface="Tisa Offc"/>
              <a:cs typeface="Tisa Off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9038" y="821765"/>
            <a:ext cx="20729099" cy="1133518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algn="l"/>
            <a:r>
              <a:rPr lang="en-US" dirty="0">
                <a:solidFill>
                  <a:srgbClr val="8A8A8D"/>
                </a:solidFill>
                <a:latin typeface="FuturaBT Book"/>
                <a:cs typeface="FuturaBT Book"/>
              </a:rPr>
              <a:t>2022-23 Scholarship Timeline</a:t>
            </a:r>
            <a:endParaRPr lang="en-US" b="1" i="1" dirty="0">
              <a:solidFill>
                <a:srgbClr val="8A8A8D"/>
              </a:solidFill>
              <a:latin typeface="FuturaBT Book"/>
              <a:cs typeface="FuturaBT Book"/>
            </a:endParaRPr>
          </a:p>
        </p:txBody>
      </p:sp>
    </p:spTree>
    <p:extLst>
      <p:ext uri="{BB962C8B-B14F-4D97-AF65-F5344CB8AC3E}">
        <p14:creationId xmlns:p14="http://schemas.microsoft.com/office/powerpoint/2010/main" val="1966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38" y="2243889"/>
            <a:ext cx="10197651" cy="2672593"/>
          </a:xfr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3500" dirty="0">
              <a:latin typeface="Tisa Offc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3500" dirty="0">
              <a:latin typeface="Tisa Offc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2900" b="1" dirty="0">
              <a:latin typeface="Tisa Offc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2900" b="1" dirty="0">
              <a:latin typeface="Tisa Offc"/>
              <a:cs typeface="Tisa Off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9038" y="821765"/>
            <a:ext cx="20729099" cy="1133518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algn="l"/>
            <a:r>
              <a:rPr lang="en-US" dirty="0">
                <a:solidFill>
                  <a:srgbClr val="8A8A8D"/>
                </a:solidFill>
                <a:latin typeface="FuturaBT Book"/>
                <a:cs typeface="FuturaBT Book"/>
              </a:rPr>
              <a:t>Scholarship Liaisons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44190" y="2042721"/>
            <a:ext cx="19238021" cy="1304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500" b="1" dirty="0"/>
              <a:t>Academic Senate: </a:t>
            </a:r>
            <a:r>
              <a:rPr lang="en-US" sz="3500" dirty="0"/>
              <a:t>Dr. Talia Bettcher, Academic Senate Chair</a:t>
            </a:r>
          </a:p>
          <a:p>
            <a:pPr lvl="0"/>
            <a:r>
              <a:rPr lang="en-US" sz="3500" b="1" dirty="0"/>
              <a:t>Alumni Relations: </a:t>
            </a:r>
            <a:r>
              <a:rPr lang="en-US" sz="3500" dirty="0"/>
              <a:t>Priscilla Parks, Alumni and Student Programs Manager</a:t>
            </a:r>
          </a:p>
          <a:p>
            <a:pPr lvl="0"/>
            <a:r>
              <a:rPr lang="en-US" sz="3500" b="1" dirty="0"/>
              <a:t>Arts and Letters:  </a:t>
            </a:r>
            <a:r>
              <a:rPr lang="en-US" sz="3500" dirty="0"/>
              <a:t>Dr.</a:t>
            </a:r>
            <a:r>
              <a:rPr lang="en-US" sz="3500" b="1" dirty="0"/>
              <a:t> </a:t>
            </a:r>
            <a:r>
              <a:rPr lang="en-US" sz="3500" dirty="0"/>
              <a:t>Katherine Weiss, Associate Dean</a:t>
            </a:r>
          </a:p>
          <a:p>
            <a:pPr lvl="0"/>
            <a:r>
              <a:rPr lang="en-US" sz="3500" b="1" dirty="0"/>
              <a:t>Associated Students Inc.: </a:t>
            </a:r>
            <a:r>
              <a:rPr lang="en-US" sz="3500" dirty="0"/>
              <a:t>Dena Florez, Office Manager of Administration and Services</a:t>
            </a:r>
          </a:p>
          <a:p>
            <a:pPr lvl="0"/>
            <a:r>
              <a:rPr lang="en-US" sz="3500" b="1" dirty="0"/>
              <a:t>Athletics: </a:t>
            </a:r>
            <a:r>
              <a:rPr lang="en-US" sz="3500" dirty="0"/>
              <a:t>Daniel Garrett, Assistant Director</a:t>
            </a:r>
          </a:p>
          <a:p>
            <a:pPr lvl="0"/>
            <a:r>
              <a:rPr lang="en-US" sz="3500" b="1" dirty="0"/>
              <a:t>Business and Economics: </a:t>
            </a:r>
            <a:r>
              <a:rPr lang="en-US" sz="3500" dirty="0"/>
              <a:t>Dr.</a:t>
            </a:r>
            <a:r>
              <a:rPr lang="en-US" sz="3500" b="1" dirty="0"/>
              <a:t> </a:t>
            </a:r>
            <a:r>
              <a:rPr lang="en-US" sz="3500" dirty="0"/>
              <a:t>Angela Young, Associate Dean</a:t>
            </a:r>
          </a:p>
          <a:p>
            <a:pPr lvl="0"/>
            <a:r>
              <a:rPr lang="en-US" sz="3500" b="1" dirty="0"/>
              <a:t>Center for Engagement, Service and Public Good: </a:t>
            </a:r>
            <a:r>
              <a:rPr lang="en-US" sz="3500" dirty="0"/>
              <a:t>Taffany Lim, Senior Director</a:t>
            </a:r>
          </a:p>
          <a:p>
            <a:pPr lvl="0"/>
            <a:r>
              <a:rPr lang="en-US" sz="3500" b="1" dirty="0"/>
              <a:t>Education:  </a:t>
            </a:r>
            <a:r>
              <a:rPr lang="en-US" sz="3500" dirty="0"/>
              <a:t>Agustin Cervantes, Director of Student Services</a:t>
            </a:r>
          </a:p>
          <a:p>
            <a:pPr lvl="0"/>
            <a:r>
              <a:rPr lang="en-US" sz="3500" b="1" dirty="0"/>
              <a:t>Educational Opportunity Program: </a:t>
            </a:r>
            <a:r>
              <a:rPr lang="en-US" sz="3500" dirty="0"/>
              <a:t>Danielle Chambers, Director</a:t>
            </a:r>
          </a:p>
          <a:p>
            <a:pPr lvl="0"/>
            <a:r>
              <a:rPr lang="en-US" sz="3500" b="1" dirty="0"/>
              <a:t>Emeriti: </a:t>
            </a:r>
            <a:r>
              <a:rPr lang="en-US" sz="3500" dirty="0"/>
              <a:t>Alfredo Gonzalez, Committee Chair</a:t>
            </a:r>
          </a:p>
          <a:p>
            <a:pPr lvl="0"/>
            <a:r>
              <a:rPr lang="en-US" sz="3500" b="1" dirty="0"/>
              <a:t>Engineering, Computer Science and Technology:  </a:t>
            </a:r>
            <a:r>
              <a:rPr lang="en-US" sz="3500" dirty="0"/>
              <a:t>Dr. Jane Dong, Associate Dean</a:t>
            </a:r>
          </a:p>
          <a:p>
            <a:pPr lvl="0"/>
            <a:r>
              <a:rPr lang="en-US" sz="3500" b="1" dirty="0"/>
              <a:t>Ethnic Studies: </a:t>
            </a:r>
            <a:r>
              <a:rPr lang="en-US" sz="3500" dirty="0"/>
              <a:t>Dr. Trinh Pham, Associate Dean</a:t>
            </a:r>
          </a:p>
          <a:p>
            <a:pPr lvl="0"/>
            <a:r>
              <a:rPr lang="en-US" sz="3500" b="1" dirty="0"/>
              <a:t>Erika J. Glazer Family Dreamers Resource Center: </a:t>
            </a:r>
            <a:r>
              <a:rPr lang="en-US" sz="3500" dirty="0"/>
              <a:t>Luz Borjon,</a:t>
            </a:r>
            <a:r>
              <a:rPr lang="en-US" sz="3500" b="1" dirty="0"/>
              <a:t> </a:t>
            </a:r>
            <a:r>
              <a:rPr lang="en-US" sz="3500" dirty="0"/>
              <a:t>Director</a:t>
            </a:r>
          </a:p>
          <a:p>
            <a:pPr lvl="0"/>
            <a:r>
              <a:rPr lang="en-US" sz="3500" b="1" dirty="0"/>
              <a:t>Graduate Studies: </a:t>
            </a:r>
            <a:r>
              <a:rPr lang="en-US" sz="3500" dirty="0"/>
              <a:t>Dr. Karin Brown, Associate Vice President and Dean</a:t>
            </a:r>
            <a:endParaRPr lang="en-US" sz="3500" b="1" dirty="0"/>
          </a:p>
          <a:p>
            <a:pPr lvl="0"/>
            <a:r>
              <a:rPr lang="en-US" sz="3500" b="1" dirty="0"/>
              <a:t>Health and Human Services:  </a:t>
            </a:r>
            <a:r>
              <a:rPr lang="en-US" sz="3500" dirty="0"/>
              <a:t>Zully Quezada, Assistant to Associate Dean</a:t>
            </a:r>
          </a:p>
          <a:p>
            <a:pPr lvl="0"/>
            <a:r>
              <a:rPr lang="en-US" sz="3500" b="1" dirty="0"/>
              <a:t>Honors College: </a:t>
            </a:r>
            <a:r>
              <a:rPr lang="en-US" sz="3500" dirty="0"/>
              <a:t>Dr.</a:t>
            </a:r>
            <a:r>
              <a:rPr lang="en-US" sz="3500" b="1" dirty="0"/>
              <a:t> </a:t>
            </a:r>
            <a:r>
              <a:rPr lang="en-US" sz="3500" dirty="0"/>
              <a:t>Alison McCurdy, Associate Director</a:t>
            </a:r>
          </a:p>
          <a:p>
            <a:pPr lvl="0"/>
            <a:r>
              <a:rPr lang="en-US" sz="3500" b="1" dirty="0"/>
              <a:t>Natural and Social Sciences:  </a:t>
            </a:r>
            <a:r>
              <a:rPr lang="en-US" sz="3500" dirty="0"/>
              <a:t> Amy Miller, Assistant to Associate Dean</a:t>
            </a:r>
          </a:p>
          <a:p>
            <a:pPr lvl="0"/>
            <a:r>
              <a:rPr lang="en-US" sz="3500" b="1" dirty="0"/>
              <a:t>Office for Students with Disabilities: </a:t>
            </a:r>
            <a:r>
              <a:rPr lang="en-US" sz="3500" dirty="0"/>
              <a:t>Gonzalo Centeno, Director</a:t>
            </a:r>
          </a:p>
          <a:p>
            <a:pPr lvl="0"/>
            <a:r>
              <a:rPr lang="en-US" sz="3500" b="1" dirty="0"/>
              <a:t>Pat Brown Institute for Public Affairs: </a:t>
            </a:r>
            <a:r>
              <a:rPr lang="en-US" sz="3500" dirty="0"/>
              <a:t>Dr. Raphael Sonenshein, Executive Director</a:t>
            </a:r>
          </a:p>
          <a:p>
            <a:pPr lvl="0"/>
            <a:r>
              <a:rPr lang="en-US" sz="3500" b="1" dirty="0"/>
              <a:t>Professional and Global Education:  </a:t>
            </a:r>
            <a:r>
              <a:rPr lang="en-US" sz="3500" dirty="0"/>
              <a:t>Tom Lau, Financial Aid Advisor</a:t>
            </a:r>
          </a:p>
          <a:p>
            <a:pPr lvl="0"/>
            <a:r>
              <a:rPr lang="en-US" sz="3500" b="1" dirty="0"/>
              <a:t>Veterans Resource Center: </a:t>
            </a:r>
            <a:r>
              <a:rPr lang="en-US" sz="3500" dirty="0"/>
              <a:t>Cesar Gonzalez, Director</a:t>
            </a:r>
          </a:p>
          <a:p>
            <a:pPr lvl="0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38" y="2584547"/>
            <a:ext cx="20244578" cy="9723754"/>
          </a:xfr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200" b="1" dirty="0">
                <a:latin typeface="Tisa Offc"/>
                <a:cs typeface="Tisa Offc"/>
              </a:rPr>
              <a:t>Technical Assistance for Faculty &amp; Staff and Access for Reviewers &amp; Reference Providers</a:t>
            </a:r>
          </a:p>
          <a:p>
            <a:pPr algn="just">
              <a:lnSpc>
                <a:spcPct val="110000"/>
              </a:lnSpc>
            </a:pPr>
            <a:r>
              <a:rPr lang="en-US" sz="3200" dirty="0">
                <a:latin typeface="Tisa Offc"/>
                <a:cs typeface="Tisa Offc"/>
              </a:rPr>
              <a:t>Chris Truong, ITC</a:t>
            </a:r>
          </a:p>
          <a:p>
            <a:pPr algn="just">
              <a:lnSpc>
                <a:spcPct val="110000"/>
              </a:lnSpc>
            </a:pPr>
            <a:r>
              <a:rPr lang="en-US" sz="3200" b="1" dirty="0">
                <a:solidFill>
                  <a:srgbClr val="002060"/>
                </a:solidFill>
                <a:latin typeface="Tisa Offc"/>
                <a:cs typeface="Tisa Offc"/>
                <a:hlinkClick r:id="rId2"/>
              </a:rPr>
              <a:t>ctruong@calstatela.edu</a:t>
            </a:r>
            <a:endParaRPr lang="en-US" sz="3200" b="1" dirty="0">
              <a:solidFill>
                <a:srgbClr val="002060"/>
              </a:solidFill>
              <a:latin typeface="Tisa Offc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3200" dirty="0">
              <a:latin typeface="Tisa Offc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200" b="1" dirty="0">
                <a:latin typeface="Tisa Offc"/>
                <a:cs typeface="Tisa Offc"/>
              </a:rPr>
              <a:t>Technical Assistance for Applicants &amp; Reference Providers</a:t>
            </a:r>
          </a:p>
          <a:p>
            <a:pPr algn="just">
              <a:lnSpc>
                <a:spcPct val="110000"/>
              </a:lnSpc>
            </a:pPr>
            <a:r>
              <a:rPr lang="en-US" sz="3200" dirty="0">
                <a:latin typeface="Tisa Offc"/>
                <a:cs typeface="Tisa Offc"/>
              </a:rPr>
              <a:t>Sergio Rosales, Student Personnel Technician</a:t>
            </a:r>
          </a:p>
          <a:p>
            <a:pPr algn="just">
              <a:lnSpc>
                <a:spcPct val="110000"/>
              </a:lnSpc>
            </a:pPr>
            <a:r>
              <a:rPr lang="en-US" sz="3200" b="1" dirty="0">
                <a:latin typeface="Tisa Offc"/>
                <a:hlinkClick r:id="rId3"/>
              </a:rPr>
              <a:t>srosal13@calstatela.edu</a:t>
            </a:r>
            <a:endParaRPr lang="en-US" sz="3200" b="1" dirty="0">
              <a:latin typeface="Tisa Offc"/>
            </a:endParaRPr>
          </a:p>
          <a:p>
            <a:pPr algn="just">
              <a:lnSpc>
                <a:spcPct val="110000"/>
              </a:lnSpc>
            </a:pPr>
            <a:endParaRPr lang="en-US" sz="3200" dirty="0">
              <a:latin typeface="Tisa Offc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200" b="1" dirty="0">
                <a:latin typeface="Tisa Offc"/>
                <a:cs typeface="Tisa Offc"/>
              </a:rPr>
              <a:t>Scholarship Awarding &amp; Funds Report</a:t>
            </a:r>
          </a:p>
          <a:p>
            <a:pPr algn="just">
              <a:lnSpc>
                <a:spcPct val="110000"/>
              </a:lnSpc>
            </a:pPr>
            <a:r>
              <a:rPr lang="en-US" sz="3200" dirty="0">
                <a:latin typeface="Tisa Offc"/>
                <a:cs typeface="Tisa Offc"/>
              </a:rPr>
              <a:t>Scholarship Coordinator</a:t>
            </a:r>
          </a:p>
          <a:p>
            <a:pPr algn="just">
              <a:lnSpc>
                <a:spcPct val="110000"/>
              </a:lnSpc>
            </a:pPr>
            <a:r>
              <a:rPr lang="en-US" sz="3200" b="1" dirty="0">
                <a:latin typeface="Tisa Offc"/>
                <a:cs typeface="Tisa Offc"/>
                <a:hlinkClick r:id="rId4"/>
              </a:rPr>
              <a:t>scholarships@calstatela.edu</a:t>
            </a:r>
            <a:r>
              <a:rPr lang="en-US" sz="3200" b="1" dirty="0">
                <a:latin typeface="Tisa Offc"/>
                <a:cs typeface="Tisa Offc"/>
              </a:rPr>
              <a:t> </a:t>
            </a:r>
          </a:p>
          <a:p>
            <a:pPr algn="just">
              <a:lnSpc>
                <a:spcPct val="110000"/>
              </a:lnSpc>
            </a:pPr>
            <a:endParaRPr lang="en-US" sz="3500" dirty="0">
              <a:latin typeface="Tisa Offc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3500" dirty="0">
              <a:latin typeface="Tisa Offc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2900" b="1" dirty="0">
              <a:latin typeface="Tisa Offc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2900" b="1" dirty="0">
              <a:latin typeface="Tisa Offc"/>
              <a:cs typeface="Tisa Off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9038" y="821765"/>
            <a:ext cx="20729099" cy="1133518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algn="l"/>
            <a:r>
              <a:rPr lang="en-US" dirty="0">
                <a:solidFill>
                  <a:srgbClr val="8A8A8D"/>
                </a:solidFill>
                <a:latin typeface="FuturaBT Book"/>
                <a:cs typeface="FuturaBT Book"/>
              </a:rPr>
              <a:t>Cal State LA Scholarship System Help/Contact Information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2752403" y="2584547"/>
            <a:ext cx="11042779" cy="197240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TisaOT"/>
                <a:ea typeface="+mn-ea"/>
                <a:cs typeface="TisaO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endParaRPr lang="en-US" sz="3500" dirty="0">
              <a:latin typeface="Tisa Offc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2900" b="1" dirty="0">
              <a:latin typeface="Tisa Offc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2900" b="1" dirty="0">
              <a:latin typeface="Tisa Offc"/>
              <a:cs typeface="Tisa Offc"/>
            </a:endParaRPr>
          </a:p>
        </p:txBody>
      </p:sp>
    </p:spTree>
    <p:extLst>
      <p:ext uri="{BB962C8B-B14F-4D97-AF65-F5344CB8AC3E}">
        <p14:creationId xmlns:p14="http://schemas.microsoft.com/office/powerpoint/2010/main" val="38512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26974" y="4066626"/>
            <a:ext cx="20136678" cy="1508712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FuturaBT Book"/>
                <a:cs typeface="FuturaBT Book"/>
              </a:rPr>
              <a:t>Logging Into </a:t>
            </a:r>
            <a:r>
              <a:rPr lang="en-US" sz="7200" b="1" dirty="0" err="1">
                <a:solidFill>
                  <a:schemeClr val="bg1"/>
                </a:solidFill>
                <a:latin typeface="FuturaBT Book"/>
                <a:cs typeface="FuturaBT Book"/>
              </a:rPr>
              <a:t>Blackbaud</a:t>
            </a:r>
            <a:r>
              <a:rPr lang="en-US" sz="7200" b="1" dirty="0">
                <a:solidFill>
                  <a:schemeClr val="bg1"/>
                </a:solidFill>
                <a:latin typeface="FuturaBT Book"/>
                <a:cs typeface="FuturaBT Book"/>
              </a:rPr>
              <a:t> Award Management</a:t>
            </a:r>
            <a:endParaRPr lang="en-US" sz="7200" dirty="0">
              <a:solidFill>
                <a:prstClr val="white"/>
              </a:solidFill>
              <a:latin typeface="FuturaBT Book"/>
              <a:cs typeface="FuturaBT Book"/>
            </a:endParaRPr>
          </a:p>
        </p:txBody>
      </p:sp>
      <p:pic>
        <p:nvPicPr>
          <p:cNvPr id="8" name="Picture 7" descr="CalStateLAlogo_hero_horizontal_4color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485" y="11711998"/>
            <a:ext cx="7531101" cy="12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5618" y="2869144"/>
            <a:ext cx="22074324" cy="10330074"/>
          </a:xfr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+mj-lt"/>
                <a:cs typeface="Tisa Offc"/>
              </a:rPr>
              <a:t>A link to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sa Offc"/>
              </a:rPr>
              <a:t>Blackbaud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sa Offc"/>
              </a:rPr>
              <a:t> can be found on the </a:t>
            </a:r>
            <a:r>
              <a:rPr lang="en-US" sz="3000" dirty="0" err="1">
                <a:solidFill>
                  <a:schemeClr val="tx1"/>
                </a:solidFill>
                <a:latin typeface="+mj-lt"/>
                <a:cs typeface="Tisa Offc"/>
              </a:rPr>
              <a:t>MyCalStateLA</a:t>
            </a:r>
            <a:r>
              <a:rPr lang="en-US" sz="3000" dirty="0">
                <a:solidFill>
                  <a:schemeClr val="tx1"/>
                </a:solidFill>
                <a:latin typeface="+mj-lt"/>
                <a:cs typeface="Tisa Offc"/>
              </a:rPr>
              <a:t> Quick Launch.</a:t>
            </a:r>
          </a:p>
          <a:p>
            <a:pPr algn="just">
              <a:lnSpc>
                <a:spcPct val="110000"/>
              </a:lnSpc>
            </a:pPr>
            <a:endParaRPr lang="en-US" sz="3000" b="1" dirty="0">
              <a:solidFill>
                <a:srgbClr val="C00000"/>
              </a:solidFill>
              <a:latin typeface="+mj-lt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3000" b="1" dirty="0">
              <a:solidFill>
                <a:srgbClr val="C00000"/>
              </a:solidFill>
              <a:latin typeface="+mj-lt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3000" b="1" dirty="0">
              <a:solidFill>
                <a:srgbClr val="C00000"/>
              </a:solidFill>
              <a:latin typeface="+mj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b="1" dirty="0">
              <a:solidFill>
                <a:srgbClr val="C00000"/>
              </a:solidFill>
              <a:latin typeface="+mj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3000" dirty="0">
              <a:latin typeface="+mj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j-lt"/>
                <a:cs typeface="Tisa Offc"/>
              </a:rPr>
              <a:t>Click on the </a:t>
            </a:r>
            <a:r>
              <a:rPr lang="en-US" sz="3000" b="1" dirty="0">
                <a:latin typeface="+mj-lt"/>
                <a:cs typeface="Tisa Offc"/>
              </a:rPr>
              <a:t>SIGN IN </a:t>
            </a:r>
            <a:r>
              <a:rPr lang="en-US" sz="3000" dirty="0">
                <a:latin typeface="+mj-lt"/>
                <a:cs typeface="Tisa Offc"/>
              </a:rPr>
              <a:t>button located at the top right side of the page. </a:t>
            </a: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j-lt"/>
                <a:cs typeface="Tisa Offc"/>
              </a:rPr>
              <a:t>Click on the </a:t>
            </a:r>
            <a:r>
              <a:rPr lang="en-US" sz="3000" b="1" dirty="0">
                <a:latin typeface="+mj-lt"/>
                <a:cs typeface="Tisa Offc"/>
              </a:rPr>
              <a:t>APPLICANTS and ADMINISTRATORS </a:t>
            </a:r>
            <a:r>
              <a:rPr lang="en-US" sz="3000" dirty="0">
                <a:latin typeface="+mj-lt"/>
                <a:cs typeface="Tisa Offc"/>
              </a:rPr>
              <a:t>Tab.</a:t>
            </a: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j-lt"/>
                <a:cs typeface="Tisa Offc"/>
              </a:rPr>
              <a:t>Click on the </a:t>
            </a:r>
            <a:r>
              <a:rPr lang="en-US" sz="3000" b="1" dirty="0">
                <a:latin typeface="+mj-lt"/>
                <a:cs typeface="Tisa Offc"/>
              </a:rPr>
              <a:t>SIGN IN WITH YOUR </a:t>
            </a:r>
            <a:r>
              <a:rPr lang="en-US" sz="3000" b="1" dirty="0" err="1">
                <a:latin typeface="+mj-lt"/>
                <a:cs typeface="Tisa Offc"/>
              </a:rPr>
              <a:t>MyCalStateLA</a:t>
            </a:r>
            <a:r>
              <a:rPr lang="en-US" sz="3000" b="1" dirty="0">
                <a:latin typeface="+mj-lt"/>
                <a:cs typeface="Tisa Offc"/>
              </a:rPr>
              <a:t> USERNAME </a:t>
            </a:r>
            <a:r>
              <a:rPr lang="en-US" sz="3000" dirty="0">
                <a:latin typeface="+mj-lt"/>
                <a:cs typeface="Tisa Offc"/>
              </a:rPr>
              <a:t>button.</a:t>
            </a: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3000" dirty="0">
              <a:latin typeface="+mj-lt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3000" dirty="0">
              <a:latin typeface="+mj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j-lt"/>
                <a:cs typeface="Tisa Offc"/>
              </a:rPr>
              <a:t>You will be redirected to the Cal LA State Portal</a:t>
            </a: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j-lt"/>
                <a:cs typeface="Tisa Offc"/>
              </a:rPr>
              <a:t>Enter your Cal State LA User Name, Password and click </a:t>
            </a:r>
            <a:r>
              <a:rPr lang="en-US" sz="3000" b="1" dirty="0">
                <a:latin typeface="+mj-lt"/>
                <a:cs typeface="Tisa Offc"/>
              </a:rPr>
              <a:t>LOGIN</a:t>
            </a:r>
            <a:endParaRPr lang="en-US" sz="3000" dirty="0">
              <a:latin typeface="+mj-lt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3000" dirty="0">
              <a:latin typeface="+mj-lt"/>
              <a:cs typeface="Tisa Off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9038" y="821765"/>
            <a:ext cx="20729099" cy="1133518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algn="l"/>
            <a:r>
              <a:rPr lang="en-US" dirty="0">
                <a:latin typeface="FuturaBT Book"/>
                <a:cs typeface="FuturaBT Book"/>
              </a:rPr>
              <a:t>Logging Into Cal State LA Scholarship System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50201" y="1732868"/>
            <a:ext cx="22068578" cy="1684100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100" b="1" i="1" dirty="0">
                <a:latin typeface="Tisa Offc"/>
                <a:cs typeface="Tisa Offc"/>
              </a:rPr>
              <a:t>Cal State LA Faculty/Staff:  </a:t>
            </a:r>
            <a:r>
              <a:rPr lang="en-US" sz="3200" dirty="0">
                <a:cs typeface="Tisa Offc"/>
              </a:rPr>
              <a:t>Log into the system with Cal State LA Username/Password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2468" y="7237974"/>
            <a:ext cx="7998122" cy="59612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2824" y="2869144"/>
            <a:ext cx="4798896" cy="41317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59175" y="8615363"/>
            <a:ext cx="3200400" cy="7858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47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31" y="1176374"/>
            <a:ext cx="9079233" cy="11478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64" y="5515951"/>
            <a:ext cx="13379507" cy="726736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10954512" y="1439100"/>
            <a:ext cx="978408" cy="484632"/>
          </a:xfrm>
          <a:prstGeom prst="lef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88368" y="1311084"/>
            <a:ext cx="1186160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logging in to the Cal State LA Portal,</a:t>
            </a:r>
          </a:p>
          <a:p>
            <a:r>
              <a:rPr lang="en-US" dirty="0"/>
              <a:t>you will be redirected to the Duo authentication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22878288" y="2212848"/>
            <a:ext cx="484632" cy="978408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24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38" y="3416968"/>
            <a:ext cx="20655937" cy="11530403"/>
          </a:xfrm>
        </p:spPr>
        <p:txBody>
          <a:bodyPr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j-lt"/>
                <a:cs typeface="Tisa Offc"/>
              </a:rPr>
              <a:t>Enter the </a:t>
            </a:r>
            <a:r>
              <a:rPr lang="en-US" sz="3000" b="1" dirty="0">
                <a:latin typeface="+mj-lt"/>
                <a:cs typeface="Tisa Offc"/>
              </a:rPr>
              <a:t>BLACKBAUD AWARD MANAGEMENT</a:t>
            </a:r>
            <a:r>
              <a:rPr lang="en-US" sz="3000" dirty="0">
                <a:latin typeface="+mj-lt"/>
                <a:cs typeface="Tisa Offc"/>
              </a:rPr>
              <a:t> website:  </a:t>
            </a:r>
            <a:r>
              <a:rPr lang="en-US" sz="3000" dirty="0">
                <a:latin typeface="+mj-lt"/>
                <a:cs typeface="Tisa Offc"/>
                <a:hlinkClick r:id="rId2"/>
              </a:rPr>
              <a:t>https://calstatela.academicworks.com/</a:t>
            </a:r>
            <a:endParaRPr lang="en-US" sz="3000" dirty="0">
              <a:latin typeface="+mj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j-lt"/>
                <a:cs typeface="Tisa Offc"/>
              </a:rPr>
              <a:t>Click on the </a:t>
            </a:r>
            <a:r>
              <a:rPr lang="en-US" sz="3000" b="1" dirty="0">
                <a:latin typeface="+mj-lt"/>
                <a:cs typeface="Tisa Offc"/>
              </a:rPr>
              <a:t>SIGN IN </a:t>
            </a:r>
            <a:r>
              <a:rPr lang="en-US" sz="3000" dirty="0">
                <a:latin typeface="+mj-lt"/>
                <a:cs typeface="Tisa Offc"/>
              </a:rPr>
              <a:t>button located at the top right side of the page:  </a:t>
            </a:r>
          </a:p>
          <a:p>
            <a:pPr algn="just">
              <a:lnSpc>
                <a:spcPct val="110000"/>
              </a:lnSpc>
            </a:pPr>
            <a:endParaRPr lang="en-US" sz="3000" dirty="0">
              <a:latin typeface="+mj-lt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3000" dirty="0">
              <a:latin typeface="+mj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j-lt"/>
                <a:cs typeface="Tisa Offc"/>
              </a:rPr>
              <a:t>Click on the </a:t>
            </a:r>
            <a:r>
              <a:rPr lang="en-US" sz="3000" b="1" dirty="0">
                <a:latin typeface="+mj-lt"/>
                <a:cs typeface="Tisa Offc"/>
              </a:rPr>
              <a:t>REFERENCES and REVIEWERS </a:t>
            </a:r>
            <a:r>
              <a:rPr lang="en-US" sz="3000" dirty="0">
                <a:latin typeface="+mj-lt"/>
                <a:cs typeface="Tisa Offc"/>
              </a:rPr>
              <a:t>Tab</a:t>
            </a: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j-lt"/>
                <a:cs typeface="Tisa Offc"/>
              </a:rPr>
              <a:t>Enter your Email Address</a:t>
            </a: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j-lt"/>
                <a:cs typeface="Tisa Offc"/>
              </a:rPr>
              <a:t>Enter your *Password and click </a:t>
            </a:r>
            <a:r>
              <a:rPr lang="en-US" sz="3000" b="1" dirty="0">
                <a:latin typeface="+mj-lt"/>
                <a:cs typeface="Tisa Offc"/>
              </a:rPr>
              <a:t>SIGN IN.  </a:t>
            </a: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b="1" dirty="0">
              <a:solidFill>
                <a:schemeClr val="tx2"/>
              </a:solidFill>
              <a:latin typeface="+mj-lt"/>
              <a:cs typeface="Tisa Offc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latin typeface="+mj-lt"/>
                <a:cs typeface="Tisa Offc"/>
              </a:rPr>
              <a:t>*NOTE: 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Tisa Offc"/>
              </a:rPr>
              <a:t>First time users: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cs typeface="Tisa Offc"/>
              </a:rPr>
              <a:t>You will receive an email to confirm and to activate your account.  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  <a:cs typeface="Tisa Offc"/>
              </a:rPr>
              <a:t>Enter and create a new password</a:t>
            </a:r>
          </a:p>
          <a:p>
            <a:pPr algn="just">
              <a:lnSpc>
                <a:spcPct val="110000"/>
              </a:lnSpc>
            </a:pPr>
            <a:endParaRPr lang="en-US" sz="3000" dirty="0">
              <a:solidFill>
                <a:schemeClr val="tx2"/>
              </a:solidFill>
              <a:latin typeface="+mn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dirty="0">
              <a:latin typeface="+mj-lt"/>
              <a:cs typeface="Tisa Off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9038" y="821765"/>
            <a:ext cx="20729099" cy="1133518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algn="l"/>
            <a:r>
              <a:rPr lang="en-US" dirty="0">
                <a:latin typeface="FuturaBT Book"/>
                <a:cs typeface="FuturaBT Book"/>
              </a:rPr>
              <a:t>Logging Into the Cal State LA Scholarship System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1843" y="4369453"/>
            <a:ext cx="2070048" cy="1293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1843" y="5938975"/>
            <a:ext cx="7853434" cy="682091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50201" y="1732868"/>
            <a:ext cx="22536974" cy="1684100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100" b="1" i="1" dirty="0">
                <a:latin typeface="Tisa Offc"/>
                <a:cs typeface="Tisa Offc"/>
              </a:rPr>
              <a:t>Reviewers without a Cal State LA Username/Password:  </a:t>
            </a:r>
            <a:r>
              <a:rPr lang="en-US" sz="3200" dirty="0">
                <a:cs typeface="Tisa Offc"/>
              </a:rPr>
              <a:t>Log into the system with your </a:t>
            </a:r>
            <a:r>
              <a:rPr lang="en-US" sz="3200" b="1" dirty="0">
                <a:cs typeface="Tisa Offc"/>
              </a:rPr>
              <a:t>Email Address </a:t>
            </a:r>
            <a:r>
              <a:rPr lang="en-US" sz="3200" dirty="0">
                <a:cs typeface="Tisa Offc"/>
              </a:rPr>
              <a:t>as your User ID</a:t>
            </a:r>
          </a:p>
        </p:txBody>
      </p:sp>
    </p:spTree>
    <p:extLst>
      <p:ext uri="{BB962C8B-B14F-4D97-AF65-F5344CB8AC3E}">
        <p14:creationId xmlns:p14="http://schemas.microsoft.com/office/powerpoint/2010/main" val="36244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029" y="4078275"/>
            <a:ext cx="22012508" cy="1508712"/>
          </a:xfrm>
        </p:spPr>
        <p:txBody>
          <a:bodyPr/>
          <a:lstStyle/>
          <a:p>
            <a:r>
              <a:rPr lang="en-US" sz="8800" b="1" dirty="0">
                <a:solidFill>
                  <a:srgbClr val="FFFFFF"/>
                </a:solidFill>
                <a:latin typeface="Tisa Offc"/>
                <a:cs typeface="Tisa Offc"/>
              </a:rPr>
              <a:t>Scholarship Reviewer Training</a:t>
            </a:r>
          </a:p>
        </p:txBody>
      </p:sp>
      <p:pic>
        <p:nvPicPr>
          <p:cNvPr id="5" name="Picture 4" descr="CalStateLAlogo_hero_horizontal_4color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485" y="11633840"/>
            <a:ext cx="75311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38" y="2368766"/>
            <a:ext cx="11295291" cy="6729088"/>
          </a:xfr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n-lt"/>
                <a:cs typeface="Tisa Offc"/>
              </a:rPr>
              <a:t>Your name </a:t>
            </a:r>
            <a:r>
              <a:rPr lang="en-US" sz="3000" dirty="0">
                <a:latin typeface="+mn-lt"/>
              </a:rPr>
              <a:t>will be visible on the right hand corner of the screen.  </a:t>
            </a: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r>
              <a:rPr lang="en-US" sz="3000" dirty="0">
                <a:latin typeface="+mn-lt"/>
              </a:rPr>
              <a:t>Click on your name and select your role which will be </a:t>
            </a:r>
            <a:r>
              <a:rPr lang="en-US" sz="3000" b="1" dirty="0">
                <a:latin typeface="+mn-lt"/>
              </a:rPr>
              <a:t>REVIEWER</a:t>
            </a:r>
            <a:r>
              <a:rPr lang="en-US" sz="3000" dirty="0">
                <a:latin typeface="+mn-lt"/>
              </a:rPr>
              <a:t>:  </a:t>
            </a:r>
          </a:p>
          <a:p>
            <a:pPr algn="just">
              <a:lnSpc>
                <a:spcPct val="110000"/>
              </a:lnSpc>
            </a:pPr>
            <a:endParaRPr lang="en-US" sz="3000" dirty="0"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en-US" sz="3000" dirty="0"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en-US" sz="3000" dirty="0"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en-US" sz="3000" b="1" dirty="0">
              <a:latin typeface="+mn-lt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3000" b="1" dirty="0">
              <a:latin typeface="+mn-lt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3000" dirty="0">
              <a:latin typeface="+mn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b="1" dirty="0">
              <a:latin typeface="+mn-lt"/>
              <a:cs typeface="Tisa Offc"/>
            </a:endParaRPr>
          </a:p>
          <a:p>
            <a:pPr marL="457200" indent="-457200" algn="just">
              <a:lnSpc>
                <a:spcPct val="110000"/>
              </a:lnSpc>
              <a:buFont typeface="Wingdings" charset="2"/>
              <a:buChar char="§"/>
            </a:pPr>
            <a:endParaRPr lang="en-US" sz="3000" b="1" dirty="0">
              <a:latin typeface="+mn-lt"/>
              <a:cs typeface="Tisa Offc"/>
            </a:endParaRPr>
          </a:p>
          <a:p>
            <a:pPr algn="just">
              <a:lnSpc>
                <a:spcPct val="110000"/>
              </a:lnSpc>
            </a:pPr>
            <a:endParaRPr lang="en-US" sz="3000" b="1" dirty="0">
              <a:latin typeface="+mn-lt"/>
              <a:cs typeface="Tisa Off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9038" y="821765"/>
            <a:ext cx="20729099" cy="1133518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algn="l"/>
            <a:r>
              <a:rPr lang="en-US" dirty="0">
                <a:latin typeface="FuturaBT Book"/>
                <a:cs typeface="FuturaBT Book"/>
              </a:rPr>
              <a:t>Reviewing the Applications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850202" y="1732868"/>
            <a:ext cx="15056470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100" i="1" dirty="0">
                <a:latin typeface="Tisa Offc"/>
                <a:cs typeface="Tisa Offc"/>
              </a:rPr>
              <a:t>Which applicants will you see and how to select applications for review</a:t>
            </a:r>
          </a:p>
        </p:txBody>
      </p:sp>
      <p:pic>
        <p:nvPicPr>
          <p:cNvPr id="1028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999" y="2866386"/>
            <a:ext cx="6303345" cy="690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9038" y="9770050"/>
            <a:ext cx="332507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NOTE: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8446"/>
          <a:stretch/>
        </p:blipFill>
        <p:spPr>
          <a:xfrm>
            <a:off x="1829038" y="10883153"/>
            <a:ext cx="21496559" cy="9502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-1201" r="29574" b="-1"/>
          <a:stretch/>
        </p:blipFill>
        <p:spPr>
          <a:xfrm>
            <a:off x="1831914" y="11868912"/>
            <a:ext cx="8189910" cy="8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7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9038" y="821765"/>
            <a:ext cx="20729099" cy="1133518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algn="l"/>
            <a:r>
              <a:rPr lang="en-US" dirty="0">
                <a:latin typeface="FuturaBT Book"/>
                <a:cs typeface="FuturaBT Book"/>
              </a:rPr>
              <a:t>Reviewing the Applications Continued…</a:t>
            </a:r>
          </a:p>
        </p:txBody>
      </p:sp>
      <p:sp>
        <p:nvSpPr>
          <p:cNvPr id="6" name="Rectangle 5"/>
          <p:cNvSpPr/>
          <p:nvPr/>
        </p:nvSpPr>
        <p:spPr>
          <a:xfrm flipH="1">
            <a:off x="4199860" y="6751675"/>
            <a:ext cx="929368" cy="2376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3375" y="2479986"/>
            <a:ext cx="12904762" cy="970476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829038" y="2443769"/>
            <a:ext cx="7657862" cy="9704761"/>
          </a:xfrm>
          <a:prstGeom prst="rightArrow">
            <a:avLst>
              <a:gd name="adj1" fmla="val 50000"/>
              <a:gd name="adj2" fmla="val 4871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8185" y="5962571"/>
            <a:ext cx="7615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Click on the image to watch </a:t>
            </a:r>
          </a:p>
          <a:p>
            <a:r>
              <a:rPr lang="en-US" sz="2800" dirty="0"/>
              <a:t>a short training (less than 5 minutes) </a:t>
            </a:r>
          </a:p>
          <a:p>
            <a:r>
              <a:rPr lang="en-US" sz="2800" dirty="0"/>
              <a:t>on how to review scholarship applications.</a:t>
            </a:r>
          </a:p>
          <a:p>
            <a:r>
              <a:rPr lang="en-US" sz="2800" dirty="0"/>
              <a:t>Please use Google Chrome or Internet Explorer.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83435" y="10706100"/>
            <a:ext cx="58954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https://www.youtube.com/watch?v=eb7ChNMod18&amp;list=PLALjs-CzkPwoFWFcYQ90BkzEJFTZ6msS5&amp;index=4&amp;t=0s</a:t>
            </a:r>
          </a:p>
        </p:txBody>
      </p:sp>
    </p:spTree>
    <p:extLst>
      <p:ext uri="{BB962C8B-B14F-4D97-AF65-F5344CB8AC3E}">
        <p14:creationId xmlns:p14="http://schemas.microsoft.com/office/powerpoint/2010/main" val="2244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 rot="16200000">
            <a:off x="-4619480" y="6053184"/>
            <a:ext cx="12134717" cy="1133518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Futura Bk BT Book"/>
                <a:ea typeface="+mj-ea"/>
                <a:cs typeface="Open Sans"/>
              </a:defRPr>
            </a:lvl1pPr>
          </a:lstStyle>
          <a:p>
            <a:pPr marL="0" marR="0" lvl="0" indent="0" defTabSz="1087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FuturaBT Book"/>
                <a:ea typeface="+mj-ea"/>
                <a:cs typeface="FuturaBT Book"/>
              </a:rPr>
              <a:t>Rubric</a:t>
            </a:r>
          </a:p>
        </p:txBody>
      </p:sp>
      <p:sp>
        <p:nvSpPr>
          <p:cNvPr id="2" name="Rectangle 1"/>
          <p:cNvSpPr/>
          <p:nvPr/>
        </p:nvSpPr>
        <p:spPr>
          <a:xfrm>
            <a:off x="5800299" y="8625385"/>
            <a:ext cx="627797" cy="300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5110" y="9550967"/>
            <a:ext cx="805217" cy="245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8788" y="10420066"/>
            <a:ext cx="211540" cy="307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46" y="116111"/>
            <a:ext cx="10477960" cy="130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Simple ppt presentation">
  <a:themeElements>
    <a:clrScheme name="Custom 3">
      <a:dk1>
        <a:sysClr val="windowText" lastClr="000000"/>
      </a:dk1>
      <a:lt1>
        <a:sysClr val="window" lastClr="FFFFFF"/>
      </a:lt1>
      <a:dk2>
        <a:srgbClr val="4A4F55"/>
      </a:dk2>
      <a:lt2>
        <a:srgbClr val="8A8A8D"/>
      </a:lt2>
      <a:accent1>
        <a:srgbClr val="FFCE00"/>
      </a:accent1>
      <a:accent2>
        <a:srgbClr val="FFCE00"/>
      </a:accent2>
      <a:accent3>
        <a:srgbClr val="FFCE00"/>
      </a:accent3>
      <a:accent4>
        <a:srgbClr val="FFCE00"/>
      </a:accent4>
      <a:accent5>
        <a:srgbClr val="FFCE00"/>
      </a:accent5>
      <a:accent6>
        <a:srgbClr val="FFCE00"/>
      </a:accent6>
      <a:hlink>
        <a:srgbClr val="FFCE00"/>
      </a:hlink>
      <a:folHlink>
        <a:srgbClr val="A586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imple ppt presentation">
  <a:themeElements>
    <a:clrScheme name="Custom 3">
      <a:dk1>
        <a:sysClr val="windowText" lastClr="000000"/>
      </a:dk1>
      <a:lt1>
        <a:sysClr val="window" lastClr="FFFFFF"/>
      </a:lt1>
      <a:dk2>
        <a:srgbClr val="4A4F55"/>
      </a:dk2>
      <a:lt2>
        <a:srgbClr val="8A8A8D"/>
      </a:lt2>
      <a:accent1>
        <a:srgbClr val="FFCE00"/>
      </a:accent1>
      <a:accent2>
        <a:srgbClr val="FFCE00"/>
      </a:accent2>
      <a:accent3>
        <a:srgbClr val="FFCE00"/>
      </a:accent3>
      <a:accent4>
        <a:srgbClr val="FFCE00"/>
      </a:accent4>
      <a:accent5>
        <a:srgbClr val="FFCE00"/>
      </a:accent5>
      <a:accent6>
        <a:srgbClr val="FFCE00"/>
      </a:accent6>
      <a:hlink>
        <a:srgbClr val="FFCE00"/>
      </a:hlink>
      <a:folHlink>
        <a:srgbClr val="A586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imple ppt presentation">
  <a:themeElements>
    <a:clrScheme name="Custom 3">
      <a:dk1>
        <a:sysClr val="windowText" lastClr="000000"/>
      </a:dk1>
      <a:lt1>
        <a:sysClr val="window" lastClr="FFFFFF"/>
      </a:lt1>
      <a:dk2>
        <a:srgbClr val="4A4F55"/>
      </a:dk2>
      <a:lt2>
        <a:srgbClr val="8A8A8D"/>
      </a:lt2>
      <a:accent1>
        <a:srgbClr val="FFCE00"/>
      </a:accent1>
      <a:accent2>
        <a:srgbClr val="FFCE00"/>
      </a:accent2>
      <a:accent3>
        <a:srgbClr val="FFCE00"/>
      </a:accent3>
      <a:accent4>
        <a:srgbClr val="FFCE00"/>
      </a:accent4>
      <a:accent5>
        <a:srgbClr val="FFCE00"/>
      </a:accent5>
      <a:accent6>
        <a:srgbClr val="FFCE00"/>
      </a:accent6>
      <a:hlink>
        <a:srgbClr val="FFCE00"/>
      </a:hlink>
      <a:folHlink>
        <a:srgbClr val="A586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Simple ppt presentation">
  <a:themeElements>
    <a:clrScheme name="Custom 3">
      <a:dk1>
        <a:sysClr val="windowText" lastClr="000000"/>
      </a:dk1>
      <a:lt1>
        <a:sysClr val="window" lastClr="FFFFFF"/>
      </a:lt1>
      <a:dk2>
        <a:srgbClr val="4A4F55"/>
      </a:dk2>
      <a:lt2>
        <a:srgbClr val="8A8A8D"/>
      </a:lt2>
      <a:accent1>
        <a:srgbClr val="FFCE00"/>
      </a:accent1>
      <a:accent2>
        <a:srgbClr val="FFCE00"/>
      </a:accent2>
      <a:accent3>
        <a:srgbClr val="FFCE00"/>
      </a:accent3>
      <a:accent4>
        <a:srgbClr val="FFCE00"/>
      </a:accent4>
      <a:accent5>
        <a:srgbClr val="FFCE00"/>
      </a:accent5>
      <a:accent6>
        <a:srgbClr val="FFCE00"/>
      </a:accent6>
      <a:hlink>
        <a:srgbClr val="FFCE00"/>
      </a:hlink>
      <a:folHlink>
        <a:srgbClr val="A586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Simple ppt presentation">
  <a:themeElements>
    <a:clrScheme name="Custom 3">
      <a:dk1>
        <a:sysClr val="windowText" lastClr="000000"/>
      </a:dk1>
      <a:lt1>
        <a:sysClr val="window" lastClr="FFFFFF"/>
      </a:lt1>
      <a:dk2>
        <a:srgbClr val="4A4F55"/>
      </a:dk2>
      <a:lt2>
        <a:srgbClr val="8A8A8D"/>
      </a:lt2>
      <a:accent1>
        <a:srgbClr val="FFCE00"/>
      </a:accent1>
      <a:accent2>
        <a:srgbClr val="FFCE00"/>
      </a:accent2>
      <a:accent3>
        <a:srgbClr val="FFCE00"/>
      </a:accent3>
      <a:accent4>
        <a:srgbClr val="FFCE00"/>
      </a:accent4>
      <a:accent5>
        <a:srgbClr val="FFCE00"/>
      </a:accent5>
      <a:accent6>
        <a:srgbClr val="FFCE00"/>
      </a:accent6>
      <a:hlink>
        <a:srgbClr val="FFCE00"/>
      </a:hlink>
      <a:folHlink>
        <a:srgbClr val="A586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9356</TotalTime>
  <Words>820</Words>
  <Application>Microsoft Macintosh PowerPoint</Application>
  <PresentationFormat>Custom</PresentationFormat>
  <Paragraphs>128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Futura Bk BT Book</vt:lpstr>
      <vt:lpstr>FuturaBT Book</vt:lpstr>
      <vt:lpstr>Open Sans</vt:lpstr>
      <vt:lpstr>Open Sans Light</vt:lpstr>
      <vt:lpstr>Tisa Offc</vt:lpstr>
      <vt:lpstr>TisaOT</vt:lpstr>
      <vt:lpstr>Wingdings</vt:lpstr>
      <vt:lpstr>Simple ppt presentation</vt:lpstr>
      <vt:lpstr>1_Simple ppt presentation</vt:lpstr>
      <vt:lpstr>2_Simple ppt presentation</vt:lpstr>
      <vt:lpstr>5_Simple ppt presentation</vt:lpstr>
      <vt:lpstr>6_Simple ppt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Scholarship Reviewer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Review &amp;  Where to go for Assistance</vt:lpstr>
      <vt:lpstr>PowerPoint Presentation</vt:lpstr>
      <vt:lpstr>PowerPoint Presentation</vt:lpstr>
      <vt:lpstr>PowerPoint Presentation</vt:lpstr>
    </vt:vector>
  </TitlesOfParts>
  <Company>Louis Twelve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Goodwin, K. Wayne</cp:lastModifiedBy>
  <cp:revision>911</cp:revision>
  <cp:lastPrinted>2018-03-12T18:40:03Z</cp:lastPrinted>
  <dcterms:created xsi:type="dcterms:W3CDTF">2014-12-02T17:36:54Z</dcterms:created>
  <dcterms:modified xsi:type="dcterms:W3CDTF">2022-02-24T16:50:12Z</dcterms:modified>
</cp:coreProperties>
</file>