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94" r:id="rId2"/>
    <p:sldId id="295" r:id="rId3"/>
    <p:sldId id="296" r:id="rId4"/>
    <p:sldId id="297" r:id="rId5"/>
    <p:sldId id="268" r:id="rId6"/>
    <p:sldId id="271" r:id="rId7"/>
    <p:sldId id="298" r:id="rId8"/>
    <p:sldId id="272" r:id="rId9"/>
    <p:sldId id="299" r:id="rId10"/>
    <p:sldId id="261" r:id="rId11"/>
    <p:sldId id="300" r:id="rId12"/>
    <p:sldId id="269" r:id="rId13"/>
    <p:sldId id="301" r:id="rId14"/>
    <p:sldId id="302" r:id="rId15"/>
    <p:sldId id="303" r:id="rId16"/>
    <p:sldId id="308" r:id="rId17"/>
    <p:sldId id="309" r:id="rId18"/>
    <p:sldId id="310" r:id="rId19"/>
    <p:sldId id="311" r:id="rId20"/>
    <p:sldId id="312" r:id="rId21"/>
    <p:sldId id="313" r:id="rId22"/>
    <p:sldId id="314" r:id="rId23"/>
    <p:sldId id="315" r:id="rId24"/>
    <p:sldId id="317" r:id="rId25"/>
    <p:sldId id="318" r:id="rId26"/>
    <p:sldId id="260" r:id="rId27"/>
    <p:sldId id="319" r:id="rId28"/>
    <p:sldId id="262" r:id="rId29"/>
    <p:sldId id="320" r:id="rId30"/>
    <p:sldId id="321" r:id="rId31"/>
    <p:sldId id="322" r:id="rId32"/>
    <p:sldId id="323" r:id="rId33"/>
    <p:sldId id="324" r:id="rId34"/>
    <p:sldId id="331" r:id="rId35"/>
    <p:sldId id="334" r:id="rId36"/>
    <p:sldId id="335" r:id="rId37"/>
    <p:sldId id="326" r:id="rId38"/>
    <p:sldId id="327" r:id="rId39"/>
    <p:sldId id="328" r:id="rId40"/>
    <p:sldId id="329" r:id="rId41"/>
    <p:sldId id="330" r:id="rId42"/>
    <p:sldId id="332" r:id="rId43"/>
    <p:sldId id="333" r:id="rId44"/>
    <p:sldId id="325"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6" autoAdjust="0"/>
    <p:restoredTop sz="94660"/>
  </p:normalViewPr>
  <p:slideViewPr>
    <p:cSldViewPr snapToGrid="0">
      <p:cViewPr varScale="1">
        <p:scale>
          <a:sx n="103" d="100"/>
          <a:sy n="103" d="100"/>
        </p:scale>
        <p:origin x="7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0B4F40-1450-4A8C-B6BE-A7EC5923430D}" type="doc">
      <dgm:prSet loTypeId="urn:microsoft.com/office/officeart/2005/8/layout/process1" loCatId="process" qsTypeId="urn:microsoft.com/office/officeart/2005/8/quickstyle/simple1" qsCatId="simple" csTypeId="urn:microsoft.com/office/officeart/2005/8/colors/accent1_2" csCatId="accent1" phldr="1"/>
      <dgm:spPr/>
    </dgm:pt>
    <dgm:pt modelId="{6DCBAF51-2CBB-4075-8AFD-9CDE45CA1768}">
      <dgm:prSet phldrT="[Text]"/>
      <dgm:spPr/>
      <dgm:t>
        <a:bodyPr/>
        <a:lstStyle/>
        <a:p>
          <a:pPr marL="0" lvl="0" defTabSz="800100">
            <a:lnSpc>
              <a:spcPct val="90000"/>
            </a:lnSpc>
            <a:spcBef>
              <a:spcPct val="0"/>
            </a:spcBef>
            <a:spcAft>
              <a:spcPct val="35000"/>
            </a:spcAft>
            <a:buNone/>
          </a:pPr>
          <a:r>
            <a:rPr lang="en-US" dirty="0"/>
            <a:t>Stubborn health disparities in underserved communities</a:t>
          </a:r>
        </a:p>
        <a:p>
          <a:pPr marL="0" lvl="0" defTabSz="800100">
            <a:lnSpc>
              <a:spcPct val="90000"/>
            </a:lnSpc>
            <a:spcBef>
              <a:spcPct val="0"/>
            </a:spcBef>
            <a:spcAft>
              <a:spcPct val="35000"/>
            </a:spcAft>
            <a:buNone/>
          </a:pPr>
          <a:r>
            <a:rPr lang="en-US" dirty="0"/>
            <a:t>Organizational problems</a:t>
          </a:r>
        </a:p>
        <a:p>
          <a:pPr marL="0" marR="0" lvl="0" indent="0" defTabSz="914400" eaLnBrk="1" fontAlgn="auto" latinLnBrk="0" hangingPunct="1">
            <a:lnSpc>
              <a:spcPct val="100000"/>
            </a:lnSpc>
            <a:spcBef>
              <a:spcPts val="0"/>
            </a:spcBef>
            <a:spcAft>
              <a:spcPts val="0"/>
            </a:spcAft>
            <a:buClrTx/>
            <a:buSzTx/>
            <a:buFontTx/>
            <a:buNone/>
            <a:tabLst/>
            <a:defRPr/>
          </a:pPr>
          <a:r>
            <a:rPr lang="en-US" dirty="0"/>
            <a:t>Workforce shortages</a:t>
          </a:r>
        </a:p>
        <a:p>
          <a:pPr marL="0" marR="0" lvl="0" indent="0" defTabSz="914400" eaLnBrk="1" fontAlgn="auto" latinLnBrk="0" hangingPunct="1">
            <a:lnSpc>
              <a:spcPct val="100000"/>
            </a:lnSpc>
            <a:spcBef>
              <a:spcPts val="0"/>
            </a:spcBef>
            <a:spcAft>
              <a:spcPts val="0"/>
            </a:spcAft>
            <a:buClrTx/>
            <a:buSzTx/>
            <a:buFontTx/>
            <a:buNone/>
            <a:tabLst/>
            <a:defRPr/>
          </a:pPr>
          <a:r>
            <a:rPr lang="en-US" dirty="0"/>
            <a:t>Too little patient-provider time</a:t>
          </a:r>
        </a:p>
        <a:p>
          <a:pPr marL="0" lvl="0" defTabSz="800100">
            <a:lnSpc>
              <a:spcPct val="90000"/>
            </a:lnSpc>
            <a:spcBef>
              <a:spcPct val="0"/>
            </a:spcBef>
            <a:spcAft>
              <a:spcPct val="35000"/>
            </a:spcAft>
            <a:buNone/>
          </a:pPr>
          <a:r>
            <a:rPr lang="en-US" dirty="0"/>
            <a:t>Worker burnout and stress</a:t>
          </a:r>
        </a:p>
      </dgm:t>
    </dgm:pt>
    <dgm:pt modelId="{2E7E52C4-F986-40A6-9697-6A0B526D3EEB}" type="parTrans" cxnId="{EFCFC398-F97B-4675-B082-797C36BDEA9F}">
      <dgm:prSet/>
      <dgm:spPr/>
      <dgm:t>
        <a:bodyPr/>
        <a:lstStyle/>
        <a:p>
          <a:endParaRPr lang="en-US"/>
        </a:p>
      </dgm:t>
    </dgm:pt>
    <dgm:pt modelId="{03AE20C5-F660-453A-A091-411F46512BAD}" type="sibTrans" cxnId="{EFCFC398-F97B-4675-B082-797C36BDEA9F}">
      <dgm:prSet/>
      <dgm:spPr/>
      <dgm:t>
        <a:bodyPr/>
        <a:lstStyle/>
        <a:p>
          <a:endParaRPr lang="en-US" dirty="0">
            <a:solidFill>
              <a:schemeClr val="tx1"/>
            </a:solidFill>
          </a:endParaRPr>
        </a:p>
      </dgm:t>
    </dgm:pt>
    <dgm:pt modelId="{67F3FF65-7005-43DB-B13D-9BE470F431BB}">
      <dgm:prSet phldrT="[Text]" custT="1"/>
      <dgm:spPr/>
      <dgm:t>
        <a:bodyPr/>
        <a:lstStyle/>
        <a:p>
          <a:r>
            <a:rPr lang="en-US" sz="2000" dirty="0"/>
            <a:t>Prepare future healthcare workers to provide high-quality care and strategic leadership in healthcare settings</a:t>
          </a:r>
        </a:p>
      </dgm:t>
    </dgm:pt>
    <dgm:pt modelId="{F11154B4-E973-4E6C-AF23-F42C6BACA71E}" type="parTrans" cxnId="{7DB8BDBE-6DBB-432C-9871-16CE850B74DA}">
      <dgm:prSet/>
      <dgm:spPr/>
      <dgm:t>
        <a:bodyPr/>
        <a:lstStyle/>
        <a:p>
          <a:endParaRPr lang="en-US"/>
        </a:p>
      </dgm:t>
    </dgm:pt>
    <dgm:pt modelId="{B5E75D5A-1A1E-469C-8928-0DFD0FC82112}" type="sibTrans" cxnId="{7DB8BDBE-6DBB-432C-9871-16CE850B74DA}">
      <dgm:prSet/>
      <dgm:spPr/>
      <dgm:t>
        <a:bodyPr/>
        <a:lstStyle/>
        <a:p>
          <a:endParaRPr lang="en-US"/>
        </a:p>
      </dgm:t>
    </dgm:pt>
    <dgm:pt modelId="{4D0F5254-8BB9-4B34-A13C-170DB9B19D6D}" type="pres">
      <dgm:prSet presAssocID="{3F0B4F40-1450-4A8C-B6BE-A7EC5923430D}" presName="Name0" presStyleCnt="0">
        <dgm:presLayoutVars>
          <dgm:dir/>
          <dgm:resizeHandles val="exact"/>
        </dgm:presLayoutVars>
      </dgm:prSet>
      <dgm:spPr/>
    </dgm:pt>
    <dgm:pt modelId="{C94E302B-4A87-4618-AF42-28ACBD0F0BF1}" type="pres">
      <dgm:prSet presAssocID="{6DCBAF51-2CBB-4075-8AFD-9CDE45CA1768}" presName="node" presStyleLbl="node1" presStyleIdx="0" presStyleCnt="2" custScaleX="69545" custScaleY="155615" custLinFactNeighborX="-1510" custLinFactNeighborY="3310">
        <dgm:presLayoutVars>
          <dgm:bulletEnabled val="1"/>
        </dgm:presLayoutVars>
      </dgm:prSet>
      <dgm:spPr/>
    </dgm:pt>
    <dgm:pt modelId="{18F4D3CD-7184-4897-A713-0CB6AF430C63}" type="pres">
      <dgm:prSet presAssocID="{03AE20C5-F660-453A-A091-411F46512BAD}" presName="sibTrans" presStyleLbl="sibTrans2D1" presStyleIdx="0" presStyleCnt="1" custScaleX="156638" custScaleY="64431"/>
      <dgm:spPr/>
    </dgm:pt>
    <dgm:pt modelId="{349B86D2-4AB9-4EAF-AEF8-A9D0C5997264}" type="pres">
      <dgm:prSet presAssocID="{03AE20C5-F660-453A-A091-411F46512BAD}" presName="connectorText" presStyleLbl="sibTrans2D1" presStyleIdx="0" presStyleCnt="1"/>
      <dgm:spPr/>
    </dgm:pt>
    <dgm:pt modelId="{7019076A-5655-4984-9249-0AD9F06BC65C}" type="pres">
      <dgm:prSet presAssocID="{67F3FF65-7005-43DB-B13D-9BE470F431BB}" presName="node" presStyleLbl="node1" presStyleIdx="1" presStyleCnt="2" custScaleX="82777" custScaleY="109427" custLinFactNeighborX="58904" custLinFactNeighborY="3310">
        <dgm:presLayoutVars>
          <dgm:bulletEnabled val="1"/>
        </dgm:presLayoutVars>
      </dgm:prSet>
      <dgm:spPr/>
    </dgm:pt>
  </dgm:ptLst>
  <dgm:cxnLst>
    <dgm:cxn modelId="{15290894-9E8F-46E5-97F4-462FD576FAC0}" type="presOf" srcId="{03AE20C5-F660-453A-A091-411F46512BAD}" destId="{18F4D3CD-7184-4897-A713-0CB6AF430C63}" srcOrd="0" destOrd="0" presId="urn:microsoft.com/office/officeart/2005/8/layout/process1"/>
    <dgm:cxn modelId="{EFCFC398-F97B-4675-B082-797C36BDEA9F}" srcId="{3F0B4F40-1450-4A8C-B6BE-A7EC5923430D}" destId="{6DCBAF51-2CBB-4075-8AFD-9CDE45CA1768}" srcOrd="0" destOrd="0" parTransId="{2E7E52C4-F986-40A6-9697-6A0B526D3EEB}" sibTransId="{03AE20C5-F660-453A-A091-411F46512BAD}"/>
    <dgm:cxn modelId="{8DD15999-D8CE-4BAC-9A7A-1B1DDFAF8A65}" type="presOf" srcId="{3F0B4F40-1450-4A8C-B6BE-A7EC5923430D}" destId="{4D0F5254-8BB9-4B34-A13C-170DB9B19D6D}" srcOrd="0" destOrd="0" presId="urn:microsoft.com/office/officeart/2005/8/layout/process1"/>
    <dgm:cxn modelId="{80BF72BE-CE0A-49C2-9B27-2D68D08135D1}" type="presOf" srcId="{67F3FF65-7005-43DB-B13D-9BE470F431BB}" destId="{7019076A-5655-4984-9249-0AD9F06BC65C}" srcOrd="0" destOrd="0" presId="urn:microsoft.com/office/officeart/2005/8/layout/process1"/>
    <dgm:cxn modelId="{7DB8BDBE-6DBB-432C-9871-16CE850B74DA}" srcId="{3F0B4F40-1450-4A8C-B6BE-A7EC5923430D}" destId="{67F3FF65-7005-43DB-B13D-9BE470F431BB}" srcOrd="1" destOrd="0" parTransId="{F11154B4-E973-4E6C-AF23-F42C6BACA71E}" sibTransId="{B5E75D5A-1A1E-469C-8928-0DFD0FC82112}"/>
    <dgm:cxn modelId="{1975D5E0-3B58-43A4-8C04-E0CD8C7574A8}" type="presOf" srcId="{6DCBAF51-2CBB-4075-8AFD-9CDE45CA1768}" destId="{C94E302B-4A87-4618-AF42-28ACBD0F0BF1}" srcOrd="0" destOrd="0" presId="urn:microsoft.com/office/officeart/2005/8/layout/process1"/>
    <dgm:cxn modelId="{B53EADF5-AB69-48AD-90B6-A9CC23AFD53A}" type="presOf" srcId="{03AE20C5-F660-453A-A091-411F46512BAD}" destId="{349B86D2-4AB9-4EAF-AEF8-A9D0C5997264}" srcOrd="1" destOrd="0" presId="urn:microsoft.com/office/officeart/2005/8/layout/process1"/>
    <dgm:cxn modelId="{E8D20200-7026-4253-9EEE-3D0BBF65A360}" type="presParOf" srcId="{4D0F5254-8BB9-4B34-A13C-170DB9B19D6D}" destId="{C94E302B-4A87-4618-AF42-28ACBD0F0BF1}" srcOrd="0" destOrd="0" presId="urn:microsoft.com/office/officeart/2005/8/layout/process1"/>
    <dgm:cxn modelId="{F5877A39-9E6B-45DF-AEF7-B79AE1AEF6F9}" type="presParOf" srcId="{4D0F5254-8BB9-4B34-A13C-170DB9B19D6D}" destId="{18F4D3CD-7184-4897-A713-0CB6AF430C63}" srcOrd="1" destOrd="0" presId="urn:microsoft.com/office/officeart/2005/8/layout/process1"/>
    <dgm:cxn modelId="{C1B2C992-B266-4674-9EAD-191169F2CA9D}" type="presParOf" srcId="{18F4D3CD-7184-4897-A713-0CB6AF430C63}" destId="{349B86D2-4AB9-4EAF-AEF8-A9D0C5997264}" srcOrd="0" destOrd="0" presId="urn:microsoft.com/office/officeart/2005/8/layout/process1"/>
    <dgm:cxn modelId="{5C21E155-8A05-4E6A-9E50-5210AF49EDA1}" type="presParOf" srcId="{4D0F5254-8BB9-4B34-A13C-170DB9B19D6D}" destId="{7019076A-5655-4984-9249-0AD9F06BC65C}"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62D01C-B4E1-405A-9949-E2282215987B}" type="doc">
      <dgm:prSet loTypeId="urn:microsoft.com/office/officeart/2005/8/layout/venn3" loCatId="relationship" qsTypeId="urn:microsoft.com/office/officeart/2005/8/quickstyle/simple3" qsCatId="simple" csTypeId="urn:microsoft.com/office/officeart/2005/8/colors/accent1_2" csCatId="accent1" phldr="1"/>
      <dgm:spPr/>
      <dgm:t>
        <a:bodyPr/>
        <a:lstStyle/>
        <a:p>
          <a:endParaRPr lang="en-US"/>
        </a:p>
      </dgm:t>
    </dgm:pt>
    <dgm:pt modelId="{B02F88F6-AF74-4258-9126-4995EEF30129}">
      <dgm:prSet phldrT="[Text]"/>
      <dgm:spPr/>
      <dgm:t>
        <a:bodyPr/>
        <a:lstStyle/>
        <a:p>
          <a:r>
            <a:rPr lang="en-US" dirty="0"/>
            <a:t>Career and Self-Development</a:t>
          </a:r>
        </a:p>
      </dgm:t>
    </dgm:pt>
    <dgm:pt modelId="{25C24A2D-05D1-4981-BEDD-89506124844C}" type="parTrans" cxnId="{0510FCDA-8037-4100-A18E-929F0BAB2247}">
      <dgm:prSet/>
      <dgm:spPr/>
      <dgm:t>
        <a:bodyPr/>
        <a:lstStyle/>
        <a:p>
          <a:endParaRPr lang="en-US"/>
        </a:p>
      </dgm:t>
    </dgm:pt>
    <dgm:pt modelId="{0ED34869-6A52-497D-996B-8F9130C6F900}" type="sibTrans" cxnId="{0510FCDA-8037-4100-A18E-929F0BAB2247}">
      <dgm:prSet/>
      <dgm:spPr/>
      <dgm:t>
        <a:bodyPr/>
        <a:lstStyle/>
        <a:p>
          <a:endParaRPr lang="en-US"/>
        </a:p>
      </dgm:t>
    </dgm:pt>
    <dgm:pt modelId="{3912143C-9ED4-4972-AAB1-61B1DE421B42}">
      <dgm:prSet phldrT="[Text]"/>
      <dgm:spPr/>
      <dgm:t>
        <a:bodyPr/>
        <a:lstStyle/>
        <a:p>
          <a:r>
            <a:rPr lang="en-US" dirty="0"/>
            <a:t>Communication</a:t>
          </a:r>
        </a:p>
      </dgm:t>
    </dgm:pt>
    <dgm:pt modelId="{E65E1FD0-687A-459D-809C-948404C58348}" type="parTrans" cxnId="{5D44EBEA-6B6E-49AF-B906-4F7BADE54271}">
      <dgm:prSet/>
      <dgm:spPr/>
      <dgm:t>
        <a:bodyPr/>
        <a:lstStyle/>
        <a:p>
          <a:endParaRPr lang="en-US"/>
        </a:p>
      </dgm:t>
    </dgm:pt>
    <dgm:pt modelId="{BEA82B77-8CE6-44DD-B660-DE336E8D5DFA}" type="sibTrans" cxnId="{5D44EBEA-6B6E-49AF-B906-4F7BADE54271}">
      <dgm:prSet/>
      <dgm:spPr/>
      <dgm:t>
        <a:bodyPr/>
        <a:lstStyle/>
        <a:p>
          <a:endParaRPr lang="en-US"/>
        </a:p>
      </dgm:t>
    </dgm:pt>
    <dgm:pt modelId="{06ED9CDE-A430-411C-B72E-EA6F992C45EE}">
      <dgm:prSet phldrT="[Text]"/>
      <dgm:spPr/>
      <dgm:t>
        <a:bodyPr/>
        <a:lstStyle/>
        <a:p>
          <a:r>
            <a:rPr lang="en-US" dirty="0"/>
            <a:t>Equity and Inclusion</a:t>
          </a:r>
        </a:p>
      </dgm:t>
    </dgm:pt>
    <dgm:pt modelId="{E9269281-B019-4BC1-BB94-E539225FAAAA}" type="parTrans" cxnId="{1BD2CF86-3B47-489F-823A-DD4CFFBE39D2}">
      <dgm:prSet/>
      <dgm:spPr/>
      <dgm:t>
        <a:bodyPr/>
        <a:lstStyle/>
        <a:p>
          <a:endParaRPr lang="en-US"/>
        </a:p>
      </dgm:t>
    </dgm:pt>
    <dgm:pt modelId="{D007D018-2168-4B99-BABD-776A78624258}" type="sibTrans" cxnId="{1BD2CF86-3B47-489F-823A-DD4CFFBE39D2}">
      <dgm:prSet/>
      <dgm:spPr/>
      <dgm:t>
        <a:bodyPr/>
        <a:lstStyle/>
        <a:p>
          <a:endParaRPr lang="en-US"/>
        </a:p>
      </dgm:t>
    </dgm:pt>
    <dgm:pt modelId="{16C3FA34-830F-438A-B49B-664580D3FFD1}">
      <dgm:prSet phldrT="[Text]"/>
      <dgm:spPr/>
      <dgm:t>
        <a:bodyPr/>
        <a:lstStyle/>
        <a:p>
          <a:r>
            <a:rPr lang="en-US" dirty="0"/>
            <a:t>Critical Thinking</a:t>
          </a:r>
        </a:p>
      </dgm:t>
    </dgm:pt>
    <dgm:pt modelId="{2C024B10-ACCE-4B33-9EF9-3883BC4BDF0F}" type="parTrans" cxnId="{9ABBBE11-BC15-4403-9354-8D438A65DA80}">
      <dgm:prSet/>
      <dgm:spPr/>
      <dgm:t>
        <a:bodyPr/>
        <a:lstStyle/>
        <a:p>
          <a:endParaRPr lang="en-US"/>
        </a:p>
      </dgm:t>
    </dgm:pt>
    <dgm:pt modelId="{C425F172-0344-41BF-A02A-C2255AC58F92}" type="sibTrans" cxnId="{9ABBBE11-BC15-4403-9354-8D438A65DA80}">
      <dgm:prSet/>
      <dgm:spPr/>
      <dgm:t>
        <a:bodyPr/>
        <a:lstStyle/>
        <a:p>
          <a:endParaRPr lang="en-US"/>
        </a:p>
      </dgm:t>
    </dgm:pt>
    <dgm:pt modelId="{DEF523BB-882F-4CE2-B9E4-A6D784A2041D}" type="pres">
      <dgm:prSet presAssocID="{0762D01C-B4E1-405A-9949-E2282215987B}" presName="Name0" presStyleCnt="0">
        <dgm:presLayoutVars>
          <dgm:dir/>
          <dgm:resizeHandles val="exact"/>
        </dgm:presLayoutVars>
      </dgm:prSet>
      <dgm:spPr/>
    </dgm:pt>
    <dgm:pt modelId="{24FE6FA9-4B45-4F75-871D-6CCCB83C0DC9}" type="pres">
      <dgm:prSet presAssocID="{B02F88F6-AF74-4258-9126-4995EEF30129}" presName="Name5" presStyleLbl="vennNode1" presStyleIdx="0" presStyleCnt="4">
        <dgm:presLayoutVars>
          <dgm:bulletEnabled val="1"/>
        </dgm:presLayoutVars>
      </dgm:prSet>
      <dgm:spPr/>
    </dgm:pt>
    <dgm:pt modelId="{E1F00E8D-92F3-4061-8C10-7AE6C81553D8}" type="pres">
      <dgm:prSet presAssocID="{0ED34869-6A52-497D-996B-8F9130C6F900}" presName="space" presStyleCnt="0"/>
      <dgm:spPr/>
    </dgm:pt>
    <dgm:pt modelId="{D49D2C14-1609-4428-A1F3-20330ED2425E}" type="pres">
      <dgm:prSet presAssocID="{3912143C-9ED4-4972-AAB1-61B1DE421B42}" presName="Name5" presStyleLbl="vennNode1" presStyleIdx="1" presStyleCnt="4">
        <dgm:presLayoutVars>
          <dgm:bulletEnabled val="1"/>
        </dgm:presLayoutVars>
      </dgm:prSet>
      <dgm:spPr/>
    </dgm:pt>
    <dgm:pt modelId="{C071DCB4-5D3B-4B54-A389-EB7DCBAC3D64}" type="pres">
      <dgm:prSet presAssocID="{BEA82B77-8CE6-44DD-B660-DE336E8D5DFA}" presName="space" presStyleCnt="0"/>
      <dgm:spPr/>
    </dgm:pt>
    <dgm:pt modelId="{E56B20B5-1312-4FFD-9819-E1DC64CB623F}" type="pres">
      <dgm:prSet presAssocID="{16C3FA34-830F-438A-B49B-664580D3FFD1}" presName="Name5" presStyleLbl="vennNode1" presStyleIdx="2" presStyleCnt="4">
        <dgm:presLayoutVars>
          <dgm:bulletEnabled val="1"/>
        </dgm:presLayoutVars>
      </dgm:prSet>
      <dgm:spPr/>
    </dgm:pt>
    <dgm:pt modelId="{9B37B3AA-37F8-4923-AA53-3B93D99DA0C7}" type="pres">
      <dgm:prSet presAssocID="{C425F172-0344-41BF-A02A-C2255AC58F92}" presName="space" presStyleCnt="0"/>
      <dgm:spPr/>
    </dgm:pt>
    <dgm:pt modelId="{E007F531-7B88-4709-AB2D-A044EC312A86}" type="pres">
      <dgm:prSet presAssocID="{06ED9CDE-A430-411C-B72E-EA6F992C45EE}" presName="Name5" presStyleLbl="vennNode1" presStyleIdx="3" presStyleCnt="4">
        <dgm:presLayoutVars>
          <dgm:bulletEnabled val="1"/>
        </dgm:presLayoutVars>
      </dgm:prSet>
      <dgm:spPr/>
    </dgm:pt>
  </dgm:ptLst>
  <dgm:cxnLst>
    <dgm:cxn modelId="{8BCAB204-65B1-4F1C-8C6C-A30C9DAD1439}" type="presOf" srcId="{3912143C-9ED4-4972-AAB1-61B1DE421B42}" destId="{D49D2C14-1609-4428-A1F3-20330ED2425E}" srcOrd="0" destOrd="0" presId="urn:microsoft.com/office/officeart/2005/8/layout/venn3"/>
    <dgm:cxn modelId="{9ABBBE11-BC15-4403-9354-8D438A65DA80}" srcId="{0762D01C-B4E1-405A-9949-E2282215987B}" destId="{16C3FA34-830F-438A-B49B-664580D3FFD1}" srcOrd="2" destOrd="0" parTransId="{2C024B10-ACCE-4B33-9EF9-3883BC4BDF0F}" sibTransId="{C425F172-0344-41BF-A02A-C2255AC58F92}"/>
    <dgm:cxn modelId="{B1472D3E-DEFA-427E-8104-BEDC9E107BDE}" type="presOf" srcId="{06ED9CDE-A430-411C-B72E-EA6F992C45EE}" destId="{E007F531-7B88-4709-AB2D-A044EC312A86}" srcOrd="0" destOrd="0" presId="urn:microsoft.com/office/officeart/2005/8/layout/venn3"/>
    <dgm:cxn modelId="{2C81B548-E4A0-4A27-9D88-AC3A115BDDB1}" type="presOf" srcId="{0762D01C-B4E1-405A-9949-E2282215987B}" destId="{DEF523BB-882F-4CE2-B9E4-A6D784A2041D}" srcOrd="0" destOrd="0" presId="urn:microsoft.com/office/officeart/2005/8/layout/venn3"/>
    <dgm:cxn modelId="{1BD2CF86-3B47-489F-823A-DD4CFFBE39D2}" srcId="{0762D01C-B4E1-405A-9949-E2282215987B}" destId="{06ED9CDE-A430-411C-B72E-EA6F992C45EE}" srcOrd="3" destOrd="0" parTransId="{E9269281-B019-4BC1-BB94-E539225FAAAA}" sibTransId="{D007D018-2168-4B99-BABD-776A78624258}"/>
    <dgm:cxn modelId="{C7C2858A-EBF3-4EC0-9DC1-5FBD8290EFA7}" type="presOf" srcId="{B02F88F6-AF74-4258-9126-4995EEF30129}" destId="{24FE6FA9-4B45-4F75-871D-6CCCB83C0DC9}" srcOrd="0" destOrd="0" presId="urn:microsoft.com/office/officeart/2005/8/layout/venn3"/>
    <dgm:cxn modelId="{8BB85BBA-394B-4241-8CC9-C8A71EE70AEF}" type="presOf" srcId="{16C3FA34-830F-438A-B49B-664580D3FFD1}" destId="{E56B20B5-1312-4FFD-9819-E1DC64CB623F}" srcOrd="0" destOrd="0" presId="urn:microsoft.com/office/officeart/2005/8/layout/venn3"/>
    <dgm:cxn modelId="{0510FCDA-8037-4100-A18E-929F0BAB2247}" srcId="{0762D01C-B4E1-405A-9949-E2282215987B}" destId="{B02F88F6-AF74-4258-9126-4995EEF30129}" srcOrd="0" destOrd="0" parTransId="{25C24A2D-05D1-4981-BEDD-89506124844C}" sibTransId="{0ED34869-6A52-497D-996B-8F9130C6F900}"/>
    <dgm:cxn modelId="{5D44EBEA-6B6E-49AF-B906-4F7BADE54271}" srcId="{0762D01C-B4E1-405A-9949-E2282215987B}" destId="{3912143C-9ED4-4972-AAB1-61B1DE421B42}" srcOrd="1" destOrd="0" parTransId="{E65E1FD0-687A-459D-809C-948404C58348}" sibTransId="{BEA82B77-8CE6-44DD-B660-DE336E8D5DFA}"/>
    <dgm:cxn modelId="{97FA803A-F39C-4FA1-BD0D-C9CEADFA1505}" type="presParOf" srcId="{DEF523BB-882F-4CE2-B9E4-A6D784A2041D}" destId="{24FE6FA9-4B45-4F75-871D-6CCCB83C0DC9}" srcOrd="0" destOrd="0" presId="urn:microsoft.com/office/officeart/2005/8/layout/venn3"/>
    <dgm:cxn modelId="{32E6DBF5-0608-4F67-8983-0B26A587D2BE}" type="presParOf" srcId="{DEF523BB-882F-4CE2-B9E4-A6D784A2041D}" destId="{E1F00E8D-92F3-4061-8C10-7AE6C81553D8}" srcOrd="1" destOrd="0" presId="urn:microsoft.com/office/officeart/2005/8/layout/venn3"/>
    <dgm:cxn modelId="{2AA9FC11-396B-43CD-A934-F6080AEC88B0}" type="presParOf" srcId="{DEF523BB-882F-4CE2-B9E4-A6D784A2041D}" destId="{D49D2C14-1609-4428-A1F3-20330ED2425E}" srcOrd="2" destOrd="0" presId="urn:microsoft.com/office/officeart/2005/8/layout/venn3"/>
    <dgm:cxn modelId="{78EF4DC6-CAA4-4028-8F5E-83B873E83980}" type="presParOf" srcId="{DEF523BB-882F-4CE2-B9E4-A6D784A2041D}" destId="{C071DCB4-5D3B-4B54-A389-EB7DCBAC3D64}" srcOrd="3" destOrd="0" presId="urn:microsoft.com/office/officeart/2005/8/layout/venn3"/>
    <dgm:cxn modelId="{B342F9DD-D8E9-4B2E-9BFF-E6C07F2794F8}" type="presParOf" srcId="{DEF523BB-882F-4CE2-B9E4-A6D784A2041D}" destId="{E56B20B5-1312-4FFD-9819-E1DC64CB623F}" srcOrd="4" destOrd="0" presId="urn:microsoft.com/office/officeart/2005/8/layout/venn3"/>
    <dgm:cxn modelId="{F8F944A5-C267-44E2-8CD4-6D52C71DF0AA}" type="presParOf" srcId="{DEF523BB-882F-4CE2-B9E4-A6D784A2041D}" destId="{9B37B3AA-37F8-4923-AA53-3B93D99DA0C7}" srcOrd="5" destOrd="0" presId="urn:microsoft.com/office/officeart/2005/8/layout/venn3"/>
    <dgm:cxn modelId="{4D42D184-9273-4AF7-A08A-5FE7D9ED0050}" type="presParOf" srcId="{DEF523BB-882F-4CE2-B9E4-A6D784A2041D}" destId="{E007F531-7B88-4709-AB2D-A044EC312A86}"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62D01C-B4E1-405A-9949-E2282215987B}" type="doc">
      <dgm:prSet loTypeId="urn:microsoft.com/office/officeart/2005/8/layout/venn3" loCatId="relationship" qsTypeId="urn:microsoft.com/office/officeart/2005/8/quickstyle/simple3" qsCatId="simple" csTypeId="urn:microsoft.com/office/officeart/2005/8/colors/accent1_2" csCatId="accent1" phldr="1"/>
      <dgm:spPr/>
      <dgm:t>
        <a:bodyPr/>
        <a:lstStyle/>
        <a:p>
          <a:endParaRPr lang="en-US"/>
        </a:p>
      </dgm:t>
    </dgm:pt>
    <dgm:pt modelId="{B02F88F6-AF74-4258-9126-4995EEF30129}">
      <dgm:prSet phldrT="[Text]"/>
      <dgm:spPr/>
      <dgm:t>
        <a:bodyPr/>
        <a:lstStyle/>
        <a:p>
          <a:r>
            <a:rPr lang="en-US" dirty="0"/>
            <a:t>Leadership</a:t>
          </a:r>
        </a:p>
      </dgm:t>
    </dgm:pt>
    <dgm:pt modelId="{25C24A2D-05D1-4981-BEDD-89506124844C}" type="parTrans" cxnId="{0510FCDA-8037-4100-A18E-929F0BAB2247}">
      <dgm:prSet/>
      <dgm:spPr/>
      <dgm:t>
        <a:bodyPr/>
        <a:lstStyle/>
        <a:p>
          <a:endParaRPr lang="en-US"/>
        </a:p>
      </dgm:t>
    </dgm:pt>
    <dgm:pt modelId="{0ED34869-6A52-497D-996B-8F9130C6F900}" type="sibTrans" cxnId="{0510FCDA-8037-4100-A18E-929F0BAB2247}">
      <dgm:prSet/>
      <dgm:spPr/>
      <dgm:t>
        <a:bodyPr/>
        <a:lstStyle/>
        <a:p>
          <a:endParaRPr lang="en-US"/>
        </a:p>
      </dgm:t>
    </dgm:pt>
    <dgm:pt modelId="{3912143C-9ED4-4972-AAB1-61B1DE421B42}">
      <dgm:prSet phldrT="[Text]"/>
      <dgm:spPr/>
      <dgm:t>
        <a:bodyPr/>
        <a:lstStyle/>
        <a:p>
          <a:r>
            <a:rPr lang="en-US" dirty="0"/>
            <a:t>Professionalism</a:t>
          </a:r>
        </a:p>
      </dgm:t>
    </dgm:pt>
    <dgm:pt modelId="{E65E1FD0-687A-459D-809C-948404C58348}" type="parTrans" cxnId="{5D44EBEA-6B6E-49AF-B906-4F7BADE54271}">
      <dgm:prSet/>
      <dgm:spPr/>
      <dgm:t>
        <a:bodyPr/>
        <a:lstStyle/>
        <a:p>
          <a:endParaRPr lang="en-US"/>
        </a:p>
      </dgm:t>
    </dgm:pt>
    <dgm:pt modelId="{BEA82B77-8CE6-44DD-B660-DE336E8D5DFA}" type="sibTrans" cxnId="{5D44EBEA-6B6E-49AF-B906-4F7BADE54271}">
      <dgm:prSet/>
      <dgm:spPr/>
      <dgm:t>
        <a:bodyPr/>
        <a:lstStyle/>
        <a:p>
          <a:endParaRPr lang="en-US"/>
        </a:p>
      </dgm:t>
    </dgm:pt>
    <dgm:pt modelId="{06ED9CDE-A430-411C-B72E-EA6F992C45EE}">
      <dgm:prSet phldrT="[Text]"/>
      <dgm:spPr/>
      <dgm:t>
        <a:bodyPr/>
        <a:lstStyle/>
        <a:p>
          <a:r>
            <a:rPr lang="en-US" dirty="0"/>
            <a:t>Technology</a:t>
          </a:r>
        </a:p>
      </dgm:t>
    </dgm:pt>
    <dgm:pt modelId="{E9269281-B019-4BC1-BB94-E539225FAAAA}" type="parTrans" cxnId="{1BD2CF86-3B47-489F-823A-DD4CFFBE39D2}">
      <dgm:prSet/>
      <dgm:spPr/>
      <dgm:t>
        <a:bodyPr/>
        <a:lstStyle/>
        <a:p>
          <a:endParaRPr lang="en-US"/>
        </a:p>
      </dgm:t>
    </dgm:pt>
    <dgm:pt modelId="{D007D018-2168-4B99-BABD-776A78624258}" type="sibTrans" cxnId="{1BD2CF86-3B47-489F-823A-DD4CFFBE39D2}">
      <dgm:prSet/>
      <dgm:spPr/>
      <dgm:t>
        <a:bodyPr/>
        <a:lstStyle/>
        <a:p>
          <a:endParaRPr lang="en-US"/>
        </a:p>
      </dgm:t>
    </dgm:pt>
    <dgm:pt modelId="{16C3FA34-830F-438A-B49B-664580D3FFD1}">
      <dgm:prSet phldrT="[Text]"/>
      <dgm:spPr/>
      <dgm:t>
        <a:bodyPr/>
        <a:lstStyle/>
        <a:p>
          <a:r>
            <a:rPr lang="en-US" dirty="0"/>
            <a:t>Teamwork</a:t>
          </a:r>
        </a:p>
      </dgm:t>
    </dgm:pt>
    <dgm:pt modelId="{2C024B10-ACCE-4B33-9EF9-3883BC4BDF0F}" type="parTrans" cxnId="{9ABBBE11-BC15-4403-9354-8D438A65DA80}">
      <dgm:prSet/>
      <dgm:spPr/>
      <dgm:t>
        <a:bodyPr/>
        <a:lstStyle/>
        <a:p>
          <a:endParaRPr lang="en-US"/>
        </a:p>
      </dgm:t>
    </dgm:pt>
    <dgm:pt modelId="{C425F172-0344-41BF-A02A-C2255AC58F92}" type="sibTrans" cxnId="{9ABBBE11-BC15-4403-9354-8D438A65DA80}">
      <dgm:prSet/>
      <dgm:spPr/>
      <dgm:t>
        <a:bodyPr/>
        <a:lstStyle/>
        <a:p>
          <a:endParaRPr lang="en-US"/>
        </a:p>
      </dgm:t>
    </dgm:pt>
    <dgm:pt modelId="{DEF523BB-882F-4CE2-B9E4-A6D784A2041D}" type="pres">
      <dgm:prSet presAssocID="{0762D01C-B4E1-405A-9949-E2282215987B}" presName="Name0" presStyleCnt="0">
        <dgm:presLayoutVars>
          <dgm:dir/>
          <dgm:resizeHandles val="exact"/>
        </dgm:presLayoutVars>
      </dgm:prSet>
      <dgm:spPr/>
    </dgm:pt>
    <dgm:pt modelId="{24FE6FA9-4B45-4F75-871D-6CCCB83C0DC9}" type="pres">
      <dgm:prSet presAssocID="{B02F88F6-AF74-4258-9126-4995EEF30129}" presName="Name5" presStyleLbl="vennNode1" presStyleIdx="0" presStyleCnt="4">
        <dgm:presLayoutVars>
          <dgm:bulletEnabled val="1"/>
        </dgm:presLayoutVars>
      </dgm:prSet>
      <dgm:spPr/>
    </dgm:pt>
    <dgm:pt modelId="{E1F00E8D-92F3-4061-8C10-7AE6C81553D8}" type="pres">
      <dgm:prSet presAssocID="{0ED34869-6A52-497D-996B-8F9130C6F900}" presName="space" presStyleCnt="0"/>
      <dgm:spPr/>
    </dgm:pt>
    <dgm:pt modelId="{D49D2C14-1609-4428-A1F3-20330ED2425E}" type="pres">
      <dgm:prSet presAssocID="{3912143C-9ED4-4972-AAB1-61B1DE421B42}" presName="Name5" presStyleLbl="vennNode1" presStyleIdx="1" presStyleCnt="4">
        <dgm:presLayoutVars>
          <dgm:bulletEnabled val="1"/>
        </dgm:presLayoutVars>
      </dgm:prSet>
      <dgm:spPr/>
    </dgm:pt>
    <dgm:pt modelId="{C071DCB4-5D3B-4B54-A389-EB7DCBAC3D64}" type="pres">
      <dgm:prSet presAssocID="{BEA82B77-8CE6-44DD-B660-DE336E8D5DFA}" presName="space" presStyleCnt="0"/>
      <dgm:spPr/>
    </dgm:pt>
    <dgm:pt modelId="{E56B20B5-1312-4FFD-9819-E1DC64CB623F}" type="pres">
      <dgm:prSet presAssocID="{16C3FA34-830F-438A-B49B-664580D3FFD1}" presName="Name5" presStyleLbl="vennNode1" presStyleIdx="2" presStyleCnt="4">
        <dgm:presLayoutVars>
          <dgm:bulletEnabled val="1"/>
        </dgm:presLayoutVars>
      </dgm:prSet>
      <dgm:spPr/>
    </dgm:pt>
    <dgm:pt modelId="{9B37B3AA-37F8-4923-AA53-3B93D99DA0C7}" type="pres">
      <dgm:prSet presAssocID="{C425F172-0344-41BF-A02A-C2255AC58F92}" presName="space" presStyleCnt="0"/>
      <dgm:spPr/>
    </dgm:pt>
    <dgm:pt modelId="{E007F531-7B88-4709-AB2D-A044EC312A86}" type="pres">
      <dgm:prSet presAssocID="{06ED9CDE-A430-411C-B72E-EA6F992C45EE}" presName="Name5" presStyleLbl="vennNode1" presStyleIdx="3" presStyleCnt="4">
        <dgm:presLayoutVars>
          <dgm:bulletEnabled val="1"/>
        </dgm:presLayoutVars>
      </dgm:prSet>
      <dgm:spPr/>
    </dgm:pt>
  </dgm:ptLst>
  <dgm:cxnLst>
    <dgm:cxn modelId="{8BCAB204-65B1-4F1C-8C6C-A30C9DAD1439}" type="presOf" srcId="{3912143C-9ED4-4972-AAB1-61B1DE421B42}" destId="{D49D2C14-1609-4428-A1F3-20330ED2425E}" srcOrd="0" destOrd="0" presId="urn:microsoft.com/office/officeart/2005/8/layout/venn3"/>
    <dgm:cxn modelId="{9ABBBE11-BC15-4403-9354-8D438A65DA80}" srcId="{0762D01C-B4E1-405A-9949-E2282215987B}" destId="{16C3FA34-830F-438A-B49B-664580D3FFD1}" srcOrd="2" destOrd="0" parTransId="{2C024B10-ACCE-4B33-9EF9-3883BC4BDF0F}" sibTransId="{C425F172-0344-41BF-A02A-C2255AC58F92}"/>
    <dgm:cxn modelId="{B1472D3E-DEFA-427E-8104-BEDC9E107BDE}" type="presOf" srcId="{06ED9CDE-A430-411C-B72E-EA6F992C45EE}" destId="{E007F531-7B88-4709-AB2D-A044EC312A86}" srcOrd="0" destOrd="0" presId="urn:microsoft.com/office/officeart/2005/8/layout/venn3"/>
    <dgm:cxn modelId="{2C81B548-E4A0-4A27-9D88-AC3A115BDDB1}" type="presOf" srcId="{0762D01C-B4E1-405A-9949-E2282215987B}" destId="{DEF523BB-882F-4CE2-B9E4-A6D784A2041D}" srcOrd="0" destOrd="0" presId="urn:microsoft.com/office/officeart/2005/8/layout/venn3"/>
    <dgm:cxn modelId="{1BD2CF86-3B47-489F-823A-DD4CFFBE39D2}" srcId="{0762D01C-B4E1-405A-9949-E2282215987B}" destId="{06ED9CDE-A430-411C-B72E-EA6F992C45EE}" srcOrd="3" destOrd="0" parTransId="{E9269281-B019-4BC1-BB94-E539225FAAAA}" sibTransId="{D007D018-2168-4B99-BABD-776A78624258}"/>
    <dgm:cxn modelId="{C7C2858A-EBF3-4EC0-9DC1-5FBD8290EFA7}" type="presOf" srcId="{B02F88F6-AF74-4258-9126-4995EEF30129}" destId="{24FE6FA9-4B45-4F75-871D-6CCCB83C0DC9}" srcOrd="0" destOrd="0" presId="urn:microsoft.com/office/officeart/2005/8/layout/venn3"/>
    <dgm:cxn modelId="{8BB85BBA-394B-4241-8CC9-C8A71EE70AEF}" type="presOf" srcId="{16C3FA34-830F-438A-B49B-664580D3FFD1}" destId="{E56B20B5-1312-4FFD-9819-E1DC64CB623F}" srcOrd="0" destOrd="0" presId="urn:microsoft.com/office/officeart/2005/8/layout/venn3"/>
    <dgm:cxn modelId="{0510FCDA-8037-4100-A18E-929F0BAB2247}" srcId="{0762D01C-B4E1-405A-9949-E2282215987B}" destId="{B02F88F6-AF74-4258-9126-4995EEF30129}" srcOrd="0" destOrd="0" parTransId="{25C24A2D-05D1-4981-BEDD-89506124844C}" sibTransId="{0ED34869-6A52-497D-996B-8F9130C6F900}"/>
    <dgm:cxn modelId="{5D44EBEA-6B6E-49AF-B906-4F7BADE54271}" srcId="{0762D01C-B4E1-405A-9949-E2282215987B}" destId="{3912143C-9ED4-4972-AAB1-61B1DE421B42}" srcOrd="1" destOrd="0" parTransId="{E65E1FD0-687A-459D-809C-948404C58348}" sibTransId="{BEA82B77-8CE6-44DD-B660-DE336E8D5DFA}"/>
    <dgm:cxn modelId="{97FA803A-F39C-4FA1-BD0D-C9CEADFA1505}" type="presParOf" srcId="{DEF523BB-882F-4CE2-B9E4-A6D784A2041D}" destId="{24FE6FA9-4B45-4F75-871D-6CCCB83C0DC9}" srcOrd="0" destOrd="0" presId="urn:microsoft.com/office/officeart/2005/8/layout/venn3"/>
    <dgm:cxn modelId="{32E6DBF5-0608-4F67-8983-0B26A587D2BE}" type="presParOf" srcId="{DEF523BB-882F-4CE2-B9E4-A6D784A2041D}" destId="{E1F00E8D-92F3-4061-8C10-7AE6C81553D8}" srcOrd="1" destOrd="0" presId="urn:microsoft.com/office/officeart/2005/8/layout/venn3"/>
    <dgm:cxn modelId="{2AA9FC11-396B-43CD-A934-F6080AEC88B0}" type="presParOf" srcId="{DEF523BB-882F-4CE2-B9E4-A6D784A2041D}" destId="{D49D2C14-1609-4428-A1F3-20330ED2425E}" srcOrd="2" destOrd="0" presId="urn:microsoft.com/office/officeart/2005/8/layout/venn3"/>
    <dgm:cxn modelId="{78EF4DC6-CAA4-4028-8F5E-83B873E83980}" type="presParOf" srcId="{DEF523BB-882F-4CE2-B9E4-A6D784A2041D}" destId="{C071DCB4-5D3B-4B54-A389-EB7DCBAC3D64}" srcOrd="3" destOrd="0" presId="urn:microsoft.com/office/officeart/2005/8/layout/venn3"/>
    <dgm:cxn modelId="{B342F9DD-D8E9-4B2E-9BFF-E6C07F2794F8}" type="presParOf" srcId="{DEF523BB-882F-4CE2-B9E4-A6D784A2041D}" destId="{E56B20B5-1312-4FFD-9819-E1DC64CB623F}" srcOrd="4" destOrd="0" presId="urn:microsoft.com/office/officeart/2005/8/layout/venn3"/>
    <dgm:cxn modelId="{F8F944A5-C267-44E2-8CD4-6D52C71DF0AA}" type="presParOf" srcId="{DEF523BB-882F-4CE2-B9E4-A6D784A2041D}" destId="{9B37B3AA-37F8-4923-AA53-3B93D99DA0C7}" srcOrd="5" destOrd="0" presId="urn:microsoft.com/office/officeart/2005/8/layout/venn3"/>
    <dgm:cxn modelId="{4D42D184-9273-4AF7-A08A-5FE7D9ED0050}" type="presParOf" srcId="{DEF523BB-882F-4CE2-B9E4-A6D784A2041D}" destId="{E007F531-7B88-4709-AB2D-A044EC312A86}" srcOrd="6" destOrd="0" presId="urn:microsoft.com/office/officeart/2005/8/layout/ven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8A1B26-491B-4839-8966-0AFE85DB8A1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18B92ACD-F8EB-4826-92AD-968EF37D023B}">
      <dgm:prSet phldrT="[Text]"/>
      <dgm:spPr/>
      <dgm:t>
        <a:bodyPr/>
        <a:lstStyle/>
        <a:p>
          <a:r>
            <a:rPr lang="en-US" b="1" dirty="0">
              <a:latin typeface="+mj-lt"/>
            </a:rPr>
            <a:t>DAY 1</a:t>
          </a:r>
        </a:p>
        <a:p>
          <a:r>
            <a:rPr lang="en-US" dirty="0">
              <a:latin typeface="+mj-lt"/>
            </a:rPr>
            <a:t>Academic Pathways to Health Careers </a:t>
          </a:r>
        </a:p>
      </dgm:t>
    </dgm:pt>
    <dgm:pt modelId="{C13931ED-9082-4179-81B7-08D4930889D4}" type="parTrans" cxnId="{6944FD27-16B6-4A58-A0DD-24D77312B08B}">
      <dgm:prSet/>
      <dgm:spPr/>
      <dgm:t>
        <a:bodyPr/>
        <a:lstStyle/>
        <a:p>
          <a:endParaRPr lang="en-US"/>
        </a:p>
      </dgm:t>
    </dgm:pt>
    <dgm:pt modelId="{6CFDC67E-ABF3-4065-8EA5-2A3D22005F9C}" type="sibTrans" cxnId="{6944FD27-16B6-4A58-A0DD-24D77312B08B}">
      <dgm:prSet/>
      <dgm:spPr/>
      <dgm:t>
        <a:bodyPr/>
        <a:lstStyle/>
        <a:p>
          <a:endParaRPr lang="en-US"/>
        </a:p>
      </dgm:t>
    </dgm:pt>
    <dgm:pt modelId="{F3D8FBA5-5A51-4E37-8A93-358DEF3BB795}">
      <dgm:prSet phldrT="[Text]"/>
      <dgm:spPr/>
      <dgm:t>
        <a:bodyPr/>
        <a:lstStyle/>
        <a:p>
          <a:r>
            <a:rPr lang="en-US" dirty="0"/>
            <a:t>Faculty Panel Discussion</a:t>
          </a:r>
        </a:p>
      </dgm:t>
    </dgm:pt>
    <dgm:pt modelId="{B7FE910F-D61F-4B1B-AC07-8B4BE4337A70}" type="parTrans" cxnId="{06B62094-0C49-468B-B6A3-B3CF29396121}">
      <dgm:prSet/>
      <dgm:spPr/>
      <dgm:t>
        <a:bodyPr/>
        <a:lstStyle/>
        <a:p>
          <a:endParaRPr lang="en-US"/>
        </a:p>
      </dgm:t>
    </dgm:pt>
    <dgm:pt modelId="{1484C738-B301-4A4A-869E-BF943C427058}" type="sibTrans" cxnId="{06B62094-0C49-468B-B6A3-B3CF29396121}">
      <dgm:prSet/>
      <dgm:spPr/>
      <dgm:t>
        <a:bodyPr/>
        <a:lstStyle/>
        <a:p>
          <a:endParaRPr lang="en-US"/>
        </a:p>
      </dgm:t>
    </dgm:pt>
    <dgm:pt modelId="{E0C1FF55-1EE0-4120-809D-5CA462A11D1D}">
      <dgm:prSet phldrT="[Text]"/>
      <dgm:spPr/>
      <dgm:t>
        <a:bodyPr/>
        <a:lstStyle/>
        <a:p>
          <a:r>
            <a:rPr lang="en-US" dirty="0"/>
            <a:t>Student and Faculty Mixer</a:t>
          </a:r>
        </a:p>
      </dgm:t>
    </dgm:pt>
    <dgm:pt modelId="{CF2D6FBD-618D-4D52-B479-A03D79CBA2CB}" type="parTrans" cxnId="{6D87F00C-F8AF-42D4-AA84-2C9B6A65061C}">
      <dgm:prSet/>
      <dgm:spPr/>
      <dgm:t>
        <a:bodyPr/>
        <a:lstStyle/>
        <a:p>
          <a:endParaRPr lang="en-US"/>
        </a:p>
      </dgm:t>
    </dgm:pt>
    <dgm:pt modelId="{BCF8AACA-124C-426A-99DF-01F6F4516E3A}" type="sibTrans" cxnId="{6D87F00C-F8AF-42D4-AA84-2C9B6A65061C}">
      <dgm:prSet/>
      <dgm:spPr/>
      <dgm:t>
        <a:bodyPr/>
        <a:lstStyle/>
        <a:p>
          <a:endParaRPr lang="en-US"/>
        </a:p>
      </dgm:t>
    </dgm:pt>
    <dgm:pt modelId="{3CF7B61B-F6C6-4D19-9794-0C492676312F}">
      <dgm:prSet phldrT="[Text]"/>
      <dgm:spPr/>
      <dgm:t>
        <a:bodyPr/>
        <a:lstStyle/>
        <a:p>
          <a:r>
            <a:rPr lang="en-US" b="1" dirty="0">
              <a:latin typeface="+mj-lt"/>
            </a:rPr>
            <a:t>DAY 2</a:t>
          </a:r>
        </a:p>
        <a:p>
          <a:r>
            <a:rPr lang="en-US" dirty="0">
              <a:latin typeface="+mj-lt"/>
            </a:rPr>
            <a:t>Resources for Health Career Readiness</a:t>
          </a:r>
        </a:p>
      </dgm:t>
    </dgm:pt>
    <dgm:pt modelId="{80BBA5E8-06F1-4713-8AF2-0B8553D65B14}" type="parTrans" cxnId="{2253F277-8570-442D-A456-F0CACB503B0E}">
      <dgm:prSet/>
      <dgm:spPr/>
      <dgm:t>
        <a:bodyPr/>
        <a:lstStyle/>
        <a:p>
          <a:endParaRPr lang="en-US"/>
        </a:p>
      </dgm:t>
    </dgm:pt>
    <dgm:pt modelId="{196EF637-FFF3-42E5-B217-7F27EE0DC74E}" type="sibTrans" cxnId="{2253F277-8570-442D-A456-F0CACB503B0E}">
      <dgm:prSet/>
      <dgm:spPr/>
      <dgm:t>
        <a:bodyPr/>
        <a:lstStyle/>
        <a:p>
          <a:endParaRPr lang="en-US"/>
        </a:p>
      </dgm:t>
    </dgm:pt>
    <dgm:pt modelId="{B32E3485-E1EB-4FC3-AA27-9062EFEF97A4}">
      <dgm:prSet phldrT="[Text]"/>
      <dgm:spPr/>
      <dgm:t>
        <a:bodyPr/>
        <a:lstStyle/>
        <a:p>
          <a:r>
            <a:rPr lang="en-US" dirty="0"/>
            <a:t>Career Center Workshop</a:t>
          </a:r>
        </a:p>
      </dgm:t>
    </dgm:pt>
    <dgm:pt modelId="{6FEA3EF0-E9ED-4870-9F22-36C4387E6985}" type="parTrans" cxnId="{B9C54CCD-7534-4FCD-A1C7-FCC6E6778B37}">
      <dgm:prSet/>
      <dgm:spPr/>
      <dgm:t>
        <a:bodyPr/>
        <a:lstStyle/>
        <a:p>
          <a:endParaRPr lang="en-US"/>
        </a:p>
      </dgm:t>
    </dgm:pt>
    <dgm:pt modelId="{1DA64E7A-02BA-447F-B0BB-855D403372CD}" type="sibTrans" cxnId="{B9C54CCD-7534-4FCD-A1C7-FCC6E6778B37}">
      <dgm:prSet/>
      <dgm:spPr/>
      <dgm:t>
        <a:bodyPr/>
        <a:lstStyle/>
        <a:p>
          <a:endParaRPr lang="en-US"/>
        </a:p>
      </dgm:t>
    </dgm:pt>
    <dgm:pt modelId="{6E509F54-0FE4-405B-8B8F-1E3830AFB655}">
      <dgm:prSet phldrT="[Text]"/>
      <dgm:spPr/>
      <dgm:t>
        <a:bodyPr/>
        <a:lstStyle/>
        <a:p>
          <a:r>
            <a:rPr lang="en-US" dirty="0"/>
            <a:t>Library Info Session</a:t>
          </a:r>
        </a:p>
      </dgm:t>
    </dgm:pt>
    <dgm:pt modelId="{7CB5D320-7863-486D-8B68-34920946DD77}" type="parTrans" cxnId="{E8882561-35F3-47C5-B8C5-48359947F17E}">
      <dgm:prSet/>
      <dgm:spPr/>
      <dgm:t>
        <a:bodyPr/>
        <a:lstStyle/>
        <a:p>
          <a:endParaRPr lang="en-US"/>
        </a:p>
      </dgm:t>
    </dgm:pt>
    <dgm:pt modelId="{C1F92FCD-043E-4BBC-8FC1-486096D73912}" type="sibTrans" cxnId="{E8882561-35F3-47C5-B8C5-48359947F17E}">
      <dgm:prSet/>
      <dgm:spPr/>
      <dgm:t>
        <a:bodyPr/>
        <a:lstStyle/>
        <a:p>
          <a:endParaRPr lang="en-US"/>
        </a:p>
      </dgm:t>
    </dgm:pt>
    <dgm:pt modelId="{BC133CD8-7BC6-46A3-8289-7D779ABA4DA6}">
      <dgm:prSet phldrT="[Text]"/>
      <dgm:spPr/>
      <dgm:t>
        <a:bodyPr/>
        <a:lstStyle/>
        <a:p>
          <a:r>
            <a:rPr lang="en-US" b="1" dirty="0">
              <a:latin typeface="+mj-lt"/>
            </a:rPr>
            <a:t>DAY 3</a:t>
          </a:r>
        </a:p>
        <a:p>
          <a:r>
            <a:rPr lang="en-US" dirty="0">
              <a:latin typeface="+mj-lt"/>
            </a:rPr>
            <a:t>The Journey to Medical, Dental, and Pharmacy School</a:t>
          </a:r>
        </a:p>
      </dgm:t>
    </dgm:pt>
    <dgm:pt modelId="{35A303F4-4779-42C1-83FD-D0B94E00F898}" type="parTrans" cxnId="{8C75EBDB-D2E9-436F-8D51-29AA3005B836}">
      <dgm:prSet/>
      <dgm:spPr/>
      <dgm:t>
        <a:bodyPr/>
        <a:lstStyle/>
        <a:p>
          <a:endParaRPr lang="en-US"/>
        </a:p>
      </dgm:t>
    </dgm:pt>
    <dgm:pt modelId="{46EB394C-8877-4159-B7D0-4D6CC4F489AF}" type="sibTrans" cxnId="{8C75EBDB-D2E9-436F-8D51-29AA3005B836}">
      <dgm:prSet/>
      <dgm:spPr/>
      <dgm:t>
        <a:bodyPr/>
        <a:lstStyle/>
        <a:p>
          <a:endParaRPr lang="en-US"/>
        </a:p>
      </dgm:t>
    </dgm:pt>
    <dgm:pt modelId="{CB5F5310-93EE-425D-967D-64D7605811FE}">
      <dgm:prSet phldrT="[Text]"/>
      <dgm:spPr/>
      <dgm:t>
        <a:bodyPr/>
        <a:lstStyle/>
        <a:p>
          <a:r>
            <a:rPr lang="en-US" dirty="0"/>
            <a:t>Panel: Charles R. Drew University of Medicine and Science and USC</a:t>
          </a:r>
        </a:p>
      </dgm:t>
    </dgm:pt>
    <dgm:pt modelId="{851ABE6A-42C0-496B-9CD6-596EA7186215}" type="parTrans" cxnId="{9C26788E-46F5-4806-8A03-60AC4AE2DC6B}">
      <dgm:prSet/>
      <dgm:spPr/>
      <dgm:t>
        <a:bodyPr/>
        <a:lstStyle/>
        <a:p>
          <a:endParaRPr lang="en-US"/>
        </a:p>
      </dgm:t>
    </dgm:pt>
    <dgm:pt modelId="{1A2A50A6-500C-4702-8059-F1B25BA919F3}" type="sibTrans" cxnId="{9C26788E-46F5-4806-8A03-60AC4AE2DC6B}">
      <dgm:prSet/>
      <dgm:spPr/>
      <dgm:t>
        <a:bodyPr/>
        <a:lstStyle/>
        <a:p>
          <a:endParaRPr lang="en-US"/>
        </a:p>
      </dgm:t>
    </dgm:pt>
    <dgm:pt modelId="{2530CF7D-BF93-47B9-BA76-E0E24C43B4BA}">
      <dgm:prSet phldrT="[Text]"/>
      <dgm:spPr/>
      <dgm:t>
        <a:bodyPr/>
        <a:lstStyle/>
        <a:p>
          <a:r>
            <a:rPr lang="en-US" dirty="0"/>
            <a:t>Health Career Series Readiness Close</a:t>
          </a:r>
        </a:p>
      </dgm:t>
    </dgm:pt>
    <dgm:pt modelId="{8C28A391-A4A0-4134-B9A5-76D20616F188}" type="parTrans" cxnId="{CF79F03C-217B-4E22-BB34-1017F0BFAFA3}">
      <dgm:prSet/>
      <dgm:spPr/>
      <dgm:t>
        <a:bodyPr/>
        <a:lstStyle/>
        <a:p>
          <a:endParaRPr lang="en-US"/>
        </a:p>
      </dgm:t>
    </dgm:pt>
    <dgm:pt modelId="{76D3F119-D82E-4A03-ACCB-8019D23BEB18}" type="sibTrans" cxnId="{CF79F03C-217B-4E22-BB34-1017F0BFAFA3}">
      <dgm:prSet/>
      <dgm:spPr/>
      <dgm:t>
        <a:bodyPr/>
        <a:lstStyle/>
        <a:p>
          <a:endParaRPr lang="en-US"/>
        </a:p>
      </dgm:t>
    </dgm:pt>
    <dgm:pt modelId="{59D6B591-B300-4404-88A1-DB16C3CD8336}">
      <dgm:prSet phldrT="[Text]"/>
      <dgm:spPr/>
      <dgm:t>
        <a:bodyPr/>
        <a:lstStyle/>
        <a:p>
          <a:r>
            <a:rPr lang="en-US" dirty="0"/>
            <a:t>Kickoff</a:t>
          </a:r>
        </a:p>
      </dgm:t>
    </dgm:pt>
    <dgm:pt modelId="{0FB455DF-7A68-4C24-B9ED-63B79C561DC7}" type="parTrans" cxnId="{3C288EEE-D274-45E4-BACC-ADB099D4D27C}">
      <dgm:prSet/>
      <dgm:spPr/>
      <dgm:t>
        <a:bodyPr/>
        <a:lstStyle/>
        <a:p>
          <a:endParaRPr lang="en-US"/>
        </a:p>
      </dgm:t>
    </dgm:pt>
    <dgm:pt modelId="{F0316320-43F6-4924-B0B6-D292FBF23C1F}" type="sibTrans" cxnId="{3C288EEE-D274-45E4-BACC-ADB099D4D27C}">
      <dgm:prSet/>
      <dgm:spPr/>
      <dgm:t>
        <a:bodyPr/>
        <a:lstStyle/>
        <a:p>
          <a:endParaRPr lang="en-US"/>
        </a:p>
      </dgm:t>
    </dgm:pt>
    <dgm:pt modelId="{CB61D935-0CE9-4EC5-B7D6-0327043B91B6}">
      <dgm:prSet phldrT="[Text]"/>
      <dgm:spPr/>
      <dgm:t>
        <a:bodyPr/>
        <a:lstStyle/>
        <a:p>
          <a:r>
            <a:rPr lang="en-US" dirty="0" err="1"/>
            <a:t>MDPas</a:t>
          </a:r>
          <a:r>
            <a:rPr lang="en-US" dirty="0"/>
            <a:t> Info Session</a:t>
          </a:r>
        </a:p>
      </dgm:t>
    </dgm:pt>
    <dgm:pt modelId="{6FD3F124-7576-477E-B590-03AA7F123B49}" type="parTrans" cxnId="{D3EB5BFE-1C6B-4543-912D-E1CDA056CA3A}">
      <dgm:prSet/>
      <dgm:spPr/>
      <dgm:t>
        <a:bodyPr/>
        <a:lstStyle/>
        <a:p>
          <a:endParaRPr lang="en-US"/>
        </a:p>
      </dgm:t>
    </dgm:pt>
    <dgm:pt modelId="{54843EC3-E063-48F6-8D15-94794D8E3927}" type="sibTrans" cxnId="{D3EB5BFE-1C6B-4543-912D-E1CDA056CA3A}">
      <dgm:prSet/>
      <dgm:spPr/>
      <dgm:t>
        <a:bodyPr/>
        <a:lstStyle/>
        <a:p>
          <a:endParaRPr lang="en-US"/>
        </a:p>
      </dgm:t>
    </dgm:pt>
    <dgm:pt modelId="{75D051B8-13DF-4ECF-8B6F-C2797D7727AD}" type="pres">
      <dgm:prSet presAssocID="{FD8A1B26-491B-4839-8966-0AFE85DB8A11}" presName="diagram" presStyleCnt="0">
        <dgm:presLayoutVars>
          <dgm:chPref val="1"/>
          <dgm:dir/>
          <dgm:animOne val="branch"/>
          <dgm:animLvl val="lvl"/>
          <dgm:resizeHandles/>
        </dgm:presLayoutVars>
      </dgm:prSet>
      <dgm:spPr/>
    </dgm:pt>
    <dgm:pt modelId="{F37D1460-AEFC-44D9-9906-51B8E4048D97}" type="pres">
      <dgm:prSet presAssocID="{18B92ACD-F8EB-4826-92AD-968EF37D023B}" presName="root" presStyleCnt="0"/>
      <dgm:spPr/>
    </dgm:pt>
    <dgm:pt modelId="{D3F3FCAE-7AE7-4B9B-8D86-A41D31356B56}" type="pres">
      <dgm:prSet presAssocID="{18B92ACD-F8EB-4826-92AD-968EF37D023B}" presName="rootComposite" presStyleCnt="0"/>
      <dgm:spPr/>
    </dgm:pt>
    <dgm:pt modelId="{6F8032BD-720A-4A5C-BA7C-90064A2C71DD}" type="pres">
      <dgm:prSet presAssocID="{18B92ACD-F8EB-4826-92AD-968EF37D023B}" presName="rootText" presStyleLbl="node1" presStyleIdx="0" presStyleCnt="3" custScaleX="145306"/>
      <dgm:spPr/>
    </dgm:pt>
    <dgm:pt modelId="{48DFBC2E-FB16-423F-81B7-13F7FA9B78B6}" type="pres">
      <dgm:prSet presAssocID="{18B92ACD-F8EB-4826-92AD-968EF37D023B}" presName="rootConnector" presStyleLbl="node1" presStyleIdx="0" presStyleCnt="3"/>
      <dgm:spPr/>
    </dgm:pt>
    <dgm:pt modelId="{79D1D92D-80D0-4744-8756-4B1CD6DD3413}" type="pres">
      <dgm:prSet presAssocID="{18B92ACD-F8EB-4826-92AD-968EF37D023B}" presName="childShape" presStyleCnt="0"/>
      <dgm:spPr/>
    </dgm:pt>
    <dgm:pt modelId="{44576911-6B0D-4078-A934-A98C93AEACE0}" type="pres">
      <dgm:prSet presAssocID="{0FB455DF-7A68-4C24-B9ED-63B79C561DC7}" presName="Name13" presStyleLbl="parChTrans1D2" presStyleIdx="0" presStyleCnt="8"/>
      <dgm:spPr/>
    </dgm:pt>
    <dgm:pt modelId="{A9C22DDE-5C1C-4C13-B019-A93D4FDFD7B5}" type="pres">
      <dgm:prSet presAssocID="{59D6B591-B300-4404-88A1-DB16C3CD8336}" presName="childText" presStyleLbl="bgAcc1" presStyleIdx="0" presStyleCnt="8" custScaleX="129613" custScaleY="63662">
        <dgm:presLayoutVars>
          <dgm:bulletEnabled val="1"/>
        </dgm:presLayoutVars>
      </dgm:prSet>
      <dgm:spPr/>
    </dgm:pt>
    <dgm:pt modelId="{7E9DD6B7-2071-4774-9789-2F8E59AE1F96}" type="pres">
      <dgm:prSet presAssocID="{B7FE910F-D61F-4B1B-AC07-8B4BE4337A70}" presName="Name13" presStyleLbl="parChTrans1D2" presStyleIdx="1" presStyleCnt="8"/>
      <dgm:spPr/>
    </dgm:pt>
    <dgm:pt modelId="{A4B54511-BE32-4EAA-ADDF-9E72D489D388}" type="pres">
      <dgm:prSet presAssocID="{F3D8FBA5-5A51-4E37-8A93-358DEF3BB795}" presName="childText" presStyleLbl="bgAcc1" presStyleIdx="1" presStyleCnt="8" custScaleX="170214" custScaleY="70013">
        <dgm:presLayoutVars>
          <dgm:bulletEnabled val="1"/>
        </dgm:presLayoutVars>
      </dgm:prSet>
      <dgm:spPr/>
    </dgm:pt>
    <dgm:pt modelId="{2B2115B5-BA85-46D6-9F2E-F2F07F826F4A}" type="pres">
      <dgm:prSet presAssocID="{CF2D6FBD-618D-4D52-B479-A03D79CBA2CB}" presName="Name13" presStyleLbl="parChTrans1D2" presStyleIdx="2" presStyleCnt="8"/>
      <dgm:spPr/>
    </dgm:pt>
    <dgm:pt modelId="{41DFE201-7444-4977-BFEC-7D5242D600D6}" type="pres">
      <dgm:prSet presAssocID="{E0C1FF55-1EE0-4120-809D-5CA462A11D1D}" presName="childText" presStyleLbl="bgAcc1" presStyleIdx="2" presStyleCnt="8" custScaleX="170739" custScaleY="68005">
        <dgm:presLayoutVars>
          <dgm:bulletEnabled val="1"/>
        </dgm:presLayoutVars>
      </dgm:prSet>
      <dgm:spPr/>
    </dgm:pt>
    <dgm:pt modelId="{57E2D699-BF29-4958-92C9-0D9C886B59EE}" type="pres">
      <dgm:prSet presAssocID="{3CF7B61B-F6C6-4D19-9794-0C492676312F}" presName="root" presStyleCnt="0"/>
      <dgm:spPr/>
    </dgm:pt>
    <dgm:pt modelId="{1178ACF6-041A-4412-87BB-0A140F383078}" type="pres">
      <dgm:prSet presAssocID="{3CF7B61B-F6C6-4D19-9794-0C492676312F}" presName="rootComposite" presStyleCnt="0"/>
      <dgm:spPr/>
    </dgm:pt>
    <dgm:pt modelId="{CC38698D-73F6-481A-8BAD-FEF0E12D15D6}" type="pres">
      <dgm:prSet presAssocID="{3CF7B61B-F6C6-4D19-9794-0C492676312F}" presName="rootText" presStyleLbl="node1" presStyleIdx="1" presStyleCnt="3" custScaleX="146686"/>
      <dgm:spPr/>
    </dgm:pt>
    <dgm:pt modelId="{62B36BEC-9079-4D0D-94FF-4C1ACEE5D7FC}" type="pres">
      <dgm:prSet presAssocID="{3CF7B61B-F6C6-4D19-9794-0C492676312F}" presName="rootConnector" presStyleLbl="node1" presStyleIdx="1" presStyleCnt="3"/>
      <dgm:spPr/>
    </dgm:pt>
    <dgm:pt modelId="{A344519B-BDC2-451B-A4D1-46AE9138191B}" type="pres">
      <dgm:prSet presAssocID="{3CF7B61B-F6C6-4D19-9794-0C492676312F}" presName="childShape" presStyleCnt="0"/>
      <dgm:spPr/>
    </dgm:pt>
    <dgm:pt modelId="{253F8C68-884D-4922-861F-1D5529330934}" type="pres">
      <dgm:prSet presAssocID="{6FEA3EF0-E9ED-4870-9F22-36C4387E6985}" presName="Name13" presStyleLbl="parChTrans1D2" presStyleIdx="3" presStyleCnt="8"/>
      <dgm:spPr/>
    </dgm:pt>
    <dgm:pt modelId="{1515FCE8-B8B4-4532-8626-6F7A67E650F6}" type="pres">
      <dgm:prSet presAssocID="{B32E3485-E1EB-4FC3-AA27-9062EFEF97A4}" presName="childText" presStyleLbl="bgAcc1" presStyleIdx="3" presStyleCnt="8" custScaleX="147032" custScaleY="82601">
        <dgm:presLayoutVars>
          <dgm:bulletEnabled val="1"/>
        </dgm:presLayoutVars>
      </dgm:prSet>
      <dgm:spPr/>
    </dgm:pt>
    <dgm:pt modelId="{05280804-0E43-4426-A495-ED70515E1011}" type="pres">
      <dgm:prSet presAssocID="{7CB5D320-7863-486D-8B68-34920946DD77}" presName="Name13" presStyleLbl="parChTrans1D2" presStyleIdx="4" presStyleCnt="8"/>
      <dgm:spPr/>
    </dgm:pt>
    <dgm:pt modelId="{C6EB6958-B8C8-431C-850D-BE4BE5C8B9F3}" type="pres">
      <dgm:prSet presAssocID="{6E509F54-0FE4-405B-8B8F-1E3830AFB655}" presName="childText" presStyleLbl="bgAcc1" presStyleIdx="4" presStyleCnt="8" custScaleX="150272" custScaleY="69176">
        <dgm:presLayoutVars>
          <dgm:bulletEnabled val="1"/>
        </dgm:presLayoutVars>
      </dgm:prSet>
      <dgm:spPr/>
    </dgm:pt>
    <dgm:pt modelId="{6AF4B50A-D9E1-4FEE-BE9E-E3067E8BCFEE}" type="pres">
      <dgm:prSet presAssocID="{6FD3F124-7576-477E-B590-03AA7F123B49}" presName="Name13" presStyleLbl="parChTrans1D2" presStyleIdx="5" presStyleCnt="8"/>
      <dgm:spPr/>
    </dgm:pt>
    <dgm:pt modelId="{CB60DB5A-DC45-47DE-8C54-AA1B0A0F2BE7}" type="pres">
      <dgm:prSet presAssocID="{CB61D935-0CE9-4EC5-B7D6-0327043B91B6}" presName="childText" presStyleLbl="bgAcc1" presStyleIdx="5" presStyleCnt="8" custScaleX="158372" custScaleY="60998">
        <dgm:presLayoutVars>
          <dgm:bulletEnabled val="1"/>
        </dgm:presLayoutVars>
      </dgm:prSet>
      <dgm:spPr/>
    </dgm:pt>
    <dgm:pt modelId="{7BCD9ED3-8CD0-4527-8447-A77069BEC5FB}" type="pres">
      <dgm:prSet presAssocID="{BC133CD8-7BC6-46A3-8289-7D779ABA4DA6}" presName="root" presStyleCnt="0"/>
      <dgm:spPr/>
    </dgm:pt>
    <dgm:pt modelId="{19F9770C-7E72-493B-BD83-E8D401C02C20}" type="pres">
      <dgm:prSet presAssocID="{BC133CD8-7BC6-46A3-8289-7D779ABA4DA6}" presName="rootComposite" presStyleCnt="0"/>
      <dgm:spPr/>
    </dgm:pt>
    <dgm:pt modelId="{F33DD4BA-E270-44F8-800D-46963A1367A1}" type="pres">
      <dgm:prSet presAssocID="{BC133CD8-7BC6-46A3-8289-7D779ABA4DA6}" presName="rootText" presStyleLbl="node1" presStyleIdx="2" presStyleCnt="3" custScaleX="140218" custLinFactNeighborX="1080" custLinFactNeighborY="1097"/>
      <dgm:spPr/>
    </dgm:pt>
    <dgm:pt modelId="{1D4782FA-0591-439B-A10C-05B60011466E}" type="pres">
      <dgm:prSet presAssocID="{BC133CD8-7BC6-46A3-8289-7D779ABA4DA6}" presName="rootConnector" presStyleLbl="node1" presStyleIdx="2" presStyleCnt="3"/>
      <dgm:spPr/>
    </dgm:pt>
    <dgm:pt modelId="{F0F36883-386B-4A5D-8839-660352FEEAA7}" type="pres">
      <dgm:prSet presAssocID="{BC133CD8-7BC6-46A3-8289-7D779ABA4DA6}" presName="childShape" presStyleCnt="0"/>
      <dgm:spPr/>
    </dgm:pt>
    <dgm:pt modelId="{69D695F3-C0B1-4C1C-8CF4-151792040E3D}" type="pres">
      <dgm:prSet presAssocID="{851ABE6A-42C0-496B-9CD6-596EA7186215}" presName="Name13" presStyleLbl="parChTrans1D2" presStyleIdx="6" presStyleCnt="8"/>
      <dgm:spPr/>
    </dgm:pt>
    <dgm:pt modelId="{86CC6D3D-30BF-4D1D-91E2-10E9F5016097}" type="pres">
      <dgm:prSet presAssocID="{CB5F5310-93EE-425D-967D-64D7605811FE}" presName="childText" presStyleLbl="bgAcc1" presStyleIdx="6" presStyleCnt="8" custScaleX="158137">
        <dgm:presLayoutVars>
          <dgm:bulletEnabled val="1"/>
        </dgm:presLayoutVars>
      </dgm:prSet>
      <dgm:spPr/>
    </dgm:pt>
    <dgm:pt modelId="{65176F85-C05A-41FF-AAB1-ED9FB7D70BD8}" type="pres">
      <dgm:prSet presAssocID="{8C28A391-A4A0-4134-B9A5-76D20616F188}" presName="Name13" presStyleLbl="parChTrans1D2" presStyleIdx="7" presStyleCnt="8"/>
      <dgm:spPr/>
    </dgm:pt>
    <dgm:pt modelId="{C9547671-6D98-4DB6-9C17-8C57E9483EC8}" type="pres">
      <dgm:prSet presAssocID="{2530CF7D-BF93-47B9-BA76-E0E24C43B4BA}" presName="childText" presStyleLbl="bgAcc1" presStyleIdx="7" presStyleCnt="8" custScaleX="156017">
        <dgm:presLayoutVars>
          <dgm:bulletEnabled val="1"/>
        </dgm:presLayoutVars>
      </dgm:prSet>
      <dgm:spPr/>
    </dgm:pt>
  </dgm:ptLst>
  <dgm:cxnLst>
    <dgm:cxn modelId="{EAF6F606-1DEE-447F-8D62-A8AE1A37E879}" type="presOf" srcId="{3CF7B61B-F6C6-4D19-9794-0C492676312F}" destId="{CC38698D-73F6-481A-8BAD-FEF0E12D15D6}" srcOrd="0" destOrd="0" presId="urn:microsoft.com/office/officeart/2005/8/layout/hierarchy3"/>
    <dgm:cxn modelId="{43800D09-F2EB-49E1-B2B0-9A8AAE9AD4F9}" type="presOf" srcId="{BC133CD8-7BC6-46A3-8289-7D779ABA4DA6}" destId="{1D4782FA-0591-439B-A10C-05B60011466E}" srcOrd="1" destOrd="0" presId="urn:microsoft.com/office/officeart/2005/8/layout/hierarchy3"/>
    <dgm:cxn modelId="{3D13CF0B-B91A-4159-ADA2-C1EA654FC26D}" type="presOf" srcId="{FD8A1B26-491B-4839-8966-0AFE85DB8A11}" destId="{75D051B8-13DF-4ECF-8B6F-C2797D7727AD}" srcOrd="0" destOrd="0" presId="urn:microsoft.com/office/officeart/2005/8/layout/hierarchy3"/>
    <dgm:cxn modelId="{6D87F00C-F8AF-42D4-AA84-2C9B6A65061C}" srcId="{18B92ACD-F8EB-4826-92AD-968EF37D023B}" destId="{E0C1FF55-1EE0-4120-809D-5CA462A11D1D}" srcOrd="2" destOrd="0" parTransId="{CF2D6FBD-618D-4D52-B479-A03D79CBA2CB}" sibTransId="{BCF8AACA-124C-426A-99DF-01F6F4516E3A}"/>
    <dgm:cxn modelId="{3D921E0E-DBBB-4DF2-A885-F2A23B2E697D}" type="presOf" srcId="{E0C1FF55-1EE0-4120-809D-5CA462A11D1D}" destId="{41DFE201-7444-4977-BFEC-7D5242D600D6}" srcOrd="0" destOrd="0" presId="urn:microsoft.com/office/officeart/2005/8/layout/hierarchy3"/>
    <dgm:cxn modelId="{6944FD27-16B6-4A58-A0DD-24D77312B08B}" srcId="{FD8A1B26-491B-4839-8966-0AFE85DB8A11}" destId="{18B92ACD-F8EB-4826-92AD-968EF37D023B}" srcOrd="0" destOrd="0" parTransId="{C13931ED-9082-4179-81B7-08D4930889D4}" sibTransId="{6CFDC67E-ABF3-4065-8EA5-2A3D22005F9C}"/>
    <dgm:cxn modelId="{FA98432E-E4F8-4A20-934A-FE15B8389094}" type="presOf" srcId="{8C28A391-A4A0-4134-B9A5-76D20616F188}" destId="{65176F85-C05A-41FF-AAB1-ED9FB7D70BD8}" srcOrd="0" destOrd="0" presId="urn:microsoft.com/office/officeart/2005/8/layout/hierarchy3"/>
    <dgm:cxn modelId="{1F77AD39-2CA2-49BC-BCC6-0758B2A062EF}" type="presOf" srcId="{CB5F5310-93EE-425D-967D-64D7605811FE}" destId="{86CC6D3D-30BF-4D1D-91E2-10E9F5016097}" srcOrd="0" destOrd="0" presId="urn:microsoft.com/office/officeart/2005/8/layout/hierarchy3"/>
    <dgm:cxn modelId="{CF79F03C-217B-4E22-BB34-1017F0BFAFA3}" srcId="{BC133CD8-7BC6-46A3-8289-7D779ABA4DA6}" destId="{2530CF7D-BF93-47B9-BA76-E0E24C43B4BA}" srcOrd="1" destOrd="0" parTransId="{8C28A391-A4A0-4134-B9A5-76D20616F188}" sibTransId="{76D3F119-D82E-4A03-ACCB-8019D23BEB18}"/>
    <dgm:cxn modelId="{AA233E5B-1412-4CFE-BF3F-30BD97DD2106}" type="presOf" srcId="{6FEA3EF0-E9ED-4870-9F22-36C4387E6985}" destId="{253F8C68-884D-4922-861F-1D5529330934}" srcOrd="0" destOrd="0" presId="urn:microsoft.com/office/officeart/2005/8/layout/hierarchy3"/>
    <dgm:cxn modelId="{E8882561-35F3-47C5-B8C5-48359947F17E}" srcId="{3CF7B61B-F6C6-4D19-9794-0C492676312F}" destId="{6E509F54-0FE4-405B-8B8F-1E3830AFB655}" srcOrd="1" destOrd="0" parTransId="{7CB5D320-7863-486D-8B68-34920946DD77}" sibTransId="{C1F92FCD-043E-4BBC-8FC1-486096D73912}"/>
    <dgm:cxn modelId="{1193A548-70E8-4D7C-93B2-E51C8850566A}" type="presOf" srcId="{851ABE6A-42C0-496B-9CD6-596EA7186215}" destId="{69D695F3-C0B1-4C1C-8CF4-151792040E3D}" srcOrd="0" destOrd="0" presId="urn:microsoft.com/office/officeart/2005/8/layout/hierarchy3"/>
    <dgm:cxn modelId="{494BE973-A247-4696-8D48-101ED3DFBEDC}" type="presOf" srcId="{B7FE910F-D61F-4B1B-AC07-8B4BE4337A70}" destId="{7E9DD6B7-2071-4774-9789-2F8E59AE1F96}" srcOrd="0" destOrd="0" presId="urn:microsoft.com/office/officeart/2005/8/layout/hierarchy3"/>
    <dgm:cxn modelId="{2253F277-8570-442D-A456-F0CACB503B0E}" srcId="{FD8A1B26-491B-4839-8966-0AFE85DB8A11}" destId="{3CF7B61B-F6C6-4D19-9794-0C492676312F}" srcOrd="1" destOrd="0" parTransId="{80BBA5E8-06F1-4713-8AF2-0B8553D65B14}" sibTransId="{196EF637-FFF3-42E5-B217-7F27EE0DC74E}"/>
    <dgm:cxn modelId="{289A527A-9A3C-47E8-8287-5476FDB9BEE2}" type="presOf" srcId="{59D6B591-B300-4404-88A1-DB16C3CD8336}" destId="{A9C22DDE-5C1C-4C13-B019-A93D4FDFD7B5}" srcOrd="0" destOrd="0" presId="urn:microsoft.com/office/officeart/2005/8/layout/hierarchy3"/>
    <dgm:cxn modelId="{87231F7B-7CE8-4E60-BD5B-C7F8DBB29385}" type="presOf" srcId="{6E509F54-0FE4-405B-8B8F-1E3830AFB655}" destId="{C6EB6958-B8C8-431C-850D-BE4BE5C8B9F3}" srcOrd="0" destOrd="0" presId="urn:microsoft.com/office/officeart/2005/8/layout/hierarchy3"/>
    <dgm:cxn modelId="{0EC0FA82-01EE-470C-A09A-14B3FE08402E}" type="presOf" srcId="{3CF7B61B-F6C6-4D19-9794-0C492676312F}" destId="{62B36BEC-9079-4D0D-94FF-4C1ACEE5D7FC}" srcOrd="1" destOrd="0" presId="urn:microsoft.com/office/officeart/2005/8/layout/hierarchy3"/>
    <dgm:cxn modelId="{9C26788E-46F5-4806-8A03-60AC4AE2DC6B}" srcId="{BC133CD8-7BC6-46A3-8289-7D779ABA4DA6}" destId="{CB5F5310-93EE-425D-967D-64D7605811FE}" srcOrd="0" destOrd="0" parTransId="{851ABE6A-42C0-496B-9CD6-596EA7186215}" sibTransId="{1A2A50A6-500C-4702-8059-F1B25BA919F3}"/>
    <dgm:cxn modelId="{06B62094-0C49-468B-B6A3-B3CF29396121}" srcId="{18B92ACD-F8EB-4826-92AD-968EF37D023B}" destId="{F3D8FBA5-5A51-4E37-8A93-358DEF3BB795}" srcOrd="1" destOrd="0" parTransId="{B7FE910F-D61F-4B1B-AC07-8B4BE4337A70}" sibTransId="{1484C738-B301-4A4A-869E-BF943C427058}"/>
    <dgm:cxn modelId="{2564B99E-9E75-449E-B322-0346815D4620}" type="presOf" srcId="{7CB5D320-7863-486D-8B68-34920946DD77}" destId="{05280804-0E43-4426-A495-ED70515E1011}" srcOrd="0" destOrd="0" presId="urn:microsoft.com/office/officeart/2005/8/layout/hierarchy3"/>
    <dgm:cxn modelId="{9380FAA3-D752-486B-8523-787E0EF9B330}" type="presOf" srcId="{0FB455DF-7A68-4C24-B9ED-63B79C561DC7}" destId="{44576911-6B0D-4078-A934-A98C93AEACE0}" srcOrd="0" destOrd="0" presId="urn:microsoft.com/office/officeart/2005/8/layout/hierarchy3"/>
    <dgm:cxn modelId="{ABF75DAB-36F7-40D4-B253-303D1BA04085}" type="presOf" srcId="{F3D8FBA5-5A51-4E37-8A93-358DEF3BB795}" destId="{A4B54511-BE32-4EAA-ADDF-9E72D489D388}" srcOrd="0" destOrd="0" presId="urn:microsoft.com/office/officeart/2005/8/layout/hierarchy3"/>
    <dgm:cxn modelId="{F1720AC2-590B-46FF-B4CC-031B3CAAF447}" type="presOf" srcId="{18B92ACD-F8EB-4826-92AD-968EF37D023B}" destId="{6F8032BD-720A-4A5C-BA7C-90064A2C71DD}" srcOrd="0" destOrd="0" presId="urn:microsoft.com/office/officeart/2005/8/layout/hierarchy3"/>
    <dgm:cxn modelId="{7B131DCC-F0EF-442D-8A23-FA7334EF4742}" type="presOf" srcId="{6FD3F124-7576-477E-B590-03AA7F123B49}" destId="{6AF4B50A-D9E1-4FEE-BE9E-E3067E8BCFEE}" srcOrd="0" destOrd="0" presId="urn:microsoft.com/office/officeart/2005/8/layout/hierarchy3"/>
    <dgm:cxn modelId="{B9C54CCD-7534-4FCD-A1C7-FCC6E6778B37}" srcId="{3CF7B61B-F6C6-4D19-9794-0C492676312F}" destId="{B32E3485-E1EB-4FC3-AA27-9062EFEF97A4}" srcOrd="0" destOrd="0" parTransId="{6FEA3EF0-E9ED-4870-9F22-36C4387E6985}" sibTransId="{1DA64E7A-02BA-447F-B0BB-855D403372CD}"/>
    <dgm:cxn modelId="{AC98B5CD-662B-4BC4-B81B-AD129DA7A0F9}" type="presOf" srcId="{18B92ACD-F8EB-4826-92AD-968EF37D023B}" destId="{48DFBC2E-FB16-423F-81B7-13F7FA9B78B6}" srcOrd="1" destOrd="0" presId="urn:microsoft.com/office/officeart/2005/8/layout/hierarchy3"/>
    <dgm:cxn modelId="{99231AD6-AFD7-4B7F-BAA5-266600A15D37}" type="presOf" srcId="{B32E3485-E1EB-4FC3-AA27-9062EFEF97A4}" destId="{1515FCE8-B8B4-4532-8626-6F7A67E650F6}" srcOrd="0" destOrd="0" presId="urn:microsoft.com/office/officeart/2005/8/layout/hierarchy3"/>
    <dgm:cxn modelId="{8C75EBDB-D2E9-436F-8D51-29AA3005B836}" srcId="{FD8A1B26-491B-4839-8966-0AFE85DB8A11}" destId="{BC133CD8-7BC6-46A3-8289-7D779ABA4DA6}" srcOrd="2" destOrd="0" parTransId="{35A303F4-4779-42C1-83FD-D0B94E00F898}" sibTransId="{46EB394C-8877-4159-B7D0-4D6CC4F489AF}"/>
    <dgm:cxn modelId="{F1BCABE6-F20E-4BF2-BE4C-82B8990534E5}" type="presOf" srcId="{2530CF7D-BF93-47B9-BA76-E0E24C43B4BA}" destId="{C9547671-6D98-4DB6-9C17-8C57E9483EC8}" srcOrd="0" destOrd="0" presId="urn:microsoft.com/office/officeart/2005/8/layout/hierarchy3"/>
    <dgm:cxn modelId="{3C288EEE-D274-45E4-BACC-ADB099D4D27C}" srcId="{18B92ACD-F8EB-4826-92AD-968EF37D023B}" destId="{59D6B591-B300-4404-88A1-DB16C3CD8336}" srcOrd="0" destOrd="0" parTransId="{0FB455DF-7A68-4C24-B9ED-63B79C561DC7}" sibTransId="{F0316320-43F6-4924-B0B6-D292FBF23C1F}"/>
    <dgm:cxn modelId="{94B40DFA-324E-4A82-B8B8-716C228DC233}" type="presOf" srcId="{CB61D935-0CE9-4EC5-B7D6-0327043B91B6}" destId="{CB60DB5A-DC45-47DE-8C54-AA1B0A0F2BE7}" srcOrd="0" destOrd="0" presId="urn:microsoft.com/office/officeart/2005/8/layout/hierarchy3"/>
    <dgm:cxn modelId="{D3EB5BFE-1C6B-4543-912D-E1CDA056CA3A}" srcId="{3CF7B61B-F6C6-4D19-9794-0C492676312F}" destId="{CB61D935-0CE9-4EC5-B7D6-0327043B91B6}" srcOrd="2" destOrd="0" parTransId="{6FD3F124-7576-477E-B590-03AA7F123B49}" sibTransId="{54843EC3-E063-48F6-8D15-94794D8E3927}"/>
    <dgm:cxn modelId="{BEC610FF-ECBD-4B46-A152-E438D32852E9}" type="presOf" srcId="{BC133CD8-7BC6-46A3-8289-7D779ABA4DA6}" destId="{F33DD4BA-E270-44F8-800D-46963A1367A1}" srcOrd="0" destOrd="0" presId="urn:microsoft.com/office/officeart/2005/8/layout/hierarchy3"/>
    <dgm:cxn modelId="{665D5AFF-C142-4242-B755-F8D2145C89A7}" type="presOf" srcId="{CF2D6FBD-618D-4D52-B479-A03D79CBA2CB}" destId="{2B2115B5-BA85-46D6-9F2E-F2F07F826F4A}" srcOrd="0" destOrd="0" presId="urn:microsoft.com/office/officeart/2005/8/layout/hierarchy3"/>
    <dgm:cxn modelId="{9DD0BF4D-EE77-4DC4-8385-4CA99B01F386}" type="presParOf" srcId="{75D051B8-13DF-4ECF-8B6F-C2797D7727AD}" destId="{F37D1460-AEFC-44D9-9906-51B8E4048D97}" srcOrd="0" destOrd="0" presId="urn:microsoft.com/office/officeart/2005/8/layout/hierarchy3"/>
    <dgm:cxn modelId="{EB942658-3CBC-455C-A3A5-7E4D20B293E6}" type="presParOf" srcId="{F37D1460-AEFC-44D9-9906-51B8E4048D97}" destId="{D3F3FCAE-7AE7-4B9B-8D86-A41D31356B56}" srcOrd="0" destOrd="0" presId="urn:microsoft.com/office/officeart/2005/8/layout/hierarchy3"/>
    <dgm:cxn modelId="{340AF158-6C77-4C78-83AB-890E8B42FE11}" type="presParOf" srcId="{D3F3FCAE-7AE7-4B9B-8D86-A41D31356B56}" destId="{6F8032BD-720A-4A5C-BA7C-90064A2C71DD}" srcOrd="0" destOrd="0" presId="urn:microsoft.com/office/officeart/2005/8/layout/hierarchy3"/>
    <dgm:cxn modelId="{1B447919-E5D3-4586-BC0D-0909D423668B}" type="presParOf" srcId="{D3F3FCAE-7AE7-4B9B-8D86-A41D31356B56}" destId="{48DFBC2E-FB16-423F-81B7-13F7FA9B78B6}" srcOrd="1" destOrd="0" presId="urn:microsoft.com/office/officeart/2005/8/layout/hierarchy3"/>
    <dgm:cxn modelId="{D81116E7-CD85-4C75-8EDB-8538031E609B}" type="presParOf" srcId="{F37D1460-AEFC-44D9-9906-51B8E4048D97}" destId="{79D1D92D-80D0-4744-8756-4B1CD6DD3413}" srcOrd="1" destOrd="0" presId="urn:microsoft.com/office/officeart/2005/8/layout/hierarchy3"/>
    <dgm:cxn modelId="{96106C46-D4C6-4724-8AC9-B0E326FED342}" type="presParOf" srcId="{79D1D92D-80D0-4744-8756-4B1CD6DD3413}" destId="{44576911-6B0D-4078-A934-A98C93AEACE0}" srcOrd="0" destOrd="0" presId="urn:microsoft.com/office/officeart/2005/8/layout/hierarchy3"/>
    <dgm:cxn modelId="{B0C9AE18-82AE-436B-9677-638B3E13422E}" type="presParOf" srcId="{79D1D92D-80D0-4744-8756-4B1CD6DD3413}" destId="{A9C22DDE-5C1C-4C13-B019-A93D4FDFD7B5}" srcOrd="1" destOrd="0" presId="urn:microsoft.com/office/officeart/2005/8/layout/hierarchy3"/>
    <dgm:cxn modelId="{CE9C8D08-CA28-4DCB-97E3-A20A5B2B410A}" type="presParOf" srcId="{79D1D92D-80D0-4744-8756-4B1CD6DD3413}" destId="{7E9DD6B7-2071-4774-9789-2F8E59AE1F96}" srcOrd="2" destOrd="0" presId="urn:microsoft.com/office/officeart/2005/8/layout/hierarchy3"/>
    <dgm:cxn modelId="{E5F639C4-F100-4163-A7FA-3C914480A17F}" type="presParOf" srcId="{79D1D92D-80D0-4744-8756-4B1CD6DD3413}" destId="{A4B54511-BE32-4EAA-ADDF-9E72D489D388}" srcOrd="3" destOrd="0" presId="urn:microsoft.com/office/officeart/2005/8/layout/hierarchy3"/>
    <dgm:cxn modelId="{50A85025-1C7B-4C4E-BB8F-F74DCFA925EE}" type="presParOf" srcId="{79D1D92D-80D0-4744-8756-4B1CD6DD3413}" destId="{2B2115B5-BA85-46D6-9F2E-F2F07F826F4A}" srcOrd="4" destOrd="0" presId="urn:microsoft.com/office/officeart/2005/8/layout/hierarchy3"/>
    <dgm:cxn modelId="{B764D54E-A9C7-4F46-91C4-6FBC28218CA8}" type="presParOf" srcId="{79D1D92D-80D0-4744-8756-4B1CD6DD3413}" destId="{41DFE201-7444-4977-BFEC-7D5242D600D6}" srcOrd="5" destOrd="0" presId="urn:microsoft.com/office/officeart/2005/8/layout/hierarchy3"/>
    <dgm:cxn modelId="{830197FB-0B2A-4FEE-90DB-E44A83855BC0}" type="presParOf" srcId="{75D051B8-13DF-4ECF-8B6F-C2797D7727AD}" destId="{57E2D699-BF29-4958-92C9-0D9C886B59EE}" srcOrd="1" destOrd="0" presId="urn:microsoft.com/office/officeart/2005/8/layout/hierarchy3"/>
    <dgm:cxn modelId="{93F61D00-0850-4DA6-B874-7769FF2040C6}" type="presParOf" srcId="{57E2D699-BF29-4958-92C9-0D9C886B59EE}" destId="{1178ACF6-041A-4412-87BB-0A140F383078}" srcOrd="0" destOrd="0" presId="urn:microsoft.com/office/officeart/2005/8/layout/hierarchy3"/>
    <dgm:cxn modelId="{081472E2-2D76-4335-96D1-312E6956D107}" type="presParOf" srcId="{1178ACF6-041A-4412-87BB-0A140F383078}" destId="{CC38698D-73F6-481A-8BAD-FEF0E12D15D6}" srcOrd="0" destOrd="0" presId="urn:microsoft.com/office/officeart/2005/8/layout/hierarchy3"/>
    <dgm:cxn modelId="{0A654C03-49B8-4472-A8C9-73B3C2F62406}" type="presParOf" srcId="{1178ACF6-041A-4412-87BB-0A140F383078}" destId="{62B36BEC-9079-4D0D-94FF-4C1ACEE5D7FC}" srcOrd="1" destOrd="0" presId="urn:microsoft.com/office/officeart/2005/8/layout/hierarchy3"/>
    <dgm:cxn modelId="{C06A4A99-5635-4770-A1C1-E7F56E079BE4}" type="presParOf" srcId="{57E2D699-BF29-4958-92C9-0D9C886B59EE}" destId="{A344519B-BDC2-451B-A4D1-46AE9138191B}" srcOrd="1" destOrd="0" presId="urn:microsoft.com/office/officeart/2005/8/layout/hierarchy3"/>
    <dgm:cxn modelId="{C0043CBC-5229-4174-A521-8F815E032703}" type="presParOf" srcId="{A344519B-BDC2-451B-A4D1-46AE9138191B}" destId="{253F8C68-884D-4922-861F-1D5529330934}" srcOrd="0" destOrd="0" presId="urn:microsoft.com/office/officeart/2005/8/layout/hierarchy3"/>
    <dgm:cxn modelId="{31CDC225-6ECF-4817-86D7-C2A5B50AB00F}" type="presParOf" srcId="{A344519B-BDC2-451B-A4D1-46AE9138191B}" destId="{1515FCE8-B8B4-4532-8626-6F7A67E650F6}" srcOrd="1" destOrd="0" presId="urn:microsoft.com/office/officeart/2005/8/layout/hierarchy3"/>
    <dgm:cxn modelId="{E9E07534-1DD1-40CB-A597-A1DEAC1CA36D}" type="presParOf" srcId="{A344519B-BDC2-451B-A4D1-46AE9138191B}" destId="{05280804-0E43-4426-A495-ED70515E1011}" srcOrd="2" destOrd="0" presId="urn:microsoft.com/office/officeart/2005/8/layout/hierarchy3"/>
    <dgm:cxn modelId="{5E086C20-DDF5-45F9-B7EF-8D7068B699AF}" type="presParOf" srcId="{A344519B-BDC2-451B-A4D1-46AE9138191B}" destId="{C6EB6958-B8C8-431C-850D-BE4BE5C8B9F3}" srcOrd="3" destOrd="0" presId="urn:microsoft.com/office/officeart/2005/8/layout/hierarchy3"/>
    <dgm:cxn modelId="{389A459E-248F-44A7-ACD6-256C2FA032F0}" type="presParOf" srcId="{A344519B-BDC2-451B-A4D1-46AE9138191B}" destId="{6AF4B50A-D9E1-4FEE-BE9E-E3067E8BCFEE}" srcOrd="4" destOrd="0" presId="urn:microsoft.com/office/officeart/2005/8/layout/hierarchy3"/>
    <dgm:cxn modelId="{33CBBCBB-B9D5-4AB8-99C3-D76D922BA7BF}" type="presParOf" srcId="{A344519B-BDC2-451B-A4D1-46AE9138191B}" destId="{CB60DB5A-DC45-47DE-8C54-AA1B0A0F2BE7}" srcOrd="5" destOrd="0" presId="urn:microsoft.com/office/officeart/2005/8/layout/hierarchy3"/>
    <dgm:cxn modelId="{D5B50012-B0CA-429E-B4EA-5AC74EF50AC2}" type="presParOf" srcId="{75D051B8-13DF-4ECF-8B6F-C2797D7727AD}" destId="{7BCD9ED3-8CD0-4527-8447-A77069BEC5FB}" srcOrd="2" destOrd="0" presId="urn:microsoft.com/office/officeart/2005/8/layout/hierarchy3"/>
    <dgm:cxn modelId="{FC2AB6A2-5383-4CF6-9574-978B8719493C}" type="presParOf" srcId="{7BCD9ED3-8CD0-4527-8447-A77069BEC5FB}" destId="{19F9770C-7E72-493B-BD83-E8D401C02C20}" srcOrd="0" destOrd="0" presId="urn:microsoft.com/office/officeart/2005/8/layout/hierarchy3"/>
    <dgm:cxn modelId="{8C53C1C1-98B2-4E1E-AD14-1F79AF33C9A3}" type="presParOf" srcId="{19F9770C-7E72-493B-BD83-E8D401C02C20}" destId="{F33DD4BA-E270-44F8-800D-46963A1367A1}" srcOrd="0" destOrd="0" presId="urn:microsoft.com/office/officeart/2005/8/layout/hierarchy3"/>
    <dgm:cxn modelId="{E0184E53-DB51-47E3-B16A-F41AE5B947CD}" type="presParOf" srcId="{19F9770C-7E72-493B-BD83-E8D401C02C20}" destId="{1D4782FA-0591-439B-A10C-05B60011466E}" srcOrd="1" destOrd="0" presId="urn:microsoft.com/office/officeart/2005/8/layout/hierarchy3"/>
    <dgm:cxn modelId="{389286E9-43FA-4472-9688-23D8170E015B}" type="presParOf" srcId="{7BCD9ED3-8CD0-4527-8447-A77069BEC5FB}" destId="{F0F36883-386B-4A5D-8839-660352FEEAA7}" srcOrd="1" destOrd="0" presId="urn:microsoft.com/office/officeart/2005/8/layout/hierarchy3"/>
    <dgm:cxn modelId="{2F7DE54D-C8E4-423A-9014-E61BD6D13A50}" type="presParOf" srcId="{F0F36883-386B-4A5D-8839-660352FEEAA7}" destId="{69D695F3-C0B1-4C1C-8CF4-151792040E3D}" srcOrd="0" destOrd="0" presId="urn:microsoft.com/office/officeart/2005/8/layout/hierarchy3"/>
    <dgm:cxn modelId="{7CC0B50F-D7E6-4178-9E82-FAE249F56DB2}" type="presParOf" srcId="{F0F36883-386B-4A5D-8839-660352FEEAA7}" destId="{86CC6D3D-30BF-4D1D-91E2-10E9F5016097}" srcOrd="1" destOrd="0" presId="urn:microsoft.com/office/officeart/2005/8/layout/hierarchy3"/>
    <dgm:cxn modelId="{52D39931-C460-4DB4-9397-A80825ACC244}" type="presParOf" srcId="{F0F36883-386B-4A5D-8839-660352FEEAA7}" destId="{65176F85-C05A-41FF-AAB1-ED9FB7D70BD8}" srcOrd="2" destOrd="0" presId="urn:microsoft.com/office/officeart/2005/8/layout/hierarchy3"/>
    <dgm:cxn modelId="{DCB10DA6-1A2F-4D30-B9CA-338631525929}" type="presParOf" srcId="{F0F36883-386B-4A5D-8839-660352FEEAA7}" destId="{C9547671-6D98-4DB6-9C17-8C57E9483EC8}"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D65266-5601-466D-B49E-2F44CCC3B112}"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F840B1C1-FCDF-4D63-97D0-320FCE59A0A8}">
      <dgm:prSet phldrT="[Text]" custT="1"/>
      <dgm:spPr/>
      <dgm:t>
        <a:bodyPr/>
        <a:lstStyle/>
        <a:p>
          <a:r>
            <a:rPr lang="en-US" sz="1800" dirty="0"/>
            <a:t>Certificates</a:t>
          </a:r>
        </a:p>
      </dgm:t>
    </dgm:pt>
    <dgm:pt modelId="{F1C52327-97D5-49DC-9FF2-FB9B9F963D36}" type="parTrans" cxnId="{5393C0CB-DEA6-48E4-9714-431B1F7E6B39}">
      <dgm:prSet/>
      <dgm:spPr/>
      <dgm:t>
        <a:bodyPr/>
        <a:lstStyle/>
        <a:p>
          <a:endParaRPr lang="en-US"/>
        </a:p>
      </dgm:t>
    </dgm:pt>
    <dgm:pt modelId="{A7E1E1CC-D4E7-48B2-AE4E-11501AFA96BA}" type="sibTrans" cxnId="{5393C0CB-DEA6-48E4-9714-431B1F7E6B39}">
      <dgm:prSet/>
      <dgm:spPr/>
      <dgm:t>
        <a:bodyPr/>
        <a:lstStyle/>
        <a:p>
          <a:endParaRPr lang="en-US"/>
        </a:p>
      </dgm:t>
    </dgm:pt>
    <dgm:pt modelId="{21AD55F4-034F-4FFF-B15C-9E47C9F2C85B}">
      <dgm:prSet phldrT="[Text]" custT="1"/>
      <dgm:spPr/>
      <dgm:t>
        <a:bodyPr/>
        <a:lstStyle/>
        <a:p>
          <a:r>
            <a:rPr lang="en-US" sz="1400" dirty="0"/>
            <a:t>Undergraduate Minors</a:t>
          </a:r>
        </a:p>
      </dgm:t>
    </dgm:pt>
    <dgm:pt modelId="{E8A7FB16-D267-46A3-96CE-AE7BFD57AD60}" type="parTrans" cxnId="{C378BEC3-3F4B-4E14-A0E7-468BD7D049E9}">
      <dgm:prSet/>
      <dgm:spPr/>
      <dgm:t>
        <a:bodyPr/>
        <a:lstStyle/>
        <a:p>
          <a:endParaRPr lang="en-US"/>
        </a:p>
      </dgm:t>
    </dgm:pt>
    <dgm:pt modelId="{52426296-3862-4460-9A29-66061F47DA4F}" type="sibTrans" cxnId="{C378BEC3-3F4B-4E14-A0E7-468BD7D049E9}">
      <dgm:prSet/>
      <dgm:spPr/>
      <dgm:t>
        <a:bodyPr/>
        <a:lstStyle/>
        <a:p>
          <a:endParaRPr lang="en-US"/>
        </a:p>
      </dgm:t>
    </dgm:pt>
    <dgm:pt modelId="{93C77180-24AA-4BF8-999D-1D27C11AB0B4}">
      <dgm:prSet phldrT="[Text]" custT="1"/>
      <dgm:spPr/>
      <dgm:t>
        <a:bodyPr/>
        <a:lstStyle/>
        <a:p>
          <a:r>
            <a:rPr lang="en-US" sz="1400" dirty="0"/>
            <a:t>Master’s Degrees</a:t>
          </a:r>
        </a:p>
      </dgm:t>
    </dgm:pt>
    <dgm:pt modelId="{1B7D9A67-94BD-477B-B292-CB73D32C267B}" type="parTrans" cxnId="{5A535773-9CD8-4D4E-8F1D-B750EF3EA2B9}">
      <dgm:prSet/>
      <dgm:spPr/>
      <dgm:t>
        <a:bodyPr/>
        <a:lstStyle/>
        <a:p>
          <a:endParaRPr lang="en-US"/>
        </a:p>
      </dgm:t>
    </dgm:pt>
    <dgm:pt modelId="{D1E64590-743C-4627-AA95-FCACE7845E28}" type="sibTrans" cxnId="{5A535773-9CD8-4D4E-8F1D-B750EF3EA2B9}">
      <dgm:prSet/>
      <dgm:spPr/>
      <dgm:t>
        <a:bodyPr/>
        <a:lstStyle/>
        <a:p>
          <a:endParaRPr lang="en-US"/>
        </a:p>
      </dgm:t>
    </dgm:pt>
    <dgm:pt modelId="{3BC7217E-AB61-49C0-BD86-7B9D223BF8BB}">
      <dgm:prSet phldrT="[Text]" custT="1"/>
      <dgm:spPr/>
      <dgm:t>
        <a:bodyPr/>
        <a:lstStyle/>
        <a:p>
          <a:r>
            <a:rPr lang="en-US" sz="1400" dirty="0"/>
            <a:t>Doctoral Degrees</a:t>
          </a:r>
        </a:p>
      </dgm:t>
    </dgm:pt>
    <dgm:pt modelId="{E206F45D-D867-4920-9B6B-FC852258F1C8}" type="parTrans" cxnId="{2ECC6438-F3B6-4A68-A790-D0FFBCDB982D}">
      <dgm:prSet/>
      <dgm:spPr/>
      <dgm:t>
        <a:bodyPr/>
        <a:lstStyle/>
        <a:p>
          <a:endParaRPr lang="en-US"/>
        </a:p>
      </dgm:t>
    </dgm:pt>
    <dgm:pt modelId="{B49CC00B-149D-444D-9588-4D08C35CDC6B}" type="sibTrans" cxnId="{2ECC6438-F3B6-4A68-A790-D0FFBCDB982D}">
      <dgm:prSet/>
      <dgm:spPr/>
      <dgm:t>
        <a:bodyPr/>
        <a:lstStyle/>
        <a:p>
          <a:endParaRPr lang="en-US"/>
        </a:p>
      </dgm:t>
    </dgm:pt>
    <dgm:pt modelId="{5C226567-6DF6-4CBD-8694-906AD98B09FB}">
      <dgm:prSet phldrT="[Text]" custT="1"/>
      <dgm:spPr/>
      <dgm:t>
        <a:bodyPr/>
        <a:lstStyle/>
        <a:p>
          <a:r>
            <a:rPr lang="en-US" sz="1400" dirty="0"/>
            <a:t>Bachelor’s Degrees</a:t>
          </a:r>
        </a:p>
      </dgm:t>
    </dgm:pt>
    <dgm:pt modelId="{165D5A4B-DF2E-4A3A-BA3B-0F94475D75FA}" type="parTrans" cxnId="{D18C660F-1793-4DF0-B9CA-B53D7995EF7B}">
      <dgm:prSet/>
      <dgm:spPr/>
      <dgm:t>
        <a:bodyPr/>
        <a:lstStyle/>
        <a:p>
          <a:endParaRPr lang="en-US"/>
        </a:p>
      </dgm:t>
    </dgm:pt>
    <dgm:pt modelId="{64F64E00-8E33-4E97-AFD7-38CB9C96B15C}" type="sibTrans" cxnId="{D18C660F-1793-4DF0-B9CA-B53D7995EF7B}">
      <dgm:prSet/>
      <dgm:spPr/>
      <dgm:t>
        <a:bodyPr/>
        <a:lstStyle/>
        <a:p>
          <a:endParaRPr lang="en-US"/>
        </a:p>
      </dgm:t>
    </dgm:pt>
    <dgm:pt modelId="{902C0D3B-205E-4045-A723-EECABFAD869F}" type="pres">
      <dgm:prSet presAssocID="{56D65266-5601-466D-B49E-2F44CCC3B112}" presName="Name0" presStyleCnt="0">
        <dgm:presLayoutVars>
          <dgm:dir/>
          <dgm:resizeHandles val="exact"/>
        </dgm:presLayoutVars>
      </dgm:prSet>
      <dgm:spPr/>
    </dgm:pt>
    <dgm:pt modelId="{2A58C4FF-35E4-4C76-B84E-A391C2C4A0F3}" type="pres">
      <dgm:prSet presAssocID="{F840B1C1-FCDF-4D63-97D0-320FCE59A0A8}" presName="node" presStyleLbl="node1" presStyleIdx="0" presStyleCnt="5" custScaleY="133327">
        <dgm:presLayoutVars>
          <dgm:bulletEnabled val="1"/>
        </dgm:presLayoutVars>
      </dgm:prSet>
      <dgm:spPr/>
    </dgm:pt>
    <dgm:pt modelId="{329E6A92-1017-4E47-B32B-EB8FCE3C4216}" type="pres">
      <dgm:prSet presAssocID="{A7E1E1CC-D4E7-48B2-AE4E-11501AFA96BA}" presName="sibTrans" presStyleLbl="sibTrans2D1" presStyleIdx="0" presStyleCnt="4"/>
      <dgm:spPr/>
    </dgm:pt>
    <dgm:pt modelId="{486ED7D9-7A75-43DB-9AD7-73A00BDB3D2B}" type="pres">
      <dgm:prSet presAssocID="{A7E1E1CC-D4E7-48B2-AE4E-11501AFA96BA}" presName="connectorText" presStyleLbl="sibTrans2D1" presStyleIdx="0" presStyleCnt="4"/>
      <dgm:spPr/>
    </dgm:pt>
    <dgm:pt modelId="{853276AF-833F-4ECB-A376-065DDAD1A753}" type="pres">
      <dgm:prSet presAssocID="{21AD55F4-034F-4FFF-B15C-9E47C9F2C85B}" presName="node" presStyleLbl="node1" presStyleIdx="1" presStyleCnt="5" custScaleY="137891">
        <dgm:presLayoutVars>
          <dgm:bulletEnabled val="1"/>
        </dgm:presLayoutVars>
      </dgm:prSet>
      <dgm:spPr/>
    </dgm:pt>
    <dgm:pt modelId="{C1A0B1F2-7591-418D-BA8E-3BA27FCD7DAA}" type="pres">
      <dgm:prSet presAssocID="{52426296-3862-4460-9A29-66061F47DA4F}" presName="sibTrans" presStyleLbl="sibTrans2D1" presStyleIdx="1" presStyleCnt="4"/>
      <dgm:spPr/>
    </dgm:pt>
    <dgm:pt modelId="{B7321447-4495-4C58-A35A-14DEC25F87BD}" type="pres">
      <dgm:prSet presAssocID="{52426296-3862-4460-9A29-66061F47DA4F}" presName="connectorText" presStyleLbl="sibTrans2D1" presStyleIdx="1" presStyleCnt="4"/>
      <dgm:spPr/>
    </dgm:pt>
    <dgm:pt modelId="{062E3ED7-A75E-4310-B4B5-E77B216D9727}" type="pres">
      <dgm:prSet presAssocID="{5C226567-6DF6-4CBD-8694-906AD98B09FB}" presName="node" presStyleLbl="node1" presStyleIdx="2" presStyleCnt="5" custScaleY="135935">
        <dgm:presLayoutVars>
          <dgm:bulletEnabled val="1"/>
        </dgm:presLayoutVars>
      </dgm:prSet>
      <dgm:spPr/>
    </dgm:pt>
    <dgm:pt modelId="{930C930B-90B6-4FCC-ACA4-FE71F257D2C8}" type="pres">
      <dgm:prSet presAssocID="{64F64E00-8E33-4E97-AFD7-38CB9C96B15C}" presName="sibTrans" presStyleLbl="sibTrans2D1" presStyleIdx="2" presStyleCnt="4"/>
      <dgm:spPr/>
    </dgm:pt>
    <dgm:pt modelId="{CA737505-5495-46EC-9E26-097D15EF9623}" type="pres">
      <dgm:prSet presAssocID="{64F64E00-8E33-4E97-AFD7-38CB9C96B15C}" presName="connectorText" presStyleLbl="sibTrans2D1" presStyleIdx="2" presStyleCnt="4"/>
      <dgm:spPr/>
    </dgm:pt>
    <dgm:pt modelId="{7849BFA1-EE76-4FDD-861C-E4CE62B78E2D}" type="pres">
      <dgm:prSet presAssocID="{93C77180-24AA-4BF8-999D-1D27C11AB0B4}" presName="node" presStyleLbl="node1" presStyleIdx="3" presStyleCnt="5" custScaleY="122836">
        <dgm:presLayoutVars>
          <dgm:bulletEnabled val="1"/>
        </dgm:presLayoutVars>
      </dgm:prSet>
      <dgm:spPr/>
    </dgm:pt>
    <dgm:pt modelId="{541E81CF-C343-4D3C-8088-A916F64F904B}" type="pres">
      <dgm:prSet presAssocID="{D1E64590-743C-4627-AA95-FCACE7845E28}" presName="sibTrans" presStyleLbl="sibTrans2D1" presStyleIdx="3" presStyleCnt="4"/>
      <dgm:spPr/>
    </dgm:pt>
    <dgm:pt modelId="{A33B2D33-3090-4D96-88BF-04188A18D8F2}" type="pres">
      <dgm:prSet presAssocID="{D1E64590-743C-4627-AA95-FCACE7845E28}" presName="connectorText" presStyleLbl="sibTrans2D1" presStyleIdx="3" presStyleCnt="4"/>
      <dgm:spPr/>
    </dgm:pt>
    <dgm:pt modelId="{20AC0774-253F-48B3-9715-BE6CF59FBE2E}" type="pres">
      <dgm:prSet presAssocID="{3BC7217E-AB61-49C0-BD86-7B9D223BF8BB}" presName="node" presStyleLbl="node1" presStyleIdx="4" presStyleCnt="5" custScaleY="116376">
        <dgm:presLayoutVars>
          <dgm:bulletEnabled val="1"/>
        </dgm:presLayoutVars>
      </dgm:prSet>
      <dgm:spPr/>
    </dgm:pt>
  </dgm:ptLst>
  <dgm:cxnLst>
    <dgm:cxn modelId="{D18C660F-1793-4DF0-B9CA-B53D7995EF7B}" srcId="{56D65266-5601-466D-B49E-2F44CCC3B112}" destId="{5C226567-6DF6-4CBD-8694-906AD98B09FB}" srcOrd="2" destOrd="0" parTransId="{165D5A4B-DF2E-4A3A-BA3B-0F94475D75FA}" sibTransId="{64F64E00-8E33-4E97-AFD7-38CB9C96B15C}"/>
    <dgm:cxn modelId="{CC85FF14-D6B9-4FC1-B5A6-83CF4E26A2BD}" type="presOf" srcId="{52426296-3862-4460-9A29-66061F47DA4F}" destId="{C1A0B1F2-7591-418D-BA8E-3BA27FCD7DAA}" srcOrd="0" destOrd="0" presId="urn:microsoft.com/office/officeart/2005/8/layout/process1"/>
    <dgm:cxn modelId="{42EE4029-5357-4148-ADD3-09205607ED99}" type="presOf" srcId="{21AD55F4-034F-4FFF-B15C-9E47C9F2C85B}" destId="{853276AF-833F-4ECB-A376-065DDAD1A753}" srcOrd="0" destOrd="0" presId="urn:microsoft.com/office/officeart/2005/8/layout/process1"/>
    <dgm:cxn modelId="{2ECC6438-F3B6-4A68-A790-D0FFBCDB982D}" srcId="{56D65266-5601-466D-B49E-2F44CCC3B112}" destId="{3BC7217E-AB61-49C0-BD86-7B9D223BF8BB}" srcOrd="4" destOrd="0" parTransId="{E206F45D-D867-4920-9B6B-FC852258F1C8}" sibTransId="{B49CC00B-149D-444D-9588-4D08C35CDC6B}"/>
    <dgm:cxn modelId="{AE14973B-DADB-4715-8DC3-CCD200FD279F}" type="presOf" srcId="{D1E64590-743C-4627-AA95-FCACE7845E28}" destId="{541E81CF-C343-4D3C-8088-A916F64F904B}" srcOrd="0" destOrd="0" presId="urn:microsoft.com/office/officeart/2005/8/layout/process1"/>
    <dgm:cxn modelId="{DE11924B-81F9-4199-992C-AFD5C300EE74}" type="presOf" srcId="{5C226567-6DF6-4CBD-8694-906AD98B09FB}" destId="{062E3ED7-A75E-4310-B4B5-E77B216D9727}" srcOrd="0" destOrd="0" presId="urn:microsoft.com/office/officeart/2005/8/layout/process1"/>
    <dgm:cxn modelId="{5A535773-9CD8-4D4E-8F1D-B750EF3EA2B9}" srcId="{56D65266-5601-466D-B49E-2F44CCC3B112}" destId="{93C77180-24AA-4BF8-999D-1D27C11AB0B4}" srcOrd="3" destOrd="0" parTransId="{1B7D9A67-94BD-477B-B292-CB73D32C267B}" sibTransId="{D1E64590-743C-4627-AA95-FCACE7845E28}"/>
    <dgm:cxn modelId="{AB404D87-70FC-4E43-AC39-AFFC5DF18D4E}" type="presOf" srcId="{93C77180-24AA-4BF8-999D-1D27C11AB0B4}" destId="{7849BFA1-EE76-4FDD-861C-E4CE62B78E2D}" srcOrd="0" destOrd="0" presId="urn:microsoft.com/office/officeart/2005/8/layout/process1"/>
    <dgm:cxn modelId="{2737FB8A-A7F7-442C-A2D2-34ADA3F1EA0F}" type="presOf" srcId="{A7E1E1CC-D4E7-48B2-AE4E-11501AFA96BA}" destId="{329E6A92-1017-4E47-B32B-EB8FCE3C4216}" srcOrd="0" destOrd="0" presId="urn:microsoft.com/office/officeart/2005/8/layout/process1"/>
    <dgm:cxn modelId="{9FA93292-5DED-40CC-B60C-E52C5CBD33D5}" type="presOf" srcId="{F840B1C1-FCDF-4D63-97D0-320FCE59A0A8}" destId="{2A58C4FF-35E4-4C76-B84E-A391C2C4A0F3}" srcOrd="0" destOrd="0" presId="urn:microsoft.com/office/officeart/2005/8/layout/process1"/>
    <dgm:cxn modelId="{830115A8-BA06-4F63-9C98-DFA784E34D0C}" type="presOf" srcId="{64F64E00-8E33-4E97-AFD7-38CB9C96B15C}" destId="{930C930B-90B6-4FCC-ACA4-FE71F257D2C8}" srcOrd="0" destOrd="0" presId="urn:microsoft.com/office/officeart/2005/8/layout/process1"/>
    <dgm:cxn modelId="{082B6EB1-25ED-4EF5-82BE-F47CB2BC3C49}" type="presOf" srcId="{64F64E00-8E33-4E97-AFD7-38CB9C96B15C}" destId="{CA737505-5495-46EC-9E26-097D15EF9623}" srcOrd="1" destOrd="0" presId="urn:microsoft.com/office/officeart/2005/8/layout/process1"/>
    <dgm:cxn modelId="{C378BEC3-3F4B-4E14-A0E7-468BD7D049E9}" srcId="{56D65266-5601-466D-B49E-2F44CCC3B112}" destId="{21AD55F4-034F-4FFF-B15C-9E47C9F2C85B}" srcOrd="1" destOrd="0" parTransId="{E8A7FB16-D267-46A3-96CE-AE7BFD57AD60}" sibTransId="{52426296-3862-4460-9A29-66061F47DA4F}"/>
    <dgm:cxn modelId="{9BCD15CB-5C8A-4550-8E11-2A5B72C1C5AA}" type="presOf" srcId="{56D65266-5601-466D-B49E-2F44CCC3B112}" destId="{902C0D3B-205E-4045-A723-EECABFAD869F}" srcOrd="0" destOrd="0" presId="urn:microsoft.com/office/officeart/2005/8/layout/process1"/>
    <dgm:cxn modelId="{5393C0CB-DEA6-48E4-9714-431B1F7E6B39}" srcId="{56D65266-5601-466D-B49E-2F44CCC3B112}" destId="{F840B1C1-FCDF-4D63-97D0-320FCE59A0A8}" srcOrd="0" destOrd="0" parTransId="{F1C52327-97D5-49DC-9FF2-FB9B9F963D36}" sibTransId="{A7E1E1CC-D4E7-48B2-AE4E-11501AFA96BA}"/>
    <dgm:cxn modelId="{DE8D10E0-C7A6-43AB-9636-A39D64AAD583}" type="presOf" srcId="{A7E1E1CC-D4E7-48B2-AE4E-11501AFA96BA}" destId="{486ED7D9-7A75-43DB-9AD7-73A00BDB3D2B}" srcOrd="1" destOrd="0" presId="urn:microsoft.com/office/officeart/2005/8/layout/process1"/>
    <dgm:cxn modelId="{0383D2F2-E772-4217-9B6D-FB0E4BAC5782}" type="presOf" srcId="{52426296-3862-4460-9A29-66061F47DA4F}" destId="{B7321447-4495-4C58-A35A-14DEC25F87BD}" srcOrd="1" destOrd="0" presId="urn:microsoft.com/office/officeart/2005/8/layout/process1"/>
    <dgm:cxn modelId="{200713F5-5B38-4330-B011-967A2AB0C941}" type="presOf" srcId="{D1E64590-743C-4627-AA95-FCACE7845E28}" destId="{A33B2D33-3090-4D96-88BF-04188A18D8F2}" srcOrd="1" destOrd="0" presId="urn:microsoft.com/office/officeart/2005/8/layout/process1"/>
    <dgm:cxn modelId="{345150FC-94B8-4C0D-8992-857AF7F5A6E2}" type="presOf" srcId="{3BC7217E-AB61-49C0-BD86-7B9D223BF8BB}" destId="{20AC0774-253F-48B3-9715-BE6CF59FBE2E}" srcOrd="0" destOrd="0" presId="urn:microsoft.com/office/officeart/2005/8/layout/process1"/>
    <dgm:cxn modelId="{8123B862-D301-4B93-983B-E85CE2AC465E}" type="presParOf" srcId="{902C0D3B-205E-4045-A723-EECABFAD869F}" destId="{2A58C4FF-35E4-4C76-B84E-A391C2C4A0F3}" srcOrd="0" destOrd="0" presId="urn:microsoft.com/office/officeart/2005/8/layout/process1"/>
    <dgm:cxn modelId="{A478779C-9A06-4EC1-83CB-83EBE52CFA93}" type="presParOf" srcId="{902C0D3B-205E-4045-A723-EECABFAD869F}" destId="{329E6A92-1017-4E47-B32B-EB8FCE3C4216}" srcOrd="1" destOrd="0" presId="urn:microsoft.com/office/officeart/2005/8/layout/process1"/>
    <dgm:cxn modelId="{EA7F8AA8-8AC9-4A0C-9DA8-6A44919E5DB1}" type="presParOf" srcId="{329E6A92-1017-4E47-B32B-EB8FCE3C4216}" destId="{486ED7D9-7A75-43DB-9AD7-73A00BDB3D2B}" srcOrd="0" destOrd="0" presId="urn:microsoft.com/office/officeart/2005/8/layout/process1"/>
    <dgm:cxn modelId="{6E897212-5BF6-4F95-A63A-A0B8A3570C9C}" type="presParOf" srcId="{902C0D3B-205E-4045-A723-EECABFAD869F}" destId="{853276AF-833F-4ECB-A376-065DDAD1A753}" srcOrd="2" destOrd="0" presId="urn:microsoft.com/office/officeart/2005/8/layout/process1"/>
    <dgm:cxn modelId="{761B1823-1B54-4A02-BA72-8C6C9C011ED8}" type="presParOf" srcId="{902C0D3B-205E-4045-A723-EECABFAD869F}" destId="{C1A0B1F2-7591-418D-BA8E-3BA27FCD7DAA}" srcOrd="3" destOrd="0" presId="urn:microsoft.com/office/officeart/2005/8/layout/process1"/>
    <dgm:cxn modelId="{FA98F7AF-71D3-4171-B1CE-63C13741EA0A}" type="presParOf" srcId="{C1A0B1F2-7591-418D-BA8E-3BA27FCD7DAA}" destId="{B7321447-4495-4C58-A35A-14DEC25F87BD}" srcOrd="0" destOrd="0" presId="urn:microsoft.com/office/officeart/2005/8/layout/process1"/>
    <dgm:cxn modelId="{79A0FD7F-DC70-4A28-9A93-B83F42A53281}" type="presParOf" srcId="{902C0D3B-205E-4045-A723-EECABFAD869F}" destId="{062E3ED7-A75E-4310-B4B5-E77B216D9727}" srcOrd="4" destOrd="0" presId="urn:microsoft.com/office/officeart/2005/8/layout/process1"/>
    <dgm:cxn modelId="{CB5187DD-6508-47C1-AAEF-EA96392FEA5D}" type="presParOf" srcId="{902C0D3B-205E-4045-A723-EECABFAD869F}" destId="{930C930B-90B6-4FCC-ACA4-FE71F257D2C8}" srcOrd="5" destOrd="0" presId="urn:microsoft.com/office/officeart/2005/8/layout/process1"/>
    <dgm:cxn modelId="{21CF7A7C-52C8-4FDF-A232-879779B42BD4}" type="presParOf" srcId="{930C930B-90B6-4FCC-ACA4-FE71F257D2C8}" destId="{CA737505-5495-46EC-9E26-097D15EF9623}" srcOrd="0" destOrd="0" presId="urn:microsoft.com/office/officeart/2005/8/layout/process1"/>
    <dgm:cxn modelId="{02AF1A90-8B94-4160-8708-5A18FEEAB517}" type="presParOf" srcId="{902C0D3B-205E-4045-A723-EECABFAD869F}" destId="{7849BFA1-EE76-4FDD-861C-E4CE62B78E2D}" srcOrd="6" destOrd="0" presId="urn:microsoft.com/office/officeart/2005/8/layout/process1"/>
    <dgm:cxn modelId="{C58E3651-8A58-4512-A022-7E6475A55133}" type="presParOf" srcId="{902C0D3B-205E-4045-A723-EECABFAD869F}" destId="{541E81CF-C343-4D3C-8088-A916F64F904B}" srcOrd="7" destOrd="0" presId="urn:microsoft.com/office/officeart/2005/8/layout/process1"/>
    <dgm:cxn modelId="{E85C552C-9555-4CAB-987E-5DF4A4B5BD8C}" type="presParOf" srcId="{541E81CF-C343-4D3C-8088-A916F64F904B}" destId="{A33B2D33-3090-4D96-88BF-04188A18D8F2}" srcOrd="0" destOrd="0" presId="urn:microsoft.com/office/officeart/2005/8/layout/process1"/>
    <dgm:cxn modelId="{9B2576BA-B308-4576-BD3A-82533EF0D8D3}" type="presParOf" srcId="{902C0D3B-205E-4045-A723-EECABFAD869F}" destId="{20AC0774-253F-48B3-9715-BE6CF59FBE2E}"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8A1B26-491B-4839-8966-0AFE85DB8A1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18B92ACD-F8EB-4826-92AD-968EF37D023B}">
      <dgm:prSet phldrT="[Text]"/>
      <dgm:spPr/>
      <dgm:t>
        <a:bodyPr/>
        <a:lstStyle/>
        <a:p>
          <a:r>
            <a:rPr lang="en-US" b="1" dirty="0">
              <a:latin typeface="+mj-lt"/>
            </a:rPr>
            <a:t>DAY 1</a:t>
          </a:r>
        </a:p>
        <a:p>
          <a:r>
            <a:rPr lang="en-US" dirty="0">
              <a:latin typeface="+mj-lt"/>
            </a:rPr>
            <a:t>Academic Pathways to Health Careers </a:t>
          </a:r>
        </a:p>
      </dgm:t>
    </dgm:pt>
    <dgm:pt modelId="{C13931ED-9082-4179-81B7-08D4930889D4}" type="parTrans" cxnId="{6944FD27-16B6-4A58-A0DD-24D77312B08B}">
      <dgm:prSet/>
      <dgm:spPr/>
      <dgm:t>
        <a:bodyPr/>
        <a:lstStyle/>
        <a:p>
          <a:endParaRPr lang="en-US"/>
        </a:p>
      </dgm:t>
    </dgm:pt>
    <dgm:pt modelId="{6CFDC67E-ABF3-4065-8EA5-2A3D22005F9C}" type="sibTrans" cxnId="{6944FD27-16B6-4A58-A0DD-24D77312B08B}">
      <dgm:prSet/>
      <dgm:spPr/>
      <dgm:t>
        <a:bodyPr/>
        <a:lstStyle/>
        <a:p>
          <a:endParaRPr lang="en-US"/>
        </a:p>
      </dgm:t>
    </dgm:pt>
    <dgm:pt modelId="{F3D8FBA5-5A51-4E37-8A93-358DEF3BB795}">
      <dgm:prSet phldrT="[Text]"/>
      <dgm:spPr/>
      <dgm:t>
        <a:bodyPr/>
        <a:lstStyle/>
        <a:p>
          <a:r>
            <a:rPr lang="en-US" dirty="0"/>
            <a:t>Faculty Panel Discussion</a:t>
          </a:r>
        </a:p>
      </dgm:t>
    </dgm:pt>
    <dgm:pt modelId="{B7FE910F-D61F-4B1B-AC07-8B4BE4337A70}" type="parTrans" cxnId="{06B62094-0C49-468B-B6A3-B3CF29396121}">
      <dgm:prSet/>
      <dgm:spPr/>
      <dgm:t>
        <a:bodyPr/>
        <a:lstStyle/>
        <a:p>
          <a:endParaRPr lang="en-US"/>
        </a:p>
      </dgm:t>
    </dgm:pt>
    <dgm:pt modelId="{1484C738-B301-4A4A-869E-BF943C427058}" type="sibTrans" cxnId="{06B62094-0C49-468B-B6A3-B3CF29396121}">
      <dgm:prSet/>
      <dgm:spPr/>
      <dgm:t>
        <a:bodyPr/>
        <a:lstStyle/>
        <a:p>
          <a:endParaRPr lang="en-US"/>
        </a:p>
      </dgm:t>
    </dgm:pt>
    <dgm:pt modelId="{E0C1FF55-1EE0-4120-809D-5CA462A11D1D}">
      <dgm:prSet phldrT="[Text]"/>
      <dgm:spPr/>
      <dgm:t>
        <a:bodyPr/>
        <a:lstStyle/>
        <a:p>
          <a:r>
            <a:rPr lang="en-US" dirty="0"/>
            <a:t>Student and Faculty Mixer</a:t>
          </a:r>
        </a:p>
      </dgm:t>
    </dgm:pt>
    <dgm:pt modelId="{CF2D6FBD-618D-4D52-B479-A03D79CBA2CB}" type="parTrans" cxnId="{6D87F00C-F8AF-42D4-AA84-2C9B6A65061C}">
      <dgm:prSet/>
      <dgm:spPr/>
      <dgm:t>
        <a:bodyPr/>
        <a:lstStyle/>
        <a:p>
          <a:endParaRPr lang="en-US"/>
        </a:p>
      </dgm:t>
    </dgm:pt>
    <dgm:pt modelId="{BCF8AACA-124C-426A-99DF-01F6F4516E3A}" type="sibTrans" cxnId="{6D87F00C-F8AF-42D4-AA84-2C9B6A65061C}">
      <dgm:prSet/>
      <dgm:spPr/>
      <dgm:t>
        <a:bodyPr/>
        <a:lstStyle/>
        <a:p>
          <a:endParaRPr lang="en-US"/>
        </a:p>
      </dgm:t>
    </dgm:pt>
    <dgm:pt modelId="{3CF7B61B-F6C6-4D19-9794-0C492676312F}">
      <dgm:prSet phldrT="[Text]"/>
      <dgm:spPr/>
      <dgm:t>
        <a:bodyPr/>
        <a:lstStyle/>
        <a:p>
          <a:r>
            <a:rPr lang="en-US" b="1" dirty="0">
              <a:latin typeface="+mj-lt"/>
            </a:rPr>
            <a:t>DAY 2</a:t>
          </a:r>
        </a:p>
        <a:p>
          <a:r>
            <a:rPr lang="en-US" dirty="0">
              <a:latin typeface="+mj-lt"/>
            </a:rPr>
            <a:t>Resources for Health Career Readiness</a:t>
          </a:r>
        </a:p>
      </dgm:t>
    </dgm:pt>
    <dgm:pt modelId="{80BBA5E8-06F1-4713-8AF2-0B8553D65B14}" type="parTrans" cxnId="{2253F277-8570-442D-A456-F0CACB503B0E}">
      <dgm:prSet/>
      <dgm:spPr/>
      <dgm:t>
        <a:bodyPr/>
        <a:lstStyle/>
        <a:p>
          <a:endParaRPr lang="en-US"/>
        </a:p>
      </dgm:t>
    </dgm:pt>
    <dgm:pt modelId="{196EF637-FFF3-42E5-B217-7F27EE0DC74E}" type="sibTrans" cxnId="{2253F277-8570-442D-A456-F0CACB503B0E}">
      <dgm:prSet/>
      <dgm:spPr/>
      <dgm:t>
        <a:bodyPr/>
        <a:lstStyle/>
        <a:p>
          <a:endParaRPr lang="en-US"/>
        </a:p>
      </dgm:t>
    </dgm:pt>
    <dgm:pt modelId="{B32E3485-E1EB-4FC3-AA27-9062EFEF97A4}">
      <dgm:prSet phldrT="[Text]"/>
      <dgm:spPr/>
      <dgm:t>
        <a:bodyPr/>
        <a:lstStyle/>
        <a:p>
          <a:r>
            <a:rPr lang="en-US" dirty="0"/>
            <a:t>Career Center Workshop</a:t>
          </a:r>
        </a:p>
      </dgm:t>
    </dgm:pt>
    <dgm:pt modelId="{6FEA3EF0-E9ED-4870-9F22-36C4387E6985}" type="parTrans" cxnId="{B9C54CCD-7534-4FCD-A1C7-FCC6E6778B37}">
      <dgm:prSet/>
      <dgm:spPr/>
      <dgm:t>
        <a:bodyPr/>
        <a:lstStyle/>
        <a:p>
          <a:endParaRPr lang="en-US"/>
        </a:p>
      </dgm:t>
    </dgm:pt>
    <dgm:pt modelId="{1DA64E7A-02BA-447F-B0BB-855D403372CD}" type="sibTrans" cxnId="{B9C54CCD-7534-4FCD-A1C7-FCC6E6778B37}">
      <dgm:prSet/>
      <dgm:spPr/>
      <dgm:t>
        <a:bodyPr/>
        <a:lstStyle/>
        <a:p>
          <a:endParaRPr lang="en-US"/>
        </a:p>
      </dgm:t>
    </dgm:pt>
    <dgm:pt modelId="{6E509F54-0FE4-405B-8B8F-1E3830AFB655}">
      <dgm:prSet phldrT="[Text]"/>
      <dgm:spPr/>
      <dgm:t>
        <a:bodyPr/>
        <a:lstStyle/>
        <a:p>
          <a:r>
            <a:rPr lang="en-US" dirty="0"/>
            <a:t>Library Info Session</a:t>
          </a:r>
        </a:p>
      </dgm:t>
    </dgm:pt>
    <dgm:pt modelId="{7CB5D320-7863-486D-8B68-34920946DD77}" type="parTrans" cxnId="{E8882561-35F3-47C5-B8C5-48359947F17E}">
      <dgm:prSet/>
      <dgm:spPr/>
      <dgm:t>
        <a:bodyPr/>
        <a:lstStyle/>
        <a:p>
          <a:endParaRPr lang="en-US"/>
        </a:p>
      </dgm:t>
    </dgm:pt>
    <dgm:pt modelId="{C1F92FCD-043E-4BBC-8FC1-486096D73912}" type="sibTrans" cxnId="{E8882561-35F3-47C5-B8C5-48359947F17E}">
      <dgm:prSet/>
      <dgm:spPr/>
      <dgm:t>
        <a:bodyPr/>
        <a:lstStyle/>
        <a:p>
          <a:endParaRPr lang="en-US"/>
        </a:p>
      </dgm:t>
    </dgm:pt>
    <dgm:pt modelId="{BC133CD8-7BC6-46A3-8289-7D779ABA4DA6}">
      <dgm:prSet phldrT="[Text]"/>
      <dgm:spPr/>
      <dgm:t>
        <a:bodyPr/>
        <a:lstStyle/>
        <a:p>
          <a:r>
            <a:rPr lang="en-US" b="1" dirty="0">
              <a:latin typeface="+mj-lt"/>
            </a:rPr>
            <a:t>DAY 3</a:t>
          </a:r>
        </a:p>
        <a:p>
          <a:r>
            <a:rPr lang="en-US" dirty="0">
              <a:latin typeface="+mj-lt"/>
            </a:rPr>
            <a:t>The Journey to Medical, Dental, and Pharmacy School</a:t>
          </a:r>
        </a:p>
      </dgm:t>
    </dgm:pt>
    <dgm:pt modelId="{35A303F4-4779-42C1-83FD-D0B94E00F898}" type="parTrans" cxnId="{8C75EBDB-D2E9-436F-8D51-29AA3005B836}">
      <dgm:prSet/>
      <dgm:spPr/>
      <dgm:t>
        <a:bodyPr/>
        <a:lstStyle/>
        <a:p>
          <a:endParaRPr lang="en-US"/>
        </a:p>
      </dgm:t>
    </dgm:pt>
    <dgm:pt modelId="{46EB394C-8877-4159-B7D0-4D6CC4F489AF}" type="sibTrans" cxnId="{8C75EBDB-D2E9-436F-8D51-29AA3005B836}">
      <dgm:prSet/>
      <dgm:spPr/>
      <dgm:t>
        <a:bodyPr/>
        <a:lstStyle/>
        <a:p>
          <a:endParaRPr lang="en-US"/>
        </a:p>
      </dgm:t>
    </dgm:pt>
    <dgm:pt modelId="{CB5F5310-93EE-425D-967D-64D7605811FE}">
      <dgm:prSet phldrT="[Text]"/>
      <dgm:spPr/>
      <dgm:t>
        <a:bodyPr/>
        <a:lstStyle/>
        <a:p>
          <a:r>
            <a:rPr lang="en-US" dirty="0"/>
            <a:t>Panel: Charles R. Drew University of Medicine and Science and USC</a:t>
          </a:r>
        </a:p>
      </dgm:t>
    </dgm:pt>
    <dgm:pt modelId="{851ABE6A-42C0-496B-9CD6-596EA7186215}" type="parTrans" cxnId="{9C26788E-46F5-4806-8A03-60AC4AE2DC6B}">
      <dgm:prSet/>
      <dgm:spPr/>
      <dgm:t>
        <a:bodyPr/>
        <a:lstStyle/>
        <a:p>
          <a:endParaRPr lang="en-US"/>
        </a:p>
      </dgm:t>
    </dgm:pt>
    <dgm:pt modelId="{1A2A50A6-500C-4702-8059-F1B25BA919F3}" type="sibTrans" cxnId="{9C26788E-46F5-4806-8A03-60AC4AE2DC6B}">
      <dgm:prSet/>
      <dgm:spPr/>
      <dgm:t>
        <a:bodyPr/>
        <a:lstStyle/>
        <a:p>
          <a:endParaRPr lang="en-US"/>
        </a:p>
      </dgm:t>
    </dgm:pt>
    <dgm:pt modelId="{2530CF7D-BF93-47B9-BA76-E0E24C43B4BA}">
      <dgm:prSet phldrT="[Text]"/>
      <dgm:spPr/>
      <dgm:t>
        <a:bodyPr/>
        <a:lstStyle/>
        <a:p>
          <a:r>
            <a:rPr lang="en-US" dirty="0"/>
            <a:t>Health Career Series Readiness Close</a:t>
          </a:r>
        </a:p>
      </dgm:t>
    </dgm:pt>
    <dgm:pt modelId="{8C28A391-A4A0-4134-B9A5-76D20616F188}" type="parTrans" cxnId="{CF79F03C-217B-4E22-BB34-1017F0BFAFA3}">
      <dgm:prSet/>
      <dgm:spPr/>
      <dgm:t>
        <a:bodyPr/>
        <a:lstStyle/>
        <a:p>
          <a:endParaRPr lang="en-US"/>
        </a:p>
      </dgm:t>
    </dgm:pt>
    <dgm:pt modelId="{76D3F119-D82E-4A03-ACCB-8019D23BEB18}" type="sibTrans" cxnId="{CF79F03C-217B-4E22-BB34-1017F0BFAFA3}">
      <dgm:prSet/>
      <dgm:spPr/>
      <dgm:t>
        <a:bodyPr/>
        <a:lstStyle/>
        <a:p>
          <a:endParaRPr lang="en-US"/>
        </a:p>
      </dgm:t>
    </dgm:pt>
    <dgm:pt modelId="{59D6B591-B300-4404-88A1-DB16C3CD8336}">
      <dgm:prSet phldrT="[Text]"/>
      <dgm:spPr/>
      <dgm:t>
        <a:bodyPr/>
        <a:lstStyle/>
        <a:p>
          <a:r>
            <a:rPr lang="en-US" dirty="0"/>
            <a:t>Kickoff</a:t>
          </a:r>
        </a:p>
      </dgm:t>
    </dgm:pt>
    <dgm:pt modelId="{0FB455DF-7A68-4C24-B9ED-63B79C561DC7}" type="parTrans" cxnId="{3C288EEE-D274-45E4-BACC-ADB099D4D27C}">
      <dgm:prSet/>
      <dgm:spPr/>
      <dgm:t>
        <a:bodyPr/>
        <a:lstStyle/>
        <a:p>
          <a:endParaRPr lang="en-US"/>
        </a:p>
      </dgm:t>
    </dgm:pt>
    <dgm:pt modelId="{F0316320-43F6-4924-B0B6-D292FBF23C1F}" type="sibTrans" cxnId="{3C288EEE-D274-45E4-BACC-ADB099D4D27C}">
      <dgm:prSet/>
      <dgm:spPr/>
      <dgm:t>
        <a:bodyPr/>
        <a:lstStyle/>
        <a:p>
          <a:endParaRPr lang="en-US"/>
        </a:p>
      </dgm:t>
    </dgm:pt>
    <dgm:pt modelId="{CB61D935-0CE9-4EC5-B7D6-0327043B91B6}">
      <dgm:prSet phldrT="[Text]"/>
      <dgm:spPr/>
      <dgm:t>
        <a:bodyPr/>
        <a:lstStyle/>
        <a:p>
          <a:r>
            <a:rPr lang="en-US" dirty="0" err="1"/>
            <a:t>MDPas</a:t>
          </a:r>
          <a:r>
            <a:rPr lang="en-US" dirty="0"/>
            <a:t> Info Session</a:t>
          </a:r>
        </a:p>
      </dgm:t>
    </dgm:pt>
    <dgm:pt modelId="{6FD3F124-7576-477E-B590-03AA7F123B49}" type="parTrans" cxnId="{D3EB5BFE-1C6B-4543-912D-E1CDA056CA3A}">
      <dgm:prSet/>
      <dgm:spPr/>
      <dgm:t>
        <a:bodyPr/>
        <a:lstStyle/>
        <a:p>
          <a:endParaRPr lang="en-US"/>
        </a:p>
      </dgm:t>
    </dgm:pt>
    <dgm:pt modelId="{54843EC3-E063-48F6-8D15-94794D8E3927}" type="sibTrans" cxnId="{D3EB5BFE-1C6B-4543-912D-E1CDA056CA3A}">
      <dgm:prSet/>
      <dgm:spPr/>
      <dgm:t>
        <a:bodyPr/>
        <a:lstStyle/>
        <a:p>
          <a:endParaRPr lang="en-US"/>
        </a:p>
      </dgm:t>
    </dgm:pt>
    <dgm:pt modelId="{75D051B8-13DF-4ECF-8B6F-C2797D7727AD}" type="pres">
      <dgm:prSet presAssocID="{FD8A1B26-491B-4839-8966-0AFE85DB8A11}" presName="diagram" presStyleCnt="0">
        <dgm:presLayoutVars>
          <dgm:chPref val="1"/>
          <dgm:dir/>
          <dgm:animOne val="branch"/>
          <dgm:animLvl val="lvl"/>
          <dgm:resizeHandles/>
        </dgm:presLayoutVars>
      </dgm:prSet>
      <dgm:spPr/>
    </dgm:pt>
    <dgm:pt modelId="{F37D1460-AEFC-44D9-9906-51B8E4048D97}" type="pres">
      <dgm:prSet presAssocID="{18B92ACD-F8EB-4826-92AD-968EF37D023B}" presName="root" presStyleCnt="0"/>
      <dgm:spPr/>
    </dgm:pt>
    <dgm:pt modelId="{D3F3FCAE-7AE7-4B9B-8D86-A41D31356B56}" type="pres">
      <dgm:prSet presAssocID="{18B92ACD-F8EB-4826-92AD-968EF37D023B}" presName="rootComposite" presStyleCnt="0"/>
      <dgm:spPr/>
    </dgm:pt>
    <dgm:pt modelId="{6F8032BD-720A-4A5C-BA7C-90064A2C71DD}" type="pres">
      <dgm:prSet presAssocID="{18B92ACD-F8EB-4826-92AD-968EF37D023B}" presName="rootText" presStyleLbl="node1" presStyleIdx="0" presStyleCnt="3" custScaleX="145306"/>
      <dgm:spPr/>
    </dgm:pt>
    <dgm:pt modelId="{48DFBC2E-FB16-423F-81B7-13F7FA9B78B6}" type="pres">
      <dgm:prSet presAssocID="{18B92ACD-F8EB-4826-92AD-968EF37D023B}" presName="rootConnector" presStyleLbl="node1" presStyleIdx="0" presStyleCnt="3"/>
      <dgm:spPr/>
    </dgm:pt>
    <dgm:pt modelId="{79D1D92D-80D0-4744-8756-4B1CD6DD3413}" type="pres">
      <dgm:prSet presAssocID="{18B92ACD-F8EB-4826-92AD-968EF37D023B}" presName="childShape" presStyleCnt="0"/>
      <dgm:spPr/>
    </dgm:pt>
    <dgm:pt modelId="{44576911-6B0D-4078-A934-A98C93AEACE0}" type="pres">
      <dgm:prSet presAssocID="{0FB455DF-7A68-4C24-B9ED-63B79C561DC7}" presName="Name13" presStyleLbl="parChTrans1D2" presStyleIdx="0" presStyleCnt="8"/>
      <dgm:spPr/>
    </dgm:pt>
    <dgm:pt modelId="{A9C22DDE-5C1C-4C13-B019-A93D4FDFD7B5}" type="pres">
      <dgm:prSet presAssocID="{59D6B591-B300-4404-88A1-DB16C3CD8336}" presName="childText" presStyleLbl="bgAcc1" presStyleIdx="0" presStyleCnt="8" custScaleX="129613" custScaleY="63662">
        <dgm:presLayoutVars>
          <dgm:bulletEnabled val="1"/>
        </dgm:presLayoutVars>
      </dgm:prSet>
      <dgm:spPr/>
    </dgm:pt>
    <dgm:pt modelId="{7E9DD6B7-2071-4774-9789-2F8E59AE1F96}" type="pres">
      <dgm:prSet presAssocID="{B7FE910F-D61F-4B1B-AC07-8B4BE4337A70}" presName="Name13" presStyleLbl="parChTrans1D2" presStyleIdx="1" presStyleCnt="8"/>
      <dgm:spPr/>
    </dgm:pt>
    <dgm:pt modelId="{A4B54511-BE32-4EAA-ADDF-9E72D489D388}" type="pres">
      <dgm:prSet presAssocID="{F3D8FBA5-5A51-4E37-8A93-358DEF3BB795}" presName="childText" presStyleLbl="bgAcc1" presStyleIdx="1" presStyleCnt="8" custScaleX="170214" custScaleY="70013">
        <dgm:presLayoutVars>
          <dgm:bulletEnabled val="1"/>
        </dgm:presLayoutVars>
      </dgm:prSet>
      <dgm:spPr/>
    </dgm:pt>
    <dgm:pt modelId="{2B2115B5-BA85-46D6-9F2E-F2F07F826F4A}" type="pres">
      <dgm:prSet presAssocID="{CF2D6FBD-618D-4D52-B479-A03D79CBA2CB}" presName="Name13" presStyleLbl="parChTrans1D2" presStyleIdx="2" presStyleCnt="8"/>
      <dgm:spPr/>
    </dgm:pt>
    <dgm:pt modelId="{41DFE201-7444-4977-BFEC-7D5242D600D6}" type="pres">
      <dgm:prSet presAssocID="{E0C1FF55-1EE0-4120-809D-5CA462A11D1D}" presName="childText" presStyleLbl="bgAcc1" presStyleIdx="2" presStyleCnt="8" custScaleX="170739" custScaleY="68005">
        <dgm:presLayoutVars>
          <dgm:bulletEnabled val="1"/>
        </dgm:presLayoutVars>
      </dgm:prSet>
      <dgm:spPr/>
    </dgm:pt>
    <dgm:pt modelId="{57E2D699-BF29-4958-92C9-0D9C886B59EE}" type="pres">
      <dgm:prSet presAssocID="{3CF7B61B-F6C6-4D19-9794-0C492676312F}" presName="root" presStyleCnt="0"/>
      <dgm:spPr/>
    </dgm:pt>
    <dgm:pt modelId="{1178ACF6-041A-4412-87BB-0A140F383078}" type="pres">
      <dgm:prSet presAssocID="{3CF7B61B-F6C6-4D19-9794-0C492676312F}" presName="rootComposite" presStyleCnt="0"/>
      <dgm:spPr/>
    </dgm:pt>
    <dgm:pt modelId="{CC38698D-73F6-481A-8BAD-FEF0E12D15D6}" type="pres">
      <dgm:prSet presAssocID="{3CF7B61B-F6C6-4D19-9794-0C492676312F}" presName="rootText" presStyleLbl="node1" presStyleIdx="1" presStyleCnt="3" custScaleX="146686"/>
      <dgm:spPr/>
    </dgm:pt>
    <dgm:pt modelId="{62B36BEC-9079-4D0D-94FF-4C1ACEE5D7FC}" type="pres">
      <dgm:prSet presAssocID="{3CF7B61B-F6C6-4D19-9794-0C492676312F}" presName="rootConnector" presStyleLbl="node1" presStyleIdx="1" presStyleCnt="3"/>
      <dgm:spPr/>
    </dgm:pt>
    <dgm:pt modelId="{A344519B-BDC2-451B-A4D1-46AE9138191B}" type="pres">
      <dgm:prSet presAssocID="{3CF7B61B-F6C6-4D19-9794-0C492676312F}" presName="childShape" presStyleCnt="0"/>
      <dgm:spPr/>
    </dgm:pt>
    <dgm:pt modelId="{253F8C68-884D-4922-861F-1D5529330934}" type="pres">
      <dgm:prSet presAssocID="{6FEA3EF0-E9ED-4870-9F22-36C4387E6985}" presName="Name13" presStyleLbl="parChTrans1D2" presStyleIdx="3" presStyleCnt="8"/>
      <dgm:spPr/>
    </dgm:pt>
    <dgm:pt modelId="{1515FCE8-B8B4-4532-8626-6F7A67E650F6}" type="pres">
      <dgm:prSet presAssocID="{B32E3485-E1EB-4FC3-AA27-9062EFEF97A4}" presName="childText" presStyleLbl="bgAcc1" presStyleIdx="3" presStyleCnt="8" custScaleX="147032" custScaleY="82601">
        <dgm:presLayoutVars>
          <dgm:bulletEnabled val="1"/>
        </dgm:presLayoutVars>
      </dgm:prSet>
      <dgm:spPr/>
    </dgm:pt>
    <dgm:pt modelId="{05280804-0E43-4426-A495-ED70515E1011}" type="pres">
      <dgm:prSet presAssocID="{7CB5D320-7863-486D-8B68-34920946DD77}" presName="Name13" presStyleLbl="parChTrans1D2" presStyleIdx="4" presStyleCnt="8"/>
      <dgm:spPr/>
    </dgm:pt>
    <dgm:pt modelId="{C6EB6958-B8C8-431C-850D-BE4BE5C8B9F3}" type="pres">
      <dgm:prSet presAssocID="{6E509F54-0FE4-405B-8B8F-1E3830AFB655}" presName="childText" presStyleLbl="bgAcc1" presStyleIdx="4" presStyleCnt="8" custScaleX="150272" custScaleY="69176">
        <dgm:presLayoutVars>
          <dgm:bulletEnabled val="1"/>
        </dgm:presLayoutVars>
      </dgm:prSet>
      <dgm:spPr/>
    </dgm:pt>
    <dgm:pt modelId="{6AF4B50A-D9E1-4FEE-BE9E-E3067E8BCFEE}" type="pres">
      <dgm:prSet presAssocID="{6FD3F124-7576-477E-B590-03AA7F123B49}" presName="Name13" presStyleLbl="parChTrans1D2" presStyleIdx="5" presStyleCnt="8"/>
      <dgm:spPr/>
    </dgm:pt>
    <dgm:pt modelId="{CB60DB5A-DC45-47DE-8C54-AA1B0A0F2BE7}" type="pres">
      <dgm:prSet presAssocID="{CB61D935-0CE9-4EC5-B7D6-0327043B91B6}" presName="childText" presStyleLbl="bgAcc1" presStyleIdx="5" presStyleCnt="8" custScaleX="158372" custScaleY="60998">
        <dgm:presLayoutVars>
          <dgm:bulletEnabled val="1"/>
        </dgm:presLayoutVars>
      </dgm:prSet>
      <dgm:spPr/>
    </dgm:pt>
    <dgm:pt modelId="{7BCD9ED3-8CD0-4527-8447-A77069BEC5FB}" type="pres">
      <dgm:prSet presAssocID="{BC133CD8-7BC6-46A3-8289-7D779ABA4DA6}" presName="root" presStyleCnt="0"/>
      <dgm:spPr/>
    </dgm:pt>
    <dgm:pt modelId="{19F9770C-7E72-493B-BD83-E8D401C02C20}" type="pres">
      <dgm:prSet presAssocID="{BC133CD8-7BC6-46A3-8289-7D779ABA4DA6}" presName="rootComposite" presStyleCnt="0"/>
      <dgm:spPr/>
    </dgm:pt>
    <dgm:pt modelId="{F33DD4BA-E270-44F8-800D-46963A1367A1}" type="pres">
      <dgm:prSet presAssocID="{BC133CD8-7BC6-46A3-8289-7D779ABA4DA6}" presName="rootText" presStyleLbl="node1" presStyleIdx="2" presStyleCnt="3" custScaleX="140218" custLinFactNeighborX="1080" custLinFactNeighborY="1097"/>
      <dgm:spPr/>
    </dgm:pt>
    <dgm:pt modelId="{1D4782FA-0591-439B-A10C-05B60011466E}" type="pres">
      <dgm:prSet presAssocID="{BC133CD8-7BC6-46A3-8289-7D779ABA4DA6}" presName="rootConnector" presStyleLbl="node1" presStyleIdx="2" presStyleCnt="3"/>
      <dgm:spPr/>
    </dgm:pt>
    <dgm:pt modelId="{F0F36883-386B-4A5D-8839-660352FEEAA7}" type="pres">
      <dgm:prSet presAssocID="{BC133CD8-7BC6-46A3-8289-7D779ABA4DA6}" presName="childShape" presStyleCnt="0"/>
      <dgm:spPr/>
    </dgm:pt>
    <dgm:pt modelId="{69D695F3-C0B1-4C1C-8CF4-151792040E3D}" type="pres">
      <dgm:prSet presAssocID="{851ABE6A-42C0-496B-9CD6-596EA7186215}" presName="Name13" presStyleLbl="parChTrans1D2" presStyleIdx="6" presStyleCnt="8"/>
      <dgm:spPr/>
    </dgm:pt>
    <dgm:pt modelId="{86CC6D3D-30BF-4D1D-91E2-10E9F5016097}" type="pres">
      <dgm:prSet presAssocID="{CB5F5310-93EE-425D-967D-64D7605811FE}" presName="childText" presStyleLbl="bgAcc1" presStyleIdx="6" presStyleCnt="8" custScaleX="158137">
        <dgm:presLayoutVars>
          <dgm:bulletEnabled val="1"/>
        </dgm:presLayoutVars>
      </dgm:prSet>
      <dgm:spPr/>
    </dgm:pt>
    <dgm:pt modelId="{65176F85-C05A-41FF-AAB1-ED9FB7D70BD8}" type="pres">
      <dgm:prSet presAssocID="{8C28A391-A4A0-4134-B9A5-76D20616F188}" presName="Name13" presStyleLbl="parChTrans1D2" presStyleIdx="7" presStyleCnt="8"/>
      <dgm:spPr/>
    </dgm:pt>
    <dgm:pt modelId="{C9547671-6D98-4DB6-9C17-8C57E9483EC8}" type="pres">
      <dgm:prSet presAssocID="{2530CF7D-BF93-47B9-BA76-E0E24C43B4BA}" presName="childText" presStyleLbl="bgAcc1" presStyleIdx="7" presStyleCnt="8" custScaleX="156017">
        <dgm:presLayoutVars>
          <dgm:bulletEnabled val="1"/>
        </dgm:presLayoutVars>
      </dgm:prSet>
      <dgm:spPr/>
    </dgm:pt>
  </dgm:ptLst>
  <dgm:cxnLst>
    <dgm:cxn modelId="{EAF6F606-1DEE-447F-8D62-A8AE1A37E879}" type="presOf" srcId="{3CF7B61B-F6C6-4D19-9794-0C492676312F}" destId="{CC38698D-73F6-481A-8BAD-FEF0E12D15D6}" srcOrd="0" destOrd="0" presId="urn:microsoft.com/office/officeart/2005/8/layout/hierarchy3"/>
    <dgm:cxn modelId="{43800D09-F2EB-49E1-B2B0-9A8AAE9AD4F9}" type="presOf" srcId="{BC133CD8-7BC6-46A3-8289-7D779ABA4DA6}" destId="{1D4782FA-0591-439B-A10C-05B60011466E}" srcOrd="1" destOrd="0" presId="urn:microsoft.com/office/officeart/2005/8/layout/hierarchy3"/>
    <dgm:cxn modelId="{3D13CF0B-B91A-4159-ADA2-C1EA654FC26D}" type="presOf" srcId="{FD8A1B26-491B-4839-8966-0AFE85DB8A11}" destId="{75D051B8-13DF-4ECF-8B6F-C2797D7727AD}" srcOrd="0" destOrd="0" presId="urn:microsoft.com/office/officeart/2005/8/layout/hierarchy3"/>
    <dgm:cxn modelId="{6D87F00C-F8AF-42D4-AA84-2C9B6A65061C}" srcId="{18B92ACD-F8EB-4826-92AD-968EF37D023B}" destId="{E0C1FF55-1EE0-4120-809D-5CA462A11D1D}" srcOrd="2" destOrd="0" parTransId="{CF2D6FBD-618D-4D52-B479-A03D79CBA2CB}" sibTransId="{BCF8AACA-124C-426A-99DF-01F6F4516E3A}"/>
    <dgm:cxn modelId="{3D921E0E-DBBB-4DF2-A885-F2A23B2E697D}" type="presOf" srcId="{E0C1FF55-1EE0-4120-809D-5CA462A11D1D}" destId="{41DFE201-7444-4977-BFEC-7D5242D600D6}" srcOrd="0" destOrd="0" presId="urn:microsoft.com/office/officeart/2005/8/layout/hierarchy3"/>
    <dgm:cxn modelId="{6944FD27-16B6-4A58-A0DD-24D77312B08B}" srcId="{FD8A1B26-491B-4839-8966-0AFE85DB8A11}" destId="{18B92ACD-F8EB-4826-92AD-968EF37D023B}" srcOrd="0" destOrd="0" parTransId="{C13931ED-9082-4179-81B7-08D4930889D4}" sibTransId="{6CFDC67E-ABF3-4065-8EA5-2A3D22005F9C}"/>
    <dgm:cxn modelId="{FA98432E-E4F8-4A20-934A-FE15B8389094}" type="presOf" srcId="{8C28A391-A4A0-4134-B9A5-76D20616F188}" destId="{65176F85-C05A-41FF-AAB1-ED9FB7D70BD8}" srcOrd="0" destOrd="0" presId="urn:microsoft.com/office/officeart/2005/8/layout/hierarchy3"/>
    <dgm:cxn modelId="{1F77AD39-2CA2-49BC-BCC6-0758B2A062EF}" type="presOf" srcId="{CB5F5310-93EE-425D-967D-64D7605811FE}" destId="{86CC6D3D-30BF-4D1D-91E2-10E9F5016097}" srcOrd="0" destOrd="0" presId="urn:microsoft.com/office/officeart/2005/8/layout/hierarchy3"/>
    <dgm:cxn modelId="{CF79F03C-217B-4E22-BB34-1017F0BFAFA3}" srcId="{BC133CD8-7BC6-46A3-8289-7D779ABA4DA6}" destId="{2530CF7D-BF93-47B9-BA76-E0E24C43B4BA}" srcOrd="1" destOrd="0" parTransId="{8C28A391-A4A0-4134-B9A5-76D20616F188}" sibTransId="{76D3F119-D82E-4A03-ACCB-8019D23BEB18}"/>
    <dgm:cxn modelId="{AA233E5B-1412-4CFE-BF3F-30BD97DD2106}" type="presOf" srcId="{6FEA3EF0-E9ED-4870-9F22-36C4387E6985}" destId="{253F8C68-884D-4922-861F-1D5529330934}" srcOrd="0" destOrd="0" presId="urn:microsoft.com/office/officeart/2005/8/layout/hierarchy3"/>
    <dgm:cxn modelId="{E8882561-35F3-47C5-B8C5-48359947F17E}" srcId="{3CF7B61B-F6C6-4D19-9794-0C492676312F}" destId="{6E509F54-0FE4-405B-8B8F-1E3830AFB655}" srcOrd="1" destOrd="0" parTransId="{7CB5D320-7863-486D-8B68-34920946DD77}" sibTransId="{C1F92FCD-043E-4BBC-8FC1-486096D73912}"/>
    <dgm:cxn modelId="{1193A548-70E8-4D7C-93B2-E51C8850566A}" type="presOf" srcId="{851ABE6A-42C0-496B-9CD6-596EA7186215}" destId="{69D695F3-C0B1-4C1C-8CF4-151792040E3D}" srcOrd="0" destOrd="0" presId="urn:microsoft.com/office/officeart/2005/8/layout/hierarchy3"/>
    <dgm:cxn modelId="{494BE973-A247-4696-8D48-101ED3DFBEDC}" type="presOf" srcId="{B7FE910F-D61F-4B1B-AC07-8B4BE4337A70}" destId="{7E9DD6B7-2071-4774-9789-2F8E59AE1F96}" srcOrd="0" destOrd="0" presId="urn:microsoft.com/office/officeart/2005/8/layout/hierarchy3"/>
    <dgm:cxn modelId="{2253F277-8570-442D-A456-F0CACB503B0E}" srcId="{FD8A1B26-491B-4839-8966-0AFE85DB8A11}" destId="{3CF7B61B-F6C6-4D19-9794-0C492676312F}" srcOrd="1" destOrd="0" parTransId="{80BBA5E8-06F1-4713-8AF2-0B8553D65B14}" sibTransId="{196EF637-FFF3-42E5-B217-7F27EE0DC74E}"/>
    <dgm:cxn modelId="{289A527A-9A3C-47E8-8287-5476FDB9BEE2}" type="presOf" srcId="{59D6B591-B300-4404-88A1-DB16C3CD8336}" destId="{A9C22DDE-5C1C-4C13-B019-A93D4FDFD7B5}" srcOrd="0" destOrd="0" presId="urn:microsoft.com/office/officeart/2005/8/layout/hierarchy3"/>
    <dgm:cxn modelId="{87231F7B-7CE8-4E60-BD5B-C7F8DBB29385}" type="presOf" srcId="{6E509F54-0FE4-405B-8B8F-1E3830AFB655}" destId="{C6EB6958-B8C8-431C-850D-BE4BE5C8B9F3}" srcOrd="0" destOrd="0" presId="urn:microsoft.com/office/officeart/2005/8/layout/hierarchy3"/>
    <dgm:cxn modelId="{0EC0FA82-01EE-470C-A09A-14B3FE08402E}" type="presOf" srcId="{3CF7B61B-F6C6-4D19-9794-0C492676312F}" destId="{62B36BEC-9079-4D0D-94FF-4C1ACEE5D7FC}" srcOrd="1" destOrd="0" presId="urn:microsoft.com/office/officeart/2005/8/layout/hierarchy3"/>
    <dgm:cxn modelId="{9C26788E-46F5-4806-8A03-60AC4AE2DC6B}" srcId="{BC133CD8-7BC6-46A3-8289-7D779ABA4DA6}" destId="{CB5F5310-93EE-425D-967D-64D7605811FE}" srcOrd="0" destOrd="0" parTransId="{851ABE6A-42C0-496B-9CD6-596EA7186215}" sibTransId="{1A2A50A6-500C-4702-8059-F1B25BA919F3}"/>
    <dgm:cxn modelId="{06B62094-0C49-468B-B6A3-B3CF29396121}" srcId="{18B92ACD-F8EB-4826-92AD-968EF37D023B}" destId="{F3D8FBA5-5A51-4E37-8A93-358DEF3BB795}" srcOrd="1" destOrd="0" parTransId="{B7FE910F-D61F-4B1B-AC07-8B4BE4337A70}" sibTransId="{1484C738-B301-4A4A-869E-BF943C427058}"/>
    <dgm:cxn modelId="{2564B99E-9E75-449E-B322-0346815D4620}" type="presOf" srcId="{7CB5D320-7863-486D-8B68-34920946DD77}" destId="{05280804-0E43-4426-A495-ED70515E1011}" srcOrd="0" destOrd="0" presId="urn:microsoft.com/office/officeart/2005/8/layout/hierarchy3"/>
    <dgm:cxn modelId="{9380FAA3-D752-486B-8523-787E0EF9B330}" type="presOf" srcId="{0FB455DF-7A68-4C24-B9ED-63B79C561DC7}" destId="{44576911-6B0D-4078-A934-A98C93AEACE0}" srcOrd="0" destOrd="0" presId="urn:microsoft.com/office/officeart/2005/8/layout/hierarchy3"/>
    <dgm:cxn modelId="{ABF75DAB-36F7-40D4-B253-303D1BA04085}" type="presOf" srcId="{F3D8FBA5-5A51-4E37-8A93-358DEF3BB795}" destId="{A4B54511-BE32-4EAA-ADDF-9E72D489D388}" srcOrd="0" destOrd="0" presId="urn:microsoft.com/office/officeart/2005/8/layout/hierarchy3"/>
    <dgm:cxn modelId="{F1720AC2-590B-46FF-B4CC-031B3CAAF447}" type="presOf" srcId="{18B92ACD-F8EB-4826-92AD-968EF37D023B}" destId="{6F8032BD-720A-4A5C-BA7C-90064A2C71DD}" srcOrd="0" destOrd="0" presId="urn:microsoft.com/office/officeart/2005/8/layout/hierarchy3"/>
    <dgm:cxn modelId="{7B131DCC-F0EF-442D-8A23-FA7334EF4742}" type="presOf" srcId="{6FD3F124-7576-477E-B590-03AA7F123B49}" destId="{6AF4B50A-D9E1-4FEE-BE9E-E3067E8BCFEE}" srcOrd="0" destOrd="0" presId="urn:microsoft.com/office/officeart/2005/8/layout/hierarchy3"/>
    <dgm:cxn modelId="{B9C54CCD-7534-4FCD-A1C7-FCC6E6778B37}" srcId="{3CF7B61B-F6C6-4D19-9794-0C492676312F}" destId="{B32E3485-E1EB-4FC3-AA27-9062EFEF97A4}" srcOrd="0" destOrd="0" parTransId="{6FEA3EF0-E9ED-4870-9F22-36C4387E6985}" sibTransId="{1DA64E7A-02BA-447F-B0BB-855D403372CD}"/>
    <dgm:cxn modelId="{AC98B5CD-662B-4BC4-B81B-AD129DA7A0F9}" type="presOf" srcId="{18B92ACD-F8EB-4826-92AD-968EF37D023B}" destId="{48DFBC2E-FB16-423F-81B7-13F7FA9B78B6}" srcOrd="1" destOrd="0" presId="urn:microsoft.com/office/officeart/2005/8/layout/hierarchy3"/>
    <dgm:cxn modelId="{99231AD6-AFD7-4B7F-BAA5-266600A15D37}" type="presOf" srcId="{B32E3485-E1EB-4FC3-AA27-9062EFEF97A4}" destId="{1515FCE8-B8B4-4532-8626-6F7A67E650F6}" srcOrd="0" destOrd="0" presId="urn:microsoft.com/office/officeart/2005/8/layout/hierarchy3"/>
    <dgm:cxn modelId="{8C75EBDB-D2E9-436F-8D51-29AA3005B836}" srcId="{FD8A1B26-491B-4839-8966-0AFE85DB8A11}" destId="{BC133CD8-7BC6-46A3-8289-7D779ABA4DA6}" srcOrd="2" destOrd="0" parTransId="{35A303F4-4779-42C1-83FD-D0B94E00F898}" sibTransId="{46EB394C-8877-4159-B7D0-4D6CC4F489AF}"/>
    <dgm:cxn modelId="{F1BCABE6-F20E-4BF2-BE4C-82B8990534E5}" type="presOf" srcId="{2530CF7D-BF93-47B9-BA76-E0E24C43B4BA}" destId="{C9547671-6D98-4DB6-9C17-8C57E9483EC8}" srcOrd="0" destOrd="0" presId="urn:microsoft.com/office/officeart/2005/8/layout/hierarchy3"/>
    <dgm:cxn modelId="{3C288EEE-D274-45E4-BACC-ADB099D4D27C}" srcId="{18B92ACD-F8EB-4826-92AD-968EF37D023B}" destId="{59D6B591-B300-4404-88A1-DB16C3CD8336}" srcOrd="0" destOrd="0" parTransId="{0FB455DF-7A68-4C24-B9ED-63B79C561DC7}" sibTransId="{F0316320-43F6-4924-B0B6-D292FBF23C1F}"/>
    <dgm:cxn modelId="{94B40DFA-324E-4A82-B8B8-716C228DC233}" type="presOf" srcId="{CB61D935-0CE9-4EC5-B7D6-0327043B91B6}" destId="{CB60DB5A-DC45-47DE-8C54-AA1B0A0F2BE7}" srcOrd="0" destOrd="0" presId="urn:microsoft.com/office/officeart/2005/8/layout/hierarchy3"/>
    <dgm:cxn modelId="{D3EB5BFE-1C6B-4543-912D-E1CDA056CA3A}" srcId="{3CF7B61B-F6C6-4D19-9794-0C492676312F}" destId="{CB61D935-0CE9-4EC5-B7D6-0327043B91B6}" srcOrd="2" destOrd="0" parTransId="{6FD3F124-7576-477E-B590-03AA7F123B49}" sibTransId="{54843EC3-E063-48F6-8D15-94794D8E3927}"/>
    <dgm:cxn modelId="{BEC610FF-ECBD-4B46-A152-E438D32852E9}" type="presOf" srcId="{BC133CD8-7BC6-46A3-8289-7D779ABA4DA6}" destId="{F33DD4BA-E270-44F8-800D-46963A1367A1}" srcOrd="0" destOrd="0" presId="urn:microsoft.com/office/officeart/2005/8/layout/hierarchy3"/>
    <dgm:cxn modelId="{665D5AFF-C142-4242-B755-F8D2145C89A7}" type="presOf" srcId="{CF2D6FBD-618D-4D52-B479-A03D79CBA2CB}" destId="{2B2115B5-BA85-46D6-9F2E-F2F07F826F4A}" srcOrd="0" destOrd="0" presId="urn:microsoft.com/office/officeart/2005/8/layout/hierarchy3"/>
    <dgm:cxn modelId="{9DD0BF4D-EE77-4DC4-8385-4CA99B01F386}" type="presParOf" srcId="{75D051B8-13DF-4ECF-8B6F-C2797D7727AD}" destId="{F37D1460-AEFC-44D9-9906-51B8E4048D97}" srcOrd="0" destOrd="0" presId="urn:microsoft.com/office/officeart/2005/8/layout/hierarchy3"/>
    <dgm:cxn modelId="{EB942658-3CBC-455C-A3A5-7E4D20B293E6}" type="presParOf" srcId="{F37D1460-AEFC-44D9-9906-51B8E4048D97}" destId="{D3F3FCAE-7AE7-4B9B-8D86-A41D31356B56}" srcOrd="0" destOrd="0" presId="urn:microsoft.com/office/officeart/2005/8/layout/hierarchy3"/>
    <dgm:cxn modelId="{340AF158-6C77-4C78-83AB-890E8B42FE11}" type="presParOf" srcId="{D3F3FCAE-7AE7-4B9B-8D86-A41D31356B56}" destId="{6F8032BD-720A-4A5C-BA7C-90064A2C71DD}" srcOrd="0" destOrd="0" presId="urn:microsoft.com/office/officeart/2005/8/layout/hierarchy3"/>
    <dgm:cxn modelId="{1B447919-E5D3-4586-BC0D-0909D423668B}" type="presParOf" srcId="{D3F3FCAE-7AE7-4B9B-8D86-A41D31356B56}" destId="{48DFBC2E-FB16-423F-81B7-13F7FA9B78B6}" srcOrd="1" destOrd="0" presId="urn:microsoft.com/office/officeart/2005/8/layout/hierarchy3"/>
    <dgm:cxn modelId="{D81116E7-CD85-4C75-8EDB-8538031E609B}" type="presParOf" srcId="{F37D1460-AEFC-44D9-9906-51B8E4048D97}" destId="{79D1D92D-80D0-4744-8756-4B1CD6DD3413}" srcOrd="1" destOrd="0" presId="urn:microsoft.com/office/officeart/2005/8/layout/hierarchy3"/>
    <dgm:cxn modelId="{96106C46-D4C6-4724-8AC9-B0E326FED342}" type="presParOf" srcId="{79D1D92D-80D0-4744-8756-4B1CD6DD3413}" destId="{44576911-6B0D-4078-A934-A98C93AEACE0}" srcOrd="0" destOrd="0" presId="urn:microsoft.com/office/officeart/2005/8/layout/hierarchy3"/>
    <dgm:cxn modelId="{B0C9AE18-82AE-436B-9677-638B3E13422E}" type="presParOf" srcId="{79D1D92D-80D0-4744-8756-4B1CD6DD3413}" destId="{A9C22DDE-5C1C-4C13-B019-A93D4FDFD7B5}" srcOrd="1" destOrd="0" presId="urn:microsoft.com/office/officeart/2005/8/layout/hierarchy3"/>
    <dgm:cxn modelId="{CE9C8D08-CA28-4DCB-97E3-A20A5B2B410A}" type="presParOf" srcId="{79D1D92D-80D0-4744-8756-4B1CD6DD3413}" destId="{7E9DD6B7-2071-4774-9789-2F8E59AE1F96}" srcOrd="2" destOrd="0" presId="urn:microsoft.com/office/officeart/2005/8/layout/hierarchy3"/>
    <dgm:cxn modelId="{E5F639C4-F100-4163-A7FA-3C914480A17F}" type="presParOf" srcId="{79D1D92D-80D0-4744-8756-4B1CD6DD3413}" destId="{A4B54511-BE32-4EAA-ADDF-9E72D489D388}" srcOrd="3" destOrd="0" presId="urn:microsoft.com/office/officeart/2005/8/layout/hierarchy3"/>
    <dgm:cxn modelId="{50A85025-1C7B-4C4E-BB8F-F74DCFA925EE}" type="presParOf" srcId="{79D1D92D-80D0-4744-8756-4B1CD6DD3413}" destId="{2B2115B5-BA85-46D6-9F2E-F2F07F826F4A}" srcOrd="4" destOrd="0" presId="urn:microsoft.com/office/officeart/2005/8/layout/hierarchy3"/>
    <dgm:cxn modelId="{B764D54E-A9C7-4F46-91C4-6FBC28218CA8}" type="presParOf" srcId="{79D1D92D-80D0-4744-8756-4B1CD6DD3413}" destId="{41DFE201-7444-4977-BFEC-7D5242D600D6}" srcOrd="5" destOrd="0" presId="urn:microsoft.com/office/officeart/2005/8/layout/hierarchy3"/>
    <dgm:cxn modelId="{830197FB-0B2A-4FEE-90DB-E44A83855BC0}" type="presParOf" srcId="{75D051B8-13DF-4ECF-8B6F-C2797D7727AD}" destId="{57E2D699-BF29-4958-92C9-0D9C886B59EE}" srcOrd="1" destOrd="0" presId="urn:microsoft.com/office/officeart/2005/8/layout/hierarchy3"/>
    <dgm:cxn modelId="{93F61D00-0850-4DA6-B874-7769FF2040C6}" type="presParOf" srcId="{57E2D699-BF29-4958-92C9-0D9C886B59EE}" destId="{1178ACF6-041A-4412-87BB-0A140F383078}" srcOrd="0" destOrd="0" presId="urn:microsoft.com/office/officeart/2005/8/layout/hierarchy3"/>
    <dgm:cxn modelId="{081472E2-2D76-4335-96D1-312E6956D107}" type="presParOf" srcId="{1178ACF6-041A-4412-87BB-0A140F383078}" destId="{CC38698D-73F6-481A-8BAD-FEF0E12D15D6}" srcOrd="0" destOrd="0" presId="urn:microsoft.com/office/officeart/2005/8/layout/hierarchy3"/>
    <dgm:cxn modelId="{0A654C03-49B8-4472-A8C9-73B3C2F62406}" type="presParOf" srcId="{1178ACF6-041A-4412-87BB-0A140F383078}" destId="{62B36BEC-9079-4D0D-94FF-4C1ACEE5D7FC}" srcOrd="1" destOrd="0" presId="urn:microsoft.com/office/officeart/2005/8/layout/hierarchy3"/>
    <dgm:cxn modelId="{C06A4A99-5635-4770-A1C1-E7F56E079BE4}" type="presParOf" srcId="{57E2D699-BF29-4958-92C9-0D9C886B59EE}" destId="{A344519B-BDC2-451B-A4D1-46AE9138191B}" srcOrd="1" destOrd="0" presId="urn:microsoft.com/office/officeart/2005/8/layout/hierarchy3"/>
    <dgm:cxn modelId="{C0043CBC-5229-4174-A521-8F815E032703}" type="presParOf" srcId="{A344519B-BDC2-451B-A4D1-46AE9138191B}" destId="{253F8C68-884D-4922-861F-1D5529330934}" srcOrd="0" destOrd="0" presId="urn:microsoft.com/office/officeart/2005/8/layout/hierarchy3"/>
    <dgm:cxn modelId="{31CDC225-6ECF-4817-86D7-C2A5B50AB00F}" type="presParOf" srcId="{A344519B-BDC2-451B-A4D1-46AE9138191B}" destId="{1515FCE8-B8B4-4532-8626-6F7A67E650F6}" srcOrd="1" destOrd="0" presId="urn:microsoft.com/office/officeart/2005/8/layout/hierarchy3"/>
    <dgm:cxn modelId="{E9E07534-1DD1-40CB-A597-A1DEAC1CA36D}" type="presParOf" srcId="{A344519B-BDC2-451B-A4D1-46AE9138191B}" destId="{05280804-0E43-4426-A495-ED70515E1011}" srcOrd="2" destOrd="0" presId="urn:microsoft.com/office/officeart/2005/8/layout/hierarchy3"/>
    <dgm:cxn modelId="{5E086C20-DDF5-45F9-B7EF-8D7068B699AF}" type="presParOf" srcId="{A344519B-BDC2-451B-A4D1-46AE9138191B}" destId="{C6EB6958-B8C8-431C-850D-BE4BE5C8B9F3}" srcOrd="3" destOrd="0" presId="urn:microsoft.com/office/officeart/2005/8/layout/hierarchy3"/>
    <dgm:cxn modelId="{389A459E-248F-44A7-ACD6-256C2FA032F0}" type="presParOf" srcId="{A344519B-BDC2-451B-A4D1-46AE9138191B}" destId="{6AF4B50A-D9E1-4FEE-BE9E-E3067E8BCFEE}" srcOrd="4" destOrd="0" presId="urn:microsoft.com/office/officeart/2005/8/layout/hierarchy3"/>
    <dgm:cxn modelId="{33CBBCBB-B9D5-4AB8-99C3-D76D922BA7BF}" type="presParOf" srcId="{A344519B-BDC2-451B-A4D1-46AE9138191B}" destId="{CB60DB5A-DC45-47DE-8C54-AA1B0A0F2BE7}" srcOrd="5" destOrd="0" presId="urn:microsoft.com/office/officeart/2005/8/layout/hierarchy3"/>
    <dgm:cxn modelId="{D5B50012-B0CA-429E-B4EA-5AC74EF50AC2}" type="presParOf" srcId="{75D051B8-13DF-4ECF-8B6F-C2797D7727AD}" destId="{7BCD9ED3-8CD0-4527-8447-A77069BEC5FB}" srcOrd="2" destOrd="0" presId="urn:microsoft.com/office/officeart/2005/8/layout/hierarchy3"/>
    <dgm:cxn modelId="{FC2AB6A2-5383-4CF6-9574-978B8719493C}" type="presParOf" srcId="{7BCD9ED3-8CD0-4527-8447-A77069BEC5FB}" destId="{19F9770C-7E72-493B-BD83-E8D401C02C20}" srcOrd="0" destOrd="0" presId="urn:microsoft.com/office/officeart/2005/8/layout/hierarchy3"/>
    <dgm:cxn modelId="{8C53C1C1-98B2-4E1E-AD14-1F79AF33C9A3}" type="presParOf" srcId="{19F9770C-7E72-493B-BD83-E8D401C02C20}" destId="{F33DD4BA-E270-44F8-800D-46963A1367A1}" srcOrd="0" destOrd="0" presId="urn:microsoft.com/office/officeart/2005/8/layout/hierarchy3"/>
    <dgm:cxn modelId="{E0184E53-DB51-47E3-B16A-F41AE5B947CD}" type="presParOf" srcId="{19F9770C-7E72-493B-BD83-E8D401C02C20}" destId="{1D4782FA-0591-439B-A10C-05B60011466E}" srcOrd="1" destOrd="0" presId="urn:microsoft.com/office/officeart/2005/8/layout/hierarchy3"/>
    <dgm:cxn modelId="{389286E9-43FA-4472-9688-23D8170E015B}" type="presParOf" srcId="{7BCD9ED3-8CD0-4527-8447-A77069BEC5FB}" destId="{F0F36883-386B-4A5D-8839-660352FEEAA7}" srcOrd="1" destOrd="0" presId="urn:microsoft.com/office/officeart/2005/8/layout/hierarchy3"/>
    <dgm:cxn modelId="{2F7DE54D-C8E4-423A-9014-E61BD6D13A50}" type="presParOf" srcId="{F0F36883-386B-4A5D-8839-660352FEEAA7}" destId="{69D695F3-C0B1-4C1C-8CF4-151792040E3D}" srcOrd="0" destOrd="0" presId="urn:microsoft.com/office/officeart/2005/8/layout/hierarchy3"/>
    <dgm:cxn modelId="{7CC0B50F-D7E6-4178-9E82-FAE249F56DB2}" type="presParOf" srcId="{F0F36883-386B-4A5D-8839-660352FEEAA7}" destId="{86CC6D3D-30BF-4D1D-91E2-10E9F5016097}" srcOrd="1" destOrd="0" presId="urn:microsoft.com/office/officeart/2005/8/layout/hierarchy3"/>
    <dgm:cxn modelId="{52D39931-C460-4DB4-9397-A80825ACC244}" type="presParOf" srcId="{F0F36883-386B-4A5D-8839-660352FEEAA7}" destId="{65176F85-C05A-41FF-AAB1-ED9FB7D70BD8}" srcOrd="2" destOrd="0" presId="urn:microsoft.com/office/officeart/2005/8/layout/hierarchy3"/>
    <dgm:cxn modelId="{DCB10DA6-1A2F-4D30-B9CA-338631525929}" type="presParOf" srcId="{F0F36883-386B-4A5D-8839-660352FEEAA7}" destId="{C9547671-6D98-4DB6-9C17-8C57E9483EC8}"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D8A1B26-491B-4839-8966-0AFE85DB8A1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18B92ACD-F8EB-4826-92AD-968EF37D023B}">
      <dgm:prSet phldrT="[Text]"/>
      <dgm:spPr/>
      <dgm:t>
        <a:bodyPr/>
        <a:lstStyle/>
        <a:p>
          <a:r>
            <a:rPr lang="en-US" b="1" dirty="0">
              <a:latin typeface="+mj-lt"/>
            </a:rPr>
            <a:t>DAY 1</a:t>
          </a:r>
        </a:p>
        <a:p>
          <a:r>
            <a:rPr lang="en-US" dirty="0">
              <a:latin typeface="+mj-lt"/>
            </a:rPr>
            <a:t>Academic Pathways to Health Careers </a:t>
          </a:r>
        </a:p>
      </dgm:t>
    </dgm:pt>
    <dgm:pt modelId="{C13931ED-9082-4179-81B7-08D4930889D4}" type="parTrans" cxnId="{6944FD27-16B6-4A58-A0DD-24D77312B08B}">
      <dgm:prSet/>
      <dgm:spPr/>
      <dgm:t>
        <a:bodyPr/>
        <a:lstStyle/>
        <a:p>
          <a:endParaRPr lang="en-US"/>
        </a:p>
      </dgm:t>
    </dgm:pt>
    <dgm:pt modelId="{6CFDC67E-ABF3-4065-8EA5-2A3D22005F9C}" type="sibTrans" cxnId="{6944FD27-16B6-4A58-A0DD-24D77312B08B}">
      <dgm:prSet/>
      <dgm:spPr/>
      <dgm:t>
        <a:bodyPr/>
        <a:lstStyle/>
        <a:p>
          <a:endParaRPr lang="en-US"/>
        </a:p>
      </dgm:t>
    </dgm:pt>
    <dgm:pt modelId="{F3D8FBA5-5A51-4E37-8A93-358DEF3BB795}">
      <dgm:prSet phldrT="[Text]"/>
      <dgm:spPr/>
      <dgm:t>
        <a:bodyPr/>
        <a:lstStyle/>
        <a:p>
          <a:r>
            <a:rPr lang="en-US" dirty="0"/>
            <a:t>Faculty Panel Discussion</a:t>
          </a:r>
        </a:p>
      </dgm:t>
    </dgm:pt>
    <dgm:pt modelId="{B7FE910F-D61F-4B1B-AC07-8B4BE4337A70}" type="parTrans" cxnId="{06B62094-0C49-468B-B6A3-B3CF29396121}">
      <dgm:prSet/>
      <dgm:spPr/>
      <dgm:t>
        <a:bodyPr/>
        <a:lstStyle/>
        <a:p>
          <a:endParaRPr lang="en-US"/>
        </a:p>
      </dgm:t>
    </dgm:pt>
    <dgm:pt modelId="{1484C738-B301-4A4A-869E-BF943C427058}" type="sibTrans" cxnId="{06B62094-0C49-468B-B6A3-B3CF29396121}">
      <dgm:prSet/>
      <dgm:spPr/>
      <dgm:t>
        <a:bodyPr/>
        <a:lstStyle/>
        <a:p>
          <a:endParaRPr lang="en-US"/>
        </a:p>
      </dgm:t>
    </dgm:pt>
    <dgm:pt modelId="{E0C1FF55-1EE0-4120-809D-5CA462A11D1D}">
      <dgm:prSet phldrT="[Text]"/>
      <dgm:spPr/>
      <dgm:t>
        <a:bodyPr/>
        <a:lstStyle/>
        <a:p>
          <a:r>
            <a:rPr lang="en-US" dirty="0"/>
            <a:t>Student and Faculty Mixer</a:t>
          </a:r>
        </a:p>
      </dgm:t>
    </dgm:pt>
    <dgm:pt modelId="{CF2D6FBD-618D-4D52-B479-A03D79CBA2CB}" type="parTrans" cxnId="{6D87F00C-F8AF-42D4-AA84-2C9B6A65061C}">
      <dgm:prSet/>
      <dgm:spPr/>
      <dgm:t>
        <a:bodyPr/>
        <a:lstStyle/>
        <a:p>
          <a:endParaRPr lang="en-US"/>
        </a:p>
      </dgm:t>
    </dgm:pt>
    <dgm:pt modelId="{BCF8AACA-124C-426A-99DF-01F6F4516E3A}" type="sibTrans" cxnId="{6D87F00C-F8AF-42D4-AA84-2C9B6A65061C}">
      <dgm:prSet/>
      <dgm:spPr/>
      <dgm:t>
        <a:bodyPr/>
        <a:lstStyle/>
        <a:p>
          <a:endParaRPr lang="en-US"/>
        </a:p>
      </dgm:t>
    </dgm:pt>
    <dgm:pt modelId="{3CF7B61B-F6C6-4D19-9794-0C492676312F}">
      <dgm:prSet phldrT="[Text]"/>
      <dgm:spPr/>
      <dgm:t>
        <a:bodyPr/>
        <a:lstStyle/>
        <a:p>
          <a:r>
            <a:rPr lang="en-US" b="1" dirty="0">
              <a:latin typeface="+mj-lt"/>
            </a:rPr>
            <a:t>DAY 2</a:t>
          </a:r>
        </a:p>
        <a:p>
          <a:r>
            <a:rPr lang="en-US" dirty="0">
              <a:latin typeface="+mj-lt"/>
            </a:rPr>
            <a:t>Resources for Health Career Readiness</a:t>
          </a:r>
        </a:p>
      </dgm:t>
    </dgm:pt>
    <dgm:pt modelId="{80BBA5E8-06F1-4713-8AF2-0B8553D65B14}" type="parTrans" cxnId="{2253F277-8570-442D-A456-F0CACB503B0E}">
      <dgm:prSet/>
      <dgm:spPr/>
      <dgm:t>
        <a:bodyPr/>
        <a:lstStyle/>
        <a:p>
          <a:endParaRPr lang="en-US"/>
        </a:p>
      </dgm:t>
    </dgm:pt>
    <dgm:pt modelId="{196EF637-FFF3-42E5-B217-7F27EE0DC74E}" type="sibTrans" cxnId="{2253F277-8570-442D-A456-F0CACB503B0E}">
      <dgm:prSet/>
      <dgm:spPr/>
      <dgm:t>
        <a:bodyPr/>
        <a:lstStyle/>
        <a:p>
          <a:endParaRPr lang="en-US"/>
        </a:p>
      </dgm:t>
    </dgm:pt>
    <dgm:pt modelId="{B32E3485-E1EB-4FC3-AA27-9062EFEF97A4}">
      <dgm:prSet phldrT="[Text]"/>
      <dgm:spPr/>
      <dgm:t>
        <a:bodyPr/>
        <a:lstStyle/>
        <a:p>
          <a:r>
            <a:rPr lang="en-US" dirty="0"/>
            <a:t>Career Center Workshop</a:t>
          </a:r>
        </a:p>
      </dgm:t>
    </dgm:pt>
    <dgm:pt modelId="{6FEA3EF0-E9ED-4870-9F22-36C4387E6985}" type="parTrans" cxnId="{B9C54CCD-7534-4FCD-A1C7-FCC6E6778B37}">
      <dgm:prSet/>
      <dgm:spPr/>
      <dgm:t>
        <a:bodyPr/>
        <a:lstStyle/>
        <a:p>
          <a:endParaRPr lang="en-US"/>
        </a:p>
      </dgm:t>
    </dgm:pt>
    <dgm:pt modelId="{1DA64E7A-02BA-447F-B0BB-855D403372CD}" type="sibTrans" cxnId="{B9C54CCD-7534-4FCD-A1C7-FCC6E6778B37}">
      <dgm:prSet/>
      <dgm:spPr/>
      <dgm:t>
        <a:bodyPr/>
        <a:lstStyle/>
        <a:p>
          <a:endParaRPr lang="en-US"/>
        </a:p>
      </dgm:t>
    </dgm:pt>
    <dgm:pt modelId="{6E509F54-0FE4-405B-8B8F-1E3830AFB655}">
      <dgm:prSet phldrT="[Text]"/>
      <dgm:spPr/>
      <dgm:t>
        <a:bodyPr/>
        <a:lstStyle/>
        <a:p>
          <a:r>
            <a:rPr lang="en-US" dirty="0"/>
            <a:t>Library Info Session</a:t>
          </a:r>
        </a:p>
      </dgm:t>
    </dgm:pt>
    <dgm:pt modelId="{7CB5D320-7863-486D-8B68-34920946DD77}" type="parTrans" cxnId="{E8882561-35F3-47C5-B8C5-48359947F17E}">
      <dgm:prSet/>
      <dgm:spPr/>
      <dgm:t>
        <a:bodyPr/>
        <a:lstStyle/>
        <a:p>
          <a:endParaRPr lang="en-US"/>
        </a:p>
      </dgm:t>
    </dgm:pt>
    <dgm:pt modelId="{C1F92FCD-043E-4BBC-8FC1-486096D73912}" type="sibTrans" cxnId="{E8882561-35F3-47C5-B8C5-48359947F17E}">
      <dgm:prSet/>
      <dgm:spPr/>
      <dgm:t>
        <a:bodyPr/>
        <a:lstStyle/>
        <a:p>
          <a:endParaRPr lang="en-US"/>
        </a:p>
      </dgm:t>
    </dgm:pt>
    <dgm:pt modelId="{BC133CD8-7BC6-46A3-8289-7D779ABA4DA6}">
      <dgm:prSet phldrT="[Text]"/>
      <dgm:spPr/>
      <dgm:t>
        <a:bodyPr/>
        <a:lstStyle/>
        <a:p>
          <a:r>
            <a:rPr lang="en-US" b="1" dirty="0">
              <a:latin typeface="+mj-lt"/>
            </a:rPr>
            <a:t>DAY 3</a:t>
          </a:r>
        </a:p>
        <a:p>
          <a:r>
            <a:rPr lang="en-US" dirty="0">
              <a:latin typeface="+mj-lt"/>
            </a:rPr>
            <a:t>The Journey to Medical, Dental, and Pharmacy School</a:t>
          </a:r>
        </a:p>
      </dgm:t>
    </dgm:pt>
    <dgm:pt modelId="{35A303F4-4779-42C1-83FD-D0B94E00F898}" type="parTrans" cxnId="{8C75EBDB-D2E9-436F-8D51-29AA3005B836}">
      <dgm:prSet/>
      <dgm:spPr/>
      <dgm:t>
        <a:bodyPr/>
        <a:lstStyle/>
        <a:p>
          <a:endParaRPr lang="en-US"/>
        </a:p>
      </dgm:t>
    </dgm:pt>
    <dgm:pt modelId="{46EB394C-8877-4159-B7D0-4D6CC4F489AF}" type="sibTrans" cxnId="{8C75EBDB-D2E9-436F-8D51-29AA3005B836}">
      <dgm:prSet/>
      <dgm:spPr/>
      <dgm:t>
        <a:bodyPr/>
        <a:lstStyle/>
        <a:p>
          <a:endParaRPr lang="en-US"/>
        </a:p>
      </dgm:t>
    </dgm:pt>
    <dgm:pt modelId="{CB5F5310-93EE-425D-967D-64D7605811FE}">
      <dgm:prSet phldrT="[Text]"/>
      <dgm:spPr/>
      <dgm:t>
        <a:bodyPr/>
        <a:lstStyle/>
        <a:p>
          <a:r>
            <a:rPr lang="en-US" dirty="0"/>
            <a:t>Panel: Charles R. Drew University of Medicine and Science and USC</a:t>
          </a:r>
        </a:p>
      </dgm:t>
    </dgm:pt>
    <dgm:pt modelId="{851ABE6A-42C0-496B-9CD6-596EA7186215}" type="parTrans" cxnId="{9C26788E-46F5-4806-8A03-60AC4AE2DC6B}">
      <dgm:prSet/>
      <dgm:spPr/>
      <dgm:t>
        <a:bodyPr/>
        <a:lstStyle/>
        <a:p>
          <a:endParaRPr lang="en-US"/>
        </a:p>
      </dgm:t>
    </dgm:pt>
    <dgm:pt modelId="{1A2A50A6-500C-4702-8059-F1B25BA919F3}" type="sibTrans" cxnId="{9C26788E-46F5-4806-8A03-60AC4AE2DC6B}">
      <dgm:prSet/>
      <dgm:spPr/>
      <dgm:t>
        <a:bodyPr/>
        <a:lstStyle/>
        <a:p>
          <a:endParaRPr lang="en-US"/>
        </a:p>
      </dgm:t>
    </dgm:pt>
    <dgm:pt modelId="{2530CF7D-BF93-47B9-BA76-E0E24C43B4BA}">
      <dgm:prSet phldrT="[Text]"/>
      <dgm:spPr/>
      <dgm:t>
        <a:bodyPr/>
        <a:lstStyle/>
        <a:p>
          <a:r>
            <a:rPr lang="en-US" dirty="0"/>
            <a:t>Health Career Series Readiness Close</a:t>
          </a:r>
        </a:p>
      </dgm:t>
    </dgm:pt>
    <dgm:pt modelId="{8C28A391-A4A0-4134-B9A5-76D20616F188}" type="parTrans" cxnId="{CF79F03C-217B-4E22-BB34-1017F0BFAFA3}">
      <dgm:prSet/>
      <dgm:spPr/>
      <dgm:t>
        <a:bodyPr/>
        <a:lstStyle/>
        <a:p>
          <a:endParaRPr lang="en-US"/>
        </a:p>
      </dgm:t>
    </dgm:pt>
    <dgm:pt modelId="{76D3F119-D82E-4A03-ACCB-8019D23BEB18}" type="sibTrans" cxnId="{CF79F03C-217B-4E22-BB34-1017F0BFAFA3}">
      <dgm:prSet/>
      <dgm:spPr/>
      <dgm:t>
        <a:bodyPr/>
        <a:lstStyle/>
        <a:p>
          <a:endParaRPr lang="en-US"/>
        </a:p>
      </dgm:t>
    </dgm:pt>
    <dgm:pt modelId="{59D6B591-B300-4404-88A1-DB16C3CD8336}">
      <dgm:prSet phldrT="[Text]"/>
      <dgm:spPr/>
      <dgm:t>
        <a:bodyPr/>
        <a:lstStyle/>
        <a:p>
          <a:r>
            <a:rPr lang="en-US" dirty="0"/>
            <a:t>Kickoff</a:t>
          </a:r>
        </a:p>
      </dgm:t>
    </dgm:pt>
    <dgm:pt modelId="{0FB455DF-7A68-4C24-B9ED-63B79C561DC7}" type="parTrans" cxnId="{3C288EEE-D274-45E4-BACC-ADB099D4D27C}">
      <dgm:prSet/>
      <dgm:spPr/>
      <dgm:t>
        <a:bodyPr/>
        <a:lstStyle/>
        <a:p>
          <a:endParaRPr lang="en-US"/>
        </a:p>
      </dgm:t>
    </dgm:pt>
    <dgm:pt modelId="{F0316320-43F6-4924-B0B6-D292FBF23C1F}" type="sibTrans" cxnId="{3C288EEE-D274-45E4-BACC-ADB099D4D27C}">
      <dgm:prSet/>
      <dgm:spPr/>
      <dgm:t>
        <a:bodyPr/>
        <a:lstStyle/>
        <a:p>
          <a:endParaRPr lang="en-US"/>
        </a:p>
      </dgm:t>
    </dgm:pt>
    <dgm:pt modelId="{CB61D935-0CE9-4EC5-B7D6-0327043B91B6}">
      <dgm:prSet phldrT="[Text]"/>
      <dgm:spPr/>
      <dgm:t>
        <a:bodyPr/>
        <a:lstStyle/>
        <a:p>
          <a:r>
            <a:rPr lang="en-US" dirty="0" err="1"/>
            <a:t>MDPas</a:t>
          </a:r>
          <a:r>
            <a:rPr lang="en-US" dirty="0"/>
            <a:t> Info Session</a:t>
          </a:r>
        </a:p>
      </dgm:t>
    </dgm:pt>
    <dgm:pt modelId="{6FD3F124-7576-477E-B590-03AA7F123B49}" type="parTrans" cxnId="{D3EB5BFE-1C6B-4543-912D-E1CDA056CA3A}">
      <dgm:prSet/>
      <dgm:spPr/>
      <dgm:t>
        <a:bodyPr/>
        <a:lstStyle/>
        <a:p>
          <a:endParaRPr lang="en-US"/>
        </a:p>
      </dgm:t>
    </dgm:pt>
    <dgm:pt modelId="{54843EC3-E063-48F6-8D15-94794D8E3927}" type="sibTrans" cxnId="{D3EB5BFE-1C6B-4543-912D-E1CDA056CA3A}">
      <dgm:prSet/>
      <dgm:spPr/>
      <dgm:t>
        <a:bodyPr/>
        <a:lstStyle/>
        <a:p>
          <a:endParaRPr lang="en-US"/>
        </a:p>
      </dgm:t>
    </dgm:pt>
    <dgm:pt modelId="{75D051B8-13DF-4ECF-8B6F-C2797D7727AD}" type="pres">
      <dgm:prSet presAssocID="{FD8A1B26-491B-4839-8966-0AFE85DB8A11}" presName="diagram" presStyleCnt="0">
        <dgm:presLayoutVars>
          <dgm:chPref val="1"/>
          <dgm:dir/>
          <dgm:animOne val="branch"/>
          <dgm:animLvl val="lvl"/>
          <dgm:resizeHandles/>
        </dgm:presLayoutVars>
      </dgm:prSet>
      <dgm:spPr/>
    </dgm:pt>
    <dgm:pt modelId="{F37D1460-AEFC-44D9-9906-51B8E4048D97}" type="pres">
      <dgm:prSet presAssocID="{18B92ACD-F8EB-4826-92AD-968EF37D023B}" presName="root" presStyleCnt="0"/>
      <dgm:spPr/>
    </dgm:pt>
    <dgm:pt modelId="{D3F3FCAE-7AE7-4B9B-8D86-A41D31356B56}" type="pres">
      <dgm:prSet presAssocID="{18B92ACD-F8EB-4826-92AD-968EF37D023B}" presName="rootComposite" presStyleCnt="0"/>
      <dgm:spPr/>
    </dgm:pt>
    <dgm:pt modelId="{6F8032BD-720A-4A5C-BA7C-90064A2C71DD}" type="pres">
      <dgm:prSet presAssocID="{18B92ACD-F8EB-4826-92AD-968EF37D023B}" presName="rootText" presStyleLbl="node1" presStyleIdx="0" presStyleCnt="3" custScaleX="134960"/>
      <dgm:spPr/>
    </dgm:pt>
    <dgm:pt modelId="{48DFBC2E-FB16-423F-81B7-13F7FA9B78B6}" type="pres">
      <dgm:prSet presAssocID="{18B92ACD-F8EB-4826-92AD-968EF37D023B}" presName="rootConnector" presStyleLbl="node1" presStyleIdx="0" presStyleCnt="3"/>
      <dgm:spPr/>
    </dgm:pt>
    <dgm:pt modelId="{79D1D92D-80D0-4744-8756-4B1CD6DD3413}" type="pres">
      <dgm:prSet presAssocID="{18B92ACD-F8EB-4826-92AD-968EF37D023B}" presName="childShape" presStyleCnt="0"/>
      <dgm:spPr/>
    </dgm:pt>
    <dgm:pt modelId="{44576911-6B0D-4078-A934-A98C93AEACE0}" type="pres">
      <dgm:prSet presAssocID="{0FB455DF-7A68-4C24-B9ED-63B79C561DC7}" presName="Name13" presStyleLbl="parChTrans1D2" presStyleIdx="0" presStyleCnt="8"/>
      <dgm:spPr/>
    </dgm:pt>
    <dgm:pt modelId="{A9C22DDE-5C1C-4C13-B019-A93D4FDFD7B5}" type="pres">
      <dgm:prSet presAssocID="{59D6B591-B300-4404-88A1-DB16C3CD8336}" presName="childText" presStyleLbl="bgAcc1" presStyleIdx="0" presStyleCnt="8" custScaleX="120385" custScaleY="63662">
        <dgm:presLayoutVars>
          <dgm:bulletEnabled val="1"/>
        </dgm:presLayoutVars>
      </dgm:prSet>
      <dgm:spPr/>
    </dgm:pt>
    <dgm:pt modelId="{7E9DD6B7-2071-4774-9789-2F8E59AE1F96}" type="pres">
      <dgm:prSet presAssocID="{B7FE910F-D61F-4B1B-AC07-8B4BE4337A70}" presName="Name13" presStyleLbl="parChTrans1D2" presStyleIdx="1" presStyleCnt="8"/>
      <dgm:spPr/>
    </dgm:pt>
    <dgm:pt modelId="{A4B54511-BE32-4EAA-ADDF-9E72D489D388}" type="pres">
      <dgm:prSet presAssocID="{F3D8FBA5-5A51-4E37-8A93-358DEF3BB795}" presName="childText" presStyleLbl="bgAcc1" presStyleIdx="1" presStyleCnt="8" custScaleX="158095" custScaleY="70013">
        <dgm:presLayoutVars>
          <dgm:bulletEnabled val="1"/>
        </dgm:presLayoutVars>
      </dgm:prSet>
      <dgm:spPr/>
    </dgm:pt>
    <dgm:pt modelId="{2B2115B5-BA85-46D6-9F2E-F2F07F826F4A}" type="pres">
      <dgm:prSet presAssocID="{CF2D6FBD-618D-4D52-B479-A03D79CBA2CB}" presName="Name13" presStyleLbl="parChTrans1D2" presStyleIdx="2" presStyleCnt="8"/>
      <dgm:spPr/>
    </dgm:pt>
    <dgm:pt modelId="{41DFE201-7444-4977-BFEC-7D5242D600D6}" type="pres">
      <dgm:prSet presAssocID="{E0C1FF55-1EE0-4120-809D-5CA462A11D1D}" presName="childText" presStyleLbl="bgAcc1" presStyleIdx="2" presStyleCnt="8" custScaleX="158583" custScaleY="68005">
        <dgm:presLayoutVars>
          <dgm:bulletEnabled val="1"/>
        </dgm:presLayoutVars>
      </dgm:prSet>
      <dgm:spPr/>
    </dgm:pt>
    <dgm:pt modelId="{57E2D699-BF29-4958-92C9-0D9C886B59EE}" type="pres">
      <dgm:prSet presAssocID="{3CF7B61B-F6C6-4D19-9794-0C492676312F}" presName="root" presStyleCnt="0"/>
      <dgm:spPr/>
    </dgm:pt>
    <dgm:pt modelId="{1178ACF6-041A-4412-87BB-0A140F383078}" type="pres">
      <dgm:prSet presAssocID="{3CF7B61B-F6C6-4D19-9794-0C492676312F}" presName="rootComposite" presStyleCnt="0"/>
      <dgm:spPr/>
    </dgm:pt>
    <dgm:pt modelId="{CC38698D-73F6-481A-8BAD-FEF0E12D15D6}" type="pres">
      <dgm:prSet presAssocID="{3CF7B61B-F6C6-4D19-9794-0C492676312F}" presName="rootText" presStyleLbl="node1" presStyleIdx="1" presStyleCnt="3" custScaleX="146686"/>
      <dgm:spPr/>
    </dgm:pt>
    <dgm:pt modelId="{62B36BEC-9079-4D0D-94FF-4C1ACEE5D7FC}" type="pres">
      <dgm:prSet presAssocID="{3CF7B61B-F6C6-4D19-9794-0C492676312F}" presName="rootConnector" presStyleLbl="node1" presStyleIdx="1" presStyleCnt="3"/>
      <dgm:spPr/>
    </dgm:pt>
    <dgm:pt modelId="{A344519B-BDC2-451B-A4D1-46AE9138191B}" type="pres">
      <dgm:prSet presAssocID="{3CF7B61B-F6C6-4D19-9794-0C492676312F}" presName="childShape" presStyleCnt="0"/>
      <dgm:spPr/>
    </dgm:pt>
    <dgm:pt modelId="{253F8C68-884D-4922-861F-1D5529330934}" type="pres">
      <dgm:prSet presAssocID="{6FEA3EF0-E9ED-4870-9F22-36C4387E6985}" presName="Name13" presStyleLbl="parChTrans1D2" presStyleIdx="3" presStyleCnt="8"/>
      <dgm:spPr/>
    </dgm:pt>
    <dgm:pt modelId="{1515FCE8-B8B4-4532-8626-6F7A67E650F6}" type="pres">
      <dgm:prSet presAssocID="{B32E3485-E1EB-4FC3-AA27-9062EFEF97A4}" presName="childText" presStyleLbl="bgAcc1" presStyleIdx="3" presStyleCnt="8" custScaleX="147032" custScaleY="82601">
        <dgm:presLayoutVars>
          <dgm:bulletEnabled val="1"/>
        </dgm:presLayoutVars>
      </dgm:prSet>
      <dgm:spPr/>
    </dgm:pt>
    <dgm:pt modelId="{05280804-0E43-4426-A495-ED70515E1011}" type="pres">
      <dgm:prSet presAssocID="{7CB5D320-7863-486D-8B68-34920946DD77}" presName="Name13" presStyleLbl="parChTrans1D2" presStyleIdx="4" presStyleCnt="8"/>
      <dgm:spPr/>
    </dgm:pt>
    <dgm:pt modelId="{C6EB6958-B8C8-431C-850D-BE4BE5C8B9F3}" type="pres">
      <dgm:prSet presAssocID="{6E509F54-0FE4-405B-8B8F-1E3830AFB655}" presName="childText" presStyleLbl="bgAcc1" presStyleIdx="4" presStyleCnt="8" custScaleX="150272" custScaleY="69176">
        <dgm:presLayoutVars>
          <dgm:bulletEnabled val="1"/>
        </dgm:presLayoutVars>
      </dgm:prSet>
      <dgm:spPr/>
    </dgm:pt>
    <dgm:pt modelId="{6AF4B50A-D9E1-4FEE-BE9E-E3067E8BCFEE}" type="pres">
      <dgm:prSet presAssocID="{6FD3F124-7576-477E-B590-03AA7F123B49}" presName="Name13" presStyleLbl="parChTrans1D2" presStyleIdx="5" presStyleCnt="8"/>
      <dgm:spPr/>
    </dgm:pt>
    <dgm:pt modelId="{CB60DB5A-DC45-47DE-8C54-AA1B0A0F2BE7}" type="pres">
      <dgm:prSet presAssocID="{CB61D935-0CE9-4EC5-B7D6-0327043B91B6}" presName="childText" presStyleLbl="bgAcc1" presStyleIdx="5" presStyleCnt="8" custScaleX="158372" custScaleY="60998">
        <dgm:presLayoutVars>
          <dgm:bulletEnabled val="1"/>
        </dgm:presLayoutVars>
      </dgm:prSet>
      <dgm:spPr/>
    </dgm:pt>
    <dgm:pt modelId="{7BCD9ED3-8CD0-4527-8447-A77069BEC5FB}" type="pres">
      <dgm:prSet presAssocID="{BC133CD8-7BC6-46A3-8289-7D779ABA4DA6}" presName="root" presStyleCnt="0"/>
      <dgm:spPr/>
    </dgm:pt>
    <dgm:pt modelId="{19F9770C-7E72-493B-BD83-E8D401C02C20}" type="pres">
      <dgm:prSet presAssocID="{BC133CD8-7BC6-46A3-8289-7D779ABA4DA6}" presName="rootComposite" presStyleCnt="0"/>
      <dgm:spPr/>
    </dgm:pt>
    <dgm:pt modelId="{F33DD4BA-E270-44F8-800D-46963A1367A1}" type="pres">
      <dgm:prSet presAssocID="{BC133CD8-7BC6-46A3-8289-7D779ABA4DA6}" presName="rootText" presStyleLbl="node1" presStyleIdx="2" presStyleCnt="3" custScaleX="140218" custLinFactNeighborX="1080" custLinFactNeighborY="1097"/>
      <dgm:spPr/>
    </dgm:pt>
    <dgm:pt modelId="{1D4782FA-0591-439B-A10C-05B60011466E}" type="pres">
      <dgm:prSet presAssocID="{BC133CD8-7BC6-46A3-8289-7D779ABA4DA6}" presName="rootConnector" presStyleLbl="node1" presStyleIdx="2" presStyleCnt="3"/>
      <dgm:spPr/>
    </dgm:pt>
    <dgm:pt modelId="{F0F36883-386B-4A5D-8839-660352FEEAA7}" type="pres">
      <dgm:prSet presAssocID="{BC133CD8-7BC6-46A3-8289-7D779ABA4DA6}" presName="childShape" presStyleCnt="0"/>
      <dgm:spPr/>
    </dgm:pt>
    <dgm:pt modelId="{69D695F3-C0B1-4C1C-8CF4-151792040E3D}" type="pres">
      <dgm:prSet presAssocID="{851ABE6A-42C0-496B-9CD6-596EA7186215}" presName="Name13" presStyleLbl="parChTrans1D2" presStyleIdx="6" presStyleCnt="8"/>
      <dgm:spPr/>
    </dgm:pt>
    <dgm:pt modelId="{86CC6D3D-30BF-4D1D-91E2-10E9F5016097}" type="pres">
      <dgm:prSet presAssocID="{CB5F5310-93EE-425D-967D-64D7605811FE}" presName="childText" presStyleLbl="bgAcc1" presStyleIdx="6" presStyleCnt="8" custScaleX="158137">
        <dgm:presLayoutVars>
          <dgm:bulletEnabled val="1"/>
        </dgm:presLayoutVars>
      </dgm:prSet>
      <dgm:spPr/>
    </dgm:pt>
    <dgm:pt modelId="{65176F85-C05A-41FF-AAB1-ED9FB7D70BD8}" type="pres">
      <dgm:prSet presAssocID="{8C28A391-A4A0-4134-B9A5-76D20616F188}" presName="Name13" presStyleLbl="parChTrans1D2" presStyleIdx="7" presStyleCnt="8"/>
      <dgm:spPr/>
    </dgm:pt>
    <dgm:pt modelId="{C9547671-6D98-4DB6-9C17-8C57E9483EC8}" type="pres">
      <dgm:prSet presAssocID="{2530CF7D-BF93-47B9-BA76-E0E24C43B4BA}" presName="childText" presStyleLbl="bgAcc1" presStyleIdx="7" presStyleCnt="8" custScaleX="156017">
        <dgm:presLayoutVars>
          <dgm:bulletEnabled val="1"/>
        </dgm:presLayoutVars>
      </dgm:prSet>
      <dgm:spPr/>
    </dgm:pt>
  </dgm:ptLst>
  <dgm:cxnLst>
    <dgm:cxn modelId="{EAF6F606-1DEE-447F-8D62-A8AE1A37E879}" type="presOf" srcId="{3CF7B61B-F6C6-4D19-9794-0C492676312F}" destId="{CC38698D-73F6-481A-8BAD-FEF0E12D15D6}" srcOrd="0" destOrd="0" presId="urn:microsoft.com/office/officeart/2005/8/layout/hierarchy3"/>
    <dgm:cxn modelId="{43800D09-F2EB-49E1-B2B0-9A8AAE9AD4F9}" type="presOf" srcId="{BC133CD8-7BC6-46A3-8289-7D779ABA4DA6}" destId="{1D4782FA-0591-439B-A10C-05B60011466E}" srcOrd="1" destOrd="0" presId="urn:microsoft.com/office/officeart/2005/8/layout/hierarchy3"/>
    <dgm:cxn modelId="{3D13CF0B-B91A-4159-ADA2-C1EA654FC26D}" type="presOf" srcId="{FD8A1B26-491B-4839-8966-0AFE85DB8A11}" destId="{75D051B8-13DF-4ECF-8B6F-C2797D7727AD}" srcOrd="0" destOrd="0" presId="urn:microsoft.com/office/officeart/2005/8/layout/hierarchy3"/>
    <dgm:cxn modelId="{6D87F00C-F8AF-42D4-AA84-2C9B6A65061C}" srcId="{18B92ACD-F8EB-4826-92AD-968EF37D023B}" destId="{E0C1FF55-1EE0-4120-809D-5CA462A11D1D}" srcOrd="2" destOrd="0" parTransId="{CF2D6FBD-618D-4D52-B479-A03D79CBA2CB}" sibTransId="{BCF8AACA-124C-426A-99DF-01F6F4516E3A}"/>
    <dgm:cxn modelId="{3D921E0E-DBBB-4DF2-A885-F2A23B2E697D}" type="presOf" srcId="{E0C1FF55-1EE0-4120-809D-5CA462A11D1D}" destId="{41DFE201-7444-4977-BFEC-7D5242D600D6}" srcOrd="0" destOrd="0" presId="urn:microsoft.com/office/officeart/2005/8/layout/hierarchy3"/>
    <dgm:cxn modelId="{6944FD27-16B6-4A58-A0DD-24D77312B08B}" srcId="{FD8A1B26-491B-4839-8966-0AFE85DB8A11}" destId="{18B92ACD-F8EB-4826-92AD-968EF37D023B}" srcOrd="0" destOrd="0" parTransId="{C13931ED-9082-4179-81B7-08D4930889D4}" sibTransId="{6CFDC67E-ABF3-4065-8EA5-2A3D22005F9C}"/>
    <dgm:cxn modelId="{FA98432E-E4F8-4A20-934A-FE15B8389094}" type="presOf" srcId="{8C28A391-A4A0-4134-B9A5-76D20616F188}" destId="{65176F85-C05A-41FF-AAB1-ED9FB7D70BD8}" srcOrd="0" destOrd="0" presId="urn:microsoft.com/office/officeart/2005/8/layout/hierarchy3"/>
    <dgm:cxn modelId="{1F77AD39-2CA2-49BC-BCC6-0758B2A062EF}" type="presOf" srcId="{CB5F5310-93EE-425D-967D-64D7605811FE}" destId="{86CC6D3D-30BF-4D1D-91E2-10E9F5016097}" srcOrd="0" destOrd="0" presId="urn:microsoft.com/office/officeart/2005/8/layout/hierarchy3"/>
    <dgm:cxn modelId="{CF79F03C-217B-4E22-BB34-1017F0BFAFA3}" srcId="{BC133CD8-7BC6-46A3-8289-7D779ABA4DA6}" destId="{2530CF7D-BF93-47B9-BA76-E0E24C43B4BA}" srcOrd="1" destOrd="0" parTransId="{8C28A391-A4A0-4134-B9A5-76D20616F188}" sibTransId="{76D3F119-D82E-4A03-ACCB-8019D23BEB18}"/>
    <dgm:cxn modelId="{AA233E5B-1412-4CFE-BF3F-30BD97DD2106}" type="presOf" srcId="{6FEA3EF0-E9ED-4870-9F22-36C4387E6985}" destId="{253F8C68-884D-4922-861F-1D5529330934}" srcOrd="0" destOrd="0" presId="urn:microsoft.com/office/officeart/2005/8/layout/hierarchy3"/>
    <dgm:cxn modelId="{E8882561-35F3-47C5-B8C5-48359947F17E}" srcId="{3CF7B61B-F6C6-4D19-9794-0C492676312F}" destId="{6E509F54-0FE4-405B-8B8F-1E3830AFB655}" srcOrd="1" destOrd="0" parTransId="{7CB5D320-7863-486D-8B68-34920946DD77}" sibTransId="{C1F92FCD-043E-4BBC-8FC1-486096D73912}"/>
    <dgm:cxn modelId="{1193A548-70E8-4D7C-93B2-E51C8850566A}" type="presOf" srcId="{851ABE6A-42C0-496B-9CD6-596EA7186215}" destId="{69D695F3-C0B1-4C1C-8CF4-151792040E3D}" srcOrd="0" destOrd="0" presId="urn:microsoft.com/office/officeart/2005/8/layout/hierarchy3"/>
    <dgm:cxn modelId="{494BE973-A247-4696-8D48-101ED3DFBEDC}" type="presOf" srcId="{B7FE910F-D61F-4B1B-AC07-8B4BE4337A70}" destId="{7E9DD6B7-2071-4774-9789-2F8E59AE1F96}" srcOrd="0" destOrd="0" presId="urn:microsoft.com/office/officeart/2005/8/layout/hierarchy3"/>
    <dgm:cxn modelId="{2253F277-8570-442D-A456-F0CACB503B0E}" srcId="{FD8A1B26-491B-4839-8966-0AFE85DB8A11}" destId="{3CF7B61B-F6C6-4D19-9794-0C492676312F}" srcOrd="1" destOrd="0" parTransId="{80BBA5E8-06F1-4713-8AF2-0B8553D65B14}" sibTransId="{196EF637-FFF3-42E5-B217-7F27EE0DC74E}"/>
    <dgm:cxn modelId="{289A527A-9A3C-47E8-8287-5476FDB9BEE2}" type="presOf" srcId="{59D6B591-B300-4404-88A1-DB16C3CD8336}" destId="{A9C22DDE-5C1C-4C13-B019-A93D4FDFD7B5}" srcOrd="0" destOrd="0" presId="urn:microsoft.com/office/officeart/2005/8/layout/hierarchy3"/>
    <dgm:cxn modelId="{87231F7B-7CE8-4E60-BD5B-C7F8DBB29385}" type="presOf" srcId="{6E509F54-0FE4-405B-8B8F-1E3830AFB655}" destId="{C6EB6958-B8C8-431C-850D-BE4BE5C8B9F3}" srcOrd="0" destOrd="0" presId="urn:microsoft.com/office/officeart/2005/8/layout/hierarchy3"/>
    <dgm:cxn modelId="{0EC0FA82-01EE-470C-A09A-14B3FE08402E}" type="presOf" srcId="{3CF7B61B-F6C6-4D19-9794-0C492676312F}" destId="{62B36BEC-9079-4D0D-94FF-4C1ACEE5D7FC}" srcOrd="1" destOrd="0" presId="urn:microsoft.com/office/officeart/2005/8/layout/hierarchy3"/>
    <dgm:cxn modelId="{9C26788E-46F5-4806-8A03-60AC4AE2DC6B}" srcId="{BC133CD8-7BC6-46A3-8289-7D779ABA4DA6}" destId="{CB5F5310-93EE-425D-967D-64D7605811FE}" srcOrd="0" destOrd="0" parTransId="{851ABE6A-42C0-496B-9CD6-596EA7186215}" sibTransId="{1A2A50A6-500C-4702-8059-F1B25BA919F3}"/>
    <dgm:cxn modelId="{06B62094-0C49-468B-B6A3-B3CF29396121}" srcId="{18B92ACD-F8EB-4826-92AD-968EF37D023B}" destId="{F3D8FBA5-5A51-4E37-8A93-358DEF3BB795}" srcOrd="1" destOrd="0" parTransId="{B7FE910F-D61F-4B1B-AC07-8B4BE4337A70}" sibTransId="{1484C738-B301-4A4A-869E-BF943C427058}"/>
    <dgm:cxn modelId="{2564B99E-9E75-449E-B322-0346815D4620}" type="presOf" srcId="{7CB5D320-7863-486D-8B68-34920946DD77}" destId="{05280804-0E43-4426-A495-ED70515E1011}" srcOrd="0" destOrd="0" presId="urn:microsoft.com/office/officeart/2005/8/layout/hierarchy3"/>
    <dgm:cxn modelId="{9380FAA3-D752-486B-8523-787E0EF9B330}" type="presOf" srcId="{0FB455DF-7A68-4C24-B9ED-63B79C561DC7}" destId="{44576911-6B0D-4078-A934-A98C93AEACE0}" srcOrd="0" destOrd="0" presId="urn:microsoft.com/office/officeart/2005/8/layout/hierarchy3"/>
    <dgm:cxn modelId="{ABF75DAB-36F7-40D4-B253-303D1BA04085}" type="presOf" srcId="{F3D8FBA5-5A51-4E37-8A93-358DEF3BB795}" destId="{A4B54511-BE32-4EAA-ADDF-9E72D489D388}" srcOrd="0" destOrd="0" presId="urn:microsoft.com/office/officeart/2005/8/layout/hierarchy3"/>
    <dgm:cxn modelId="{F1720AC2-590B-46FF-B4CC-031B3CAAF447}" type="presOf" srcId="{18B92ACD-F8EB-4826-92AD-968EF37D023B}" destId="{6F8032BD-720A-4A5C-BA7C-90064A2C71DD}" srcOrd="0" destOrd="0" presId="urn:microsoft.com/office/officeart/2005/8/layout/hierarchy3"/>
    <dgm:cxn modelId="{7B131DCC-F0EF-442D-8A23-FA7334EF4742}" type="presOf" srcId="{6FD3F124-7576-477E-B590-03AA7F123B49}" destId="{6AF4B50A-D9E1-4FEE-BE9E-E3067E8BCFEE}" srcOrd="0" destOrd="0" presId="urn:microsoft.com/office/officeart/2005/8/layout/hierarchy3"/>
    <dgm:cxn modelId="{B9C54CCD-7534-4FCD-A1C7-FCC6E6778B37}" srcId="{3CF7B61B-F6C6-4D19-9794-0C492676312F}" destId="{B32E3485-E1EB-4FC3-AA27-9062EFEF97A4}" srcOrd="0" destOrd="0" parTransId="{6FEA3EF0-E9ED-4870-9F22-36C4387E6985}" sibTransId="{1DA64E7A-02BA-447F-B0BB-855D403372CD}"/>
    <dgm:cxn modelId="{AC98B5CD-662B-4BC4-B81B-AD129DA7A0F9}" type="presOf" srcId="{18B92ACD-F8EB-4826-92AD-968EF37D023B}" destId="{48DFBC2E-FB16-423F-81B7-13F7FA9B78B6}" srcOrd="1" destOrd="0" presId="urn:microsoft.com/office/officeart/2005/8/layout/hierarchy3"/>
    <dgm:cxn modelId="{99231AD6-AFD7-4B7F-BAA5-266600A15D37}" type="presOf" srcId="{B32E3485-E1EB-4FC3-AA27-9062EFEF97A4}" destId="{1515FCE8-B8B4-4532-8626-6F7A67E650F6}" srcOrd="0" destOrd="0" presId="urn:microsoft.com/office/officeart/2005/8/layout/hierarchy3"/>
    <dgm:cxn modelId="{8C75EBDB-D2E9-436F-8D51-29AA3005B836}" srcId="{FD8A1B26-491B-4839-8966-0AFE85DB8A11}" destId="{BC133CD8-7BC6-46A3-8289-7D779ABA4DA6}" srcOrd="2" destOrd="0" parTransId="{35A303F4-4779-42C1-83FD-D0B94E00F898}" sibTransId="{46EB394C-8877-4159-B7D0-4D6CC4F489AF}"/>
    <dgm:cxn modelId="{F1BCABE6-F20E-4BF2-BE4C-82B8990534E5}" type="presOf" srcId="{2530CF7D-BF93-47B9-BA76-E0E24C43B4BA}" destId="{C9547671-6D98-4DB6-9C17-8C57E9483EC8}" srcOrd="0" destOrd="0" presId="urn:microsoft.com/office/officeart/2005/8/layout/hierarchy3"/>
    <dgm:cxn modelId="{3C288EEE-D274-45E4-BACC-ADB099D4D27C}" srcId="{18B92ACD-F8EB-4826-92AD-968EF37D023B}" destId="{59D6B591-B300-4404-88A1-DB16C3CD8336}" srcOrd="0" destOrd="0" parTransId="{0FB455DF-7A68-4C24-B9ED-63B79C561DC7}" sibTransId="{F0316320-43F6-4924-B0B6-D292FBF23C1F}"/>
    <dgm:cxn modelId="{94B40DFA-324E-4A82-B8B8-716C228DC233}" type="presOf" srcId="{CB61D935-0CE9-4EC5-B7D6-0327043B91B6}" destId="{CB60DB5A-DC45-47DE-8C54-AA1B0A0F2BE7}" srcOrd="0" destOrd="0" presId="urn:microsoft.com/office/officeart/2005/8/layout/hierarchy3"/>
    <dgm:cxn modelId="{D3EB5BFE-1C6B-4543-912D-E1CDA056CA3A}" srcId="{3CF7B61B-F6C6-4D19-9794-0C492676312F}" destId="{CB61D935-0CE9-4EC5-B7D6-0327043B91B6}" srcOrd="2" destOrd="0" parTransId="{6FD3F124-7576-477E-B590-03AA7F123B49}" sibTransId="{54843EC3-E063-48F6-8D15-94794D8E3927}"/>
    <dgm:cxn modelId="{BEC610FF-ECBD-4B46-A152-E438D32852E9}" type="presOf" srcId="{BC133CD8-7BC6-46A3-8289-7D779ABA4DA6}" destId="{F33DD4BA-E270-44F8-800D-46963A1367A1}" srcOrd="0" destOrd="0" presId="urn:microsoft.com/office/officeart/2005/8/layout/hierarchy3"/>
    <dgm:cxn modelId="{665D5AFF-C142-4242-B755-F8D2145C89A7}" type="presOf" srcId="{CF2D6FBD-618D-4D52-B479-A03D79CBA2CB}" destId="{2B2115B5-BA85-46D6-9F2E-F2F07F826F4A}" srcOrd="0" destOrd="0" presId="urn:microsoft.com/office/officeart/2005/8/layout/hierarchy3"/>
    <dgm:cxn modelId="{9DD0BF4D-EE77-4DC4-8385-4CA99B01F386}" type="presParOf" srcId="{75D051B8-13DF-4ECF-8B6F-C2797D7727AD}" destId="{F37D1460-AEFC-44D9-9906-51B8E4048D97}" srcOrd="0" destOrd="0" presId="urn:microsoft.com/office/officeart/2005/8/layout/hierarchy3"/>
    <dgm:cxn modelId="{EB942658-3CBC-455C-A3A5-7E4D20B293E6}" type="presParOf" srcId="{F37D1460-AEFC-44D9-9906-51B8E4048D97}" destId="{D3F3FCAE-7AE7-4B9B-8D86-A41D31356B56}" srcOrd="0" destOrd="0" presId="urn:microsoft.com/office/officeart/2005/8/layout/hierarchy3"/>
    <dgm:cxn modelId="{340AF158-6C77-4C78-83AB-890E8B42FE11}" type="presParOf" srcId="{D3F3FCAE-7AE7-4B9B-8D86-A41D31356B56}" destId="{6F8032BD-720A-4A5C-BA7C-90064A2C71DD}" srcOrd="0" destOrd="0" presId="urn:microsoft.com/office/officeart/2005/8/layout/hierarchy3"/>
    <dgm:cxn modelId="{1B447919-E5D3-4586-BC0D-0909D423668B}" type="presParOf" srcId="{D3F3FCAE-7AE7-4B9B-8D86-A41D31356B56}" destId="{48DFBC2E-FB16-423F-81B7-13F7FA9B78B6}" srcOrd="1" destOrd="0" presId="urn:microsoft.com/office/officeart/2005/8/layout/hierarchy3"/>
    <dgm:cxn modelId="{D81116E7-CD85-4C75-8EDB-8538031E609B}" type="presParOf" srcId="{F37D1460-AEFC-44D9-9906-51B8E4048D97}" destId="{79D1D92D-80D0-4744-8756-4B1CD6DD3413}" srcOrd="1" destOrd="0" presId="urn:microsoft.com/office/officeart/2005/8/layout/hierarchy3"/>
    <dgm:cxn modelId="{96106C46-D4C6-4724-8AC9-B0E326FED342}" type="presParOf" srcId="{79D1D92D-80D0-4744-8756-4B1CD6DD3413}" destId="{44576911-6B0D-4078-A934-A98C93AEACE0}" srcOrd="0" destOrd="0" presId="urn:microsoft.com/office/officeart/2005/8/layout/hierarchy3"/>
    <dgm:cxn modelId="{B0C9AE18-82AE-436B-9677-638B3E13422E}" type="presParOf" srcId="{79D1D92D-80D0-4744-8756-4B1CD6DD3413}" destId="{A9C22DDE-5C1C-4C13-B019-A93D4FDFD7B5}" srcOrd="1" destOrd="0" presId="urn:microsoft.com/office/officeart/2005/8/layout/hierarchy3"/>
    <dgm:cxn modelId="{CE9C8D08-CA28-4DCB-97E3-A20A5B2B410A}" type="presParOf" srcId="{79D1D92D-80D0-4744-8756-4B1CD6DD3413}" destId="{7E9DD6B7-2071-4774-9789-2F8E59AE1F96}" srcOrd="2" destOrd="0" presId="urn:microsoft.com/office/officeart/2005/8/layout/hierarchy3"/>
    <dgm:cxn modelId="{E5F639C4-F100-4163-A7FA-3C914480A17F}" type="presParOf" srcId="{79D1D92D-80D0-4744-8756-4B1CD6DD3413}" destId="{A4B54511-BE32-4EAA-ADDF-9E72D489D388}" srcOrd="3" destOrd="0" presId="urn:microsoft.com/office/officeart/2005/8/layout/hierarchy3"/>
    <dgm:cxn modelId="{50A85025-1C7B-4C4E-BB8F-F74DCFA925EE}" type="presParOf" srcId="{79D1D92D-80D0-4744-8756-4B1CD6DD3413}" destId="{2B2115B5-BA85-46D6-9F2E-F2F07F826F4A}" srcOrd="4" destOrd="0" presId="urn:microsoft.com/office/officeart/2005/8/layout/hierarchy3"/>
    <dgm:cxn modelId="{B764D54E-A9C7-4F46-91C4-6FBC28218CA8}" type="presParOf" srcId="{79D1D92D-80D0-4744-8756-4B1CD6DD3413}" destId="{41DFE201-7444-4977-BFEC-7D5242D600D6}" srcOrd="5" destOrd="0" presId="urn:microsoft.com/office/officeart/2005/8/layout/hierarchy3"/>
    <dgm:cxn modelId="{830197FB-0B2A-4FEE-90DB-E44A83855BC0}" type="presParOf" srcId="{75D051B8-13DF-4ECF-8B6F-C2797D7727AD}" destId="{57E2D699-BF29-4958-92C9-0D9C886B59EE}" srcOrd="1" destOrd="0" presId="urn:microsoft.com/office/officeart/2005/8/layout/hierarchy3"/>
    <dgm:cxn modelId="{93F61D00-0850-4DA6-B874-7769FF2040C6}" type="presParOf" srcId="{57E2D699-BF29-4958-92C9-0D9C886B59EE}" destId="{1178ACF6-041A-4412-87BB-0A140F383078}" srcOrd="0" destOrd="0" presId="urn:microsoft.com/office/officeart/2005/8/layout/hierarchy3"/>
    <dgm:cxn modelId="{081472E2-2D76-4335-96D1-312E6956D107}" type="presParOf" srcId="{1178ACF6-041A-4412-87BB-0A140F383078}" destId="{CC38698D-73F6-481A-8BAD-FEF0E12D15D6}" srcOrd="0" destOrd="0" presId="urn:microsoft.com/office/officeart/2005/8/layout/hierarchy3"/>
    <dgm:cxn modelId="{0A654C03-49B8-4472-A8C9-73B3C2F62406}" type="presParOf" srcId="{1178ACF6-041A-4412-87BB-0A140F383078}" destId="{62B36BEC-9079-4D0D-94FF-4C1ACEE5D7FC}" srcOrd="1" destOrd="0" presId="urn:microsoft.com/office/officeart/2005/8/layout/hierarchy3"/>
    <dgm:cxn modelId="{C06A4A99-5635-4770-A1C1-E7F56E079BE4}" type="presParOf" srcId="{57E2D699-BF29-4958-92C9-0D9C886B59EE}" destId="{A344519B-BDC2-451B-A4D1-46AE9138191B}" srcOrd="1" destOrd="0" presId="urn:microsoft.com/office/officeart/2005/8/layout/hierarchy3"/>
    <dgm:cxn modelId="{C0043CBC-5229-4174-A521-8F815E032703}" type="presParOf" srcId="{A344519B-BDC2-451B-A4D1-46AE9138191B}" destId="{253F8C68-884D-4922-861F-1D5529330934}" srcOrd="0" destOrd="0" presId="urn:microsoft.com/office/officeart/2005/8/layout/hierarchy3"/>
    <dgm:cxn modelId="{31CDC225-6ECF-4817-86D7-C2A5B50AB00F}" type="presParOf" srcId="{A344519B-BDC2-451B-A4D1-46AE9138191B}" destId="{1515FCE8-B8B4-4532-8626-6F7A67E650F6}" srcOrd="1" destOrd="0" presId="urn:microsoft.com/office/officeart/2005/8/layout/hierarchy3"/>
    <dgm:cxn modelId="{E9E07534-1DD1-40CB-A597-A1DEAC1CA36D}" type="presParOf" srcId="{A344519B-BDC2-451B-A4D1-46AE9138191B}" destId="{05280804-0E43-4426-A495-ED70515E1011}" srcOrd="2" destOrd="0" presId="urn:microsoft.com/office/officeart/2005/8/layout/hierarchy3"/>
    <dgm:cxn modelId="{5E086C20-DDF5-45F9-B7EF-8D7068B699AF}" type="presParOf" srcId="{A344519B-BDC2-451B-A4D1-46AE9138191B}" destId="{C6EB6958-B8C8-431C-850D-BE4BE5C8B9F3}" srcOrd="3" destOrd="0" presId="urn:microsoft.com/office/officeart/2005/8/layout/hierarchy3"/>
    <dgm:cxn modelId="{389A459E-248F-44A7-ACD6-256C2FA032F0}" type="presParOf" srcId="{A344519B-BDC2-451B-A4D1-46AE9138191B}" destId="{6AF4B50A-D9E1-4FEE-BE9E-E3067E8BCFEE}" srcOrd="4" destOrd="0" presId="urn:microsoft.com/office/officeart/2005/8/layout/hierarchy3"/>
    <dgm:cxn modelId="{33CBBCBB-B9D5-4AB8-99C3-D76D922BA7BF}" type="presParOf" srcId="{A344519B-BDC2-451B-A4D1-46AE9138191B}" destId="{CB60DB5A-DC45-47DE-8C54-AA1B0A0F2BE7}" srcOrd="5" destOrd="0" presId="urn:microsoft.com/office/officeart/2005/8/layout/hierarchy3"/>
    <dgm:cxn modelId="{D5B50012-B0CA-429E-B4EA-5AC74EF50AC2}" type="presParOf" srcId="{75D051B8-13DF-4ECF-8B6F-C2797D7727AD}" destId="{7BCD9ED3-8CD0-4527-8447-A77069BEC5FB}" srcOrd="2" destOrd="0" presId="urn:microsoft.com/office/officeart/2005/8/layout/hierarchy3"/>
    <dgm:cxn modelId="{FC2AB6A2-5383-4CF6-9574-978B8719493C}" type="presParOf" srcId="{7BCD9ED3-8CD0-4527-8447-A77069BEC5FB}" destId="{19F9770C-7E72-493B-BD83-E8D401C02C20}" srcOrd="0" destOrd="0" presId="urn:microsoft.com/office/officeart/2005/8/layout/hierarchy3"/>
    <dgm:cxn modelId="{8C53C1C1-98B2-4E1E-AD14-1F79AF33C9A3}" type="presParOf" srcId="{19F9770C-7E72-493B-BD83-E8D401C02C20}" destId="{F33DD4BA-E270-44F8-800D-46963A1367A1}" srcOrd="0" destOrd="0" presId="urn:microsoft.com/office/officeart/2005/8/layout/hierarchy3"/>
    <dgm:cxn modelId="{E0184E53-DB51-47E3-B16A-F41AE5B947CD}" type="presParOf" srcId="{19F9770C-7E72-493B-BD83-E8D401C02C20}" destId="{1D4782FA-0591-439B-A10C-05B60011466E}" srcOrd="1" destOrd="0" presId="urn:microsoft.com/office/officeart/2005/8/layout/hierarchy3"/>
    <dgm:cxn modelId="{389286E9-43FA-4472-9688-23D8170E015B}" type="presParOf" srcId="{7BCD9ED3-8CD0-4527-8447-A77069BEC5FB}" destId="{F0F36883-386B-4A5D-8839-660352FEEAA7}" srcOrd="1" destOrd="0" presId="urn:microsoft.com/office/officeart/2005/8/layout/hierarchy3"/>
    <dgm:cxn modelId="{2F7DE54D-C8E4-423A-9014-E61BD6D13A50}" type="presParOf" srcId="{F0F36883-386B-4A5D-8839-660352FEEAA7}" destId="{69D695F3-C0B1-4C1C-8CF4-151792040E3D}" srcOrd="0" destOrd="0" presId="urn:microsoft.com/office/officeart/2005/8/layout/hierarchy3"/>
    <dgm:cxn modelId="{7CC0B50F-D7E6-4178-9E82-FAE249F56DB2}" type="presParOf" srcId="{F0F36883-386B-4A5D-8839-660352FEEAA7}" destId="{86CC6D3D-30BF-4D1D-91E2-10E9F5016097}" srcOrd="1" destOrd="0" presId="urn:microsoft.com/office/officeart/2005/8/layout/hierarchy3"/>
    <dgm:cxn modelId="{52D39931-C460-4DB4-9397-A80825ACC244}" type="presParOf" srcId="{F0F36883-386B-4A5D-8839-660352FEEAA7}" destId="{65176F85-C05A-41FF-AAB1-ED9FB7D70BD8}" srcOrd="2" destOrd="0" presId="urn:microsoft.com/office/officeart/2005/8/layout/hierarchy3"/>
    <dgm:cxn modelId="{DCB10DA6-1A2F-4D30-B9CA-338631525929}" type="presParOf" srcId="{F0F36883-386B-4A5D-8839-660352FEEAA7}" destId="{C9547671-6D98-4DB6-9C17-8C57E9483EC8}"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D8A1B26-491B-4839-8966-0AFE85DB8A1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18B92ACD-F8EB-4826-92AD-968EF37D023B}">
      <dgm:prSet phldrT="[Text]"/>
      <dgm:spPr/>
      <dgm:t>
        <a:bodyPr/>
        <a:lstStyle/>
        <a:p>
          <a:r>
            <a:rPr lang="en-US" b="1" dirty="0">
              <a:latin typeface="+mj-lt"/>
            </a:rPr>
            <a:t>DAY 1</a:t>
          </a:r>
        </a:p>
        <a:p>
          <a:r>
            <a:rPr lang="en-US" dirty="0">
              <a:latin typeface="+mj-lt"/>
            </a:rPr>
            <a:t>Academic Pathways to Health Careers </a:t>
          </a:r>
        </a:p>
      </dgm:t>
    </dgm:pt>
    <dgm:pt modelId="{C13931ED-9082-4179-81B7-08D4930889D4}" type="parTrans" cxnId="{6944FD27-16B6-4A58-A0DD-24D77312B08B}">
      <dgm:prSet/>
      <dgm:spPr/>
      <dgm:t>
        <a:bodyPr/>
        <a:lstStyle/>
        <a:p>
          <a:endParaRPr lang="en-US"/>
        </a:p>
      </dgm:t>
    </dgm:pt>
    <dgm:pt modelId="{6CFDC67E-ABF3-4065-8EA5-2A3D22005F9C}" type="sibTrans" cxnId="{6944FD27-16B6-4A58-A0DD-24D77312B08B}">
      <dgm:prSet/>
      <dgm:spPr/>
      <dgm:t>
        <a:bodyPr/>
        <a:lstStyle/>
        <a:p>
          <a:endParaRPr lang="en-US"/>
        </a:p>
      </dgm:t>
    </dgm:pt>
    <dgm:pt modelId="{F3D8FBA5-5A51-4E37-8A93-358DEF3BB795}">
      <dgm:prSet phldrT="[Text]"/>
      <dgm:spPr/>
      <dgm:t>
        <a:bodyPr/>
        <a:lstStyle/>
        <a:p>
          <a:r>
            <a:rPr lang="en-US" dirty="0"/>
            <a:t>Faculty Panel Discussion</a:t>
          </a:r>
        </a:p>
      </dgm:t>
    </dgm:pt>
    <dgm:pt modelId="{B7FE910F-D61F-4B1B-AC07-8B4BE4337A70}" type="parTrans" cxnId="{06B62094-0C49-468B-B6A3-B3CF29396121}">
      <dgm:prSet/>
      <dgm:spPr/>
      <dgm:t>
        <a:bodyPr/>
        <a:lstStyle/>
        <a:p>
          <a:endParaRPr lang="en-US"/>
        </a:p>
      </dgm:t>
    </dgm:pt>
    <dgm:pt modelId="{1484C738-B301-4A4A-869E-BF943C427058}" type="sibTrans" cxnId="{06B62094-0C49-468B-B6A3-B3CF29396121}">
      <dgm:prSet/>
      <dgm:spPr/>
      <dgm:t>
        <a:bodyPr/>
        <a:lstStyle/>
        <a:p>
          <a:endParaRPr lang="en-US"/>
        </a:p>
      </dgm:t>
    </dgm:pt>
    <dgm:pt modelId="{E0C1FF55-1EE0-4120-809D-5CA462A11D1D}">
      <dgm:prSet phldrT="[Text]"/>
      <dgm:spPr/>
      <dgm:t>
        <a:bodyPr/>
        <a:lstStyle/>
        <a:p>
          <a:r>
            <a:rPr lang="en-US" dirty="0"/>
            <a:t>Student and Faculty Mixer</a:t>
          </a:r>
        </a:p>
      </dgm:t>
    </dgm:pt>
    <dgm:pt modelId="{CF2D6FBD-618D-4D52-B479-A03D79CBA2CB}" type="parTrans" cxnId="{6D87F00C-F8AF-42D4-AA84-2C9B6A65061C}">
      <dgm:prSet/>
      <dgm:spPr/>
      <dgm:t>
        <a:bodyPr/>
        <a:lstStyle/>
        <a:p>
          <a:endParaRPr lang="en-US"/>
        </a:p>
      </dgm:t>
    </dgm:pt>
    <dgm:pt modelId="{BCF8AACA-124C-426A-99DF-01F6F4516E3A}" type="sibTrans" cxnId="{6D87F00C-F8AF-42D4-AA84-2C9B6A65061C}">
      <dgm:prSet/>
      <dgm:spPr/>
      <dgm:t>
        <a:bodyPr/>
        <a:lstStyle/>
        <a:p>
          <a:endParaRPr lang="en-US"/>
        </a:p>
      </dgm:t>
    </dgm:pt>
    <dgm:pt modelId="{3CF7B61B-F6C6-4D19-9794-0C492676312F}">
      <dgm:prSet phldrT="[Text]"/>
      <dgm:spPr/>
      <dgm:t>
        <a:bodyPr/>
        <a:lstStyle/>
        <a:p>
          <a:r>
            <a:rPr lang="en-US" b="1" dirty="0">
              <a:latin typeface="+mj-lt"/>
            </a:rPr>
            <a:t>DAY 2</a:t>
          </a:r>
        </a:p>
        <a:p>
          <a:r>
            <a:rPr lang="en-US" dirty="0">
              <a:latin typeface="+mj-lt"/>
            </a:rPr>
            <a:t>Resources for Health Career Readiness</a:t>
          </a:r>
        </a:p>
      </dgm:t>
    </dgm:pt>
    <dgm:pt modelId="{80BBA5E8-06F1-4713-8AF2-0B8553D65B14}" type="parTrans" cxnId="{2253F277-8570-442D-A456-F0CACB503B0E}">
      <dgm:prSet/>
      <dgm:spPr/>
      <dgm:t>
        <a:bodyPr/>
        <a:lstStyle/>
        <a:p>
          <a:endParaRPr lang="en-US"/>
        </a:p>
      </dgm:t>
    </dgm:pt>
    <dgm:pt modelId="{196EF637-FFF3-42E5-B217-7F27EE0DC74E}" type="sibTrans" cxnId="{2253F277-8570-442D-A456-F0CACB503B0E}">
      <dgm:prSet/>
      <dgm:spPr/>
      <dgm:t>
        <a:bodyPr/>
        <a:lstStyle/>
        <a:p>
          <a:endParaRPr lang="en-US"/>
        </a:p>
      </dgm:t>
    </dgm:pt>
    <dgm:pt modelId="{B32E3485-E1EB-4FC3-AA27-9062EFEF97A4}">
      <dgm:prSet phldrT="[Text]"/>
      <dgm:spPr/>
      <dgm:t>
        <a:bodyPr/>
        <a:lstStyle/>
        <a:p>
          <a:r>
            <a:rPr lang="en-US" dirty="0"/>
            <a:t>Career Center Workshop</a:t>
          </a:r>
        </a:p>
      </dgm:t>
    </dgm:pt>
    <dgm:pt modelId="{6FEA3EF0-E9ED-4870-9F22-36C4387E6985}" type="parTrans" cxnId="{B9C54CCD-7534-4FCD-A1C7-FCC6E6778B37}">
      <dgm:prSet/>
      <dgm:spPr/>
      <dgm:t>
        <a:bodyPr/>
        <a:lstStyle/>
        <a:p>
          <a:endParaRPr lang="en-US"/>
        </a:p>
      </dgm:t>
    </dgm:pt>
    <dgm:pt modelId="{1DA64E7A-02BA-447F-B0BB-855D403372CD}" type="sibTrans" cxnId="{B9C54CCD-7534-4FCD-A1C7-FCC6E6778B37}">
      <dgm:prSet/>
      <dgm:spPr/>
      <dgm:t>
        <a:bodyPr/>
        <a:lstStyle/>
        <a:p>
          <a:endParaRPr lang="en-US"/>
        </a:p>
      </dgm:t>
    </dgm:pt>
    <dgm:pt modelId="{6E509F54-0FE4-405B-8B8F-1E3830AFB655}">
      <dgm:prSet phldrT="[Text]"/>
      <dgm:spPr/>
      <dgm:t>
        <a:bodyPr/>
        <a:lstStyle/>
        <a:p>
          <a:r>
            <a:rPr lang="en-US" dirty="0"/>
            <a:t>Library Info Session</a:t>
          </a:r>
        </a:p>
      </dgm:t>
    </dgm:pt>
    <dgm:pt modelId="{7CB5D320-7863-486D-8B68-34920946DD77}" type="parTrans" cxnId="{E8882561-35F3-47C5-B8C5-48359947F17E}">
      <dgm:prSet/>
      <dgm:spPr/>
      <dgm:t>
        <a:bodyPr/>
        <a:lstStyle/>
        <a:p>
          <a:endParaRPr lang="en-US"/>
        </a:p>
      </dgm:t>
    </dgm:pt>
    <dgm:pt modelId="{C1F92FCD-043E-4BBC-8FC1-486096D73912}" type="sibTrans" cxnId="{E8882561-35F3-47C5-B8C5-48359947F17E}">
      <dgm:prSet/>
      <dgm:spPr/>
      <dgm:t>
        <a:bodyPr/>
        <a:lstStyle/>
        <a:p>
          <a:endParaRPr lang="en-US"/>
        </a:p>
      </dgm:t>
    </dgm:pt>
    <dgm:pt modelId="{BC133CD8-7BC6-46A3-8289-7D779ABA4DA6}">
      <dgm:prSet phldrT="[Text]"/>
      <dgm:spPr/>
      <dgm:t>
        <a:bodyPr/>
        <a:lstStyle/>
        <a:p>
          <a:r>
            <a:rPr lang="en-US" b="1" dirty="0">
              <a:latin typeface="+mj-lt"/>
            </a:rPr>
            <a:t>DAY 3</a:t>
          </a:r>
        </a:p>
        <a:p>
          <a:r>
            <a:rPr lang="en-US" dirty="0">
              <a:latin typeface="+mj-lt"/>
            </a:rPr>
            <a:t>The Journey to Medical, Dental, and Pharmacy School</a:t>
          </a:r>
        </a:p>
      </dgm:t>
    </dgm:pt>
    <dgm:pt modelId="{35A303F4-4779-42C1-83FD-D0B94E00F898}" type="parTrans" cxnId="{8C75EBDB-D2E9-436F-8D51-29AA3005B836}">
      <dgm:prSet/>
      <dgm:spPr/>
      <dgm:t>
        <a:bodyPr/>
        <a:lstStyle/>
        <a:p>
          <a:endParaRPr lang="en-US"/>
        </a:p>
      </dgm:t>
    </dgm:pt>
    <dgm:pt modelId="{46EB394C-8877-4159-B7D0-4D6CC4F489AF}" type="sibTrans" cxnId="{8C75EBDB-D2E9-436F-8D51-29AA3005B836}">
      <dgm:prSet/>
      <dgm:spPr/>
      <dgm:t>
        <a:bodyPr/>
        <a:lstStyle/>
        <a:p>
          <a:endParaRPr lang="en-US"/>
        </a:p>
      </dgm:t>
    </dgm:pt>
    <dgm:pt modelId="{CB5F5310-93EE-425D-967D-64D7605811FE}">
      <dgm:prSet phldrT="[Text]"/>
      <dgm:spPr/>
      <dgm:t>
        <a:bodyPr/>
        <a:lstStyle/>
        <a:p>
          <a:r>
            <a:rPr lang="en-US" dirty="0"/>
            <a:t>Panel: Charles R. Drew University of Medicine and Science and USC</a:t>
          </a:r>
        </a:p>
      </dgm:t>
    </dgm:pt>
    <dgm:pt modelId="{851ABE6A-42C0-496B-9CD6-596EA7186215}" type="parTrans" cxnId="{9C26788E-46F5-4806-8A03-60AC4AE2DC6B}">
      <dgm:prSet/>
      <dgm:spPr/>
      <dgm:t>
        <a:bodyPr/>
        <a:lstStyle/>
        <a:p>
          <a:endParaRPr lang="en-US"/>
        </a:p>
      </dgm:t>
    </dgm:pt>
    <dgm:pt modelId="{1A2A50A6-500C-4702-8059-F1B25BA919F3}" type="sibTrans" cxnId="{9C26788E-46F5-4806-8A03-60AC4AE2DC6B}">
      <dgm:prSet/>
      <dgm:spPr/>
      <dgm:t>
        <a:bodyPr/>
        <a:lstStyle/>
        <a:p>
          <a:endParaRPr lang="en-US"/>
        </a:p>
      </dgm:t>
    </dgm:pt>
    <dgm:pt modelId="{2530CF7D-BF93-47B9-BA76-E0E24C43B4BA}">
      <dgm:prSet phldrT="[Text]"/>
      <dgm:spPr/>
      <dgm:t>
        <a:bodyPr/>
        <a:lstStyle/>
        <a:p>
          <a:r>
            <a:rPr lang="en-US" dirty="0"/>
            <a:t>Health Career Series Readiness Close</a:t>
          </a:r>
        </a:p>
      </dgm:t>
    </dgm:pt>
    <dgm:pt modelId="{8C28A391-A4A0-4134-B9A5-76D20616F188}" type="parTrans" cxnId="{CF79F03C-217B-4E22-BB34-1017F0BFAFA3}">
      <dgm:prSet/>
      <dgm:spPr/>
      <dgm:t>
        <a:bodyPr/>
        <a:lstStyle/>
        <a:p>
          <a:endParaRPr lang="en-US"/>
        </a:p>
      </dgm:t>
    </dgm:pt>
    <dgm:pt modelId="{76D3F119-D82E-4A03-ACCB-8019D23BEB18}" type="sibTrans" cxnId="{CF79F03C-217B-4E22-BB34-1017F0BFAFA3}">
      <dgm:prSet/>
      <dgm:spPr/>
      <dgm:t>
        <a:bodyPr/>
        <a:lstStyle/>
        <a:p>
          <a:endParaRPr lang="en-US"/>
        </a:p>
      </dgm:t>
    </dgm:pt>
    <dgm:pt modelId="{59D6B591-B300-4404-88A1-DB16C3CD8336}">
      <dgm:prSet phldrT="[Text]"/>
      <dgm:spPr/>
      <dgm:t>
        <a:bodyPr/>
        <a:lstStyle/>
        <a:p>
          <a:r>
            <a:rPr lang="en-US" dirty="0"/>
            <a:t>Kickoff</a:t>
          </a:r>
        </a:p>
      </dgm:t>
    </dgm:pt>
    <dgm:pt modelId="{0FB455DF-7A68-4C24-B9ED-63B79C561DC7}" type="parTrans" cxnId="{3C288EEE-D274-45E4-BACC-ADB099D4D27C}">
      <dgm:prSet/>
      <dgm:spPr/>
      <dgm:t>
        <a:bodyPr/>
        <a:lstStyle/>
        <a:p>
          <a:endParaRPr lang="en-US"/>
        </a:p>
      </dgm:t>
    </dgm:pt>
    <dgm:pt modelId="{F0316320-43F6-4924-B0B6-D292FBF23C1F}" type="sibTrans" cxnId="{3C288EEE-D274-45E4-BACC-ADB099D4D27C}">
      <dgm:prSet/>
      <dgm:spPr/>
      <dgm:t>
        <a:bodyPr/>
        <a:lstStyle/>
        <a:p>
          <a:endParaRPr lang="en-US"/>
        </a:p>
      </dgm:t>
    </dgm:pt>
    <dgm:pt modelId="{CB61D935-0CE9-4EC5-B7D6-0327043B91B6}">
      <dgm:prSet phldrT="[Text]"/>
      <dgm:spPr/>
      <dgm:t>
        <a:bodyPr/>
        <a:lstStyle/>
        <a:p>
          <a:r>
            <a:rPr lang="en-US" dirty="0" err="1"/>
            <a:t>MDPas</a:t>
          </a:r>
          <a:r>
            <a:rPr lang="en-US" dirty="0"/>
            <a:t> Info Session</a:t>
          </a:r>
        </a:p>
      </dgm:t>
    </dgm:pt>
    <dgm:pt modelId="{6FD3F124-7576-477E-B590-03AA7F123B49}" type="parTrans" cxnId="{D3EB5BFE-1C6B-4543-912D-E1CDA056CA3A}">
      <dgm:prSet/>
      <dgm:spPr/>
      <dgm:t>
        <a:bodyPr/>
        <a:lstStyle/>
        <a:p>
          <a:endParaRPr lang="en-US"/>
        </a:p>
      </dgm:t>
    </dgm:pt>
    <dgm:pt modelId="{54843EC3-E063-48F6-8D15-94794D8E3927}" type="sibTrans" cxnId="{D3EB5BFE-1C6B-4543-912D-E1CDA056CA3A}">
      <dgm:prSet/>
      <dgm:spPr/>
      <dgm:t>
        <a:bodyPr/>
        <a:lstStyle/>
        <a:p>
          <a:endParaRPr lang="en-US"/>
        </a:p>
      </dgm:t>
    </dgm:pt>
    <dgm:pt modelId="{75D051B8-13DF-4ECF-8B6F-C2797D7727AD}" type="pres">
      <dgm:prSet presAssocID="{FD8A1B26-491B-4839-8966-0AFE85DB8A11}" presName="diagram" presStyleCnt="0">
        <dgm:presLayoutVars>
          <dgm:chPref val="1"/>
          <dgm:dir/>
          <dgm:animOne val="branch"/>
          <dgm:animLvl val="lvl"/>
          <dgm:resizeHandles/>
        </dgm:presLayoutVars>
      </dgm:prSet>
      <dgm:spPr/>
    </dgm:pt>
    <dgm:pt modelId="{F37D1460-AEFC-44D9-9906-51B8E4048D97}" type="pres">
      <dgm:prSet presAssocID="{18B92ACD-F8EB-4826-92AD-968EF37D023B}" presName="root" presStyleCnt="0"/>
      <dgm:spPr/>
    </dgm:pt>
    <dgm:pt modelId="{D3F3FCAE-7AE7-4B9B-8D86-A41D31356B56}" type="pres">
      <dgm:prSet presAssocID="{18B92ACD-F8EB-4826-92AD-968EF37D023B}" presName="rootComposite" presStyleCnt="0"/>
      <dgm:spPr/>
    </dgm:pt>
    <dgm:pt modelId="{6F8032BD-720A-4A5C-BA7C-90064A2C71DD}" type="pres">
      <dgm:prSet presAssocID="{18B92ACD-F8EB-4826-92AD-968EF37D023B}" presName="rootText" presStyleLbl="node1" presStyleIdx="0" presStyleCnt="3" custScaleX="145306"/>
      <dgm:spPr/>
    </dgm:pt>
    <dgm:pt modelId="{48DFBC2E-FB16-423F-81B7-13F7FA9B78B6}" type="pres">
      <dgm:prSet presAssocID="{18B92ACD-F8EB-4826-92AD-968EF37D023B}" presName="rootConnector" presStyleLbl="node1" presStyleIdx="0" presStyleCnt="3"/>
      <dgm:spPr/>
    </dgm:pt>
    <dgm:pt modelId="{79D1D92D-80D0-4744-8756-4B1CD6DD3413}" type="pres">
      <dgm:prSet presAssocID="{18B92ACD-F8EB-4826-92AD-968EF37D023B}" presName="childShape" presStyleCnt="0"/>
      <dgm:spPr/>
    </dgm:pt>
    <dgm:pt modelId="{44576911-6B0D-4078-A934-A98C93AEACE0}" type="pres">
      <dgm:prSet presAssocID="{0FB455DF-7A68-4C24-B9ED-63B79C561DC7}" presName="Name13" presStyleLbl="parChTrans1D2" presStyleIdx="0" presStyleCnt="8"/>
      <dgm:spPr/>
    </dgm:pt>
    <dgm:pt modelId="{A9C22DDE-5C1C-4C13-B019-A93D4FDFD7B5}" type="pres">
      <dgm:prSet presAssocID="{59D6B591-B300-4404-88A1-DB16C3CD8336}" presName="childText" presStyleLbl="bgAcc1" presStyleIdx="0" presStyleCnt="8" custScaleX="129613" custScaleY="63662">
        <dgm:presLayoutVars>
          <dgm:bulletEnabled val="1"/>
        </dgm:presLayoutVars>
      </dgm:prSet>
      <dgm:spPr/>
    </dgm:pt>
    <dgm:pt modelId="{7E9DD6B7-2071-4774-9789-2F8E59AE1F96}" type="pres">
      <dgm:prSet presAssocID="{B7FE910F-D61F-4B1B-AC07-8B4BE4337A70}" presName="Name13" presStyleLbl="parChTrans1D2" presStyleIdx="1" presStyleCnt="8"/>
      <dgm:spPr/>
    </dgm:pt>
    <dgm:pt modelId="{A4B54511-BE32-4EAA-ADDF-9E72D489D388}" type="pres">
      <dgm:prSet presAssocID="{F3D8FBA5-5A51-4E37-8A93-358DEF3BB795}" presName="childText" presStyleLbl="bgAcc1" presStyleIdx="1" presStyleCnt="8" custScaleX="170214" custScaleY="70013">
        <dgm:presLayoutVars>
          <dgm:bulletEnabled val="1"/>
        </dgm:presLayoutVars>
      </dgm:prSet>
      <dgm:spPr/>
    </dgm:pt>
    <dgm:pt modelId="{2B2115B5-BA85-46D6-9F2E-F2F07F826F4A}" type="pres">
      <dgm:prSet presAssocID="{CF2D6FBD-618D-4D52-B479-A03D79CBA2CB}" presName="Name13" presStyleLbl="parChTrans1D2" presStyleIdx="2" presStyleCnt="8"/>
      <dgm:spPr/>
    </dgm:pt>
    <dgm:pt modelId="{41DFE201-7444-4977-BFEC-7D5242D600D6}" type="pres">
      <dgm:prSet presAssocID="{E0C1FF55-1EE0-4120-809D-5CA462A11D1D}" presName="childText" presStyleLbl="bgAcc1" presStyleIdx="2" presStyleCnt="8" custScaleX="170739" custScaleY="68005">
        <dgm:presLayoutVars>
          <dgm:bulletEnabled val="1"/>
        </dgm:presLayoutVars>
      </dgm:prSet>
      <dgm:spPr/>
    </dgm:pt>
    <dgm:pt modelId="{57E2D699-BF29-4958-92C9-0D9C886B59EE}" type="pres">
      <dgm:prSet presAssocID="{3CF7B61B-F6C6-4D19-9794-0C492676312F}" presName="root" presStyleCnt="0"/>
      <dgm:spPr/>
    </dgm:pt>
    <dgm:pt modelId="{1178ACF6-041A-4412-87BB-0A140F383078}" type="pres">
      <dgm:prSet presAssocID="{3CF7B61B-F6C6-4D19-9794-0C492676312F}" presName="rootComposite" presStyleCnt="0"/>
      <dgm:spPr/>
    </dgm:pt>
    <dgm:pt modelId="{CC38698D-73F6-481A-8BAD-FEF0E12D15D6}" type="pres">
      <dgm:prSet presAssocID="{3CF7B61B-F6C6-4D19-9794-0C492676312F}" presName="rootText" presStyleLbl="node1" presStyleIdx="1" presStyleCnt="3" custScaleX="146686"/>
      <dgm:spPr/>
    </dgm:pt>
    <dgm:pt modelId="{62B36BEC-9079-4D0D-94FF-4C1ACEE5D7FC}" type="pres">
      <dgm:prSet presAssocID="{3CF7B61B-F6C6-4D19-9794-0C492676312F}" presName="rootConnector" presStyleLbl="node1" presStyleIdx="1" presStyleCnt="3"/>
      <dgm:spPr/>
    </dgm:pt>
    <dgm:pt modelId="{A344519B-BDC2-451B-A4D1-46AE9138191B}" type="pres">
      <dgm:prSet presAssocID="{3CF7B61B-F6C6-4D19-9794-0C492676312F}" presName="childShape" presStyleCnt="0"/>
      <dgm:spPr/>
    </dgm:pt>
    <dgm:pt modelId="{253F8C68-884D-4922-861F-1D5529330934}" type="pres">
      <dgm:prSet presAssocID="{6FEA3EF0-E9ED-4870-9F22-36C4387E6985}" presName="Name13" presStyleLbl="parChTrans1D2" presStyleIdx="3" presStyleCnt="8"/>
      <dgm:spPr/>
    </dgm:pt>
    <dgm:pt modelId="{1515FCE8-B8B4-4532-8626-6F7A67E650F6}" type="pres">
      <dgm:prSet presAssocID="{B32E3485-E1EB-4FC3-AA27-9062EFEF97A4}" presName="childText" presStyleLbl="bgAcc1" presStyleIdx="3" presStyleCnt="8" custScaleX="147032" custScaleY="82601">
        <dgm:presLayoutVars>
          <dgm:bulletEnabled val="1"/>
        </dgm:presLayoutVars>
      </dgm:prSet>
      <dgm:spPr/>
    </dgm:pt>
    <dgm:pt modelId="{05280804-0E43-4426-A495-ED70515E1011}" type="pres">
      <dgm:prSet presAssocID="{7CB5D320-7863-486D-8B68-34920946DD77}" presName="Name13" presStyleLbl="parChTrans1D2" presStyleIdx="4" presStyleCnt="8"/>
      <dgm:spPr/>
    </dgm:pt>
    <dgm:pt modelId="{C6EB6958-B8C8-431C-850D-BE4BE5C8B9F3}" type="pres">
      <dgm:prSet presAssocID="{6E509F54-0FE4-405B-8B8F-1E3830AFB655}" presName="childText" presStyleLbl="bgAcc1" presStyleIdx="4" presStyleCnt="8" custScaleX="150272" custScaleY="69176">
        <dgm:presLayoutVars>
          <dgm:bulletEnabled val="1"/>
        </dgm:presLayoutVars>
      </dgm:prSet>
      <dgm:spPr/>
    </dgm:pt>
    <dgm:pt modelId="{6AF4B50A-D9E1-4FEE-BE9E-E3067E8BCFEE}" type="pres">
      <dgm:prSet presAssocID="{6FD3F124-7576-477E-B590-03AA7F123B49}" presName="Name13" presStyleLbl="parChTrans1D2" presStyleIdx="5" presStyleCnt="8"/>
      <dgm:spPr/>
    </dgm:pt>
    <dgm:pt modelId="{CB60DB5A-DC45-47DE-8C54-AA1B0A0F2BE7}" type="pres">
      <dgm:prSet presAssocID="{CB61D935-0CE9-4EC5-B7D6-0327043B91B6}" presName="childText" presStyleLbl="bgAcc1" presStyleIdx="5" presStyleCnt="8" custScaleX="158372" custScaleY="60998">
        <dgm:presLayoutVars>
          <dgm:bulletEnabled val="1"/>
        </dgm:presLayoutVars>
      </dgm:prSet>
      <dgm:spPr/>
    </dgm:pt>
    <dgm:pt modelId="{7BCD9ED3-8CD0-4527-8447-A77069BEC5FB}" type="pres">
      <dgm:prSet presAssocID="{BC133CD8-7BC6-46A3-8289-7D779ABA4DA6}" presName="root" presStyleCnt="0"/>
      <dgm:spPr/>
    </dgm:pt>
    <dgm:pt modelId="{19F9770C-7E72-493B-BD83-E8D401C02C20}" type="pres">
      <dgm:prSet presAssocID="{BC133CD8-7BC6-46A3-8289-7D779ABA4DA6}" presName="rootComposite" presStyleCnt="0"/>
      <dgm:spPr/>
    </dgm:pt>
    <dgm:pt modelId="{F33DD4BA-E270-44F8-800D-46963A1367A1}" type="pres">
      <dgm:prSet presAssocID="{BC133CD8-7BC6-46A3-8289-7D779ABA4DA6}" presName="rootText" presStyleLbl="node1" presStyleIdx="2" presStyleCnt="3" custScaleX="140218" custLinFactNeighborX="1080" custLinFactNeighborY="1097"/>
      <dgm:spPr/>
    </dgm:pt>
    <dgm:pt modelId="{1D4782FA-0591-439B-A10C-05B60011466E}" type="pres">
      <dgm:prSet presAssocID="{BC133CD8-7BC6-46A3-8289-7D779ABA4DA6}" presName="rootConnector" presStyleLbl="node1" presStyleIdx="2" presStyleCnt="3"/>
      <dgm:spPr/>
    </dgm:pt>
    <dgm:pt modelId="{F0F36883-386B-4A5D-8839-660352FEEAA7}" type="pres">
      <dgm:prSet presAssocID="{BC133CD8-7BC6-46A3-8289-7D779ABA4DA6}" presName="childShape" presStyleCnt="0"/>
      <dgm:spPr/>
    </dgm:pt>
    <dgm:pt modelId="{69D695F3-C0B1-4C1C-8CF4-151792040E3D}" type="pres">
      <dgm:prSet presAssocID="{851ABE6A-42C0-496B-9CD6-596EA7186215}" presName="Name13" presStyleLbl="parChTrans1D2" presStyleIdx="6" presStyleCnt="8"/>
      <dgm:spPr/>
    </dgm:pt>
    <dgm:pt modelId="{86CC6D3D-30BF-4D1D-91E2-10E9F5016097}" type="pres">
      <dgm:prSet presAssocID="{CB5F5310-93EE-425D-967D-64D7605811FE}" presName="childText" presStyleLbl="bgAcc1" presStyleIdx="6" presStyleCnt="8" custScaleX="158137">
        <dgm:presLayoutVars>
          <dgm:bulletEnabled val="1"/>
        </dgm:presLayoutVars>
      </dgm:prSet>
      <dgm:spPr/>
    </dgm:pt>
    <dgm:pt modelId="{65176F85-C05A-41FF-AAB1-ED9FB7D70BD8}" type="pres">
      <dgm:prSet presAssocID="{8C28A391-A4A0-4134-B9A5-76D20616F188}" presName="Name13" presStyleLbl="parChTrans1D2" presStyleIdx="7" presStyleCnt="8"/>
      <dgm:spPr/>
    </dgm:pt>
    <dgm:pt modelId="{C9547671-6D98-4DB6-9C17-8C57E9483EC8}" type="pres">
      <dgm:prSet presAssocID="{2530CF7D-BF93-47B9-BA76-E0E24C43B4BA}" presName="childText" presStyleLbl="bgAcc1" presStyleIdx="7" presStyleCnt="8" custScaleX="156017">
        <dgm:presLayoutVars>
          <dgm:bulletEnabled val="1"/>
        </dgm:presLayoutVars>
      </dgm:prSet>
      <dgm:spPr/>
    </dgm:pt>
  </dgm:ptLst>
  <dgm:cxnLst>
    <dgm:cxn modelId="{EAF6F606-1DEE-447F-8D62-A8AE1A37E879}" type="presOf" srcId="{3CF7B61B-F6C6-4D19-9794-0C492676312F}" destId="{CC38698D-73F6-481A-8BAD-FEF0E12D15D6}" srcOrd="0" destOrd="0" presId="urn:microsoft.com/office/officeart/2005/8/layout/hierarchy3"/>
    <dgm:cxn modelId="{43800D09-F2EB-49E1-B2B0-9A8AAE9AD4F9}" type="presOf" srcId="{BC133CD8-7BC6-46A3-8289-7D779ABA4DA6}" destId="{1D4782FA-0591-439B-A10C-05B60011466E}" srcOrd="1" destOrd="0" presId="urn:microsoft.com/office/officeart/2005/8/layout/hierarchy3"/>
    <dgm:cxn modelId="{3D13CF0B-B91A-4159-ADA2-C1EA654FC26D}" type="presOf" srcId="{FD8A1B26-491B-4839-8966-0AFE85DB8A11}" destId="{75D051B8-13DF-4ECF-8B6F-C2797D7727AD}" srcOrd="0" destOrd="0" presId="urn:microsoft.com/office/officeart/2005/8/layout/hierarchy3"/>
    <dgm:cxn modelId="{6D87F00C-F8AF-42D4-AA84-2C9B6A65061C}" srcId="{18B92ACD-F8EB-4826-92AD-968EF37D023B}" destId="{E0C1FF55-1EE0-4120-809D-5CA462A11D1D}" srcOrd="2" destOrd="0" parTransId="{CF2D6FBD-618D-4D52-B479-A03D79CBA2CB}" sibTransId="{BCF8AACA-124C-426A-99DF-01F6F4516E3A}"/>
    <dgm:cxn modelId="{3D921E0E-DBBB-4DF2-A885-F2A23B2E697D}" type="presOf" srcId="{E0C1FF55-1EE0-4120-809D-5CA462A11D1D}" destId="{41DFE201-7444-4977-BFEC-7D5242D600D6}" srcOrd="0" destOrd="0" presId="urn:microsoft.com/office/officeart/2005/8/layout/hierarchy3"/>
    <dgm:cxn modelId="{6944FD27-16B6-4A58-A0DD-24D77312B08B}" srcId="{FD8A1B26-491B-4839-8966-0AFE85DB8A11}" destId="{18B92ACD-F8EB-4826-92AD-968EF37D023B}" srcOrd="0" destOrd="0" parTransId="{C13931ED-9082-4179-81B7-08D4930889D4}" sibTransId="{6CFDC67E-ABF3-4065-8EA5-2A3D22005F9C}"/>
    <dgm:cxn modelId="{FA98432E-E4F8-4A20-934A-FE15B8389094}" type="presOf" srcId="{8C28A391-A4A0-4134-B9A5-76D20616F188}" destId="{65176F85-C05A-41FF-AAB1-ED9FB7D70BD8}" srcOrd="0" destOrd="0" presId="urn:microsoft.com/office/officeart/2005/8/layout/hierarchy3"/>
    <dgm:cxn modelId="{1F77AD39-2CA2-49BC-BCC6-0758B2A062EF}" type="presOf" srcId="{CB5F5310-93EE-425D-967D-64D7605811FE}" destId="{86CC6D3D-30BF-4D1D-91E2-10E9F5016097}" srcOrd="0" destOrd="0" presId="urn:microsoft.com/office/officeart/2005/8/layout/hierarchy3"/>
    <dgm:cxn modelId="{CF79F03C-217B-4E22-BB34-1017F0BFAFA3}" srcId="{BC133CD8-7BC6-46A3-8289-7D779ABA4DA6}" destId="{2530CF7D-BF93-47B9-BA76-E0E24C43B4BA}" srcOrd="1" destOrd="0" parTransId="{8C28A391-A4A0-4134-B9A5-76D20616F188}" sibTransId="{76D3F119-D82E-4A03-ACCB-8019D23BEB18}"/>
    <dgm:cxn modelId="{AA233E5B-1412-4CFE-BF3F-30BD97DD2106}" type="presOf" srcId="{6FEA3EF0-E9ED-4870-9F22-36C4387E6985}" destId="{253F8C68-884D-4922-861F-1D5529330934}" srcOrd="0" destOrd="0" presId="urn:microsoft.com/office/officeart/2005/8/layout/hierarchy3"/>
    <dgm:cxn modelId="{E8882561-35F3-47C5-B8C5-48359947F17E}" srcId="{3CF7B61B-F6C6-4D19-9794-0C492676312F}" destId="{6E509F54-0FE4-405B-8B8F-1E3830AFB655}" srcOrd="1" destOrd="0" parTransId="{7CB5D320-7863-486D-8B68-34920946DD77}" sibTransId="{C1F92FCD-043E-4BBC-8FC1-486096D73912}"/>
    <dgm:cxn modelId="{1193A548-70E8-4D7C-93B2-E51C8850566A}" type="presOf" srcId="{851ABE6A-42C0-496B-9CD6-596EA7186215}" destId="{69D695F3-C0B1-4C1C-8CF4-151792040E3D}" srcOrd="0" destOrd="0" presId="urn:microsoft.com/office/officeart/2005/8/layout/hierarchy3"/>
    <dgm:cxn modelId="{494BE973-A247-4696-8D48-101ED3DFBEDC}" type="presOf" srcId="{B7FE910F-D61F-4B1B-AC07-8B4BE4337A70}" destId="{7E9DD6B7-2071-4774-9789-2F8E59AE1F96}" srcOrd="0" destOrd="0" presId="urn:microsoft.com/office/officeart/2005/8/layout/hierarchy3"/>
    <dgm:cxn modelId="{2253F277-8570-442D-A456-F0CACB503B0E}" srcId="{FD8A1B26-491B-4839-8966-0AFE85DB8A11}" destId="{3CF7B61B-F6C6-4D19-9794-0C492676312F}" srcOrd="1" destOrd="0" parTransId="{80BBA5E8-06F1-4713-8AF2-0B8553D65B14}" sibTransId="{196EF637-FFF3-42E5-B217-7F27EE0DC74E}"/>
    <dgm:cxn modelId="{289A527A-9A3C-47E8-8287-5476FDB9BEE2}" type="presOf" srcId="{59D6B591-B300-4404-88A1-DB16C3CD8336}" destId="{A9C22DDE-5C1C-4C13-B019-A93D4FDFD7B5}" srcOrd="0" destOrd="0" presId="urn:microsoft.com/office/officeart/2005/8/layout/hierarchy3"/>
    <dgm:cxn modelId="{87231F7B-7CE8-4E60-BD5B-C7F8DBB29385}" type="presOf" srcId="{6E509F54-0FE4-405B-8B8F-1E3830AFB655}" destId="{C6EB6958-B8C8-431C-850D-BE4BE5C8B9F3}" srcOrd="0" destOrd="0" presId="urn:microsoft.com/office/officeart/2005/8/layout/hierarchy3"/>
    <dgm:cxn modelId="{0EC0FA82-01EE-470C-A09A-14B3FE08402E}" type="presOf" srcId="{3CF7B61B-F6C6-4D19-9794-0C492676312F}" destId="{62B36BEC-9079-4D0D-94FF-4C1ACEE5D7FC}" srcOrd="1" destOrd="0" presId="urn:microsoft.com/office/officeart/2005/8/layout/hierarchy3"/>
    <dgm:cxn modelId="{9C26788E-46F5-4806-8A03-60AC4AE2DC6B}" srcId="{BC133CD8-7BC6-46A3-8289-7D779ABA4DA6}" destId="{CB5F5310-93EE-425D-967D-64D7605811FE}" srcOrd="0" destOrd="0" parTransId="{851ABE6A-42C0-496B-9CD6-596EA7186215}" sibTransId="{1A2A50A6-500C-4702-8059-F1B25BA919F3}"/>
    <dgm:cxn modelId="{06B62094-0C49-468B-B6A3-B3CF29396121}" srcId="{18B92ACD-F8EB-4826-92AD-968EF37D023B}" destId="{F3D8FBA5-5A51-4E37-8A93-358DEF3BB795}" srcOrd="1" destOrd="0" parTransId="{B7FE910F-D61F-4B1B-AC07-8B4BE4337A70}" sibTransId="{1484C738-B301-4A4A-869E-BF943C427058}"/>
    <dgm:cxn modelId="{2564B99E-9E75-449E-B322-0346815D4620}" type="presOf" srcId="{7CB5D320-7863-486D-8B68-34920946DD77}" destId="{05280804-0E43-4426-A495-ED70515E1011}" srcOrd="0" destOrd="0" presId="urn:microsoft.com/office/officeart/2005/8/layout/hierarchy3"/>
    <dgm:cxn modelId="{9380FAA3-D752-486B-8523-787E0EF9B330}" type="presOf" srcId="{0FB455DF-7A68-4C24-B9ED-63B79C561DC7}" destId="{44576911-6B0D-4078-A934-A98C93AEACE0}" srcOrd="0" destOrd="0" presId="urn:microsoft.com/office/officeart/2005/8/layout/hierarchy3"/>
    <dgm:cxn modelId="{ABF75DAB-36F7-40D4-B253-303D1BA04085}" type="presOf" srcId="{F3D8FBA5-5A51-4E37-8A93-358DEF3BB795}" destId="{A4B54511-BE32-4EAA-ADDF-9E72D489D388}" srcOrd="0" destOrd="0" presId="urn:microsoft.com/office/officeart/2005/8/layout/hierarchy3"/>
    <dgm:cxn modelId="{F1720AC2-590B-46FF-B4CC-031B3CAAF447}" type="presOf" srcId="{18B92ACD-F8EB-4826-92AD-968EF37D023B}" destId="{6F8032BD-720A-4A5C-BA7C-90064A2C71DD}" srcOrd="0" destOrd="0" presId="urn:microsoft.com/office/officeart/2005/8/layout/hierarchy3"/>
    <dgm:cxn modelId="{7B131DCC-F0EF-442D-8A23-FA7334EF4742}" type="presOf" srcId="{6FD3F124-7576-477E-B590-03AA7F123B49}" destId="{6AF4B50A-D9E1-4FEE-BE9E-E3067E8BCFEE}" srcOrd="0" destOrd="0" presId="urn:microsoft.com/office/officeart/2005/8/layout/hierarchy3"/>
    <dgm:cxn modelId="{B9C54CCD-7534-4FCD-A1C7-FCC6E6778B37}" srcId="{3CF7B61B-F6C6-4D19-9794-0C492676312F}" destId="{B32E3485-E1EB-4FC3-AA27-9062EFEF97A4}" srcOrd="0" destOrd="0" parTransId="{6FEA3EF0-E9ED-4870-9F22-36C4387E6985}" sibTransId="{1DA64E7A-02BA-447F-B0BB-855D403372CD}"/>
    <dgm:cxn modelId="{AC98B5CD-662B-4BC4-B81B-AD129DA7A0F9}" type="presOf" srcId="{18B92ACD-F8EB-4826-92AD-968EF37D023B}" destId="{48DFBC2E-FB16-423F-81B7-13F7FA9B78B6}" srcOrd="1" destOrd="0" presId="urn:microsoft.com/office/officeart/2005/8/layout/hierarchy3"/>
    <dgm:cxn modelId="{99231AD6-AFD7-4B7F-BAA5-266600A15D37}" type="presOf" srcId="{B32E3485-E1EB-4FC3-AA27-9062EFEF97A4}" destId="{1515FCE8-B8B4-4532-8626-6F7A67E650F6}" srcOrd="0" destOrd="0" presId="urn:microsoft.com/office/officeart/2005/8/layout/hierarchy3"/>
    <dgm:cxn modelId="{8C75EBDB-D2E9-436F-8D51-29AA3005B836}" srcId="{FD8A1B26-491B-4839-8966-0AFE85DB8A11}" destId="{BC133CD8-7BC6-46A3-8289-7D779ABA4DA6}" srcOrd="2" destOrd="0" parTransId="{35A303F4-4779-42C1-83FD-D0B94E00F898}" sibTransId="{46EB394C-8877-4159-B7D0-4D6CC4F489AF}"/>
    <dgm:cxn modelId="{F1BCABE6-F20E-4BF2-BE4C-82B8990534E5}" type="presOf" srcId="{2530CF7D-BF93-47B9-BA76-E0E24C43B4BA}" destId="{C9547671-6D98-4DB6-9C17-8C57E9483EC8}" srcOrd="0" destOrd="0" presId="urn:microsoft.com/office/officeart/2005/8/layout/hierarchy3"/>
    <dgm:cxn modelId="{3C288EEE-D274-45E4-BACC-ADB099D4D27C}" srcId="{18B92ACD-F8EB-4826-92AD-968EF37D023B}" destId="{59D6B591-B300-4404-88A1-DB16C3CD8336}" srcOrd="0" destOrd="0" parTransId="{0FB455DF-7A68-4C24-B9ED-63B79C561DC7}" sibTransId="{F0316320-43F6-4924-B0B6-D292FBF23C1F}"/>
    <dgm:cxn modelId="{94B40DFA-324E-4A82-B8B8-716C228DC233}" type="presOf" srcId="{CB61D935-0CE9-4EC5-B7D6-0327043B91B6}" destId="{CB60DB5A-DC45-47DE-8C54-AA1B0A0F2BE7}" srcOrd="0" destOrd="0" presId="urn:microsoft.com/office/officeart/2005/8/layout/hierarchy3"/>
    <dgm:cxn modelId="{D3EB5BFE-1C6B-4543-912D-E1CDA056CA3A}" srcId="{3CF7B61B-F6C6-4D19-9794-0C492676312F}" destId="{CB61D935-0CE9-4EC5-B7D6-0327043B91B6}" srcOrd="2" destOrd="0" parTransId="{6FD3F124-7576-477E-B590-03AA7F123B49}" sibTransId="{54843EC3-E063-48F6-8D15-94794D8E3927}"/>
    <dgm:cxn modelId="{BEC610FF-ECBD-4B46-A152-E438D32852E9}" type="presOf" srcId="{BC133CD8-7BC6-46A3-8289-7D779ABA4DA6}" destId="{F33DD4BA-E270-44F8-800D-46963A1367A1}" srcOrd="0" destOrd="0" presId="urn:microsoft.com/office/officeart/2005/8/layout/hierarchy3"/>
    <dgm:cxn modelId="{665D5AFF-C142-4242-B755-F8D2145C89A7}" type="presOf" srcId="{CF2D6FBD-618D-4D52-B479-A03D79CBA2CB}" destId="{2B2115B5-BA85-46D6-9F2E-F2F07F826F4A}" srcOrd="0" destOrd="0" presId="urn:microsoft.com/office/officeart/2005/8/layout/hierarchy3"/>
    <dgm:cxn modelId="{9DD0BF4D-EE77-4DC4-8385-4CA99B01F386}" type="presParOf" srcId="{75D051B8-13DF-4ECF-8B6F-C2797D7727AD}" destId="{F37D1460-AEFC-44D9-9906-51B8E4048D97}" srcOrd="0" destOrd="0" presId="urn:microsoft.com/office/officeart/2005/8/layout/hierarchy3"/>
    <dgm:cxn modelId="{EB942658-3CBC-455C-A3A5-7E4D20B293E6}" type="presParOf" srcId="{F37D1460-AEFC-44D9-9906-51B8E4048D97}" destId="{D3F3FCAE-7AE7-4B9B-8D86-A41D31356B56}" srcOrd="0" destOrd="0" presId="urn:microsoft.com/office/officeart/2005/8/layout/hierarchy3"/>
    <dgm:cxn modelId="{340AF158-6C77-4C78-83AB-890E8B42FE11}" type="presParOf" srcId="{D3F3FCAE-7AE7-4B9B-8D86-A41D31356B56}" destId="{6F8032BD-720A-4A5C-BA7C-90064A2C71DD}" srcOrd="0" destOrd="0" presId="urn:microsoft.com/office/officeart/2005/8/layout/hierarchy3"/>
    <dgm:cxn modelId="{1B447919-E5D3-4586-BC0D-0909D423668B}" type="presParOf" srcId="{D3F3FCAE-7AE7-4B9B-8D86-A41D31356B56}" destId="{48DFBC2E-FB16-423F-81B7-13F7FA9B78B6}" srcOrd="1" destOrd="0" presId="urn:microsoft.com/office/officeart/2005/8/layout/hierarchy3"/>
    <dgm:cxn modelId="{D81116E7-CD85-4C75-8EDB-8538031E609B}" type="presParOf" srcId="{F37D1460-AEFC-44D9-9906-51B8E4048D97}" destId="{79D1D92D-80D0-4744-8756-4B1CD6DD3413}" srcOrd="1" destOrd="0" presId="urn:microsoft.com/office/officeart/2005/8/layout/hierarchy3"/>
    <dgm:cxn modelId="{96106C46-D4C6-4724-8AC9-B0E326FED342}" type="presParOf" srcId="{79D1D92D-80D0-4744-8756-4B1CD6DD3413}" destId="{44576911-6B0D-4078-A934-A98C93AEACE0}" srcOrd="0" destOrd="0" presId="urn:microsoft.com/office/officeart/2005/8/layout/hierarchy3"/>
    <dgm:cxn modelId="{B0C9AE18-82AE-436B-9677-638B3E13422E}" type="presParOf" srcId="{79D1D92D-80D0-4744-8756-4B1CD6DD3413}" destId="{A9C22DDE-5C1C-4C13-B019-A93D4FDFD7B5}" srcOrd="1" destOrd="0" presId="urn:microsoft.com/office/officeart/2005/8/layout/hierarchy3"/>
    <dgm:cxn modelId="{CE9C8D08-CA28-4DCB-97E3-A20A5B2B410A}" type="presParOf" srcId="{79D1D92D-80D0-4744-8756-4B1CD6DD3413}" destId="{7E9DD6B7-2071-4774-9789-2F8E59AE1F96}" srcOrd="2" destOrd="0" presId="urn:microsoft.com/office/officeart/2005/8/layout/hierarchy3"/>
    <dgm:cxn modelId="{E5F639C4-F100-4163-A7FA-3C914480A17F}" type="presParOf" srcId="{79D1D92D-80D0-4744-8756-4B1CD6DD3413}" destId="{A4B54511-BE32-4EAA-ADDF-9E72D489D388}" srcOrd="3" destOrd="0" presId="urn:microsoft.com/office/officeart/2005/8/layout/hierarchy3"/>
    <dgm:cxn modelId="{50A85025-1C7B-4C4E-BB8F-F74DCFA925EE}" type="presParOf" srcId="{79D1D92D-80D0-4744-8756-4B1CD6DD3413}" destId="{2B2115B5-BA85-46D6-9F2E-F2F07F826F4A}" srcOrd="4" destOrd="0" presId="urn:microsoft.com/office/officeart/2005/8/layout/hierarchy3"/>
    <dgm:cxn modelId="{B764D54E-A9C7-4F46-91C4-6FBC28218CA8}" type="presParOf" srcId="{79D1D92D-80D0-4744-8756-4B1CD6DD3413}" destId="{41DFE201-7444-4977-BFEC-7D5242D600D6}" srcOrd="5" destOrd="0" presId="urn:microsoft.com/office/officeart/2005/8/layout/hierarchy3"/>
    <dgm:cxn modelId="{830197FB-0B2A-4FEE-90DB-E44A83855BC0}" type="presParOf" srcId="{75D051B8-13DF-4ECF-8B6F-C2797D7727AD}" destId="{57E2D699-BF29-4958-92C9-0D9C886B59EE}" srcOrd="1" destOrd="0" presId="urn:microsoft.com/office/officeart/2005/8/layout/hierarchy3"/>
    <dgm:cxn modelId="{93F61D00-0850-4DA6-B874-7769FF2040C6}" type="presParOf" srcId="{57E2D699-BF29-4958-92C9-0D9C886B59EE}" destId="{1178ACF6-041A-4412-87BB-0A140F383078}" srcOrd="0" destOrd="0" presId="urn:microsoft.com/office/officeart/2005/8/layout/hierarchy3"/>
    <dgm:cxn modelId="{081472E2-2D76-4335-96D1-312E6956D107}" type="presParOf" srcId="{1178ACF6-041A-4412-87BB-0A140F383078}" destId="{CC38698D-73F6-481A-8BAD-FEF0E12D15D6}" srcOrd="0" destOrd="0" presId="urn:microsoft.com/office/officeart/2005/8/layout/hierarchy3"/>
    <dgm:cxn modelId="{0A654C03-49B8-4472-A8C9-73B3C2F62406}" type="presParOf" srcId="{1178ACF6-041A-4412-87BB-0A140F383078}" destId="{62B36BEC-9079-4D0D-94FF-4C1ACEE5D7FC}" srcOrd="1" destOrd="0" presId="urn:microsoft.com/office/officeart/2005/8/layout/hierarchy3"/>
    <dgm:cxn modelId="{C06A4A99-5635-4770-A1C1-E7F56E079BE4}" type="presParOf" srcId="{57E2D699-BF29-4958-92C9-0D9C886B59EE}" destId="{A344519B-BDC2-451B-A4D1-46AE9138191B}" srcOrd="1" destOrd="0" presId="urn:microsoft.com/office/officeart/2005/8/layout/hierarchy3"/>
    <dgm:cxn modelId="{C0043CBC-5229-4174-A521-8F815E032703}" type="presParOf" srcId="{A344519B-BDC2-451B-A4D1-46AE9138191B}" destId="{253F8C68-884D-4922-861F-1D5529330934}" srcOrd="0" destOrd="0" presId="urn:microsoft.com/office/officeart/2005/8/layout/hierarchy3"/>
    <dgm:cxn modelId="{31CDC225-6ECF-4817-86D7-C2A5B50AB00F}" type="presParOf" srcId="{A344519B-BDC2-451B-A4D1-46AE9138191B}" destId="{1515FCE8-B8B4-4532-8626-6F7A67E650F6}" srcOrd="1" destOrd="0" presId="urn:microsoft.com/office/officeart/2005/8/layout/hierarchy3"/>
    <dgm:cxn modelId="{E9E07534-1DD1-40CB-A597-A1DEAC1CA36D}" type="presParOf" srcId="{A344519B-BDC2-451B-A4D1-46AE9138191B}" destId="{05280804-0E43-4426-A495-ED70515E1011}" srcOrd="2" destOrd="0" presId="urn:microsoft.com/office/officeart/2005/8/layout/hierarchy3"/>
    <dgm:cxn modelId="{5E086C20-DDF5-45F9-B7EF-8D7068B699AF}" type="presParOf" srcId="{A344519B-BDC2-451B-A4D1-46AE9138191B}" destId="{C6EB6958-B8C8-431C-850D-BE4BE5C8B9F3}" srcOrd="3" destOrd="0" presId="urn:microsoft.com/office/officeart/2005/8/layout/hierarchy3"/>
    <dgm:cxn modelId="{389A459E-248F-44A7-ACD6-256C2FA032F0}" type="presParOf" srcId="{A344519B-BDC2-451B-A4D1-46AE9138191B}" destId="{6AF4B50A-D9E1-4FEE-BE9E-E3067E8BCFEE}" srcOrd="4" destOrd="0" presId="urn:microsoft.com/office/officeart/2005/8/layout/hierarchy3"/>
    <dgm:cxn modelId="{33CBBCBB-B9D5-4AB8-99C3-D76D922BA7BF}" type="presParOf" srcId="{A344519B-BDC2-451B-A4D1-46AE9138191B}" destId="{CB60DB5A-DC45-47DE-8C54-AA1B0A0F2BE7}" srcOrd="5" destOrd="0" presId="urn:microsoft.com/office/officeart/2005/8/layout/hierarchy3"/>
    <dgm:cxn modelId="{D5B50012-B0CA-429E-B4EA-5AC74EF50AC2}" type="presParOf" srcId="{75D051B8-13DF-4ECF-8B6F-C2797D7727AD}" destId="{7BCD9ED3-8CD0-4527-8447-A77069BEC5FB}" srcOrd="2" destOrd="0" presId="urn:microsoft.com/office/officeart/2005/8/layout/hierarchy3"/>
    <dgm:cxn modelId="{FC2AB6A2-5383-4CF6-9574-978B8719493C}" type="presParOf" srcId="{7BCD9ED3-8CD0-4527-8447-A77069BEC5FB}" destId="{19F9770C-7E72-493B-BD83-E8D401C02C20}" srcOrd="0" destOrd="0" presId="urn:microsoft.com/office/officeart/2005/8/layout/hierarchy3"/>
    <dgm:cxn modelId="{8C53C1C1-98B2-4E1E-AD14-1F79AF33C9A3}" type="presParOf" srcId="{19F9770C-7E72-493B-BD83-E8D401C02C20}" destId="{F33DD4BA-E270-44F8-800D-46963A1367A1}" srcOrd="0" destOrd="0" presId="urn:microsoft.com/office/officeart/2005/8/layout/hierarchy3"/>
    <dgm:cxn modelId="{E0184E53-DB51-47E3-B16A-F41AE5B947CD}" type="presParOf" srcId="{19F9770C-7E72-493B-BD83-E8D401C02C20}" destId="{1D4782FA-0591-439B-A10C-05B60011466E}" srcOrd="1" destOrd="0" presId="urn:microsoft.com/office/officeart/2005/8/layout/hierarchy3"/>
    <dgm:cxn modelId="{389286E9-43FA-4472-9688-23D8170E015B}" type="presParOf" srcId="{7BCD9ED3-8CD0-4527-8447-A77069BEC5FB}" destId="{F0F36883-386B-4A5D-8839-660352FEEAA7}" srcOrd="1" destOrd="0" presId="urn:microsoft.com/office/officeart/2005/8/layout/hierarchy3"/>
    <dgm:cxn modelId="{2F7DE54D-C8E4-423A-9014-E61BD6D13A50}" type="presParOf" srcId="{F0F36883-386B-4A5D-8839-660352FEEAA7}" destId="{69D695F3-C0B1-4C1C-8CF4-151792040E3D}" srcOrd="0" destOrd="0" presId="urn:microsoft.com/office/officeart/2005/8/layout/hierarchy3"/>
    <dgm:cxn modelId="{7CC0B50F-D7E6-4178-9E82-FAE249F56DB2}" type="presParOf" srcId="{F0F36883-386B-4A5D-8839-660352FEEAA7}" destId="{86CC6D3D-30BF-4D1D-91E2-10E9F5016097}" srcOrd="1" destOrd="0" presId="urn:microsoft.com/office/officeart/2005/8/layout/hierarchy3"/>
    <dgm:cxn modelId="{52D39931-C460-4DB4-9397-A80825ACC244}" type="presParOf" srcId="{F0F36883-386B-4A5D-8839-660352FEEAA7}" destId="{65176F85-C05A-41FF-AAB1-ED9FB7D70BD8}" srcOrd="2" destOrd="0" presId="urn:microsoft.com/office/officeart/2005/8/layout/hierarchy3"/>
    <dgm:cxn modelId="{DCB10DA6-1A2F-4D30-B9CA-338631525929}" type="presParOf" srcId="{F0F36883-386B-4A5D-8839-660352FEEAA7}" destId="{C9547671-6D98-4DB6-9C17-8C57E9483EC8}"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D8A1B26-491B-4839-8966-0AFE85DB8A1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18B92ACD-F8EB-4826-92AD-968EF37D023B}">
      <dgm:prSet phldrT="[Text]"/>
      <dgm:spPr/>
      <dgm:t>
        <a:bodyPr/>
        <a:lstStyle/>
        <a:p>
          <a:r>
            <a:rPr lang="en-US" b="1" dirty="0">
              <a:latin typeface="+mj-lt"/>
            </a:rPr>
            <a:t>DAY 1</a:t>
          </a:r>
        </a:p>
        <a:p>
          <a:r>
            <a:rPr lang="en-US" dirty="0">
              <a:latin typeface="+mj-lt"/>
            </a:rPr>
            <a:t>Academic Pathways to Health Careers </a:t>
          </a:r>
        </a:p>
      </dgm:t>
    </dgm:pt>
    <dgm:pt modelId="{C13931ED-9082-4179-81B7-08D4930889D4}" type="parTrans" cxnId="{6944FD27-16B6-4A58-A0DD-24D77312B08B}">
      <dgm:prSet/>
      <dgm:spPr/>
      <dgm:t>
        <a:bodyPr/>
        <a:lstStyle/>
        <a:p>
          <a:endParaRPr lang="en-US"/>
        </a:p>
      </dgm:t>
    </dgm:pt>
    <dgm:pt modelId="{6CFDC67E-ABF3-4065-8EA5-2A3D22005F9C}" type="sibTrans" cxnId="{6944FD27-16B6-4A58-A0DD-24D77312B08B}">
      <dgm:prSet/>
      <dgm:spPr/>
      <dgm:t>
        <a:bodyPr/>
        <a:lstStyle/>
        <a:p>
          <a:endParaRPr lang="en-US"/>
        </a:p>
      </dgm:t>
    </dgm:pt>
    <dgm:pt modelId="{F3D8FBA5-5A51-4E37-8A93-358DEF3BB795}">
      <dgm:prSet phldrT="[Text]"/>
      <dgm:spPr/>
      <dgm:t>
        <a:bodyPr/>
        <a:lstStyle/>
        <a:p>
          <a:r>
            <a:rPr lang="en-US" dirty="0"/>
            <a:t>Faculty Panel Discussion</a:t>
          </a:r>
        </a:p>
      </dgm:t>
    </dgm:pt>
    <dgm:pt modelId="{B7FE910F-D61F-4B1B-AC07-8B4BE4337A70}" type="parTrans" cxnId="{06B62094-0C49-468B-B6A3-B3CF29396121}">
      <dgm:prSet/>
      <dgm:spPr/>
      <dgm:t>
        <a:bodyPr/>
        <a:lstStyle/>
        <a:p>
          <a:endParaRPr lang="en-US"/>
        </a:p>
      </dgm:t>
    </dgm:pt>
    <dgm:pt modelId="{1484C738-B301-4A4A-869E-BF943C427058}" type="sibTrans" cxnId="{06B62094-0C49-468B-B6A3-B3CF29396121}">
      <dgm:prSet/>
      <dgm:spPr/>
      <dgm:t>
        <a:bodyPr/>
        <a:lstStyle/>
        <a:p>
          <a:endParaRPr lang="en-US"/>
        </a:p>
      </dgm:t>
    </dgm:pt>
    <dgm:pt modelId="{E0C1FF55-1EE0-4120-809D-5CA462A11D1D}">
      <dgm:prSet phldrT="[Text]"/>
      <dgm:spPr/>
      <dgm:t>
        <a:bodyPr/>
        <a:lstStyle/>
        <a:p>
          <a:r>
            <a:rPr lang="en-US" dirty="0"/>
            <a:t>Student and Faculty Mixer</a:t>
          </a:r>
        </a:p>
      </dgm:t>
    </dgm:pt>
    <dgm:pt modelId="{CF2D6FBD-618D-4D52-B479-A03D79CBA2CB}" type="parTrans" cxnId="{6D87F00C-F8AF-42D4-AA84-2C9B6A65061C}">
      <dgm:prSet/>
      <dgm:spPr/>
      <dgm:t>
        <a:bodyPr/>
        <a:lstStyle/>
        <a:p>
          <a:endParaRPr lang="en-US"/>
        </a:p>
      </dgm:t>
    </dgm:pt>
    <dgm:pt modelId="{BCF8AACA-124C-426A-99DF-01F6F4516E3A}" type="sibTrans" cxnId="{6D87F00C-F8AF-42D4-AA84-2C9B6A65061C}">
      <dgm:prSet/>
      <dgm:spPr/>
      <dgm:t>
        <a:bodyPr/>
        <a:lstStyle/>
        <a:p>
          <a:endParaRPr lang="en-US"/>
        </a:p>
      </dgm:t>
    </dgm:pt>
    <dgm:pt modelId="{3CF7B61B-F6C6-4D19-9794-0C492676312F}">
      <dgm:prSet phldrT="[Text]"/>
      <dgm:spPr/>
      <dgm:t>
        <a:bodyPr/>
        <a:lstStyle/>
        <a:p>
          <a:r>
            <a:rPr lang="en-US" b="1" dirty="0">
              <a:latin typeface="+mj-lt"/>
            </a:rPr>
            <a:t>DAY 2</a:t>
          </a:r>
        </a:p>
        <a:p>
          <a:r>
            <a:rPr lang="en-US" dirty="0">
              <a:latin typeface="+mj-lt"/>
            </a:rPr>
            <a:t>Resources for Health Career Readiness</a:t>
          </a:r>
        </a:p>
      </dgm:t>
    </dgm:pt>
    <dgm:pt modelId="{80BBA5E8-06F1-4713-8AF2-0B8553D65B14}" type="parTrans" cxnId="{2253F277-8570-442D-A456-F0CACB503B0E}">
      <dgm:prSet/>
      <dgm:spPr/>
      <dgm:t>
        <a:bodyPr/>
        <a:lstStyle/>
        <a:p>
          <a:endParaRPr lang="en-US"/>
        </a:p>
      </dgm:t>
    </dgm:pt>
    <dgm:pt modelId="{196EF637-FFF3-42E5-B217-7F27EE0DC74E}" type="sibTrans" cxnId="{2253F277-8570-442D-A456-F0CACB503B0E}">
      <dgm:prSet/>
      <dgm:spPr/>
      <dgm:t>
        <a:bodyPr/>
        <a:lstStyle/>
        <a:p>
          <a:endParaRPr lang="en-US"/>
        </a:p>
      </dgm:t>
    </dgm:pt>
    <dgm:pt modelId="{B32E3485-E1EB-4FC3-AA27-9062EFEF97A4}">
      <dgm:prSet phldrT="[Text]"/>
      <dgm:spPr/>
      <dgm:t>
        <a:bodyPr/>
        <a:lstStyle/>
        <a:p>
          <a:r>
            <a:rPr lang="en-US" dirty="0"/>
            <a:t>Career Center Workshop</a:t>
          </a:r>
        </a:p>
      </dgm:t>
    </dgm:pt>
    <dgm:pt modelId="{6FEA3EF0-E9ED-4870-9F22-36C4387E6985}" type="parTrans" cxnId="{B9C54CCD-7534-4FCD-A1C7-FCC6E6778B37}">
      <dgm:prSet/>
      <dgm:spPr/>
      <dgm:t>
        <a:bodyPr/>
        <a:lstStyle/>
        <a:p>
          <a:endParaRPr lang="en-US"/>
        </a:p>
      </dgm:t>
    </dgm:pt>
    <dgm:pt modelId="{1DA64E7A-02BA-447F-B0BB-855D403372CD}" type="sibTrans" cxnId="{B9C54CCD-7534-4FCD-A1C7-FCC6E6778B37}">
      <dgm:prSet/>
      <dgm:spPr/>
      <dgm:t>
        <a:bodyPr/>
        <a:lstStyle/>
        <a:p>
          <a:endParaRPr lang="en-US"/>
        </a:p>
      </dgm:t>
    </dgm:pt>
    <dgm:pt modelId="{6E509F54-0FE4-405B-8B8F-1E3830AFB655}">
      <dgm:prSet phldrT="[Text]"/>
      <dgm:spPr/>
      <dgm:t>
        <a:bodyPr/>
        <a:lstStyle/>
        <a:p>
          <a:r>
            <a:rPr lang="en-US" dirty="0"/>
            <a:t>Library Info Session</a:t>
          </a:r>
        </a:p>
      </dgm:t>
    </dgm:pt>
    <dgm:pt modelId="{7CB5D320-7863-486D-8B68-34920946DD77}" type="parTrans" cxnId="{E8882561-35F3-47C5-B8C5-48359947F17E}">
      <dgm:prSet/>
      <dgm:spPr/>
      <dgm:t>
        <a:bodyPr/>
        <a:lstStyle/>
        <a:p>
          <a:endParaRPr lang="en-US"/>
        </a:p>
      </dgm:t>
    </dgm:pt>
    <dgm:pt modelId="{C1F92FCD-043E-4BBC-8FC1-486096D73912}" type="sibTrans" cxnId="{E8882561-35F3-47C5-B8C5-48359947F17E}">
      <dgm:prSet/>
      <dgm:spPr/>
      <dgm:t>
        <a:bodyPr/>
        <a:lstStyle/>
        <a:p>
          <a:endParaRPr lang="en-US"/>
        </a:p>
      </dgm:t>
    </dgm:pt>
    <dgm:pt modelId="{BC133CD8-7BC6-46A3-8289-7D779ABA4DA6}">
      <dgm:prSet phldrT="[Text]"/>
      <dgm:spPr/>
      <dgm:t>
        <a:bodyPr/>
        <a:lstStyle/>
        <a:p>
          <a:r>
            <a:rPr lang="en-US" b="1" dirty="0">
              <a:latin typeface="+mj-lt"/>
            </a:rPr>
            <a:t>DAY 3</a:t>
          </a:r>
        </a:p>
        <a:p>
          <a:r>
            <a:rPr lang="en-US" dirty="0">
              <a:latin typeface="+mj-lt"/>
            </a:rPr>
            <a:t>The Journey to Medical, Dental, and Pharmacy School</a:t>
          </a:r>
        </a:p>
      </dgm:t>
    </dgm:pt>
    <dgm:pt modelId="{35A303F4-4779-42C1-83FD-D0B94E00F898}" type="parTrans" cxnId="{8C75EBDB-D2E9-436F-8D51-29AA3005B836}">
      <dgm:prSet/>
      <dgm:spPr/>
      <dgm:t>
        <a:bodyPr/>
        <a:lstStyle/>
        <a:p>
          <a:endParaRPr lang="en-US"/>
        </a:p>
      </dgm:t>
    </dgm:pt>
    <dgm:pt modelId="{46EB394C-8877-4159-B7D0-4D6CC4F489AF}" type="sibTrans" cxnId="{8C75EBDB-D2E9-436F-8D51-29AA3005B836}">
      <dgm:prSet/>
      <dgm:spPr/>
      <dgm:t>
        <a:bodyPr/>
        <a:lstStyle/>
        <a:p>
          <a:endParaRPr lang="en-US"/>
        </a:p>
      </dgm:t>
    </dgm:pt>
    <dgm:pt modelId="{CB5F5310-93EE-425D-967D-64D7605811FE}">
      <dgm:prSet phldrT="[Text]"/>
      <dgm:spPr/>
      <dgm:t>
        <a:bodyPr/>
        <a:lstStyle/>
        <a:p>
          <a:r>
            <a:rPr lang="en-US" dirty="0"/>
            <a:t>Panel: Charles R. Drew University of Medicine and Science and USC</a:t>
          </a:r>
        </a:p>
      </dgm:t>
    </dgm:pt>
    <dgm:pt modelId="{851ABE6A-42C0-496B-9CD6-596EA7186215}" type="parTrans" cxnId="{9C26788E-46F5-4806-8A03-60AC4AE2DC6B}">
      <dgm:prSet/>
      <dgm:spPr/>
      <dgm:t>
        <a:bodyPr/>
        <a:lstStyle/>
        <a:p>
          <a:endParaRPr lang="en-US"/>
        </a:p>
      </dgm:t>
    </dgm:pt>
    <dgm:pt modelId="{1A2A50A6-500C-4702-8059-F1B25BA919F3}" type="sibTrans" cxnId="{9C26788E-46F5-4806-8A03-60AC4AE2DC6B}">
      <dgm:prSet/>
      <dgm:spPr/>
      <dgm:t>
        <a:bodyPr/>
        <a:lstStyle/>
        <a:p>
          <a:endParaRPr lang="en-US"/>
        </a:p>
      </dgm:t>
    </dgm:pt>
    <dgm:pt modelId="{2530CF7D-BF93-47B9-BA76-E0E24C43B4BA}">
      <dgm:prSet phldrT="[Text]"/>
      <dgm:spPr/>
      <dgm:t>
        <a:bodyPr/>
        <a:lstStyle/>
        <a:p>
          <a:r>
            <a:rPr lang="en-US" dirty="0"/>
            <a:t>Health Career Series Readiness Close</a:t>
          </a:r>
        </a:p>
      </dgm:t>
    </dgm:pt>
    <dgm:pt modelId="{8C28A391-A4A0-4134-B9A5-76D20616F188}" type="parTrans" cxnId="{CF79F03C-217B-4E22-BB34-1017F0BFAFA3}">
      <dgm:prSet/>
      <dgm:spPr/>
      <dgm:t>
        <a:bodyPr/>
        <a:lstStyle/>
        <a:p>
          <a:endParaRPr lang="en-US"/>
        </a:p>
      </dgm:t>
    </dgm:pt>
    <dgm:pt modelId="{76D3F119-D82E-4A03-ACCB-8019D23BEB18}" type="sibTrans" cxnId="{CF79F03C-217B-4E22-BB34-1017F0BFAFA3}">
      <dgm:prSet/>
      <dgm:spPr/>
      <dgm:t>
        <a:bodyPr/>
        <a:lstStyle/>
        <a:p>
          <a:endParaRPr lang="en-US"/>
        </a:p>
      </dgm:t>
    </dgm:pt>
    <dgm:pt modelId="{59D6B591-B300-4404-88A1-DB16C3CD8336}">
      <dgm:prSet phldrT="[Text]"/>
      <dgm:spPr/>
      <dgm:t>
        <a:bodyPr/>
        <a:lstStyle/>
        <a:p>
          <a:r>
            <a:rPr lang="en-US" dirty="0"/>
            <a:t>Kickoff</a:t>
          </a:r>
        </a:p>
      </dgm:t>
    </dgm:pt>
    <dgm:pt modelId="{0FB455DF-7A68-4C24-B9ED-63B79C561DC7}" type="parTrans" cxnId="{3C288EEE-D274-45E4-BACC-ADB099D4D27C}">
      <dgm:prSet/>
      <dgm:spPr/>
      <dgm:t>
        <a:bodyPr/>
        <a:lstStyle/>
        <a:p>
          <a:endParaRPr lang="en-US"/>
        </a:p>
      </dgm:t>
    </dgm:pt>
    <dgm:pt modelId="{F0316320-43F6-4924-B0B6-D292FBF23C1F}" type="sibTrans" cxnId="{3C288EEE-D274-45E4-BACC-ADB099D4D27C}">
      <dgm:prSet/>
      <dgm:spPr/>
      <dgm:t>
        <a:bodyPr/>
        <a:lstStyle/>
        <a:p>
          <a:endParaRPr lang="en-US"/>
        </a:p>
      </dgm:t>
    </dgm:pt>
    <dgm:pt modelId="{CB61D935-0CE9-4EC5-B7D6-0327043B91B6}">
      <dgm:prSet phldrT="[Text]"/>
      <dgm:spPr/>
      <dgm:t>
        <a:bodyPr/>
        <a:lstStyle/>
        <a:p>
          <a:r>
            <a:rPr lang="en-US" dirty="0" err="1"/>
            <a:t>MDPas</a:t>
          </a:r>
          <a:r>
            <a:rPr lang="en-US" dirty="0"/>
            <a:t> Info Session</a:t>
          </a:r>
        </a:p>
      </dgm:t>
    </dgm:pt>
    <dgm:pt modelId="{6FD3F124-7576-477E-B590-03AA7F123B49}" type="parTrans" cxnId="{D3EB5BFE-1C6B-4543-912D-E1CDA056CA3A}">
      <dgm:prSet/>
      <dgm:spPr/>
      <dgm:t>
        <a:bodyPr/>
        <a:lstStyle/>
        <a:p>
          <a:endParaRPr lang="en-US"/>
        </a:p>
      </dgm:t>
    </dgm:pt>
    <dgm:pt modelId="{54843EC3-E063-48F6-8D15-94794D8E3927}" type="sibTrans" cxnId="{D3EB5BFE-1C6B-4543-912D-E1CDA056CA3A}">
      <dgm:prSet/>
      <dgm:spPr/>
      <dgm:t>
        <a:bodyPr/>
        <a:lstStyle/>
        <a:p>
          <a:endParaRPr lang="en-US"/>
        </a:p>
      </dgm:t>
    </dgm:pt>
    <dgm:pt modelId="{75D051B8-13DF-4ECF-8B6F-C2797D7727AD}" type="pres">
      <dgm:prSet presAssocID="{FD8A1B26-491B-4839-8966-0AFE85DB8A11}" presName="diagram" presStyleCnt="0">
        <dgm:presLayoutVars>
          <dgm:chPref val="1"/>
          <dgm:dir/>
          <dgm:animOne val="branch"/>
          <dgm:animLvl val="lvl"/>
          <dgm:resizeHandles/>
        </dgm:presLayoutVars>
      </dgm:prSet>
      <dgm:spPr/>
    </dgm:pt>
    <dgm:pt modelId="{F37D1460-AEFC-44D9-9906-51B8E4048D97}" type="pres">
      <dgm:prSet presAssocID="{18B92ACD-F8EB-4826-92AD-968EF37D023B}" presName="root" presStyleCnt="0"/>
      <dgm:spPr/>
    </dgm:pt>
    <dgm:pt modelId="{D3F3FCAE-7AE7-4B9B-8D86-A41D31356B56}" type="pres">
      <dgm:prSet presAssocID="{18B92ACD-F8EB-4826-92AD-968EF37D023B}" presName="rootComposite" presStyleCnt="0"/>
      <dgm:spPr/>
    </dgm:pt>
    <dgm:pt modelId="{6F8032BD-720A-4A5C-BA7C-90064A2C71DD}" type="pres">
      <dgm:prSet presAssocID="{18B92ACD-F8EB-4826-92AD-968EF37D023B}" presName="rootText" presStyleLbl="node1" presStyleIdx="0" presStyleCnt="3" custScaleX="145306"/>
      <dgm:spPr/>
    </dgm:pt>
    <dgm:pt modelId="{48DFBC2E-FB16-423F-81B7-13F7FA9B78B6}" type="pres">
      <dgm:prSet presAssocID="{18B92ACD-F8EB-4826-92AD-968EF37D023B}" presName="rootConnector" presStyleLbl="node1" presStyleIdx="0" presStyleCnt="3"/>
      <dgm:spPr/>
    </dgm:pt>
    <dgm:pt modelId="{79D1D92D-80D0-4744-8756-4B1CD6DD3413}" type="pres">
      <dgm:prSet presAssocID="{18B92ACD-F8EB-4826-92AD-968EF37D023B}" presName="childShape" presStyleCnt="0"/>
      <dgm:spPr/>
    </dgm:pt>
    <dgm:pt modelId="{44576911-6B0D-4078-A934-A98C93AEACE0}" type="pres">
      <dgm:prSet presAssocID="{0FB455DF-7A68-4C24-B9ED-63B79C561DC7}" presName="Name13" presStyleLbl="parChTrans1D2" presStyleIdx="0" presStyleCnt="8"/>
      <dgm:spPr/>
    </dgm:pt>
    <dgm:pt modelId="{A9C22DDE-5C1C-4C13-B019-A93D4FDFD7B5}" type="pres">
      <dgm:prSet presAssocID="{59D6B591-B300-4404-88A1-DB16C3CD8336}" presName="childText" presStyleLbl="bgAcc1" presStyleIdx="0" presStyleCnt="8" custScaleX="129613" custScaleY="63662">
        <dgm:presLayoutVars>
          <dgm:bulletEnabled val="1"/>
        </dgm:presLayoutVars>
      </dgm:prSet>
      <dgm:spPr/>
    </dgm:pt>
    <dgm:pt modelId="{7E9DD6B7-2071-4774-9789-2F8E59AE1F96}" type="pres">
      <dgm:prSet presAssocID="{B7FE910F-D61F-4B1B-AC07-8B4BE4337A70}" presName="Name13" presStyleLbl="parChTrans1D2" presStyleIdx="1" presStyleCnt="8"/>
      <dgm:spPr/>
    </dgm:pt>
    <dgm:pt modelId="{A4B54511-BE32-4EAA-ADDF-9E72D489D388}" type="pres">
      <dgm:prSet presAssocID="{F3D8FBA5-5A51-4E37-8A93-358DEF3BB795}" presName="childText" presStyleLbl="bgAcc1" presStyleIdx="1" presStyleCnt="8" custScaleX="170214" custScaleY="70013">
        <dgm:presLayoutVars>
          <dgm:bulletEnabled val="1"/>
        </dgm:presLayoutVars>
      </dgm:prSet>
      <dgm:spPr/>
    </dgm:pt>
    <dgm:pt modelId="{2B2115B5-BA85-46D6-9F2E-F2F07F826F4A}" type="pres">
      <dgm:prSet presAssocID="{CF2D6FBD-618D-4D52-B479-A03D79CBA2CB}" presName="Name13" presStyleLbl="parChTrans1D2" presStyleIdx="2" presStyleCnt="8"/>
      <dgm:spPr/>
    </dgm:pt>
    <dgm:pt modelId="{41DFE201-7444-4977-BFEC-7D5242D600D6}" type="pres">
      <dgm:prSet presAssocID="{E0C1FF55-1EE0-4120-809D-5CA462A11D1D}" presName="childText" presStyleLbl="bgAcc1" presStyleIdx="2" presStyleCnt="8" custScaleX="170739" custScaleY="68005">
        <dgm:presLayoutVars>
          <dgm:bulletEnabled val="1"/>
        </dgm:presLayoutVars>
      </dgm:prSet>
      <dgm:spPr/>
    </dgm:pt>
    <dgm:pt modelId="{57E2D699-BF29-4958-92C9-0D9C886B59EE}" type="pres">
      <dgm:prSet presAssocID="{3CF7B61B-F6C6-4D19-9794-0C492676312F}" presName="root" presStyleCnt="0"/>
      <dgm:spPr/>
    </dgm:pt>
    <dgm:pt modelId="{1178ACF6-041A-4412-87BB-0A140F383078}" type="pres">
      <dgm:prSet presAssocID="{3CF7B61B-F6C6-4D19-9794-0C492676312F}" presName="rootComposite" presStyleCnt="0"/>
      <dgm:spPr/>
    </dgm:pt>
    <dgm:pt modelId="{CC38698D-73F6-481A-8BAD-FEF0E12D15D6}" type="pres">
      <dgm:prSet presAssocID="{3CF7B61B-F6C6-4D19-9794-0C492676312F}" presName="rootText" presStyleLbl="node1" presStyleIdx="1" presStyleCnt="3" custScaleX="146686"/>
      <dgm:spPr/>
    </dgm:pt>
    <dgm:pt modelId="{62B36BEC-9079-4D0D-94FF-4C1ACEE5D7FC}" type="pres">
      <dgm:prSet presAssocID="{3CF7B61B-F6C6-4D19-9794-0C492676312F}" presName="rootConnector" presStyleLbl="node1" presStyleIdx="1" presStyleCnt="3"/>
      <dgm:spPr/>
    </dgm:pt>
    <dgm:pt modelId="{A344519B-BDC2-451B-A4D1-46AE9138191B}" type="pres">
      <dgm:prSet presAssocID="{3CF7B61B-F6C6-4D19-9794-0C492676312F}" presName="childShape" presStyleCnt="0"/>
      <dgm:spPr/>
    </dgm:pt>
    <dgm:pt modelId="{253F8C68-884D-4922-861F-1D5529330934}" type="pres">
      <dgm:prSet presAssocID="{6FEA3EF0-E9ED-4870-9F22-36C4387E6985}" presName="Name13" presStyleLbl="parChTrans1D2" presStyleIdx="3" presStyleCnt="8"/>
      <dgm:spPr/>
    </dgm:pt>
    <dgm:pt modelId="{1515FCE8-B8B4-4532-8626-6F7A67E650F6}" type="pres">
      <dgm:prSet presAssocID="{B32E3485-E1EB-4FC3-AA27-9062EFEF97A4}" presName="childText" presStyleLbl="bgAcc1" presStyleIdx="3" presStyleCnt="8" custScaleX="147032" custScaleY="82601">
        <dgm:presLayoutVars>
          <dgm:bulletEnabled val="1"/>
        </dgm:presLayoutVars>
      </dgm:prSet>
      <dgm:spPr/>
    </dgm:pt>
    <dgm:pt modelId="{05280804-0E43-4426-A495-ED70515E1011}" type="pres">
      <dgm:prSet presAssocID="{7CB5D320-7863-486D-8B68-34920946DD77}" presName="Name13" presStyleLbl="parChTrans1D2" presStyleIdx="4" presStyleCnt="8"/>
      <dgm:spPr/>
    </dgm:pt>
    <dgm:pt modelId="{C6EB6958-B8C8-431C-850D-BE4BE5C8B9F3}" type="pres">
      <dgm:prSet presAssocID="{6E509F54-0FE4-405B-8B8F-1E3830AFB655}" presName="childText" presStyleLbl="bgAcc1" presStyleIdx="4" presStyleCnt="8" custScaleX="150272" custScaleY="69176">
        <dgm:presLayoutVars>
          <dgm:bulletEnabled val="1"/>
        </dgm:presLayoutVars>
      </dgm:prSet>
      <dgm:spPr/>
    </dgm:pt>
    <dgm:pt modelId="{6AF4B50A-D9E1-4FEE-BE9E-E3067E8BCFEE}" type="pres">
      <dgm:prSet presAssocID="{6FD3F124-7576-477E-B590-03AA7F123B49}" presName="Name13" presStyleLbl="parChTrans1D2" presStyleIdx="5" presStyleCnt="8"/>
      <dgm:spPr/>
    </dgm:pt>
    <dgm:pt modelId="{CB60DB5A-DC45-47DE-8C54-AA1B0A0F2BE7}" type="pres">
      <dgm:prSet presAssocID="{CB61D935-0CE9-4EC5-B7D6-0327043B91B6}" presName="childText" presStyleLbl="bgAcc1" presStyleIdx="5" presStyleCnt="8" custScaleX="158372" custScaleY="60998">
        <dgm:presLayoutVars>
          <dgm:bulletEnabled val="1"/>
        </dgm:presLayoutVars>
      </dgm:prSet>
      <dgm:spPr/>
    </dgm:pt>
    <dgm:pt modelId="{7BCD9ED3-8CD0-4527-8447-A77069BEC5FB}" type="pres">
      <dgm:prSet presAssocID="{BC133CD8-7BC6-46A3-8289-7D779ABA4DA6}" presName="root" presStyleCnt="0"/>
      <dgm:spPr/>
    </dgm:pt>
    <dgm:pt modelId="{19F9770C-7E72-493B-BD83-E8D401C02C20}" type="pres">
      <dgm:prSet presAssocID="{BC133CD8-7BC6-46A3-8289-7D779ABA4DA6}" presName="rootComposite" presStyleCnt="0"/>
      <dgm:spPr/>
    </dgm:pt>
    <dgm:pt modelId="{F33DD4BA-E270-44F8-800D-46963A1367A1}" type="pres">
      <dgm:prSet presAssocID="{BC133CD8-7BC6-46A3-8289-7D779ABA4DA6}" presName="rootText" presStyleLbl="node1" presStyleIdx="2" presStyleCnt="3" custScaleX="140218" custLinFactNeighborX="1080" custLinFactNeighborY="1097"/>
      <dgm:spPr/>
    </dgm:pt>
    <dgm:pt modelId="{1D4782FA-0591-439B-A10C-05B60011466E}" type="pres">
      <dgm:prSet presAssocID="{BC133CD8-7BC6-46A3-8289-7D779ABA4DA6}" presName="rootConnector" presStyleLbl="node1" presStyleIdx="2" presStyleCnt="3"/>
      <dgm:spPr/>
    </dgm:pt>
    <dgm:pt modelId="{F0F36883-386B-4A5D-8839-660352FEEAA7}" type="pres">
      <dgm:prSet presAssocID="{BC133CD8-7BC6-46A3-8289-7D779ABA4DA6}" presName="childShape" presStyleCnt="0"/>
      <dgm:spPr/>
    </dgm:pt>
    <dgm:pt modelId="{69D695F3-C0B1-4C1C-8CF4-151792040E3D}" type="pres">
      <dgm:prSet presAssocID="{851ABE6A-42C0-496B-9CD6-596EA7186215}" presName="Name13" presStyleLbl="parChTrans1D2" presStyleIdx="6" presStyleCnt="8"/>
      <dgm:spPr/>
    </dgm:pt>
    <dgm:pt modelId="{86CC6D3D-30BF-4D1D-91E2-10E9F5016097}" type="pres">
      <dgm:prSet presAssocID="{CB5F5310-93EE-425D-967D-64D7605811FE}" presName="childText" presStyleLbl="bgAcc1" presStyleIdx="6" presStyleCnt="8" custScaleX="158137">
        <dgm:presLayoutVars>
          <dgm:bulletEnabled val="1"/>
        </dgm:presLayoutVars>
      </dgm:prSet>
      <dgm:spPr/>
    </dgm:pt>
    <dgm:pt modelId="{65176F85-C05A-41FF-AAB1-ED9FB7D70BD8}" type="pres">
      <dgm:prSet presAssocID="{8C28A391-A4A0-4134-B9A5-76D20616F188}" presName="Name13" presStyleLbl="parChTrans1D2" presStyleIdx="7" presStyleCnt="8"/>
      <dgm:spPr/>
    </dgm:pt>
    <dgm:pt modelId="{C9547671-6D98-4DB6-9C17-8C57E9483EC8}" type="pres">
      <dgm:prSet presAssocID="{2530CF7D-BF93-47B9-BA76-E0E24C43B4BA}" presName="childText" presStyleLbl="bgAcc1" presStyleIdx="7" presStyleCnt="8" custScaleX="156017">
        <dgm:presLayoutVars>
          <dgm:bulletEnabled val="1"/>
        </dgm:presLayoutVars>
      </dgm:prSet>
      <dgm:spPr/>
    </dgm:pt>
  </dgm:ptLst>
  <dgm:cxnLst>
    <dgm:cxn modelId="{EAF6F606-1DEE-447F-8D62-A8AE1A37E879}" type="presOf" srcId="{3CF7B61B-F6C6-4D19-9794-0C492676312F}" destId="{CC38698D-73F6-481A-8BAD-FEF0E12D15D6}" srcOrd="0" destOrd="0" presId="urn:microsoft.com/office/officeart/2005/8/layout/hierarchy3"/>
    <dgm:cxn modelId="{43800D09-F2EB-49E1-B2B0-9A8AAE9AD4F9}" type="presOf" srcId="{BC133CD8-7BC6-46A3-8289-7D779ABA4DA6}" destId="{1D4782FA-0591-439B-A10C-05B60011466E}" srcOrd="1" destOrd="0" presId="urn:microsoft.com/office/officeart/2005/8/layout/hierarchy3"/>
    <dgm:cxn modelId="{3D13CF0B-B91A-4159-ADA2-C1EA654FC26D}" type="presOf" srcId="{FD8A1B26-491B-4839-8966-0AFE85DB8A11}" destId="{75D051B8-13DF-4ECF-8B6F-C2797D7727AD}" srcOrd="0" destOrd="0" presId="urn:microsoft.com/office/officeart/2005/8/layout/hierarchy3"/>
    <dgm:cxn modelId="{6D87F00C-F8AF-42D4-AA84-2C9B6A65061C}" srcId="{18B92ACD-F8EB-4826-92AD-968EF37D023B}" destId="{E0C1FF55-1EE0-4120-809D-5CA462A11D1D}" srcOrd="2" destOrd="0" parTransId="{CF2D6FBD-618D-4D52-B479-A03D79CBA2CB}" sibTransId="{BCF8AACA-124C-426A-99DF-01F6F4516E3A}"/>
    <dgm:cxn modelId="{3D921E0E-DBBB-4DF2-A885-F2A23B2E697D}" type="presOf" srcId="{E0C1FF55-1EE0-4120-809D-5CA462A11D1D}" destId="{41DFE201-7444-4977-BFEC-7D5242D600D6}" srcOrd="0" destOrd="0" presId="urn:microsoft.com/office/officeart/2005/8/layout/hierarchy3"/>
    <dgm:cxn modelId="{6944FD27-16B6-4A58-A0DD-24D77312B08B}" srcId="{FD8A1B26-491B-4839-8966-0AFE85DB8A11}" destId="{18B92ACD-F8EB-4826-92AD-968EF37D023B}" srcOrd="0" destOrd="0" parTransId="{C13931ED-9082-4179-81B7-08D4930889D4}" sibTransId="{6CFDC67E-ABF3-4065-8EA5-2A3D22005F9C}"/>
    <dgm:cxn modelId="{FA98432E-E4F8-4A20-934A-FE15B8389094}" type="presOf" srcId="{8C28A391-A4A0-4134-B9A5-76D20616F188}" destId="{65176F85-C05A-41FF-AAB1-ED9FB7D70BD8}" srcOrd="0" destOrd="0" presId="urn:microsoft.com/office/officeart/2005/8/layout/hierarchy3"/>
    <dgm:cxn modelId="{1F77AD39-2CA2-49BC-BCC6-0758B2A062EF}" type="presOf" srcId="{CB5F5310-93EE-425D-967D-64D7605811FE}" destId="{86CC6D3D-30BF-4D1D-91E2-10E9F5016097}" srcOrd="0" destOrd="0" presId="urn:microsoft.com/office/officeart/2005/8/layout/hierarchy3"/>
    <dgm:cxn modelId="{CF79F03C-217B-4E22-BB34-1017F0BFAFA3}" srcId="{BC133CD8-7BC6-46A3-8289-7D779ABA4DA6}" destId="{2530CF7D-BF93-47B9-BA76-E0E24C43B4BA}" srcOrd="1" destOrd="0" parTransId="{8C28A391-A4A0-4134-B9A5-76D20616F188}" sibTransId="{76D3F119-D82E-4A03-ACCB-8019D23BEB18}"/>
    <dgm:cxn modelId="{AA233E5B-1412-4CFE-BF3F-30BD97DD2106}" type="presOf" srcId="{6FEA3EF0-E9ED-4870-9F22-36C4387E6985}" destId="{253F8C68-884D-4922-861F-1D5529330934}" srcOrd="0" destOrd="0" presId="urn:microsoft.com/office/officeart/2005/8/layout/hierarchy3"/>
    <dgm:cxn modelId="{E8882561-35F3-47C5-B8C5-48359947F17E}" srcId="{3CF7B61B-F6C6-4D19-9794-0C492676312F}" destId="{6E509F54-0FE4-405B-8B8F-1E3830AFB655}" srcOrd="1" destOrd="0" parTransId="{7CB5D320-7863-486D-8B68-34920946DD77}" sibTransId="{C1F92FCD-043E-4BBC-8FC1-486096D73912}"/>
    <dgm:cxn modelId="{1193A548-70E8-4D7C-93B2-E51C8850566A}" type="presOf" srcId="{851ABE6A-42C0-496B-9CD6-596EA7186215}" destId="{69D695F3-C0B1-4C1C-8CF4-151792040E3D}" srcOrd="0" destOrd="0" presId="urn:microsoft.com/office/officeart/2005/8/layout/hierarchy3"/>
    <dgm:cxn modelId="{494BE973-A247-4696-8D48-101ED3DFBEDC}" type="presOf" srcId="{B7FE910F-D61F-4B1B-AC07-8B4BE4337A70}" destId="{7E9DD6B7-2071-4774-9789-2F8E59AE1F96}" srcOrd="0" destOrd="0" presId="urn:microsoft.com/office/officeart/2005/8/layout/hierarchy3"/>
    <dgm:cxn modelId="{2253F277-8570-442D-A456-F0CACB503B0E}" srcId="{FD8A1B26-491B-4839-8966-0AFE85DB8A11}" destId="{3CF7B61B-F6C6-4D19-9794-0C492676312F}" srcOrd="1" destOrd="0" parTransId="{80BBA5E8-06F1-4713-8AF2-0B8553D65B14}" sibTransId="{196EF637-FFF3-42E5-B217-7F27EE0DC74E}"/>
    <dgm:cxn modelId="{289A527A-9A3C-47E8-8287-5476FDB9BEE2}" type="presOf" srcId="{59D6B591-B300-4404-88A1-DB16C3CD8336}" destId="{A9C22DDE-5C1C-4C13-B019-A93D4FDFD7B5}" srcOrd="0" destOrd="0" presId="urn:microsoft.com/office/officeart/2005/8/layout/hierarchy3"/>
    <dgm:cxn modelId="{87231F7B-7CE8-4E60-BD5B-C7F8DBB29385}" type="presOf" srcId="{6E509F54-0FE4-405B-8B8F-1E3830AFB655}" destId="{C6EB6958-B8C8-431C-850D-BE4BE5C8B9F3}" srcOrd="0" destOrd="0" presId="urn:microsoft.com/office/officeart/2005/8/layout/hierarchy3"/>
    <dgm:cxn modelId="{0EC0FA82-01EE-470C-A09A-14B3FE08402E}" type="presOf" srcId="{3CF7B61B-F6C6-4D19-9794-0C492676312F}" destId="{62B36BEC-9079-4D0D-94FF-4C1ACEE5D7FC}" srcOrd="1" destOrd="0" presId="urn:microsoft.com/office/officeart/2005/8/layout/hierarchy3"/>
    <dgm:cxn modelId="{9C26788E-46F5-4806-8A03-60AC4AE2DC6B}" srcId="{BC133CD8-7BC6-46A3-8289-7D779ABA4DA6}" destId="{CB5F5310-93EE-425D-967D-64D7605811FE}" srcOrd="0" destOrd="0" parTransId="{851ABE6A-42C0-496B-9CD6-596EA7186215}" sibTransId="{1A2A50A6-500C-4702-8059-F1B25BA919F3}"/>
    <dgm:cxn modelId="{06B62094-0C49-468B-B6A3-B3CF29396121}" srcId="{18B92ACD-F8EB-4826-92AD-968EF37D023B}" destId="{F3D8FBA5-5A51-4E37-8A93-358DEF3BB795}" srcOrd="1" destOrd="0" parTransId="{B7FE910F-D61F-4B1B-AC07-8B4BE4337A70}" sibTransId="{1484C738-B301-4A4A-869E-BF943C427058}"/>
    <dgm:cxn modelId="{2564B99E-9E75-449E-B322-0346815D4620}" type="presOf" srcId="{7CB5D320-7863-486D-8B68-34920946DD77}" destId="{05280804-0E43-4426-A495-ED70515E1011}" srcOrd="0" destOrd="0" presId="urn:microsoft.com/office/officeart/2005/8/layout/hierarchy3"/>
    <dgm:cxn modelId="{9380FAA3-D752-486B-8523-787E0EF9B330}" type="presOf" srcId="{0FB455DF-7A68-4C24-B9ED-63B79C561DC7}" destId="{44576911-6B0D-4078-A934-A98C93AEACE0}" srcOrd="0" destOrd="0" presId="urn:microsoft.com/office/officeart/2005/8/layout/hierarchy3"/>
    <dgm:cxn modelId="{ABF75DAB-36F7-40D4-B253-303D1BA04085}" type="presOf" srcId="{F3D8FBA5-5A51-4E37-8A93-358DEF3BB795}" destId="{A4B54511-BE32-4EAA-ADDF-9E72D489D388}" srcOrd="0" destOrd="0" presId="urn:microsoft.com/office/officeart/2005/8/layout/hierarchy3"/>
    <dgm:cxn modelId="{F1720AC2-590B-46FF-B4CC-031B3CAAF447}" type="presOf" srcId="{18B92ACD-F8EB-4826-92AD-968EF37D023B}" destId="{6F8032BD-720A-4A5C-BA7C-90064A2C71DD}" srcOrd="0" destOrd="0" presId="urn:microsoft.com/office/officeart/2005/8/layout/hierarchy3"/>
    <dgm:cxn modelId="{7B131DCC-F0EF-442D-8A23-FA7334EF4742}" type="presOf" srcId="{6FD3F124-7576-477E-B590-03AA7F123B49}" destId="{6AF4B50A-D9E1-4FEE-BE9E-E3067E8BCFEE}" srcOrd="0" destOrd="0" presId="urn:microsoft.com/office/officeart/2005/8/layout/hierarchy3"/>
    <dgm:cxn modelId="{B9C54CCD-7534-4FCD-A1C7-FCC6E6778B37}" srcId="{3CF7B61B-F6C6-4D19-9794-0C492676312F}" destId="{B32E3485-E1EB-4FC3-AA27-9062EFEF97A4}" srcOrd="0" destOrd="0" parTransId="{6FEA3EF0-E9ED-4870-9F22-36C4387E6985}" sibTransId="{1DA64E7A-02BA-447F-B0BB-855D403372CD}"/>
    <dgm:cxn modelId="{AC98B5CD-662B-4BC4-B81B-AD129DA7A0F9}" type="presOf" srcId="{18B92ACD-F8EB-4826-92AD-968EF37D023B}" destId="{48DFBC2E-FB16-423F-81B7-13F7FA9B78B6}" srcOrd="1" destOrd="0" presId="urn:microsoft.com/office/officeart/2005/8/layout/hierarchy3"/>
    <dgm:cxn modelId="{99231AD6-AFD7-4B7F-BAA5-266600A15D37}" type="presOf" srcId="{B32E3485-E1EB-4FC3-AA27-9062EFEF97A4}" destId="{1515FCE8-B8B4-4532-8626-6F7A67E650F6}" srcOrd="0" destOrd="0" presId="urn:microsoft.com/office/officeart/2005/8/layout/hierarchy3"/>
    <dgm:cxn modelId="{8C75EBDB-D2E9-436F-8D51-29AA3005B836}" srcId="{FD8A1B26-491B-4839-8966-0AFE85DB8A11}" destId="{BC133CD8-7BC6-46A3-8289-7D779ABA4DA6}" srcOrd="2" destOrd="0" parTransId="{35A303F4-4779-42C1-83FD-D0B94E00F898}" sibTransId="{46EB394C-8877-4159-B7D0-4D6CC4F489AF}"/>
    <dgm:cxn modelId="{F1BCABE6-F20E-4BF2-BE4C-82B8990534E5}" type="presOf" srcId="{2530CF7D-BF93-47B9-BA76-E0E24C43B4BA}" destId="{C9547671-6D98-4DB6-9C17-8C57E9483EC8}" srcOrd="0" destOrd="0" presId="urn:microsoft.com/office/officeart/2005/8/layout/hierarchy3"/>
    <dgm:cxn modelId="{3C288EEE-D274-45E4-BACC-ADB099D4D27C}" srcId="{18B92ACD-F8EB-4826-92AD-968EF37D023B}" destId="{59D6B591-B300-4404-88A1-DB16C3CD8336}" srcOrd="0" destOrd="0" parTransId="{0FB455DF-7A68-4C24-B9ED-63B79C561DC7}" sibTransId="{F0316320-43F6-4924-B0B6-D292FBF23C1F}"/>
    <dgm:cxn modelId="{94B40DFA-324E-4A82-B8B8-716C228DC233}" type="presOf" srcId="{CB61D935-0CE9-4EC5-B7D6-0327043B91B6}" destId="{CB60DB5A-DC45-47DE-8C54-AA1B0A0F2BE7}" srcOrd="0" destOrd="0" presId="urn:microsoft.com/office/officeart/2005/8/layout/hierarchy3"/>
    <dgm:cxn modelId="{D3EB5BFE-1C6B-4543-912D-E1CDA056CA3A}" srcId="{3CF7B61B-F6C6-4D19-9794-0C492676312F}" destId="{CB61D935-0CE9-4EC5-B7D6-0327043B91B6}" srcOrd="2" destOrd="0" parTransId="{6FD3F124-7576-477E-B590-03AA7F123B49}" sibTransId="{54843EC3-E063-48F6-8D15-94794D8E3927}"/>
    <dgm:cxn modelId="{BEC610FF-ECBD-4B46-A152-E438D32852E9}" type="presOf" srcId="{BC133CD8-7BC6-46A3-8289-7D779ABA4DA6}" destId="{F33DD4BA-E270-44F8-800D-46963A1367A1}" srcOrd="0" destOrd="0" presId="urn:microsoft.com/office/officeart/2005/8/layout/hierarchy3"/>
    <dgm:cxn modelId="{665D5AFF-C142-4242-B755-F8D2145C89A7}" type="presOf" srcId="{CF2D6FBD-618D-4D52-B479-A03D79CBA2CB}" destId="{2B2115B5-BA85-46D6-9F2E-F2F07F826F4A}" srcOrd="0" destOrd="0" presId="urn:microsoft.com/office/officeart/2005/8/layout/hierarchy3"/>
    <dgm:cxn modelId="{9DD0BF4D-EE77-4DC4-8385-4CA99B01F386}" type="presParOf" srcId="{75D051B8-13DF-4ECF-8B6F-C2797D7727AD}" destId="{F37D1460-AEFC-44D9-9906-51B8E4048D97}" srcOrd="0" destOrd="0" presId="urn:microsoft.com/office/officeart/2005/8/layout/hierarchy3"/>
    <dgm:cxn modelId="{EB942658-3CBC-455C-A3A5-7E4D20B293E6}" type="presParOf" srcId="{F37D1460-AEFC-44D9-9906-51B8E4048D97}" destId="{D3F3FCAE-7AE7-4B9B-8D86-A41D31356B56}" srcOrd="0" destOrd="0" presId="urn:microsoft.com/office/officeart/2005/8/layout/hierarchy3"/>
    <dgm:cxn modelId="{340AF158-6C77-4C78-83AB-890E8B42FE11}" type="presParOf" srcId="{D3F3FCAE-7AE7-4B9B-8D86-A41D31356B56}" destId="{6F8032BD-720A-4A5C-BA7C-90064A2C71DD}" srcOrd="0" destOrd="0" presId="urn:microsoft.com/office/officeart/2005/8/layout/hierarchy3"/>
    <dgm:cxn modelId="{1B447919-E5D3-4586-BC0D-0909D423668B}" type="presParOf" srcId="{D3F3FCAE-7AE7-4B9B-8D86-A41D31356B56}" destId="{48DFBC2E-FB16-423F-81B7-13F7FA9B78B6}" srcOrd="1" destOrd="0" presId="urn:microsoft.com/office/officeart/2005/8/layout/hierarchy3"/>
    <dgm:cxn modelId="{D81116E7-CD85-4C75-8EDB-8538031E609B}" type="presParOf" srcId="{F37D1460-AEFC-44D9-9906-51B8E4048D97}" destId="{79D1D92D-80D0-4744-8756-4B1CD6DD3413}" srcOrd="1" destOrd="0" presId="urn:microsoft.com/office/officeart/2005/8/layout/hierarchy3"/>
    <dgm:cxn modelId="{96106C46-D4C6-4724-8AC9-B0E326FED342}" type="presParOf" srcId="{79D1D92D-80D0-4744-8756-4B1CD6DD3413}" destId="{44576911-6B0D-4078-A934-A98C93AEACE0}" srcOrd="0" destOrd="0" presId="urn:microsoft.com/office/officeart/2005/8/layout/hierarchy3"/>
    <dgm:cxn modelId="{B0C9AE18-82AE-436B-9677-638B3E13422E}" type="presParOf" srcId="{79D1D92D-80D0-4744-8756-4B1CD6DD3413}" destId="{A9C22DDE-5C1C-4C13-B019-A93D4FDFD7B5}" srcOrd="1" destOrd="0" presId="urn:microsoft.com/office/officeart/2005/8/layout/hierarchy3"/>
    <dgm:cxn modelId="{CE9C8D08-CA28-4DCB-97E3-A20A5B2B410A}" type="presParOf" srcId="{79D1D92D-80D0-4744-8756-4B1CD6DD3413}" destId="{7E9DD6B7-2071-4774-9789-2F8E59AE1F96}" srcOrd="2" destOrd="0" presId="urn:microsoft.com/office/officeart/2005/8/layout/hierarchy3"/>
    <dgm:cxn modelId="{E5F639C4-F100-4163-A7FA-3C914480A17F}" type="presParOf" srcId="{79D1D92D-80D0-4744-8756-4B1CD6DD3413}" destId="{A4B54511-BE32-4EAA-ADDF-9E72D489D388}" srcOrd="3" destOrd="0" presId="urn:microsoft.com/office/officeart/2005/8/layout/hierarchy3"/>
    <dgm:cxn modelId="{50A85025-1C7B-4C4E-BB8F-F74DCFA925EE}" type="presParOf" srcId="{79D1D92D-80D0-4744-8756-4B1CD6DD3413}" destId="{2B2115B5-BA85-46D6-9F2E-F2F07F826F4A}" srcOrd="4" destOrd="0" presId="urn:microsoft.com/office/officeart/2005/8/layout/hierarchy3"/>
    <dgm:cxn modelId="{B764D54E-A9C7-4F46-91C4-6FBC28218CA8}" type="presParOf" srcId="{79D1D92D-80D0-4744-8756-4B1CD6DD3413}" destId="{41DFE201-7444-4977-BFEC-7D5242D600D6}" srcOrd="5" destOrd="0" presId="urn:microsoft.com/office/officeart/2005/8/layout/hierarchy3"/>
    <dgm:cxn modelId="{830197FB-0B2A-4FEE-90DB-E44A83855BC0}" type="presParOf" srcId="{75D051B8-13DF-4ECF-8B6F-C2797D7727AD}" destId="{57E2D699-BF29-4958-92C9-0D9C886B59EE}" srcOrd="1" destOrd="0" presId="urn:microsoft.com/office/officeart/2005/8/layout/hierarchy3"/>
    <dgm:cxn modelId="{93F61D00-0850-4DA6-B874-7769FF2040C6}" type="presParOf" srcId="{57E2D699-BF29-4958-92C9-0D9C886B59EE}" destId="{1178ACF6-041A-4412-87BB-0A140F383078}" srcOrd="0" destOrd="0" presId="urn:microsoft.com/office/officeart/2005/8/layout/hierarchy3"/>
    <dgm:cxn modelId="{081472E2-2D76-4335-96D1-312E6956D107}" type="presParOf" srcId="{1178ACF6-041A-4412-87BB-0A140F383078}" destId="{CC38698D-73F6-481A-8BAD-FEF0E12D15D6}" srcOrd="0" destOrd="0" presId="urn:microsoft.com/office/officeart/2005/8/layout/hierarchy3"/>
    <dgm:cxn modelId="{0A654C03-49B8-4472-A8C9-73B3C2F62406}" type="presParOf" srcId="{1178ACF6-041A-4412-87BB-0A140F383078}" destId="{62B36BEC-9079-4D0D-94FF-4C1ACEE5D7FC}" srcOrd="1" destOrd="0" presId="urn:microsoft.com/office/officeart/2005/8/layout/hierarchy3"/>
    <dgm:cxn modelId="{C06A4A99-5635-4770-A1C1-E7F56E079BE4}" type="presParOf" srcId="{57E2D699-BF29-4958-92C9-0D9C886B59EE}" destId="{A344519B-BDC2-451B-A4D1-46AE9138191B}" srcOrd="1" destOrd="0" presId="urn:microsoft.com/office/officeart/2005/8/layout/hierarchy3"/>
    <dgm:cxn modelId="{C0043CBC-5229-4174-A521-8F815E032703}" type="presParOf" srcId="{A344519B-BDC2-451B-A4D1-46AE9138191B}" destId="{253F8C68-884D-4922-861F-1D5529330934}" srcOrd="0" destOrd="0" presId="urn:microsoft.com/office/officeart/2005/8/layout/hierarchy3"/>
    <dgm:cxn modelId="{31CDC225-6ECF-4817-86D7-C2A5B50AB00F}" type="presParOf" srcId="{A344519B-BDC2-451B-A4D1-46AE9138191B}" destId="{1515FCE8-B8B4-4532-8626-6F7A67E650F6}" srcOrd="1" destOrd="0" presId="urn:microsoft.com/office/officeart/2005/8/layout/hierarchy3"/>
    <dgm:cxn modelId="{E9E07534-1DD1-40CB-A597-A1DEAC1CA36D}" type="presParOf" srcId="{A344519B-BDC2-451B-A4D1-46AE9138191B}" destId="{05280804-0E43-4426-A495-ED70515E1011}" srcOrd="2" destOrd="0" presId="urn:microsoft.com/office/officeart/2005/8/layout/hierarchy3"/>
    <dgm:cxn modelId="{5E086C20-DDF5-45F9-B7EF-8D7068B699AF}" type="presParOf" srcId="{A344519B-BDC2-451B-A4D1-46AE9138191B}" destId="{C6EB6958-B8C8-431C-850D-BE4BE5C8B9F3}" srcOrd="3" destOrd="0" presId="urn:microsoft.com/office/officeart/2005/8/layout/hierarchy3"/>
    <dgm:cxn modelId="{389A459E-248F-44A7-ACD6-256C2FA032F0}" type="presParOf" srcId="{A344519B-BDC2-451B-A4D1-46AE9138191B}" destId="{6AF4B50A-D9E1-4FEE-BE9E-E3067E8BCFEE}" srcOrd="4" destOrd="0" presId="urn:microsoft.com/office/officeart/2005/8/layout/hierarchy3"/>
    <dgm:cxn modelId="{33CBBCBB-B9D5-4AB8-99C3-D76D922BA7BF}" type="presParOf" srcId="{A344519B-BDC2-451B-A4D1-46AE9138191B}" destId="{CB60DB5A-DC45-47DE-8C54-AA1B0A0F2BE7}" srcOrd="5" destOrd="0" presId="urn:microsoft.com/office/officeart/2005/8/layout/hierarchy3"/>
    <dgm:cxn modelId="{D5B50012-B0CA-429E-B4EA-5AC74EF50AC2}" type="presParOf" srcId="{75D051B8-13DF-4ECF-8B6F-C2797D7727AD}" destId="{7BCD9ED3-8CD0-4527-8447-A77069BEC5FB}" srcOrd="2" destOrd="0" presId="urn:microsoft.com/office/officeart/2005/8/layout/hierarchy3"/>
    <dgm:cxn modelId="{FC2AB6A2-5383-4CF6-9574-978B8719493C}" type="presParOf" srcId="{7BCD9ED3-8CD0-4527-8447-A77069BEC5FB}" destId="{19F9770C-7E72-493B-BD83-E8D401C02C20}" srcOrd="0" destOrd="0" presId="urn:microsoft.com/office/officeart/2005/8/layout/hierarchy3"/>
    <dgm:cxn modelId="{8C53C1C1-98B2-4E1E-AD14-1F79AF33C9A3}" type="presParOf" srcId="{19F9770C-7E72-493B-BD83-E8D401C02C20}" destId="{F33DD4BA-E270-44F8-800D-46963A1367A1}" srcOrd="0" destOrd="0" presId="urn:microsoft.com/office/officeart/2005/8/layout/hierarchy3"/>
    <dgm:cxn modelId="{E0184E53-DB51-47E3-B16A-F41AE5B947CD}" type="presParOf" srcId="{19F9770C-7E72-493B-BD83-E8D401C02C20}" destId="{1D4782FA-0591-439B-A10C-05B60011466E}" srcOrd="1" destOrd="0" presId="urn:microsoft.com/office/officeart/2005/8/layout/hierarchy3"/>
    <dgm:cxn modelId="{389286E9-43FA-4472-9688-23D8170E015B}" type="presParOf" srcId="{7BCD9ED3-8CD0-4527-8447-A77069BEC5FB}" destId="{F0F36883-386B-4A5D-8839-660352FEEAA7}" srcOrd="1" destOrd="0" presId="urn:microsoft.com/office/officeart/2005/8/layout/hierarchy3"/>
    <dgm:cxn modelId="{2F7DE54D-C8E4-423A-9014-E61BD6D13A50}" type="presParOf" srcId="{F0F36883-386B-4A5D-8839-660352FEEAA7}" destId="{69D695F3-C0B1-4C1C-8CF4-151792040E3D}" srcOrd="0" destOrd="0" presId="urn:microsoft.com/office/officeart/2005/8/layout/hierarchy3"/>
    <dgm:cxn modelId="{7CC0B50F-D7E6-4178-9E82-FAE249F56DB2}" type="presParOf" srcId="{F0F36883-386B-4A5D-8839-660352FEEAA7}" destId="{86CC6D3D-30BF-4D1D-91E2-10E9F5016097}" srcOrd="1" destOrd="0" presId="urn:microsoft.com/office/officeart/2005/8/layout/hierarchy3"/>
    <dgm:cxn modelId="{52D39931-C460-4DB4-9397-A80825ACC244}" type="presParOf" srcId="{F0F36883-386B-4A5D-8839-660352FEEAA7}" destId="{65176F85-C05A-41FF-AAB1-ED9FB7D70BD8}" srcOrd="2" destOrd="0" presId="urn:microsoft.com/office/officeart/2005/8/layout/hierarchy3"/>
    <dgm:cxn modelId="{DCB10DA6-1A2F-4D30-B9CA-338631525929}" type="presParOf" srcId="{F0F36883-386B-4A5D-8839-660352FEEAA7}" destId="{C9547671-6D98-4DB6-9C17-8C57E9483EC8}"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E302B-4A87-4618-AF42-28ACBD0F0BF1}">
      <dsp:nvSpPr>
        <dsp:cNvPr id="0" name=""/>
        <dsp:cNvSpPr/>
      </dsp:nvSpPr>
      <dsp:spPr>
        <a:xfrm>
          <a:off x="0" y="0"/>
          <a:ext cx="4011202" cy="392868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algn="ctr" defTabSz="800100">
            <a:lnSpc>
              <a:spcPct val="90000"/>
            </a:lnSpc>
            <a:spcBef>
              <a:spcPct val="0"/>
            </a:spcBef>
            <a:spcAft>
              <a:spcPct val="35000"/>
            </a:spcAft>
            <a:buNone/>
          </a:pPr>
          <a:r>
            <a:rPr lang="en-US" sz="2200" kern="1200" dirty="0"/>
            <a:t>Stubborn health disparities in underserved communities</a:t>
          </a:r>
        </a:p>
        <a:p>
          <a:pPr marL="0" lvl="0" algn="ctr" defTabSz="800100">
            <a:lnSpc>
              <a:spcPct val="90000"/>
            </a:lnSpc>
            <a:spcBef>
              <a:spcPct val="0"/>
            </a:spcBef>
            <a:spcAft>
              <a:spcPct val="35000"/>
            </a:spcAft>
            <a:buNone/>
          </a:pPr>
          <a:r>
            <a:rPr lang="en-US" sz="2200" kern="1200" dirty="0"/>
            <a:t>Organizational problems</a:t>
          </a:r>
        </a:p>
        <a:p>
          <a:pPr marL="0" marR="0" lvl="0" indent="0" algn="ctr" defTabSz="914400" eaLnBrk="1" fontAlgn="auto" latinLnBrk="0" hangingPunct="1">
            <a:lnSpc>
              <a:spcPct val="100000"/>
            </a:lnSpc>
            <a:spcBef>
              <a:spcPct val="0"/>
            </a:spcBef>
            <a:spcAft>
              <a:spcPts val="0"/>
            </a:spcAft>
            <a:buClrTx/>
            <a:buSzTx/>
            <a:buFontTx/>
            <a:buNone/>
            <a:tabLst/>
            <a:defRPr/>
          </a:pPr>
          <a:r>
            <a:rPr lang="en-US" sz="2200" kern="1200" dirty="0"/>
            <a:t>Workforce shortages</a:t>
          </a:r>
        </a:p>
        <a:p>
          <a:pPr marL="0" marR="0" lvl="0" indent="0" algn="ctr" defTabSz="914400" eaLnBrk="1" fontAlgn="auto" latinLnBrk="0" hangingPunct="1">
            <a:lnSpc>
              <a:spcPct val="100000"/>
            </a:lnSpc>
            <a:spcBef>
              <a:spcPct val="0"/>
            </a:spcBef>
            <a:spcAft>
              <a:spcPts val="0"/>
            </a:spcAft>
            <a:buClrTx/>
            <a:buSzTx/>
            <a:buFontTx/>
            <a:buNone/>
            <a:tabLst/>
            <a:defRPr/>
          </a:pPr>
          <a:r>
            <a:rPr lang="en-US" sz="2200" kern="1200" dirty="0"/>
            <a:t>Too little patient-provider time</a:t>
          </a:r>
        </a:p>
        <a:p>
          <a:pPr marL="0" lvl="0" algn="ctr" defTabSz="800100">
            <a:lnSpc>
              <a:spcPct val="90000"/>
            </a:lnSpc>
            <a:spcBef>
              <a:spcPct val="0"/>
            </a:spcBef>
            <a:spcAft>
              <a:spcPct val="35000"/>
            </a:spcAft>
            <a:buNone/>
          </a:pPr>
          <a:r>
            <a:rPr lang="en-US" sz="2200" kern="1200" dirty="0"/>
            <a:t>Worker burnout and stress</a:t>
          </a:r>
        </a:p>
      </dsp:txBody>
      <dsp:txXfrm>
        <a:off x="115067" y="115067"/>
        <a:ext cx="3781068" cy="3698547"/>
      </dsp:txXfrm>
    </dsp:sp>
    <dsp:sp modelId="{18F4D3CD-7184-4897-A713-0CB6AF430C63}">
      <dsp:nvSpPr>
        <dsp:cNvPr id="0" name=""/>
        <dsp:cNvSpPr/>
      </dsp:nvSpPr>
      <dsp:spPr>
        <a:xfrm rot="42816">
          <a:off x="4242547" y="1543365"/>
          <a:ext cx="1923093" cy="9216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chemeClr val="tx1"/>
            </a:solidFill>
          </a:endParaRPr>
        </a:p>
      </dsp:txBody>
      <dsp:txXfrm>
        <a:off x="4242558" y="1725968"/>
        <a:ext cx="1646605" cy="552977"/>
      </dsp:txXfrm>
    </dsp:sp>
    <dsp:sp modelId="{7019076A-5655-4984-9249-0AD9F06BC65C}">
      <dsp:nvSpPr>
        <dsp:cNvPr id="0" name=""/>
        <dsp:cNvSpPr/>
      </dsp:nvSpPr>
      <dsp:spPr>
        <a:xfrm>
          <a:off x="6327496" y="666599"/>
          <a:ext cx="4774395" cy="276261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Prepare future healthcare workers to provide high-quality care and strategic leadership in healthcare settings</a:t>
          </a:r>
        </a:p>
      </dsp:txBody>
      <dsp:txXfrm>
        <a:off x="6408410" y="747513"/>
        <a:ext cx="4612567" cy="26007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E6FA9-4B45-4F75-871D-6CCCB83C0DC9}">
      <dsp:nvSpPr>
        <dsp:cNvPr id="0" name=""/>
        <dsp:cNvSpPr/>
      </dsp:nvSpPr>
      <dsp:spPr>
        <a:xfrm>
          <a:off x="2193" y="355383"/>
          <a:ext cx="2200532" cy="2200532"/>
        </a:xfrm>
        <a:prstGeom prst="ellipse">
          <a:avLst/>
        </a:prstGeom>
        <a:gradFill rotWithShape="0">
          <a:gsLst>
            <a:gs pos="0">
              <a:schemeClr val="accent1">
                <a:alpha val="50000"/>
                <a:hueOff val="0"/>
                <a:satOff val="0"/>
                <a:lumOff val="0"/>
                <a:alphaOff val="0"/>
                <a:tint val="65000"/>
                <a:shade val="92000"/>
                <a:satMod val="130000"/>
              </a:schemeClr>
            </a:gs>
            <a:gs pos="45000">
              <a:schemeClr val="accent1">
                <a:alpha val="50000"/>
                <a:hueOff val="0"/>
                <a:satOff val="0"/>
                <a:lumOff val="0"/>
                <a:alphaOff val="0"/>
                <a:tint val="60000"/>
                <a:shade val="99000"/>
                <a:satMod val="120000"/>
              </a:schemeClr>
            </a:gs>
            <a:gs pos="100000">
              <a:schemeClr val="accent1">
                <a:alpha val="50000"/>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1103" tIns="17780" rIns="121103" bIns="17780" numCol="1" spcCol="1270" anchor="ctr" anchorCtr="0">
          <a:noAutofit/>
        </a:bodyPr>
        <a:lstStyle/>
        <a:p>
          <a:pPr marL="0" lvl="0" indent="0" algn="ctr" defTabSz="622300">
            <a:lnSpc>
              <a:spcPct val="90000"/>
            </a:lnSpc>
            <a:spcBef>
              <a:spcPct val="0"/>
            </a:spcBef>
            <a:spcAft>
              <a:spcPct val="35000"/>
            </a:spcAft>
            <a:buNone/>
          </a:pPr>
          <a:r>
            <a:rPr lang="en-US" sz="1400" kern="1200" dirty="0"/>
            <a:t>Career and Self-Development</a:t>
          </a:r>
        </a:p>
      </dsp:txBody>
      <dsp:txXfrm>
        <a:off x="324453" y="677643"/>
        <a:ext cx="1556012" cy="1556012"/>
      </dsp:txXfrm>
    </dsp:sp>
    <dsp:sp modelId="{D49D2C14-1609-4428-A1F3-20330ED2425E}">
      <dsp:nvSpPr>
        <dsp:cNvPr id="0" name=""/>
        <dsp:cNvSpPr/>
      </dsp:nvSpPr>
      <dsp:spPr>
        <a:xfrm>
          <a:off x="1762619" y="355383"/>
          <a:ext cx="2200532" cy="2200532"/>
        </a:xfrm>
        <a:prstGeom prst="ellipse">
          <a:avLst/>
        </a:prstGeom>
        <a:gradFill rotWithShape="0">
          <a:gsLst>
            <a:gs pos="0">
              <a:schemeClr val="accent1">
                <a:alpha val="50000"/>
                <a:hueOff val="0"/>
                <a:satOff val="0"/>
                <a:lumOff val="0"/>
                <a:alphaOff val="0"/>
                <a:tint val="65000"/>
                <a:shade val="92000"/>
                <a:satMod val="130000"/>
              </a:schemeClr>
            </a:gs>
            <a:gs pos="45000">
              <a:schemeClr val="accent1">
                <a:alpha val="50000"/>
                <a:hueOff val="0"/>
                <a:satOff val="0"/>
                <a:lumOff val="0"/>
                <a:alphaOff val="0"/>
                <a:tint val="60000"/>
                <a:shade val="99000"/>
                <a:satMod val="120000"/>
              </a:schemeClr>
            </a:gs>
            <a:gs pos="100000">
              <a:schemeClr val="accent1">
                <a:alpha val="50000"/>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1103" tIns="17780" rIns="121103" bIns="17780" numCol="1" spcCol="1270" anchor="ctr" anchorCtr="0">
          <a:noAutofit/>
        </a:bodyPr>
        <a:lstStyle/>
        <a:p>
          <a:pPr marL="0" lvl="0" indent="0" algn="ctr" defTabSz="622300">
            <a:lnSpc>
              <a:spcPct val="90000"/>
            </a:lnSpc>
            <a:spcBef>
              <a:spcPct val="0"/>
            </a:spcBef>
            <a:spcAft>
              <a:spcPct val="35000"/>
            </a:spcAft>
            <a:buNone/>
          </a:pPr>
          <a:r>
            <a:rPr lang="en-US" sz="1400" kern="1200" dirty="0"/>
            <a:t>Communication</a:t>
          </a:r>
        </a:p>
      </dsp:txBody>
      <dsp:txXfrm>
        <a:off x="2084879" y="677643"/>
        <a:ext cx="1556012" cy="1556012"/>
      </dsp:txXfrm>
    </dsp:sp>
    <dsp:sp modelId="{E56B20B5-1312-4FFD-9819-E1DC64CB623F}">
      <dsp:nvSpPr>
        <dsp:cNvPr id="0" name=""/>
        <dsp:cNvSpPr/>
      </dsp:nvSpPr>
      <dsp:spPr>
        <a:xfrm>
          <a:off x="3523045" y="355383"/>
          <a:ext cx="2200532" cy="2200532"/>
        </a:xfrm>
        <a:prstGeom prst="ellipse">
          <a:avLst/>
        </a:prstGeom>
        <a:gradFill rotWithShape="0">
          <a:gsLst>
            <a:gs pos="0">
              <a:schemeClr val="accent1">
                <a:alpha val="50000"/>
                <a:hueOff val="0"/>
                <a:satOff val="0"/>
                <a:lumOff val="0"/>
                <a:alphaOff val="0"/>
                <a:tint val="65000"/>
                <a:shade val="92000"/>
                <a:satMod val="130000"/>
              </a:schemeClr>
            </a:gs>
            <a:gs pos="45000">
              <a:schemeClr val="accent1">
                <a:alpha val="50000"/>
                <a:hueOff val="0"/>
                <a:satOff val="0"/>
                <a:lumOff val="0"/>
                <a:alphaOff val="0"/>
                <a:tint val="60000"/>
                <a:shade val="99000"/>
                <a:satMod val="120000"/>
              </a:schemeClr>
            </a:gs>
            <a:gs pos="100000">
              <a:schemeClr val="accent1">
                <a:alpha val="50000"/>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1103" tIns="17780" rIns="121103" bIns="17780" numCol="1" spcCol="1270" anchor="ctr" anchorCtr="0">
          <a:noAutofit/>
        </a:bodyPr>
        <a:lstStyle/>
        <a:p>
          <a:pPr marL="0" lvl="0" indent="0" algn="ctr" defTabSz="622300">
            <a:lnSpc>
              <a:spcPct val="90000"/>
            </a:lnSpc>
            <a:spcBef>
              <a:spcPct val="0"/>
            </a:spcBef>
            <a:spcAft>
              <a:spcPct val="35000"/>
            </a:spcAft>
            <a:buNone/>
          </a:pPr>
          <a:r>
            <a:rPr lang="en-US" sz="1400" kern="1200" dirty="0"/>
            <a:t>Critical Thinking</a:t>
          </a:r>
        </a:p>
      </dsp:txBody>
      <dsp:txXfrm>
        <a:off x="3845305" y="677643"/>
        <a:ext cx="1556012" cy="1556012"/>
      </dsp:txXfrm>
    </dsp:sp>
    <dsp:sp modelId="{E007F531-7B88-4709-AB2D-A044EC312A86}">
      <dsp:nvSpPr>
        <dsp:cNvPr id="0" name=""/>
        <dsp:cNvSpPr/>
      </dsp:nvSpPr>
      <dsp:spPr>
        <a:xfrm>
          <a:off x="5283471" y="355383"/>
          <a:ext cx="2200532" cy="2200532"/>
        </a:xfrm>
        <a:prstGeom prst="ellipse">
          <a:avLst/>
        </a:prstGeom>
        <a:gradFill rotWithShape="0">
          <a:gsLst>
            <a:gs pos="0">
              <a:schemeClr val="accent1">
                <a:alpha val="50000"/>
                <a:hueOff val="0"/>
                <a:satOff val="0"/>
                <a:lumOff val="0"/>
                <a:alphaOff val="0"/>
                <a:tint val="65000"/>
                <a:shade val="92000"/>
                <a:satMod val="130000"/>
              </a:schemeClr>
            </a:gs>
            <a:gs pos="45000">
              <a:schemeClr val="accent1">
                <a:alpha val="50000"/>
                <a:hueOff val="0"/>
                <a:satOff val="0"/>
                <a:lumOff val="0"/>
                <a:alphaOff val="0"/>
                <a:tint val="60000"/>
                <a:shade val="99000"/>
                <a:satMod val="120000"/>
              </a:schemeClr>
            </a:gs>
            <a:gs pos="100000">
              <a:schemeClr val="accent1">
                <a:alpha val="50000"/>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1103" tIns="17780" rIns="121103" bIns="17780" numCol="1" spcCol="1270" anchor="ctr" anchorCtr="0">
          <a:noAutofit/>
        </a:bodyPr>
        <a:lstStyle/>
        <a:p>
          <a:pPr marL="0" lvl="0" indent="0" algn="ctr" defTabSz="622300">
            <a:lnSpc>
              <a:spcPct val="90000"/>
            </a:lnSpc>
            <a:spcBef>
              <a:spcPct val="0"/>
            </a:spcBef>
            <a:spcAft>
              <a:spcPct val="35000"/>
            </a:spcAft>
            <a:buNone/>
          </a:pPr>
          <a:r>
            <a:rPr lang="en-US" sz="1400" kern="1200" dirty="0"/>
            <a:t>Equity and Inclusion</a:t>
          </a:r>
        </a:p>
      </dsp:txBody>
      <dsp:txXfrm>
        <a:off x="5605731" y="677643"/>
        <a:ext cx="1556012" cy="15560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E6FA9-4B45-4F75-871D-6CCCB83C0DC9}">
      <dsp:nvSpPr>
        <dsp:cNvPr id="0" name=""/>
        <dsp:cNvSpPr/>
      </dsp:nvSpPr>
      <dsp:spPr>
        <a:xfrm>
          <a:off x="2237" y="362584"/>
          <a:ext cx="2245123" cy="2245123"/>
        </a:xfrm>
        <a:prstGeom prst="ellipse">
          <a:avLst/>
        </a:prstGeom>
        <a:gradFill rotWithShape="0">
          <a:gsLst>
            <a:gs pos="0">
              <a:schemeClr val="accent1">
                <a:alpha val="50000"/>
                <a:hueOff val="0"/>
                <a:satOff val="0"/>
                <a:lumOff val="0"/>
                <a:alphaOff val="0"/>
                <a:tint val="65000"/>
                <a:shade val="92000"/>
                <a:satMod val="130000"/>
              </a:schemeClr>
            </a:gs>
            <a:gs pos="45000">
              <a:schemeClr val="accent1">
                <a:alpha val="50000"/>
                <a:hueOff val="0"/>
                <a:satOff val="0"/>
                <a:lumOff val="0"/>
                <a:alphaOff val="0"/>
                <a:tint val="60000"/>
                <a:shade val="99000"/>
                <a:satMod val="120000"/>
              </a:schemeClr>
            </a:gs>
            <a:gs pos="100000">
              <a:schemeClr val="accent1">
                <a:alpha val="50000"/>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3557" tIns="17780" rIns="123557" bIns="17780" numCol="1" spcCol="1270" anchor="ctr" anchorCtr="0">
          <a:noAutofit/>
        </a:bodyPr>
        <a:lstStyle/>
        <a:p>
          <a:pPr marL="0" lvl="0" indent="0" algn="ctr" defTabSz="622300">
            <a:lnSpc>
              <a:spcPct val="90000"/>
            </a:lnSpc>
            <a:spcBef>
              <a:spcPct val="0"/>
            </a:spcBef>
            <a:spcAft>
              <a:spcPct val="35000"/>
            </a:spcAft>
            <a:buNone/>
          </a:pPr>
          <a:r>
            <a:rPr lang="en-US" sz="1400" kern="1200" dirty="0"/>
            <a:t>Leadership</a:t>
          </a:r>
        </a:p>
      </dsp:txBody>
      <dsp:txXfrm>
        <a:off x="331028" y="691375"/>
        <a:ext cx="1587541" cy="1587541"/>
      </dsp:txXfrm>
    </dsp:sp>
    <dsp:sp modelId="{D49D2C14-1609-4428-A1F3-20330ED2425E}">
      <dsp:nvSpPr>
        <dsp:cNvPr id="0" name=""/>
        <dsp:cNvSpPr/>
      </dsp:nvSpPr>
      <dsp:spPr>
        <a:xfrm>
          <a:off x="1798336" y="362584"/>
          <a:ext cx="2245123" cy="2245123"/>
        </a:xfrm>
        <a:prstGeom prst="ellipse">
          <a:avLst/>
        </a:prstGeom>
        <a:gradFill rotWithShape="0">
          <a:gsLst>
            <a:gs pos="0">
              <a:schemeClr val="accent1">
                <a:alpha val="50000"/>
                <a:hueOff val="0"/>
                <a:satOff val="0"/>
                <a:lumOff val="0"/>
                <a:alphaOff val="0"/>
                <a:tint val="65000"/>
                <a:shade val="92000"/>
                <a:satMod val="130000"/>
              </a:schemeClr>
            </a:gs>
            <a:gs pos="45000">
              <a:schemeClr val="accent1">
                <a:alpha val="50000"/>
                <a:hueOff val="0"/>
                <a:satOff val="0"/>
                <a:lumOff val="0"/>
                <a:alphaOff val="0"/>
                <a:tint val="60000"/>
                <a:shade val="99000"/>
                <a:satMod val="120000"/>
              </a:schemeClr>
            </a:gs>
            <a:gs pos="100000">
              <a:schemeClr val="accent1">
                <a:alpha val="50000"/>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3557" tIns="17780" rIns="123557" bIns="17780" numCol="1" spcCol="1270" anchor="ctr" anchorCtr="0">
          <a:noAutofit/>
        </a:bodyPr>
        <a:lstStyle/>
        <a:p>
          <a:pPr marL="0" lvl="0" indent="0" algn="ctr" defTabSz="622300">
            <a:lnSpc>
              <a:spcPct val="90000"/>
            </a:lnSpc>
            <a:spcBef>
              <a:spcPct val="0"/>
            </a:spcBef>
            <a:spcAft>
              <a:spcPct val="35000"/>
            </a:spcAft>
            <a:buNone/>
          </a:pPr>
          <a:r>
            <a:rPr lang="en-US" sz="1400" kern="1200" dirty="0"/>
            <a:t>Professionalism</a:t>
          </a:r>
        </a:p>
      </dsp:txBody>
      <dsp:txXfrm>
        <a:off x="2127127" y="691375"/>
        <a:ext cx="1587541" cy="1587541"/>
      </dsp:txXfrm>
    </dsp:sp>
    <dsp:sp modelId="{E56B20B5-1312-4FFD-9819-E1DC64CB623F}">
      <dsp:nvSpPr>
        <dsp:cNvPr id="0" name=""/>
        <dsp:cNvSpPr/>
      </dsp:nvSpPr>
      <dsp:spPr>
        <a:xfrm>
          <a:off x="3594435" y="362584"/>
          <a:ext cx="2245123" cy="2245123"/>
        </a:xfrm>
        <a:prstGeom prst="ellipse">
          <a:avLst/>
        </a:prstGeom>
        <a:gradFill rotWithShape="0">
          <a:gsLst>
            <a:gs pos="0">
              <a:schemeClr val="accent1">
                <a:alpha val="50000"/>
                <a:hueOff val="0"/>
                <a:satOff val="0"/>
                <a:lumOff val="0"/>
                <a:alphaOff val="0"/>
                <a:tint val="65000"/>
                <a:shade val="92000"/>
                <a:satMod val="130000"/>
              </a:schemeClr>
            </a:gs>
            <a:gs pos="45000">
              <a:schemeClr val="accent1">
                <a:alpha val="50000"/>
                <a:hueOff val="0"/>
                <a:satOff val="0"/>
                <a:lumOff val="0"/>
                <a:alphaOff val="0"/>
                <a:tint val="60000"/>
                <a:shade val="99000"/>
                <a:satMod val="120000"/>
              </a:schemeClr>
            </a:gs>
            <a:gs pos="100000">
              <a:schemeClr val="accent1">
                <a:alpha val="50000"/>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3557" tIns="17780" rIns="123557" bIns="17780" numCol="1" spcCol="1270" anchor="ctr" anchorCtr="0">
          <a:noAutofit/>
        </a:bodyPr>
        <a:lstStyle/>
        <a:p>
          <a:pPr marL="0" lvl="0" indent="0" algn="ctr" defTabSz="622300">
            <a:lnSpc>
              <a:spcPct val="90000"/>
            </a:lnSpc>
            <a:spcBef>
              <a:spcPct val="0"/>
            </a:spcBef>
            <a:spcAft>
              <a:spcPct val="35000"/>
            </a:spcAft>
            <a:buNone/>
          </a:pPr>
          <a:r>
            <a:rPr lang="en-US" sz="1400" kern="1200" dirty="0"/>
            <a:t>Teamwork</a:t>
          </a:r>
        </a:p>
      </dsp:txBody>
      <dsp:txXfrm>
        <a:off x="3923226" y="691375"/>
        <a:ext cx="1587541" cy="1587541"/>
      </dsp:txXfrm>
    </dsp:sp>
    <dsp:sp modelId="{E007F531-7B88-4709-AB2D-A044EC312A86}">
      <dsp:nvSpPr>
        <dsp:cNvPr id="0" name=""/>
        <dsp:cNvSpPr/>
      </dsp:nvSpPr>
      <dsp:spPr>
        <a:xfrm>
          <a:off x="5390534" y="362584"/>
          <a:ext cx="2245123" cy="2245123"/>
        </a:xfrm>
        <a:prstGeom prst="ellipse">
          <a:avLst/>
        </a:prstGeom>
        <a:gradFill rotWithShape="0">
          <a:gsLst>
            <a:gs pos="0">
              <a:schemeClr val="accent1">
                <a:alpha val="50000"/>
                <a:hueOff val="0"/>
                <a:satOff val="0"/>
                <a:lumOff val="0"/>
                <a:alphaOff val="0"/>
                <a:tint val="65000"/>
                <a:shade val="92000"/>
                <a:satMod val="130000"/>
              </a:schemeClr>
            </a:gs>
            <a:gs pos="45000">
              <a:schemeClr val="accent1">
                <a:alpha val="50000"/>
                <a:hueOff val="0"/>
                <a:satOff val="0"/>
                <a:lumOff val="0"/>
                <a:alphaOff val="0"/>
                <a:tint val="60000"/>
                <a:shade val="99000"/>
                <a:satMod val="120000"/>
              </a:schemeClr>
            </a:gs>
            <a:gs pos="100000">
              <a:schemeClr val="accent1">
                <a:alpha val="50000"/>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3557" tIns="17780" rIns="123557" bIns="17780" numCol="1" spcCol="1270" anchor="ctr" anchorCtr="0">
          <a:noAutofit/>
        </a:bodyPr>
        <a:lstStyle/>
        <a:p>
          <a:pPr marL="0" lvl="0" indent="0" algn="ctr" defTabSz="622300">
            <a:lnSpc>
              <a:spcPct val="90000"/>
            </a:lnSpc>
            <a:spcBef>
              <a:spcPct val="0"/>
            </a:spcBef>
            <a:spcAft>
              <a:spcPct val="35000"/>
            </a:spcAft>
            <a:buNone/>
          </a:pPr>
          <a:r>
            <a:rPr lang="en-US" sz="1400" kern="1200" dirty="0"/>
            <a:t>Technology</a:t>
          </a:r>
        </a:p>
      </dsp:txBody>
      <dsp:txXfrm>
        <a:off x="5719325" y="691375"/>
        <a:ext cx="1587541" cy="15875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8032BD-720A-4A5C-BA7C-90064A2C71DD}">
      <dsp:nvSpPr>
        <dsp:cNvPr id="0" name=""/>
        <dsp:cNvSpPr/>
      </dsp:nvSpPr>
      <dsp:spPr>
        <a:xfrm>
          <a:off x="5370" y="420686"/>
          <a:ext cx="2878567" cy="99051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j-lt"/>
            </a:rPr>
            <a:t>DAY 1</a:t>
          </a:r>
        </a:p>
        <a:p>
          <a:pPr marL="0" lvl="0" indent="0" algn="ctr" defTabSz="711200">
            <a:lnSpc>
              <a:spcPct val="90000"/>
            </a:lnSpc>
            <a:spcBef>
              <a:spcPct val="0"/>
            </a:spcBef>
            <a:spcAft>
              <a:spcPct val="35000"/>
            </a:spcAft>
            <a:buNone/>
          </a:pPr>
          <a:r>
            <a:rPr lang="en-US" sz="1600" kern="1200" dirty="0">
              <a:latin typeface="+mj-lt"/>
            </a:rPr>
            <a:t>Academic Pathways to Health Careers </a:t>
          </a:r>
        </a:p>
      </dsp:txBody>
      <dsp:txXfrm>
        <a:off x="34381" y="449697"/>
        <a:ext cx="2820545" cy="932497"/>
      </dsp:txXfrm>
    </dsp:sp>
    <dsp:sp modelId="{44576911-6B0D-4078-A934-A98C93AEACE0}">
      <dsp:nvSpPr>
        <dsp:cNvPr id="0" name=""/>
        <dsp:cNvSpPr/>
      </dsp:nvSpPr>
      <dsp:spPr>
        <a:xfrm>
          <a:off x="293227" y="1411205"/>
          <a:ext cx="287856" cy="562922"/>
        </a:xfrm>
        <a:custGeom>
          <a:avLst/>
          <a:gdLst/>
          <a:ahLst/>
          <a:cxnLst/>
          <a:rect l="0" t="0" r="0" b="0"/>
          <a:pathLst>
            <a:path>
              <a:moveTo>
                <a:pt x="0" y="0"/>
              </a:moveTo>
              <a:lnTo>
                <a:pt x="0" y="562922"/>
              </a:lnTo>
              <a:lnTo>
                <a:pt x="287856" y="56292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C22DDE-5C1C-4C13-B019-A93D4FDFD7B5}">
      <dsp:nvSpPr>
        <dsp:cNvPr id="0" name=""/>
        <dsp:cNvSpPr/>
      </dsp:nvSpPr>
      <dsp:spPr>
        <a:xfrm>
          <a:off x="581083" y="1658835"/>
          <a:ext cx="2054146" cy="63058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Kickoff</a:t>
          </a:r>
        </a:p>
      </dsp:txBody>
      <dsp:txXfrm>
        <a:off x="599552" y="1677304"/>
        <a:ext cx="2017208" cy="593646"/>
      </dsp:txXfrm>
    </dsp:sp>
    <dsp:sp modelId="{7E9DD6B7-2071-4774-9789-2F8E59AE1F96}">
      <dsp:nvSpPr>
        <dsp:cNvPr id="0" name=""/>
        <dsp:cNvSpPr/>
      </dsp:nvSpPr>
      <dsp:spPr>
        <a:xfrm>
          <a:off x="293227" y="1411205"/>
          <a:ext cx="287856" cy="1472590"/>
        </a:xfrm>
        <a:custGeom>
          <a:avLst/>
          <a:gdLst/>
          <a:ahLst/>
          <a:cxnLst/>
          <a:rect l="0" t="0" r="0" b="0"/>
          <a:pathLst>
            <a:path>
              <a:moveTo>
                <a:pt x="0" y="0"/>
              </a:moveTo>
              <a:lnTo>
                <a:pt x="0" y="1472590"/>
              </a:lnTo>
              <a:lnTo>
                <a:pt x="287856" y="147259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B54511-BE32-4EAA-ADDF-9E72D489D388}">
      <dsp:nvSpPr>
        <dsp:cNvPr id="0" name=""/>
        <dsp:cNvSpPr/>
      </dsp:nvSpPr>
      <dsp:spPr>
        <a:xfrm>
          <a:off x="581083" y="2537049"/>
          <a:ext cx="2697604" cy="69349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Faculty Panel Discussion</a:t>
          </a:r>
        </a:p>
      </dsp:txBody>
      <dsp:txXfrm>
        <a:off x="601395" y="2557361"/>
        <a:ext cx="2656980" cy="652868"/>
      </dsp:txXfrm>
    </dsp:sp>
    <dsp:sp modelId="{2B2115B5-BA85-46D6-9F2E-F2F07F826F4A}">
      <dsp:nvSpPr>
        <dsp:cNvPr id="0" name=""/>
        <dsp:cNvSpPr/>
      </dsp:nvSpPr>
      <dsp:spPr>
        <a:xfrm>
          <a:off x="293227" y="1411205"/>
          <a:ext cx="287856" cy="2403767"/>
        </a:xfrm>
        <a:custGeom>
          <a:avLst/>
          <a:gdLst/>
          <a:ahLst/>
          <a:cxnLst/>
          <a:rect l="0" t="0" r="0" b="0"/>
          <a:pathLst>
            <a:path>
              <a:moveTo>
                <a:pt x="0" y="0"/>
              </a:moveTo>
              <a:lnTo>
                <a:pt x="0" y="2403767"/>
              </a:lnTo>
              <a:lnTo>
                <a:pt x="287856" y="240376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DFE201-7444-4977-BFEC-7D5242D600D6}">
      <dsp:nvSpPr>
        <dsp:cNvPr id="0" name=""/>
        <dsp:cNvSpPr/>
      </dsp:nvSpPr>
      <dsp:spPr>
        <a:xfrm>
          <a:off x="581083" y="3478171"/>
          <a:ext cx="2705924" cy="67360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Student and Faculty Mixer</a:t>
          </a:r>
        </a:p>
      </dsp:txBody>
      <dsp:txXfrm>
        <a:off x="600812" y="3497900"/>
        <a:ext cx="2666466" cy="634144"/>
      </dsp:txXfrm>
    </dsp:sp>
    <dsp:sp modelId="{CC38698D-73F6-481A-8BAD-FEF0E12D15D6}">
      <dsp:nvSpPr>
        <dsp:cNvPr id="0" name=""/>
        <dsp:cNvSpPr/>
      </dsp:nvSpPr>
      <dsp:spPr>
        <a:xfrm>
          <a:off x="3379198" y="420686"/>
          <a:ext cx="2905906" cy="99051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j-lt"/>
            </a:rPr>
            <a:t>DAY 2</a:t>
          </a:r>
        </a:p>
        <a:p>
          <a:pPr marL="0" lvl="0" indent="0" algn="ctr" defTabSz="711200">
            <a:lnSpc>
              <a:spcPct val="90000"/>
            </a:lnSpc>
            <a:spcBef>
              <a:spcPct val="0"/>
            </a:spcBef>
            <a:spcAft>
              <a:spcPct val="35000"/>
            </a:spcAft>
            <a:buNone/>
          </a:pPr>
          <a:r>
            <a:rPr lang="en-US" sz="1600" kern="1200" dirty="0">
              <a:latin typeface="+mj-lt"/>
            </a:rPr>
            <a:t>Resources for Health Career Readiness</a:t>
          </a:r>
        </a:p>
      </dsp:txBody>
      <dsp:txXfrm>
        <a:off x="3408209" y="449697"/>
        <a:ext cx="2847884" cy="932497"/>
      </dsp:txXfrm>
    </dsp:sp>
    <dsp:sp modelId="{253F8C68-884D-4922-861F-1D5529330934}">
      <dsp:nvSpPr>
        <dsp:cNvPr id="0" name=""/>
        <dsp:cNvSpPr/>
      </dsp:nvSpPr>
      <dsp:spPr>
        <a:xfrm>
          <a:off x="3669788" y="1411205"/>
          <a:ext cx="290590" cy="656719"/>
        </a:xfrm>
        <a:custGeom>
          <a:avLst/>
          <a:gdLst/>
          <a:ahLst/>
          <a:cxnLst/>
          <a:rect l="0" t="0" r="0" b="0"/>
          <a:pathLst>
            <a:path>
              <a:moveTo>
                <a:pt x="0" y="0"/>
              </a:moveTo>
              <a:lnTo>
                <a:pt x="0" y="656719"/>
              </a:lnTo>
              <a:lnTo>
                <a:pt x="290590" y="65671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15FCE8-B8B4-4532-8626-6F7A67E650F6}">
      <dsp:nvSpPr>
        <dsp:cNvPr id="0" name=""/>
        <dsp:cNvSpPr/>
      </dsp:nvSpPr>
      <dsp:spPr>
        <a:xfrm>
          <a:off x="3960379" y="1658835"/>
          <a:ext cx="2330208" cy="81817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Career Center Workshop</a:t>
          </a:r>
        </a:p>
      </dsp:txBody>
      <dsp:txXfrm>
        <a:off x="3984343" y="1682799"/>
        <a:ext cx="2282280" cy="770250"/>
      </dsp:txXfrm>
    </dsp:sp>
    <dsp:sp modelId="{05280804-0E43-4426-A495-ED70515E1011}">
      <dsp:nvSpPr>
        <dsp:cNvPr id="0" name=""/>
        <dsp:cNvSpPr/>
      </dsp:nvSpPr>
      <dsp:spPr>
        <a:xfrm>
          <a:off x="3669788" y="1411205"/>
          <a:ext cx="290590" cy="1656039"/>
        </a:xfrm>
        <a:custGeom>
          <a:avLst/>
          <a:gdLst/>
          <a:ahLst/>
          <a:cxnLst/>
          <a:rect l="0" t="0" r="0" b="0"/>
          <a:pathLst>
            <a:path>
              <a:moveTo>
                <a:pt x="0" y="0"/>
              </a:moveTo>
              <a:lnTo>
                <a:pt x="0" y="1656039"/>
              </a:lnTo>
              <a:lnTo>
                <a:pt x="290590" y="165603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EB6958-B8C8-431C-850D-BE4BE5C8B9F3}">
      <dsp:nvSpPr>
        <dsp:cNvPr id="0" name=""/>
        <dsp:cNvSpPr/>
      </dsp:nvSpPr>
      <dsp:spPr>
        <a:xfrm>
          <a:off x="3960379" y="2724644"/>
          <a:ext cx="2381557" cy="68520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Library Info Session</a:t>
          </a:r>
        </a:p>
      </dsp:txBody>
      <dsp:txXfrm>
        <a:off x="3980448" y="2744713"/>
        <a:ext cx="2341419" cy="645063"/>
      </dsp:txXfrm>
    </dsp:sp>
    <dsp:sp modelId="{6AF4B50A-D9E1-4FEE-BE9E-E3067E8BCFEE}">
      <dsp:nvSpPr>
        <dsp:cNvPr id="0" name=""/>
        <dsp:cNvSpPr/>
      </dsp:nvSpPr>
      <dsp:spPr>
        <a:xfrm>
          <a:off x="3669788" y="1411205"/>
          <a:ext cx="290590" cy="2548368"/>
        </a:xfrm>
        <a:custGeom>
          <a:avLst/>
          <a:gdLst/>
          <a:ahLst/>
          <a:cxnLst/>
          <a:rect l="0" t="0" r="0" b="0"/>
          <a:pathLst>
            <a:path>
              <a:moveTo>
                <a:pt x="0" y="0"/>
              </a:moveTo>
              <a:lnTo>
                <a:pt x="0" y="2548368"/>
              </a:lnTo>
              <a:lnTo>
                <a:pt x="290590" y="254836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60DB5A-DC45-47DE-8C54-AA1B0A0F2BE7}">
      <dsp:nvSpPr>
        <dsp:cNvPr id="0" name=""/>
        <dsp:cNvSpPr/>
      </dsp:nvSpPr>
      <dsp:spPr>
        <a:xfrm>
          <a:off x="3960379" y="3657475"/>
          <a:ext cx="2509928" cy="60419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err="1"/>
            <a:t>MDPas</a:t>
          </a:r>
          <a:r>
            <a:rPr lang="en-US" sz="1700" kern="1200" dirty="0"/>
            <a:t> Info Session</a:t>
          </a:r>
        </a:p>
      </dsp:txBody>
      <dsp:txXfrm>
        <a:off x="3978075" y="3675171"/>
        <a:ext cx="2474536" cy="568804"/>
      </dsp:txXfrm>
    </dsp:sp>
    <dsp:sp modelId="{F33DD4BA-E270-44F8-800D-46963A1367A1}">
      <dsp:nvSpPr>
        <dsp:cNvPr id="0" name=""/>
        <dsp:cNvSpPr/>
      </dsp:nvSpPr>
      <dsp:spPr>
        <a:xfrm>
          <a:off x="6801759" y="431552"/>
          <a:ext cx="2777772" cy="99051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j-lt"/>
            </a:rPr>
            <a:t>DAY 3</a:t>
          </a:r>
        </a:p>
        <a:p>
          <a:pPr marL="0" lvl="0" indent="0" algn="ctr" defTabSz="711200">
            <a:lnSpc>
              <a:spcPct val="90000"/>
            </a:lnSpc>
            <a:spcBef>
              <a:spcPct val="0"/>
            </a:spcBef>
            <a:spcAft>
              <a:spcPct val="35000"/>
            </a:spcAft>
            <a:buNone/>
          </a:pPr>
          <a:r>
            <a:rPr lang="en-US" sz="1600" kern="1200" dirty="0">
              <a:latin typeface="+mj-lt"/>
            </a:rPr>
            <a:t>The Journey to Medical, Dental, and Pharmacy School</a:t>
          </a:r>
        </a:p>
      </dsp:txBody>
      <dsp:txXfrm>
        <a:off x="6830770" y="460563"/>
        <a:ext cx="2719750" cy="932497"/>
      </dsp:txXfrm>
    </dsp:sp>
    <dsp:sp modelId="{69D695F3-C0B1-4C1C-8CF4-151792040E3D}">
      <dsp:nvSpPr>
        <dsp:cNvPr id="0" name=""/>
        <dsp:cNvSpPr/>
      </dsp:nvSpPr>
      <dsp:spPr>
        <a:xfrm>
          <a:off x="7079536" y="1422071"/>
          <a:ext cx="256382" cy="732023"/>
        </a:xfrm>
        <a:custGeom>
          <a:avLst/>
          <a:gdLst/>
          <a:ahLst/>
          <a:cxnLst/>
          <a:rect l="0" t="0" r="0" b="0"/>
          <a:pathLst>
            <a:path>
              <a:moveTo>
                <a:pt x="0" y="0"/>
              </a:moveTo>
              <a:lnTo>
                <a:pt x="0" y="732023"/>
              </a:lnTo>
              <a:lnTo>
                <a:pt x="256382" y="73202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CC6D3D-30BF-4D1D-91E2-10E9F5016097}">
      <dsp:nvSpPr>
        <dsp:cNvPr id="0" name=""/>
        <dsp:cNvSpPr/>
      </dsp:nvSpPr>
      <dsp:spPr>
        <a:xfrm>
          <a:off x="7335918" y="1658835"/>
          <a:ext cx="2506204" cy="99051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Panel: Charles R. Drew University of Medicine and Science and USC</a:t>
          </a:r>
        </a:p>
      </dsp:txBody>
      <dsp:txXfrm>
        <a:off x="7364929" y="1687846"/>
        <a:ext cx="2448182" cy="932497"/>
      </dsp:txXfrm>
    </dsp:sp>
    <dsp:sp modelId="{65176F85-C05A-41FF-AAB1-ED9FB7D70BD8}">
      <dsp:nvSpPr>
        <dsp:cNvPr id="0" name=""/>
        <dsp:cNvSpPr/>
      </dsp:nvSpPr>
      <dsp:spPr>
        <a:xfrm>
          <a:off x="7079536" y="1422071"/>
          <a:ext cx="256382" cy="1970172"/>
        </a:xfrm>
        <a:custGeom>
          <a:avLst/>
          <a:gdLst/>
          <a:ahLst/>
          <a:cxnLst/>
          <a:rect l="0" t="0" r="0" b="0"/>
          <a:pathLst>
            <a:path>
              <a:moveTo>
                <a:pt x="0" y="0"/>
              </a:moveTo>
              <a:lnTo>
                <a:pt x="0" y="1970172"/>
              </a:lnTo>
              <a:lnTo>
                <a:pt x="256382" y="197017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547671-6D98-4DB6-9C17-8C57E9483EC8}">
      <dsp:nvSpPr>
        <dsp:cNvPr id="0" name=""/>
        <dsp:cNvSpPr/>
      </dsp:nvSpPr>
      <dsp:spPr>
        <a:xfrm>
          <a:off x="7335918" y="2896984"/>
          <a:ext cx="2472605" cy="99051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Health Career Series Readiness Close</a:t>
          </a:r>
        </a:p>
      </dsp:txBody>
      <dsp:txXfrm>
        <a:off x="7364929" y="2925995"/>
        <a:ext cx="2414583" cy="9324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58C4FF-35E4-4C76-B84E-A391C2C4A0F3}">
      <dsp:nvSpPr>
        <dsp:cNvPr id="0" name=""/>
        <dsp:cNvSpPr/>
      </dsp:nvSpPr>
      <dsp:spPr>
        <a:xfrm>
          <a:off x="4729" y="620198"/>
          <a:ext cx="1466098" cy="117282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Certificates</a:t>
          </a:r>
        </a:p>
      </dsp:txBody>
      <dsp:txXfrm>
        <a:off x="39080" y="654549"/>
        <a:ext cx="1397396" cy="1104121"/>
      </dsp:txXfrm>
    </dsp:sp>
    <dsp:sp modelId="{329E6A92-1017-4E47-B32B-EB8FCE3C4216}">
      <dsp:nvSpPr>
        <dsp:cNvPr id="0" name=""/>
        <dsp:cNvSpPr/>
      </dsp:nvSpPr>
      <dsp:spPr>
        <a:xfrm>
          <a:off x="1617438" y="1024814"/>
          <a:ext cx="310812" cy="3635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617438" y="1097532"/>
        <a:ext cx="217568" cy="218156"/>
      </dsp:txXfrm>
    </dsp:sp>
    <dsp:sp modelId="{853276AF-833F-4ECB-A376-065DDAD1A753}">
      <dsp:nvSpPr>
        <dsp:cNvPr id="0" name=""/>
        <dsp:cNvSpPr/>
      </dsp:nvSpPr>
      <dsp:spPr>
        <a:xfrm>
          <a:off x="2057267" y="600124"/>
          <a:ext cx="1466098" cy="1212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Undergraduate Minors</a:t>
          </a:r>
        </a:p>
      </dsp:txBody>
      <dsp:txXfrm>
        <a:off x="2092794" y="635651"/>
        <a:ext cx="1395044" cy="1141917"/>
      </dsp:txXfrm>
    </dsp:sp>
    <dsp:sp modelId="{C1A0B1F2-7591-418D-BA8E-3BA27FCD7DAA}">
      <dsp:nvSpPr>
        <dsp:cNvPr id="0" name=""/>
        <dsp:cNvSpPr/>
      </dsp:nvSpPr>
      <dsp:spPr>
        <a:xfrm>
          <a:off x="3669976" y="1024814"/>
          <a:ext cx="310812" cy="3635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669976" y="1097532"/>
        <a:ext cx="217568" cy="218156"/>
      </dsp:txXfrm>
    </dsp:sp>
    <dsp:sp modelId="{062E3ED7-A75E-4310-B4B5-E77B216D9727}">
      <dsp:nvSpPr>
        <dsp:cNvPr id="0" name=""/>
        <dsp:cNvSpPr/>
      </dsp:nvSpPr>
      <dsp:spPr>
        <a:xfrm>
          <a:off x="4109806" y="608728"/>
          <a:ext cx="1466098" cy="119576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Bachelor’s Degrees</a:t>
          </a:r>
        </a:p>
      </dsp:txBody>
      <dsp:txXfrm>
        <a:off x="4144829" y="643751"/>
        <a:ext cx="1396052" cy="1125718"/>
      </dsp:txXfrm>
    </dsp:sp>
    <dsp:sp modelId="{930C930B-90B6-4FCC-ACA4-FE71F257D2C8}">
      <dsp:nvSpPr>
        <dsp:cNvPr id="0" name=""/>
        <dsp:cNvSpPr/>
      </dsp:nvSpPr>
      <dsp:spPr>
        <a:xfrm>
          <a:off x="5722514" y="1024814"/>
          <a:ext cx="310812" cy="3635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5722514" y="1097532"/>
        <a:ext cx="217568" cy="218156"/>
      </dsp:txXfrm>
    </dsp:sp>
    <dsp:sp modelId="{7849BFA1-EE76-4FDD-861C-E4CE62B78E2D}">
      <dsp:nvSpPr>
        <dsp:cNvPr id="0" name=""/>
        <dsp:cNvSpPr/>
      </dsp:nvSpPr>
      <dsp:spPr>
        <a:xfrm>
          <a:off x="6162344" y="666341"/>
          <a:ext cx="1466098" cy="108053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Master’s Degrees</a:t>
          </a:r>
        </a:p>
      </dsp:txBody>
      <dsp:txXfrm>
        <a:off x="6193992" y="697989"/>
        <a:ext cx="1402802" cy="1017242"/>
      </dsp:txXfrm>
    </dsp:sp>
    <dsp:sp modelId="{541E81CF-C343-4D3C-8088-A916F64F904B}">
      <dsp:nvSpPr>
        <dsp:cNvPr id="0" name=""/>
        <dsp:cNvSpPr/>
      </dsp:nvSpPr>
      <dsp:spPr>
        <a:xfrm>
          <a:off x="7775053" y="1024814"/>
          <a:ext cx="310812" cy="3635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7775053" y="1097532"/>
        <a:ext cx="217568" cy="218156"/>
      </dsp:txXfrm>
    </dsp:sp>
    <dsp:sp modelId="{20AC0774-253F-48B3-9715-BE6CF59FBE2E}">
      <dsp:nvSpPr>
        <dsp:cNvPr id="0" name=""/>
        <dsp:cNvSpPr/>
      </dsp:nvSpPr>
      <dsp:spPr>
        <a:xfrm>
          <a:off x="8214882" y="694754"/>
          <a:ext cx="1466098" cy="102371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Doctoral Degrees</a:t>
          </a:r>
        </a:p>
      </dsp:txBody>
      <dsp:txXfrm>
        <a:off x="8244866" y="724738"/>
        <a:ext cx="1406130" cy="9637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8032BD-720A-4A5C-BA7C-90064A2C71DD}">
      <dsp:nvSpPr>
        <dsp:cNvPr id="0" name=""/>
        <dsp:cNvSpPr/>
      </dsp:nvSpPr>
      <dsp:spPr>
        <a:xfrm>
          <a:off x="5370" y="420686"/>
          <a:ext cx="2878567" cy="99051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j-lt"/>
            </a:rPr>
            <a:t>DAY 1</a:t>
          </a:r>
        </a:p>
        <a:p>
          <a:pPr marL="0" lvl="0" indent="0" algn="ctr" defTabSz="711200">
            <a:lnSpc>
              <a:spcPct val="90000"/>
            </a:lnSpc>
            <a:spcBef>
              <a:spcPct val="0"/>
            </a:spcBef>
            <a:spcAft>
              <a:spcPct val="35000"/>
            </a:spcAft>
            <a:buNone/>
          </a:pPr>
          <a:r>
            <a:rPr lang="en-US" sz="1600" kern="1200" dirty="0">
              <a:latin typeface="+mj-lt"/>
            </a:rPr>
            <a:t>Academic Pathways to Health Careers </a:t>
          </a:r>
        </a:p>
      </dsp:txBody>
      <dsp:txXfrm>
        <a:off x="34381" y="449697"/>
        <a:ext cx="2820545" cy="932497"/>
      </dsp:txXfrm>
    </dsp:sp>
    <dsp:sp modelId="{44576911-6B0D-4078-A934-A98C93AEACE0}">
      <dsp:nvSpPr>
        <dsp:cNvPr id="0" name=""/>
        <dsp:cNvSpPr/>
      </dsp:nvSpPr>
      <dsp:spPr>
        <a:xfrm>
          <a:off x="293227" y="1411205"/>
          <a:ext cx="287856" cy="562922"/>
        </a:xfrm>
        <a:custGeom>
          <a:avLst/>
          <a:gdLst/>
          <a:ahLst/>
          <a:cxnLst/>
          <a:rect l="0" t="0" r="0" b="0"/>
          <a:pathLst>
            <a:path>
              <a:moveTo>
                <a:pt x="0" y="0"/>
              </a:moveTo>
              <a:lnTo>
                <a:pt x="0" y="562922"/>
              </a:lnTo>
              <a:lnTo>
                <a:pt x="287856" y="56292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C22DDE-5C1C-4C13-B019-A93D4FDFD7B5}">
      <dsp:nvSpPr>
        <dsp:cNvPr id="0" name=""/>
        <dsp:cNvSpPr/>
      </dsp:nvSpPr>
      <dsp:spPr>
        <a:xfrm>
          <a:off x="581083" y="1658835"/>
          <a:ext cx="2054146" cy="63058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Kickoff</a:t>
          </a:r>
        </a:p>
      </dsp:txBody>
      <dsp:txXfrm>
        <a:off x="599552" y="1677304"/>
        <a:ext cx="2017208" cy="593646"/>
      </dsp:txXfrm>
    </dsp:sp>
    <dsp:sp modelId="{7E9DD6B7-2071-4774-9789-2F8E59AE1F96}">
      <dsp:nvSpPr>
        <dsp:cNvPr id="0" name=""/>
        <dsp:cNvSpPr/>
      </dsp:nvSpPr>
      <dsp:spPr>
        <a:xfrm>
          <a:off x="293227" y="1411205"/>
          <a:ext cx="287856" cy="1472590"/>
        </a:xfrm>
        <a:custGeom>
          <a:avLst/>
          <a:gdLst/>
          <a:ahLst/>
          <a:cxnLst/>
          <a:rect l="0" t="0" r="0" b="0"/>
          <a:pathLst>
            <a:path>
              <a:moveTo>
                <a:pt x="0" y="0"/>
              </a:moveTo>
              <a:lnTo>
                <a:pt x="0" y="1472590"/>
              </a:lnTo>
              <a:lnTo>
                <a:pt x="287856" y="147259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B54511-BE32-4EAA-ADDF-9E72D489D388}">
      <dsp:nvSpPr>
        <dsp:cNvPr id="0" name=""/>
        <dsp:cNvSpPr/>
      </dsp:nvSpPr>
      <dsp:spPr>
        <a:xfrm>
          <a:off x="581083" y="2537049"/>
          <a:ext cx="2697604" cy="69349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Faculty Panel Discussion</a:t>
          </a:r>
        </a:p>
      </dsp:txBody>
      <dsp:txXfrm>
        <a:off x="601395" y="2557361"/>
        <a:ext cx="2656980" cy="652868"/>
      </dsp:txXfrm>
    </dsp:sp>
    <dsp:sp modelId="{2B2115B5-BA85-46D6-9F2E-F2F07F826F4A}">
      <dsp:nvSpPr>
        <dsp:cNvPr id="0" name=""/>
        <dsp:cNvSpPr/>
      </dsp:nvSpPr>
      <dsp:spPr>
        <a:xfrm>
          <a:off x="293227" y="1411205"/>
          <a:ext cx="287856" cy="2403767"/>
        </a:xfrm>
        <a:custGeom>
          <a:avLst/>
          <a:gdLst/>
          <a:ahLst/>
          <a:cxnLst/>
          <a:rect l="0" t="0" r="0" b="0"/>
          <a:pathLst>
            <a:path>
              <a:moveTo>
                <a:pt x="0" y="0"/>
              </a:moveTo>
              <a:lnTo>
                <a:pt x="0" y="2403767"/>
              </a:lnTo>
              <a:lnTo>
                <a:pt x="287856" y="240376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DFE201-7444-4977-BFEC-7D5242D600D6}">
      <dsp:nvSpPr>
        <dsp:cNvPr id="0" name=""/>
        <dsp:cNvSpPr/>
      </dsp:nvSpPr>
      <dsp:spPr>
        <a:xfrm>
          <a:off x="581083" y="3478171"/>
          <a:ext cx="2705924" cy="67360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Student and Faculty Mixer</a:t>
          </a:r>
        </a:p>
      </dsp:txBody>
      <dsp:txXfrm>
        <a:off x="600812" y="3497900"/>
        <a:ext cx="2666466" cy="634144"/>
      </dsp:txXfrm>
    </dsp:sp>
    <dsp:sp modelId="{CC38698D-73F6-481A-8BAD-FEF0E12D15D6}">
      <dsp:nvSpPr>
        <dsp:cNvPr id="0" name=""/>
        <dsp:cNvSpPr/>
      </dsp:nvSpPr>
      <dsp:spPr>
        <a:xfrm>
          <a:off x="3379198" y="420686"/>
          <a:ext cx="2905906" cy="99051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j-lt"/>
            </a:rPr>
            <a:t>DAY 2</a:t>
          </a:r>
        </a:p>
        <a:p>
          <a:pPr marL="0" lvl="0" indent="0" algn="ctr" defTabSz="711200">
            <a:lnSpc>
              <a:spcPct val="90000"/>
            </a:lnSpc>
            <a:spcBef>
              <a:spcPct val="0"/>
            </a:spcBef>
            <a:spcAft>
              <a:spcPct val="35000"/>
            </a:spcAft>
            <a:buNone/>
          </a:pPr>
          <a:r>
            <a:rPr lang="en-US" sz="1600" kern="1200" dirty="0">
              <a:latin typeface="+mj-lt"/>
            </a:rPr>
            <a:t>Resources for Health Career Readiness</a:t>
          </a:r>
        </a:p>
      </dsp:txBody>
      <dsp:txXfrm>
        <a:off x="3408209" y="449697"/>
        <a:ext cx="2847884" cy="932497"/>
      </dsp:txXfrm>
    </dsp:sp>
    <dsp:sp modelId="{253F8C68-884D-4922-861F-1D5529330934}">
      <dsp:nvSpPr>
        <dsp:cNvPr id="0" name=""/>
        <dsp:cNvSpPr/>
      </dsp:nvSpPr>
      <dsp:spPr>
        <a:xfrm>
          <a:off x="3669788" y="1411205"/>
          <a:ext cx="290590" cy="656719"/>
        </a:xfrm>
        <a:custGeom>
          <a:avLst/>
          <a:gdLst/>
          <a:ahLst/>
          <a:cxnLst/>
          <a:rect l="0" t="0" r="0" b="0"/>
          <a:pathLst>
            <a:path>
              <a:moveTo>
                <a:pt x="0" y="0"/>
              </a:moveTo>
              <a:lnTo>
                <a:pt x="0" y="656719"/>
              </a:lnTo>
              <a:lnTo>
                <a:pt x="290590" y="65671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15FCE8-B8B4-4532-8626-6F7A67E650F6}">
      <dsp:nvSpPr>
        <dsp:cNvPr id="0" name=""/>
        <dsp:cNvSpPr/>
      </dsp:nvSpPr>
      <dsp:spPr>
        <a:xfrm>
          <a:off x="3960379" y="1658835"/>
          <a:ext cx="2330208" cy="81817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Career Center Workshop</a:t>
          </a:r>
        </a:p>
      </dsp:txBody>
      <dsp:txXfrm>
        <a:off x="3984343" y="1682799"/>
        <a:ext cx="2282280" cy="770250"/>
      </dsp:txXfrm>
    </dsp:sp>
    <dsp:sp modelId="{05280804-0E43-4426-A495-ED70515E1011}">
      <dsp:nvSpPr>
        <dsp:cNvPr id="0" name=""/>
        <dsp:cNvSpPr/>
      </dsp:nvSpPr>
      <dsp:spPr>
        <a:xfrm>
          <a:off x="3669788" y="1411205"/>
          <a:ext cx="290590" cy="1656039"/>
        </a:xfrm>
        <a:custGeom>
          <a:avLst/>
          <a:gdLst/>
          <a:ahLst/>
          <a:cxnLst/>
          <a:rect l="0" t="0" r="0" b="0"/>
          <a:pathLst>
            <a:path>
              <a:moveTo>
                <a:pt x="0" y="0"/>
              </a:moveTo>
              <a:lnTo>
                <a:pt x="0" y="1656039"/>
              </a:lnTo>
              <a:lnTo>
                <a:pt x="290590" y="165603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EB6958-B8C8-431C-850D-BE4BE5C8B9F3}">
      <dsp:nvSpPr>
        <dsp:cNvPr id="0" name=""/>
        <dsp:cNvSpPr/>
      </dsp:nvSpPr>
      <dsp:spPr>
        <a:xfrm>
          <a:off x="3960379" y="2724644"/>
          <a:ext cx="2381557" cy="68520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Library Info Session</a:t>
          </a:r>
        </a:p>
      </dsp:txBody>
      <dsp:txXfrm>
        <a:off x="3980448" y="2744713"/>
        <a:ext cx="2341419" cy="645063"/>
      </dsp:txXfrm>
    </dsp:sp>
    <dsp:sp modelId="{6AF4B50A-D9E1-4FEE-BE9E-E3067E8BCFEE}">
      <dsp:nvSpPr>
        <dsp:cNvPr id="0" name=""/>
        <dsp:cNvSpPr/>
      </dsp:nvSpPr>
      <dsp:spPr>
        <a:xfrm>
          <a:off x="3669788" y="1411205"/>
          <a:ext cx="290590" cy="2548368"/>
        </a:xfrm>
        <a:custGeom>
          <a:avLst/>
          <a:gdLst/>
          <a:ahLst/>
          <a:cxnLst/>
          <a:rect l="0" t="0" r="0" b="0"/>
          <a:pathLst>
            <a:path>
              <a:moveTo>
                <a:pt x="0" y="0"/>
              </a:moveTo>
              <a:lnTo>
                <a:pt x="0" y="2548368"/>
              </a:lnTo>
              <a:lnTo>
                <a:pt x="290590" y="254836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60DB5A-DC45-47DE-8C54-AA1B0A0F2BE7}">
      <dsp:nvSpPr>
        <dsp:cNvPr id="0" name=""/>
        <dsp:cNvSpPr/>
      </dsp:nvSpPr>
      <dsp:spPr>
        <a:xfrm>
          <a:off x="3960379" y="3657475"/>
          <a:ext cx="2509928" cy="60419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err="1"/>
            <a:t>MDPas</a:t>
          </a:r>
          <a:r>
            <a:rPr lang="en-US" sz="1700" kern="1200" dirty="0"/>
            <a:t> Info Session</a:t>
          </a:r>
        </a:p>
      </dsp:txBody>
      <dsp:txXfrm>
        <a:off x="3978075" y="3675171"/>
        <a:ext cx="2474536" cy="568804"/>
      </dsp:txXfrm>
    </dsp:sp>
    <dsp:sp modelId="{F33DD4BA-E270-44F8-800D-46963A1367A1}">
      <dsp:nvSpPr>
        <dsp:cNvPr id="0" name=""/>
        <dsp:cNvSpPr/>
      </dsp:nvSpPr>
      <dsp:spPr>
        <a:xfrm>
          <a:off x="6801759" y="431552"/>
          <a:ext cx="2777772" cy="99051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j-lt"/>
            </a:rPr>
            <a:t>DAY 3</a:t>
          </a:r>
        </a:p>
        <a:p>
          <a:pPr marL="0" lvl="0" indent="0" algn="ctr" defTabSz="711200">
            <a:lnSpc>
              <a:spcPct val="90000"/>
            </a:lnSpc>
            <a:spcBef>
              <a:spcPct val="0"/>
            </a:spcBef>
            <a:spcAft>
              <a:spcPct val="35000"/>
            </a:spcAft>
            <a:buNone/>
          </a:pPr>
          <a:r>
            <a:rPr lang="en-US" sz="1600" kern="1200" dirty="0">
              <a:latin typeface="+mj-lt"/>
            </a:rPr>
            <a:t>The Journey to Medical, Dental, and Pharmacy School</a:t>
          </a:r>
        </a:p>
      </dsp:txBody>
      <dsp:txXfrm>
        <a:off x="6830770" y="460563"/>
        <a:ext cx="2719750" cy="932497"/>
      </dsp:txXfrm>
    </dsp:sp>
    <dsp:sp modelId="{69D695F3-C0B1-4C1C-8CF4-151792040E3D}">
      <dsp:nvSpPr>
        <dsp:cNvPr id="0" name=""/>
        <dsp:cNvSpPr/>
      </dsp:nvSpPr>
      <dsp:spPr>
        <a:xfrm>
          <a:off x="7079536" y="1422071"/>
          <a:ext cx="256382" cy="732023"/>
        </a:xfrm>
        <a:custGeom>
          <a:avLst/>
          <a:gdLst/>
          <a:ahLst/>
          <a:cxnLst/>
          <a:rect l="0" t="0" r="0" b="0"/>
          <a:pathLst>
            <a:path>
              <a:moveTo>
                <a:pt x="0" y="0"/>
              </a:moveTo>
              <a:lnTo>
                <a:pt x="0" y="732023"/>
              </a:lnTo>
              <a:lnTo>
                <a:pt x="256382" y="73202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CC6D3D-30BF-4D1D-91E2-10E9F5016097}">
      <dsp:nvSpPr>
        <dsp:cNvPr id="0" name=""/>
        <dsp:cNvSpPr/>
      </dsp:nvSpPr>
      <dsp:spPr>
        <a:xfrm>
          <a:off x="7335918" y="1658835"/>
          <a:ext cx="2506204" cy="99051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Panel: Charles R. Drew University of Medicine and Science and USC</a:t>
          </a:r>
        </a:p>
      </dsp:txBody>
      <dsp:txXfrm>
        <a:off x="7364929" y="1687846"/>
        <a:ext cx="2448182" cy="932497"/>
      </dsp:txXfrm>
    </dsp:sp>
    <dsp:sp modelId="{65176F85-C05A-41FF-AAB1-ED9FB7D70BD8}">
      <dsp:nvSpPr>
        <dsp:cNvPr id="0" name=""/>
        <dsp:cNvSpPr/>
      </dsp:nvSpPr>
      <dsp:spPr>
        <a:xfrm>
          <a:off x="7079536" y="1422071"/>
          <a:ext cx="256382" cy="1970172"/>
        </a:xfrm>
        <a:custGeom>
          <a:avLst/>
          <a:gdLst/>
          <a:ahLst/>
          <a:cxnLst/>
          <a:rect l="0" t="0" r="0" b="0"/>
          <a:pathLst>
            <a:path>
              <a:moveTo>
                <a:pt x="0" y="0"/>
              </a:moveTo>
              <a:lnTo>
                <a:pt x="0" y="1970172"/>
              </a:lnTo>
              <a:lnTo>
                <a:pt x="256382" y="197017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547671-6D98-4DB6-9C17-8C57E9483EC8}">
      <dsp:nvSpPr>
        <dsp:cNvPr id="0" name=""/>
        <dsp:cNvSpPr/>
      </dsp:nvSpPr>
      <dsp:spPr>
        <a:xfrm>
          <a:off x="7335918" y="2896984"/>
          <a:ext cx="2472605" cy="99051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Health Career Series Readiness Close</a:t>
          </a:r>
        </a:p>
      </dsp:txBody>
      <dsp:txXfrm>
        <a:off x="7364929" y="2925995"/>
        <a:ext cx="2414583" cy="9324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8032BD-720A-4A5C-BA7C-90064A2C71DD}">
      <dsp:nvSpPr>
        <dsp:cNvPr id="0" name=""/>
        <dsp:cNvSpPr/>
      </dsp:nvSpPr>
      <dsp:spPr>
        <a:xfrm>
          <a:off x="2647" y="378733"/>
          <a:ext cx="2732013" cy="101215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j-lt"/>
            </a:rPr>
            <a:t>DAY 1</a:t>
          </a:r>
        </a:p>
        <a:p>
          <a:pPr marL="0" lvl="0" indent="0" algn="ctr" defTabSz="711200">
            <a:lnSpc>
              <a:spcPct val="90000"/>
            </a:lnSpc>
            <a:spcBef>
              <a:spcPct val="0"/>
            </a:spcBef>
            <a:spcAft>
              <a:spcPct val="35000"/>
            </a:spcAft>
            <a:buNone/>
          </a:pPr>
          <a:r>
            <a:rPr lang="en-US" sz="1600" kern="1200" dirty="0">
              <a:latin typeface="+mj-lt"/>
            </a:rPr>
            <a:t>Academic Pathways to Health Careers </a:t>
          </a:r>
        </a:p>
      </dsp:txBody>
      <dsp:txXfrm>
        <a:off x="32292" y="408378"/>
        <a:ext cx="2672723" cy="952866"/>
      </dsp:txXfrm>
    </dsp:sp>
    <dsp:sp modelId="{44576911-6B0D-4078-A934-A98C93AEACE0}">
      <dsp:nvSpPr>
        <dsp:cNvPr id="0" name=""/>
        <dsp:cNvSpPr/>
      </dsp:nvSpPr>
      <dsp:spPr>
        <a:xfrm>
          <a:off x="275849" y="1390890"/>
          <a:ext cx="273201" cy="575218"/>
        </a:xfrm>
        <a:custGeom>
          <a:avLst/>
          <a:gdLst/>
          <a:ahLst/>
          <a:cxnLst/>
          <a:rect l="0" t="0" r="0" b="0"/>
          <a:pathLst>
            <a:path>
              <a:moveTo>
                <a:pt x="0" y="0"/>
              </a:moveTo>
              <a:lnTo>
                <a:pt x="0" y="575218"/>
              </a:lnTo>
              <a:lnTo>
                <a:pt x="273201" y="57521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C22DDE-5C1C-4C13-B019-A93D4FDFD7B5}">
      <dsp:nvSpPr>
        <dsp:cNvPr id="0" name=""/>
        <dsp:cNvSpPr/>
      </dsp:nvSpPr>
      <dsp:spPr>
        <a:xfrm>
          <a:off x="549050" y="1643929"/>
          <a:ext cx="1949576" cy="64435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Kickoff</a:t>
          </a:r>
        </a:p>
      </dsp:txBody>
      <dsp:txXfrm>
        <a:off x="567923" y="1662802"/>
        <a:ext cx="1911830" cy="606613"/>
      </dsp:txXfrm>
    </dsp:sp>
    <dsp:sp modelId="{7E9DD6B7-2071-4774-9789-2F8E59AE1F96}">
      <dsp:nvSpPr>
        <dsp:cNvPr id="0" name=""/>
        <dsp:cNvSpPr/>
      </dsp:nvSpPr>
      <dsp:spPr>
        <a:xfrm>
          <a:off x="275849" y="1390890"/>
          <a:ext cx="273201" cy="1504758"/>
        </a:xfrm>
        <a:custGeom>
          <a:avLst/>
          <a:gdLst/>
          <a:ahLst/>
          <a:cxnLst/>
          <a:rect l="0" t="0" r="0" b="0"/>
          <a:pathLst>
            <a:path>
              <a:moveTo>
                <a:pt x="0" y="0"/>
              </a:moveTo>
              <a:lnTo>
                <a:pt x="0" y="1504758"/>
              </a:lnTo>
              <a:lnTo>
                <a:pt x="273201" y="150475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B54511-BE32-4EAA-ADDF-9E72D489D388}">
      <dsp:nvSpPr>
        <dsp:cNvPr id="0" name=""/>
        <dsp:cNvSpPr/>
      </dsp:nvSpPr>
      <dsp:spPr>
        <a:xfrm>
          <a:off x="549050" y="2541328"/>
          <a:ext cx="2560271" cy="70864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Faculty Panel Discussion</a:t>
          </a:r>
        </a:p>
      </dsp:txBody>
      <dsp:txXfrm>
        <a:off x="569805" y="2562083"/>
        <a:ext cx="2518761" cy="667131"/>
      </dsp:txXfrm>
    </dsp:sp>
    <dsp:sp modelId="{2B2115B5-BA85-46D6-9F2E-F2F07F826F4A}">
      <dsp:nvSpPr>
        <dsp:cNvPr id="0" name=""/>
        <dsp:cNvSpPr/>
      </dsp:nvSpPr>
      <dsp:spPr>
        <a:xfrm>
          <a:off x="275849" y="1390890"/>
          <a:ext cx="273201" cy="2456276"/>
        </a:xfrm>
        <a:custGeom>
          <a:avLst/>
          <a:gdLst/>
          <a:ahLst/>
          <a:cxnLst/>
          <a:rect l="0" t="0" r="0" b="0"/>
          <a:pathLst>
            <a:path>
              <a:moveTo>
                <a:pt x="0" y="0"/>
              </a:moveTo>
              <a:lnTo>
                <a:pt x="0" y="2456276"/>
              </a:lnTo>
              <a:lnTo>
                <a:pt x="273201" y="245627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DFE201-7444-4977-BFEC-7D5242D600D6}">
      <dsp:nvSpPr>
        <dsp:cNvPr id="0" name=""/>
        <dsp:cNvSpPr/>
      </dsp:nvSpPr>
      <dsp:spPr>
        <a:xfrm>
          <a:off x="549050" y="3503009"/>
          <a:ext cx="2568173" cy="68831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Student and Faculty Mixer</a:t>
          </a:r>
        </a:p>
      </dsp:txBody>
      <dsp:txXfrm>
        <a:off x="569210" y="3523169"/>
        <a:ext cx="2527853" cy="647997"/>
      </dsp:txXfrm>
    </dsp:sp>
    <dsp:sp modelId="{CC38698D-73F6-481A-8BAD-FEF0E12D15D6}">
      <dsp:nvSpPr>
        <dsp:cNvPr id="0" name=""/>
        <dsp:cNvSpPr/>
      </dsp:nvSpPr>
      <dsp:spPr>
        <a:xfrm>
          <a:off x="3240740" y="378733"/>
          <a:ext cx="2969384" cy="101215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j-lt"/>
            </a:rPr>
            <a:t>DAY 2</a:t>
          </a:r>
        </a:p>
        <a:p>
          <a:pPr marL="0" lvl="0" indent="0" algn="ctr" defTabSz="711200">
            <a:lnSpc>
              <a:spcPct val="90000"/>
            </a:lnSpc>
            <a:spcBef>
              <a:spcPct val="0"/>
            </a:spcBef>
            <a:spcAft>
              <a:spcPct val="35000"/>
            </a:spcAft>
            <a:buNone/>
          </a:pPr>
          <a:r>
            <a:rPr lang="en-US" sz="1600" kern="1200" dirty="0">
              <a:latin typeface="+mj-lt"/>
            </a:rPr>
            <a:t>Resources for Health Career Readiness</a:t>
          </a:r>
        </a:p>
      </dsp:txBody>
      <dsp:txXfrm>
        <a:off x="3270385" y="408378"/>
        <a:ext cx="2910094" cy="952866"/>
      </dsp:txXfrm>
    </dsp:sp>
    <dsp:sp modelId="{253F8C68-884D-4922-861F-1D5529330934}">
      <dsp:nvSpPr>
        <dsp:cNvPr id="0" name=""/>
        <dsp:cNvSpPr/>
      </dsp:nvSpPr>
      <dsp:spPr>
        <a:xfrm>
          <a:off x="3537678" y="1390890"/>
          <a:ext cx="296938" cy="671065"/>
        </a:xfrm>
        <a:custGeom>
          <a:avLst/>
          <a:gdLst/>
          <a:ahLst/>
          <a:cxnLst/>
          <a:rect l="0" t="0" r="0" b="0"/>
          <a:pathLst>
            <a:path>
              <a:moveTo>
                <a:pt x="0" y="0"/>
              </a:moveTo>
              <a:lnTo>
                <a:pt x="0" y="671065"/>
              </a:lnTo>
              <a:lnTo>
                <a:pt x="296938" y="67106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15FCE8-B8B4-4532-8626-6F7A67E650F6}">
      <dsp:nvSpPr>
        <dsp:cNvPr id="0" name=""/>
        <dsp:cNvSpPr/>
      </dsp:nvSpPr>
      <dsp:spPr>
        <a:xfrm>
          <a:off x="3834617" y="1643929"/>
          <a:ext cx="2381111" cy="83605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Career Center Workshop</a:t>
          </a:r>
        </a:p>
      </dsp:txBody>
      <dsp:txXfrm>
        <a:off x="3859104" y="1668416"/>
        <a:ext cx="2332137" cy="787077"/>
      </dsp:txXfrm>
    </dsp:sp>
    <dsp:sp modelId="{05280804-0E43-4426-A495-ED70515E1011}">
      <dsp:nvSpPr>
        <dsp:cNvPr id="0" name=""/>
        <dsp:cNvSpPr/>
      </dsp:nvSpPr>
      <dsp:spPr>
        <a:xfrm>
          <a:off x="3537678" y="1390890"/>
          <a:ext cx="296938" cy="1692214"/>
        </a:xfrm>
        <a:custGeom>
          <a:avLst/>
          <a:gdLst/>
          <a:ahLst/>
          <a:cxnLst/>
          <a:rect l="0" t="0" r="0" b="0"/>
          <a:pathLst>
            <a:path>
              <a:moveTo>
                <a:pt x="0" y="0"/>
              </a:moveTo>
              <a:lnTo>
                <a:pt x="0" y="1692214"/>
              </a:lnTo>
              <a:lnTo>
                <a:pt x="296938" y="169221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EB6958-B8C8-431C-850D-BE4BE5C8B9F3}">
      <dsp:nvSpPr>
        <dsp:cNvPr id="0" name=""/>
        <dsp:cNvSpPr/>
      </dsp:nvSpPr>
      <dsp:spPr>
        <a:xfrm>
          <a:off x="3834617" y="2733020"/>
          <a:ext cx="2433581" cy="70016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Library Info Session</a:t>
          </a:r>
        </a:p>
      </dsp:txBody>
      <dsp:txXfrm>
        <a:off x="3855124" y="2753527"/>
        <a:ext cx="2392567" cy="659155"/>
      </dsp:txXfrm>
    </dsp:sp>
    <dsp:sp modelId="{6AF4B50A-D9E1-4FEE-BE9E-E3067E8BCFEE}">
      <dsp:nvSpPr>
        <dsp:cNvPr id="0" name=""/>
        <dsp:cNvSpPr/>
      </dsp:nvSpPr>
      <dsp:spPr>
        <a:xfrm>
          <a:off x="3537678" y="1390890"/>
          <a:ext cx="296938" cy="2604036"/>
        </a:xfrm>
        <a:custGeom>
          <a:avLst/>
          <a:gdLst/>
          <a:ahLst/>
          <a:cxnLst/>
          <a:rect l="0" t="0" r="0" b="0"/>
          <a:pathLst>
            <a:path>
              <a:moveTo>
                <a:pt x="0" y="0"/>
              </a:moveTo>
              <a:lnTo>
                <a:pt x="0" y="2604036"/>
              </a:lnTo>
              <a:lnTo>
                <a:pt x="296938" y="260403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60DB5A-DC45-47DE-8C54-AA1B0A0F2BE7}">
      <dsp:nvSpPr>
        <dsp:cNvPr id="0" name=""/>
        <dsp:cNvSpPr/>
      </dsp:nvSpPr>
      <dsp:spPr>
        <a:xfrm>
          <a:off x="3834617" y="3686229"/>
          <a:ext cx="2564756" cy="61739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err="1"/>
            <a:t>MDPas</a:t>
          </a:r>
          <a:r>
            <a:rPr lang="en-US" sz="1800" kern="1200" dirty="0"/>
            <a:t> Info Session</a:t>
          </a:r>
        </a:p>
      </dsp:txBody>
      <dsp:txXfrm>
        <a:off x="3852700" y="3704312"/>
        <a:ext cx="2528590" cy="581229"/>
      </dsp:txXfrm>
    </dsp:sp>
    <dsp:sp modelId="{F33DD4BA-E270-44F8-800D-46963A1367A1}">
      <dsp:nvSpPr>
        <dsp:cNvPr id="0" name=""/>
        <dsp:cNvSpPr/>
      </dsp:nvSpPr>
      <dsp:spPr>
        <a:xfrm>
          <a:off x="6738066" y="389837"/>
          <a:ext cx="2838452" cy="101215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j-lt"/>
            </a:rPr>
            <a:t>DAY 3</a:t>
          </a:r>
        </a:p>
        <a:p>
          <a:pPr marL="0" lvl="0" indent="0" algn="ctr" defTabSz="711200">
            <a:lnSpc>
              <a:spcPct val="90000"/>
            </a:lnSpc>
            <a:spcBef>
              <a:spcPct val="0"/>
            </a:spcBef>
            <a:spcAft>
              <a:spcPct val="35000"/>
            </a:spcAft>
            <a:buNone/>
          </a:pPr>
          <a:r>
            <a:rPr lang="en-US" sz="1600" kern="1200" dirty="0">
              <a:latin typeface="+mj-lt"/>
            </a:rPr>
            <a:t>The Journey to Medical, Dental, and Pharmacy School</a:t>
          </a:r>
        </a:p>
      </dsp:txBody>
      <dsp:txXfrm>
        <a:off x="6767711" y="419482"/>
        <a:ext cx="2779162" cy="952866"/>
      </dsp:txXfrm>
    </dsp:sp>
    <dsp:sp modelId="{69D695F3-C0B1-4C1C-8CF4-151792040E3D}">
      <dsp:nvSpPr>
        <dsp:cNvPr id="0" name=""/>
        <dsp:cNvSpPr/>
      </dsp:nvSpPr>
      <dsp:spPr>
        <a:xfrm>
          <a:off x="7021911" y="1401994"/>
          <a:ext cx="261982" cy="748014"/>
        </a:xfrm>
        <a:custGeom>
          <a:avLst/>
          <a:gdLst/>
          <a:ahLst/>
          <a:cxnLst/>
          <a:rect l="0" t="0" r="0" b="0"/>
          <a:pathLst>
            <a:path>
              <a:moveTo>
                <a:pt x="0" y="0"/>
              </a:moveTo>
              <a:lnTo>
                <a:pt x="0" y="748014"/>
              </a:lnTo>
              <a:lnTo>
                <a:pt x="261982" y="74801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CC6D3D-30BF-4D1D-91E2-10E9F5016097}">
      <dsp:nvSpPr>
        <dsp:cNvPr id="0" name=""/>
        <dsp:cNvSpPr/>
      </dsp:nvSpPr>
      <dsp:spPr>
        <a:xfrm>
          <a:off x="7283893" y="1643929"/>
          <a:ext cx="2560951" cy="101215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Panel: Charles R. Drew University of Medicine and Science and USC</a:t>
          </a:r>
        </a:p>
      </dsp:txBody>
      <dsp:txXfrm>
        <a:off x="7313538" y="1673574"/>
        <a:ext cx="2501661" cy="952866"/>
      </dsp:txXfrm>
    </dsp:sp>
    <dsp:sp modelId="{65176F85-C05A-41FF-AAB1-ED9FB7D70BD8}">
      <dsp:nvSpPr>
        <dsp:cNvPr id="0" name=""/>
        <dsp:cNvSpPr/>
      </dsp:nvSpPr>
      <dsp:spPr>
        <a:xfrm>
          <a:off x="7021911" y="1401994"/>
          <a:ext cx="261982" cy="2013210"/>
        </a:xfrm>
        <a:custGeom>
          <a:avLst/>
          <a:gdLst/>
          <a:ahLst/>
          <a:cxnLst/>
          <a:rect l="0" t="0" r="0" b="0"/>
          <a:pathLst>
            <a:path>
              <a:moveTo>
                <a:pt x="0" y="0"/>
              </a:moveTo>
              <a:lnTo>
                <a:pt x="0" y="2013210"/>
              </a:lnTo>
              <a:lnTo>
                <a:pt x="261982" y="201321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547671-6D98-4DB6-9C17-8C57E9483EC8}">
      <dsp:nvSpPr>
        <dsp:cNvPr id="0" name=""/>
        <dsp:cNvSpPr/>
      </dsp:nvSpPr>
      <dsp:spPr>
        <a:xfrm>
          <a:off x="7283893" y="2909126"/>
          <a:ext cx="2526618" cy="101215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Health Career Series Readiness Close</a:t>
          </a:r>
        </a:p>
      </dsp:txBody>
      <dsp:txXfrm>
        <a:off x="7313538" y="2938771"/>
        <a:ext cx="2467328" cy="9528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8032BD-720A-4A5C-BA7C-90064A2C71DD}">
      <dsp:nvSpPr>
        <dsp:cNvPr id="0" name=""/>
        <dsp:cNvSpPr/>
      </dsp:nvSpPr>
      <dsp:spPr>
        <a:xfrm>
          <a:off x="5370" y="420686"/>
          <a:ext cx="2878567" cy="99051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j-lt"/>
            </a:rPr>
            <a:t>DAY 1</a:t>
          </a:r>
        </a:p>
        <a:p>
          <a:pPr marL="0" lvl="0" indent="0" algn="ctr" defTabSz="711200">
            <a:lnSpc>
              <a:spcPct val="90000"/>
            </a:lnSpc>
            <a:spcBef>
              <a:spcPct val="0"/>
            </a:spcBef>
            <a:spcAft>
              <a:spcPct val="35000"/>
            </a:spcAft>
            <a:buNone/>
          </a:pPr>
          <a:r>
            <a:rPr lang="en-US" sz="1600" kern="1200" dirty="0">
              <a:latin typeface="+mj-lt"/>
            </a:rPr>
            <a:t>Academic Pathways to Health Careers </a:t>
          </a:r>
        </a:p>
      </dsp:txBody>
      <dsp:txXfrm>
        <a:off x="34381" y="449697"/>
        <a:ext cx="2820545" cy="932497"/>
      </dsp:txXfrm>
    </dsp:sp>
    <dsp:sp modelId="{44576911-6B0D-4078-A934-A98C93AEACE0}">
      <dsp:nvSpPr>
        <dsp:cNvPr id="0" name=""/>
        <dsp:cNvSpPr/>
      </dsp:nvSpPr>
      <dsp:spPr>
        <a:xfrm>
          <a:off x="293227" y="1411205"/>
          <a:ext cx="287856" cy="562922"/>
        </a:xfrm>
        <a:custGeom>
          <a:avLst/>
          <a:gdLst/>
          <a:ahLst/>
          <a:cxnLst/>
          <a:rect l="0" t="0" r="0" b="0"/>
          <a:pathLst>
            <a:path>
              <a:moveTo>
                <a:pt x="0" y="0"/>
              </a:moveTo>
              <a:lnTo>
                <a:pt x="0" y="562922"/>
              </a:lnTo>
              <a:lnTo>
                <a:pt x="287856" y="56292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C22DDE-5C1C-4C13-B019-A93D4FDFD7B5}">
      <dsp:nvSpPr>
        <dsp:cNvPr id="0" name=""/>
        <dsp:cNvSpPr/>
      </dsp:nvSpPr>
      <dsp:spPr>
        <a:xfrm>
          <a:off x="581083" y="1658835"/>
          <a:ext cx="2054146" cy="63058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Kickoff</a:t>
          </a:r>
        </a:p>
      </dsp:txBody>
      <dsp:txXfrm>
        <a:off x="599552" y="1677304"/>
        <a:ext cx="2017208" cy="593646"/>
      </dsp:txXfrm>
    </dsp:sp>
    <dsp:sp modelId="{7E9DD6B7-2071-4774-9789-2F8E59AE1F96}">
      <dsp:nvSpPr>
        <dsp:cNvPr id="0" name=""/>
        <dsp:cNvSpPr/>
      </dsp:nvSpPr>
      <dsp:spPr>
        <a:xfrm>
          <a:off x="293227" y="1411205"/>
          <a:ext cx="287856" cy="1472590"/>
        </a:xfrm>
        <a:custGeom>
          <a:avLst/>
          <a:gdLst/>
          <a:ahLst/>
          <a:cxnLst/>
          <a:rect l="0" t="0" r="0" b="0"/>
          <a:pathLst>
            <a:path>
              <a:moveTo>
                <a:pt x="0" y="0"/>
              </a:moveTo>
              <a:lnTo>
                <a:pt x="0" y="1472590"/>
              </a:lnTo>
              <a:lnTo>
                <a:pt x="287856" y="147259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B54511-BE32-4EAA-ADDF-9E72D489D388}">
      <dsp:nvSpPr>
        <dsp:cNvPr id="0" name=""/>
        <dsp:cNvSpPr/>
      </dsp:nvSpPr>
      <dsp:spPr>
        <a:xfrm>
          <a:off x="581083" y="2537049"/>
          <a:ext cx="2697604" cy="69349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Faculty Panel Discussion</a:t>
          </a:r>
        </a:p>
      </dsp:txBody>
      <dsp:txXfrm>
        <a:off x="601395" y="2557361"/>
        <a:ext cx="2656980" cy="652868"/>
      </dsp:txXfrm>
    </dsp:sp>
    <dsp:sp modelId="{2B2115B5-BA85-46D6-9F2E-F2F07F826F4A}">
      <dsp:nvSpPr>
        <dsp:cNvPr id="0" name=""/>
        <dsp:cNvSpPr/>
      </dsp:nvSpPr>
      <dsp:spPr>
        <a:xfrm>
          <a:off x="293227" y="1411205"/>
          <a:ext cx="287856" cy="2403767"/>
        </a:xfrm>
        <a:custGeom>
          <a:avLst/>
          <a:gdLst/>
          <a:ahLst/>
          <a:cxnLst/>
          <a:rect l="0" t="0" r="0" b="0"/>
          <a:pathLst>
            <a:path>
              <a:moveTo>
                <a:pt x="0" y="0"/>
              </a:moveTo>
              <a:lnTo>
                <a:pt x="0" y="2403767"/>
              </a:lnTo>
              <a:lnTo>
                <a:pt x="287856" y="240376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DFE201-7444-4977-BFEC-7D5242D600D6}">
      <dsp:nvSpPr>
        <dsp:cNvPr id="0" name=""/>
        <dsp:cNvSpPr/>
      </dsp:nvSpPr>
      <dsp:spPr>
        <a:xfrm>
          <a:off x="581083" y="3478171"/>
          <a:ext cx="2705924" cy="67360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Student and Faculty Mixer</a:t>
          </a:r>
        </a:p>
      </dsp:txBody>
      <dsp:txXfrm>
        <a:off x="600812" y="3497900"/>
        <a:ext cx="2666466" cy="634144"/>
      </dsp:txXfrm>
    </dsp:sp>
    <dsp:sp modelId="{CC38698D-73F6-481A-8BAD-FEF0E12D15D6}">
      <dsp:nvSpPr>
        <dsp:cNvPr id="0" name=""/>
        <dsp:cNvSpPr/>
      </dsp:nvSpPr>
      <dsp:spPr>
        <a:xfrm>
          <a:off x="3379198" y="420686"/>
          <a:ext cx="2905906" cy="99051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j-lt"/>
            </a:rPr>
            <a:t>DAY 2</a:t>
          </a:r>
        </a:p>
        <a:p>
          <a:pPr marL="0" lvl="0" indent="0" algn="ctr" defTabSz="711200">
            <a:lnSpc>
              <a:spcPct val="90000"/>
            </a:lnSpc>
            <a:spcBef>
              <a:spcPct val="0"/>
            </a:spcBef>
            <a:spcAft>
              <a:spcPct val="35000"/>
            </a:spcAft>
            <a:buNone/>
          </a:pPr>
          <a:r>
            <a:rPr lang="en-US" sz="1600" kern="1200" dirty="0">
              <a:latin typeface="+mj-lt"/>
            </a:rPr>
            <a:t>Resources for Health Career Readiness</a:t>
          </a:r>
        </a:p>
      </dsp:txBody>
      <dsp:txXfrm>
        <a:off x="3408209" y="449697"/>
        <a:ext cx="2847884" cy="932497"/>
      </dsp:txXfrm>
    </dsp:sp>
    <dsp:sp modelId="{253F8C68-884D-4922-861F-1D5529330934}">
      <dsp:nvSpPr>
        <dsp:cNvPr id="0" name=""/>
        <dsp:cNvSpPr/>
      </dsp:nvSpPr>
      <dsp:spPr>
        <a:xfrm>
          <a:off x="3669788" y="1411205"/>
          <a:ext cx="290590" cy="656719"/>
        </a:xfrm>
        <a:custGeom>
          <a:avLst/>
          <a:gdLst/>
          <a:ahLst/>
          <a:cxnLst/>
          <a:rect l="0" t="0" r="0" b="0"/>
          <a:pathLst>
            <a:path>
              <a:moveTo>
                <a:pt x="0" y="0"/>
              </a:moveTo>
              <a:lnTo>
                <a:pt x="0" y="656719"/>
              </a:lnTo>
              <a:lnTo>
                <a:pt x="290590" y="65671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15FCE8-B8B4-4532-8626-6F7A67E650F6}">
      <dsp:nvSpPr>
        <dsp:cNvPr id="0" name=""/>
        <dsp:cNvSpPr/>
      </dsp:nvSpPr>
      <dsp:spPr>
        <a:xfrm>
          <a:off x="3960379" y="1658835"/>
          <a:ext cx="2330208" cy="81817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Career Center Workshop</a:t>
          </a:r>
        </a:p>
      </dsp:txBody>
      <dsp:txXfrm>
        <a:off x="3984343" y="1682799"/>
        <a:ext cx="2282280" cy="770250"/>
      </dsp:txXfrm>
    </dsp:sp>
    <dsp:sp modelId="{05280804-0E43-4426-A495-ED70515E1011}">
      <dsp:nvSpPr>
        <dsp:cNvPr id="0" name=""/>
        <dsp:cNvSpPr/>
      </dsp:nvSpPr>
      <dsp:spPr>
        <a:xfrm>
          <a:off x="3669788" y="1411205"/>
          <a:ext cx="290590" cy="1656039"/>
        </a:xfrm>
        <a:custGeom>
          <a:avLst/>
          <a:gdLst/>
          <a:ahLst/>
          <a:cxnLst/>
          <a:rect l="0" t="0" r="0" b="0"/>
          <a:pathLst>
            <a:path>
              <a:moveTo>
                <a:pt x="0" y="0"/>
              </a:moveTo>
              <a:lnTo>
                <a:pt x="0" y="1656039"/>
              </a:lnTo>
              <a:lnTo>
                <a:pt x="290590" y="165603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EB6958-B8C8-431C-850D-BE4BE5C8B9F3}">
      <dsp:nvSpPr>
        <dsp:cNvPr id="0" name=""/>
        <dsp:cNvSpPr/>
      </dsp:nvSpPr>
      <dsp:spPr>
        <a:xfrm>
          <a:off x="3960379" y="2724644"/>
          <a:ext cx="2381557" cy="68520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Library Info Session</a:t>
          </a:r>
        </a:p>
      </dsp:txBody>
      <dsp:txXfrm>
        <a:off x="3980448" y="2744713"/>
        <a:ext cx="2341419" cy="645063"/>
      </dsp:txXfrm>
    </dsp:sp>
    <dsp:sp modelId="{6AF4B50A-D9E1-4FEE-BE9E-E3067E8BCFEE}">
      <dsp:nvSpPr>
        <dsp:cNvPr id="0" name=""/>
        <dsp:cNvSpPr/>
      </dsp:nvSpPr>
      <dsp:spPr>
        <a:xfrm>
          <a:off x="3669788" y="1411205"/>
          <a:ext cx="290590" cy="2548368"/>
        </a:xfrm>
        <a:custGeom>
          <a:avLst/>
          <a:gdLst/>
          <a:ahLst/>
          <a:cxnLst/>
          <a:rect l="0" t="0" r="0" b="0"/>
          <a:pathLst>
            <a:path>
              <a:moveTo>
                <a:pt x="0" y="0"/>
              </a:moveTo>
              <a:lnTo>
                <a:pt x="0" y="2548368"/>
              </a:lnTo>
              <a:lnTo>
                <a:pt x="290590" y="254836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60DB5A-DC45-47DE-8C54-AA1B0A0F2BE7}">
      <dsp:nvSpPr>
        <dsp:cNvPr id="0" name=""/>
        <dsp:cNvSpPr/>
      </dsp:nvSpPr>
      <dsp:spPr>
        <a:xfrm>
          <a:off x="3960379" y="3657475"/>
          <a:ext cx="2509928" cy="60419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err="1"/>
            <a:t>MDPas</a:t>
          </a:r>
          <a:r>
            <a:rPr lang="en-US" sz="1700" kern="1200" dirty="0"/>
            <a:t> Info Session</a:t>
          </a:r>
        </a:p>
      </dsp:txBody>
      <dsp:txXfrm>
        <a:off x="3978075" y="3675171"/>
        <a:ext cx="2474536" cy="568804"/>
      </dsp:txXfrm>
    </dsp:sp>
    <dsp:sp modelId="{F33DD4BA-E270-44F8-800D-46963A1367A1}">
      <dsp:nvSpPr>
        <dsp:cNvPr id="0" name=""/>
        <dsp:cNvSpPr/>
      </dsp:nvSpPr>
      <dsp:spPr>
        <a:xfrm>
          <a:off x="6801759" y="431552"/>
          <a:ext cx="2777772" cy="99051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j-lt"/>
            </a:rPr>
            <a:t>DAY 3</a:t>
          </a:r>
        </a:p>
        <a:p>
          <a:pPr marL="0" lvl="0" indent="0" algn="ctr" defTabSz="711200">
            <a:lnSpc>
              <a:spcPct val="90000"/>
            </a:lnSpc>
            <a:spcBef>
              <a:spcPct val="0"/>
            </a:spcBef>
            <a:spcAft>
              <a:spcPct val="35000"/>
            </a:spcAft>
            <a:buNone/>
          </a:pPr>
          <a:r>
            <a:rPr lang="en-US" sz="1600" kern="1200" dirty="0">
              <a:latin typeface="+mj-lt"/>
            </a:rPr>
            <a:t>The Journey to Medical, Dental, and Pharmacy School</a:t>
          </a:r>
        </a:p>
      </dsp:txBody>
      <dsp:txXfrm>
        <a:off x="6830770" y="460563"/>
        <a:ext cx="2719750" cy="932497"/>
      </dsp:txXfrm>
    </dsp:sp>
    <dsp:sp modelId="{69D695F3-C0B1-4C1C-8CF4-151792040E3D}">
      <dsp:nvSpPr>
        <dsp:cNvPr id="0" name=""/>
        <dsp:cNvSpPr/>
      </dsp:nvSpPr>
      <dsp:spPr>
        <a:xfrm>
          <a:off x="7079536" y="1422071"/>
          <a:ext cx="256382" cy="732023"/>
        </a:xfrm>
        <a:custGeom>
          <a:avLst/>
          <a:gdLst/>
          <a:ahLst/>
          <a:cxnLst/>
          <a:rect l="0" t="0" r="0" b="0"/>
          <a:pathLst>
            <a:path>
              <a:moveTo>
                <a:pt x="0" y="0"/>
              </a:moveTo>
              <a:lnTo>
                <a:pt x="0" y="732023"/>
              </a:lnTo>
              <a:lnTo>
                <a:pt x="256382" y="73202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CC6D3D-30BF-4D1D-91E2-10E9F5016097}">
      <dsp:nvSpPr>
        <dsp:cNvPr id="0" name=""/>
        <dsp:cNvSpPr/>
      </dsp:nvSpPr>
      <dsp:spPr>
        <a:xfrm>
          <a:off x="7335918" y="1658835"/>
          <a:ext cx="2506204" cy="99051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Panel: Charles R. Drew University of Medicine and Science and USC</a:t>
          </a:r>
        </a:p>
      </dsp:txBody>
      <dsp:txXfrm>
        <a:off x="7364929" y="1687846"/>
        <a:ext cx="2448182" cy="932497"/>
      </dsp:txXfrm>
    </dsp:sp>
    <dsp:sp modelId="{65176F85-C05A-41FF-AAB1-ED9FB7D70BD8}">
      <dsp:nvSpPr>
        <dsp:cNvPr id="0" name=""/>
        <dsp:cNvSpPr/>
      </dsp:nvSpPr>
      <dsp:spPr>
        <a:xfrm>
          <a:off x="7079536" y="1422071"/>
          <a:ext cx="256382" cy="1970172"/>
        </a:xfrm>
        <a:custGeom>
          <a:avLst/>
          <a:gdLst/>
          <a:ahLst/>
          <a:cxnLst/>
          <a:rect l="0" t="0" r="0" b="0"/>
          <a:pathLst>
            <a:path>
              <a:moveTo>
                <a:pt x="0" y="0"/>
              </a:moveTo>
              <a:lnTo>
                <a:pt x="0" y="1970172"/>
              </a:lnTo>
              <a:lnTo>
                <a:pt x="256382" y="197017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547671-6D98-4DB6-9C17-8C57E9483EC8}">
      <dsp:nvSpPr>
        <dsp:cNvPr id="0" name=""/>
        <dsp:cNvSpPr/>
      </dsp:nvSpPr>
      <dsp:spPr>
        <a:xfrm>
          <a:off x="7335918" y="2896984"/>
          <a:ext cx="2472605" cy="99051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Health Career Series Readiness Close</a:t>
          </a:r>
        </a:p>
      </dsp:txBody>
      <dsp:txXfrm>
        <a:off x="7364929" y="2925995"/>
        <a:ext cx="2414583" cy="9324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8032BD-720A-4A5C-BA7C-90064A2C71DD}">
      <dsp:nvSpPr>
        <dsp:cNvPr id="0" name=""/>
        <dsp:cNvSpPr/>
      </dsp:nvSpPr>
      <dsp:spPr>
        <a:xfrm>
          <a:off x="4124" y="612130"/>
          <a:ext cx="2210733" cy="76071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mj-lt"/>
            </a:rPr>
            <a:t>DAY 1</a:t>
          </a:r>
        </a:p>
        <a:p>
          <a:pPr marL="0" lvl="0" indent="0" algn="ctr" defTabSz="533400">
            <a:lnSpc>
              <a:spcPct val="90000"/>
            </a:lnSpc>
            <a:spcBef>
              <a:spcPct val="0"/>
            </a:spcBef>
            <a:spcAft>
              <a:spcPct val="35000"/>
            </a:spcAft>
            <a:buNone/>
          </a:pPr>
          <a:r>
            <a:rPr lang="en-US" sz="1200" kern="1200" dirty="0">
              <a:latin typeface="+mj-lt"/>
            </a:rPr>
            <a:t>Academic Pathways to Health Careers </a:t>
          </a:r>
        </a:p>
      </dsp:txBody>
      <dsp:txXfrm>
        <a:off x="26405" y="634411"/>
        <a:ext cx="2166171" cy="716154"/>
      </dsp:txXfrm>
    </dsp:sp>
    <dsp:sp modelId="{44576911-6B0D-4078-A934-A98C93AEACE0}">
      <dsp:nvSpPr>
        <dsp:cNvPr id="0" name=""/>
        <dsp:cNvSpPr/>
      </dsp:nvSpPr>
      <dsp:spPr>
        <a:xfrm>
          <a:off x="225197" y="1372846"/>
          <a:ext cx="221073" cy="432322"/>
        </a:xfrm>
        <a:custGeom>
          <a:avLst/>
          <a:gdLst/>
          <a:ahLst/>
          <a:cxnLst/>
          <a:rect l="0" t="0" r="0" b="0"/>
          <a:pathLst>
            <a:path>
              <a:moveTo>
                <a:pt x="0" y="0"/>
              </a:moveTo>
              <a:lnTo>
                <a:pt x="0" y="432322"/>
              </a:lnTo>
              <a:lnTo>
                <a:pt x="221073" y="43232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C22DDE-5C1C-4C13-B019-A93D4FDFD7B5}">
      <dsp:nvSpPr>
        <dsp:cNvPr id="0" name=""/>
        <dsp:cNvSpPr/>
      </dsp:nvSpPr>
      <dsp:spPr>
        <a:xfrm>
          <a:off x="446271" y="1563026"/>
          <a:ext cx="1577579" cy="48428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Kickoff</a:t>
          </a:r>
        </a:p>
      </dsp:txBody>
      <dsp:txXfrm>
        <a:off x="460455" y="1577210"/>
        <a:ext cx="1549211" cy="455919"/>
      </dsp:txXfrm>
    </dsp:sp>
    <dsp:sp modelId="{7E9DD6B7-2071-4774-9789-2F8E59AE1F96}">
      <dsp:nvSpPr>
        <dsp:cNvPr id="0" name=""/>
        <dsp:cNvSpPr/>
      </dsp:nvSpPr>
      <dsp:spPr>
        <a:xfrm>
          <a:off x="225197" y="1372846"/>
          <a:ext cx="221073" cy="1130945"/>
        </a:xfrm>
        <a:custGeom>
          <a:avLst/>
          <a:gdLst/>
          <a:ahLst/>
          <a:cxnLst/>
          <a:rect l="0" t="0" r="0" b="0"/>
          <a:pathLst>
            <a:path>
              <a:moveTo>
                <a:pt x="0" y="0"/>
              </a:moveTo>
              <a:lnTo>
                <a:pt x="0" y="1130945"/>
              </a:lnTo>
              <a:lnTo>
                <a:pt x="221073" y="113094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B54511-BE32-4EAA-ADDF-9E72D489D388}">
      <dsp:nvSpPr>
        <dsp:cNvPr id="0" name=""/>
        <dsp:cNvSpPr/>
      </dsp:nvSpPr>
      <dsp:spPr>
        <a:xfrm>
          <a:off x="446271" y="2237492"/>
          <a:ext cx="2071753" cy="53260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Faculty Panel Discussion</a:t>
          </a:r>
        </a:p>
      </dsp:txBody>
      <dsp:txXfrm>
        <a:off x="461870" y="2253091"/>
        <a:ext cx="2040555" cy="501402"/>
      </dsp:txXfrm>
    </dsp:sp>
    <dsp:sp modelId="{2B2115B5-BA85-46D6-9F2E-F2F07F826F4A}">
      <dsp:nvSpPr>
        <dsp:cNvPr id="0" name=""/>
        <dsp:cNvSpPr/>
      </dsp:nvSpPr>
      <dsp:spPr>
        <a:xfrm>
          <a:off x="225197" y="1372846"/>
          <a:ext cx="221073" cy="1846087"/>
        </a:xfrm>
        <a:custGeom>
          <a:avLst/>
          <a:gdLst/>
          <a:ahLst/>
          <a:cxnLst/>
          <a:rect l="0" t="0" r="0" b="0"/>
          <a:pathLst>
            <a:path>
              <a:moveTo>
                <a:pt x="0" y="0"/>
              </a:moveTo>
              <a:lnTo>
                <a:pt x="0" y="1846087"/>
              </a:lnTo>
              <a:lnTo>
                <a:pt x="221073" y="184608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DFE201-7444-4977-BFEC-7D5242D600D6}">
      <dsp:nvSpPr>
        <dsp:cNvPr id="0" name=""/>
        <dsp:cNvSpPr/>
      </dsp:nvSpPr>
      <dsp:spPr>
        <a:xfrm>
          <a:off x="446271" y="2960271"/>
          <a:ext cx="2078143" cy="51732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Student and Faculty Mixer</a:t>
          </a:r>
        </a:p>
      </dsp:txBody>
      <dsp:txXfrm>
        <a:off x="461423" y="2975423"/>
        <a:ext cx="2047839" cy="487021"/>
      </dsp:txXfrm>
    </dsp:sp>
    <dsp:sp modelId="{CC38698D-73F6-481A-8BAD-FEF0E12D15D6}">
      <dsp:nvSpPr>
        <dsp:cNvPr id="0" name=""/>
        <dsp:cNvSpPr/>
      </dsp:nvSpPr>
      <dsp:spPr>
        <a:xfrm>
          <a:off x="2595215" y="612130"/>
          <a:ext cx="2231728" cy="76071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mj-lt"/>
            </a:rPr>
            <a:t>DAY 2</a:t>
          </a:r>
        </a:p>
        <a:p>
          <a:pPr marL="0" lvl="0" indent="0" algn="ctr" defTabSz="533400">
            <a:lnSpc>
              <a:spcPct val="90000"/>
            </a:lnSpc>
            <a:spcBef>
              <a:spcPct val="0"/>
            </a:spcBef>
            <a:spcAft>
              <a:spcPct val="35000"/>
            </a:spcAft>
            <a:buNone/>
          </a:pPr>
          <a:r>
            <a:rPr lang="en-US" sz="1200" kern="1200" dirty="0">
              <a:latin typeface="+mj-lt"/>
            </a:rPr>
            <a:t>Resources for Health Career Readiness</a:t>
          </a:r>
        </a:p>
      </dsp:txBody>
      <dsp:txXfrm>
        <a:off x="2617496" y="634411"/>
        <a:ext cx="2187166" cy="716154"/>
      </dsp:txXfrm>
    </dsp:sp>
    <dsp:sp modelId="{253F8C68-884D-4922-861F-1D5529330934}">
      <dsp:nvSpPr>
        <dsp:cNvPr id="0" name=""/>
        <dsp:cNvSpPr/>
      </dsp:nvSpPr>
      <dsp:spPr>
        <a:xfrm>
          <a:off x="2818388" y="1372846"/>
          <a:ext cx="223172" cy="504358"/>
        </a:xfrm>
        <a:custGeom>
          <a:avLst/>
          <a:gdLst/>
          <a:ahLst/>
          <a:cxnLst/>
          <a:rect l="0" t="0" r="0" b="0"/>
          <a:pathLst>
            <a:path>
              <a:moveTo>
                <a:pt x="0" y="0"/>
              </a:moveTo>
              <a:lnTo>
                <a:pt x="0" y="504358"/>
              </a:lnTo>
              <a:lnTo>
                <a:pt x="223172" y="50435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15FCE8-B8B4-4532-8626-6F7A67E650F6}">
      <dsp:nvSpPr>
        <dsp:cNvPr id="0" name=""/>
        <dsp:cNvSpPr/>
      </dsp:nvSpPr>
      <dsp:spPr>
        <a:xfrm>
          <a:off x="3041561" y="1563026"/>
          <a:ext cx="1789594" cy="62835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Career Center Workshop</a:t>
          </a:r>
        </a:p>
      </dsp:txBody>
      <dsp:txXfrm>
        <a:off x="3059965" y="1581430"/>
        <a:ext cx="1752786" cy="591551"/>
      </dsp:txXfrm>
    </dsp:sp>
    <dsp:sp modelId="{05280804-0E43-4426-A495-ED70515E1011}">
      <dsp:nvSpPr>
        <dsp:cNvPr id="0" name=""/>
        <dsp:cNvSpPr/>
      </dsp:nvSpPr>
      <dsp:spPr>
        <a:xfrm>
          <a:off x="2818388" y="1372846"/>
          <a:ext cx="223172" cy="1271834"/>
        </a:xfrm>
        <a:custGeom>
          <a:avLst/>
          <a:gdLst/>
          <a:ahLst/>
          <a:cxnLst/>
          <a:rect l="0" t="0" r="0" b="0"/>
          <a:pathLst>
            <a:path>
              <a:moveTo>
                <a:pt x="0" y="0"/>
              </a:moveTo>
              <a:lnTo>
                <a:pt x="0" y="1271834"/>
              </a:lnTo>
              <a:lnTo>
                <a:pt x="223172" y="127183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EB6958-B8C8-431C-850D-BE4BE5C8B9F3}">
      <dsp:nvSpPr>
        <dsp:cNvPr id="0" name=""/>
        <dsp:cNvSpPr/>
      </dsp:nvSpPr>
      <dsp:spPr>
        <a:xfrm>
          <a:off x="3041561" y="2381564"/>
          <a:ext cx="1829029" cy="52623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Library Info Session</a:t>
          </a:r>
        </a:p>
      </dsp:txBody>
      <dsp:txXfrm>
        <a:off x="3056974" y="2396977"/>
        <a:ext cx="1798203" cy="495407"/>
      </dsp:txXfrm>
    </dsp:sp>
    <dsp:sp modelId="{6AF4B50A-D9E1-4FEE-BE9E-E3067E8BCFEE}">
      <dsp:nvSpPr>
        <dsp:cNvPr id="0" name=""/>
        <dsp:cNvSpPr/>
      </dsp:nvSpPr>
      <dsp:spPr>
        <a:xfrm>
          <a:off x="2818388" y="1372846"/>
          <a:ext cx="223172" cy="1957140"/>
        </a:xfrm>
        <a:custGeom>
          <a:avLst/>
          <a:gdLst/>
          <a:ahLst/>
          <a:cxnLst/>
          <a:rect l="0" t="0" r="0" b="0"/>
          <a:pathLst>
            <a:path>
              <a:moveTo>
                <a:pt x="0" y="0"/>
              </a:moveTo>
              <a:lnTo>
                <a:pt x="0" y="1957140"/>
              </a:lnTo>
              <a:lnTo>
                <a:pt x="223172" y="195714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60DB5A-DC45-47DE-8C54-AA1B0A0F2BE7}">
      <dsp:nvSpPr>
        <dsp:cNvPr id="0" name=""/>
        <dsp:cNvSpPr/>
      </dsp:nvSpPr>
      <dsp:spPr>
        <a:xfrm>
          <a:off x="3041561" y="3097976"/>
          <a:ext cx="1927618" cy="46402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err="1"/>
            <a:t>MDPas</a:t>
          </a:r>
          <a:r>
            <a:rPr lang="en-US" sz="1300" kern="1200" dirty="0"/>
            <a:t> Info Session</a:t>
          </a:r>
        </a:p>
      </dsp:txBody>
      <dsp:txXfrm>
        <a:off x="3055152" y="3111567"/>
        <a:ext cx="1900436" cy="436839"/>
      </dsp:txXfrm>
    </dsp:sp>
    <dsp:sp modelId="{F33DD4BA-E270-44F8-800D-46963A1367A1}">
      <dsp:nvSpPr>
        <dsp:cNvPr id="0" name=""/>
        <dsp:cNvSpPr/>
      </dsp:nvSpPr>
      <dsp:spPr>
        <a:xfrm>
          <a:off x="5223734" y="620475"/>
          <a:ext cx="2133322" cy="76071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mj-lt"/>
            </a:rPr>
            <a:t>DAY 3</a:t>
          </a:r>
        </a:p>
        <a:p>
          <a:pPr marL="0" lvl="0" indent="0" algn="ctr" defTabSz="533400">
            <a:lnSpc>
              <a:spcPct val="90000"/>
            </a:lnSpc>
            <a:spcBef>
              <a:spcPct val="0"/>
            </a:spcBef>
            <a:spcAft>
              <a:spcPct val="35000"/>
            </a:spcAft>
            <a:buNone/>
          </a:pPr>
          <a:r>
            <a:rPr lang="en-US" sz="1200" kern="1200" dirty="0">
              <a:latin typeface="+mj-lt"/>
            </a:rPr>
            <a:t>The Journey to Medical, Dental, and Pharmacy School</a:t>
          </a:r>
        </a:p>
      </dsp:txBody>
      <dsp:txXfrm>
        <a:off x="5246015" y="642756"/>
        <a:ext cx="2088760" cy="716154"/>
      </dsp:txXfrm>
    </dsp:sp>
    <dsp:sp modelId="{69D695F3-C0B1-4C1C-8CF4-151792040E3D}">
      <dsp:nvSpPr>
        <dsp:cNvPr id="0" name=""/>
        <dsp:cNvSpPr/>
      </dsp:nvSpPr>
      <dsp:spPr>
        <a:xfrm>
          <a:off x="5437066" y="1381191"/>
          <a:ext cx="196900" cy="562192"/>
        </a:xfrm>
        <a:custGeom>
          <a:avLst/>
          <a:gdLst/>
          <a:ahLst/>
          <a:cxnLst/>
          <a:rect l="0" t="0" r="0" b="0"/>
          <a:pathLst>
            <a:path>
              <a:moveTo>
                <a:pt x="0" y="0"/>
              </a:moveTo>
              <a:lnTo>
                <a:pt x="0" y="562192"/>
              </a:lnTo>
              <a:lnTo>
                <a:pt x="196900" y="56219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CC6D3D-30BF-4D1D-91E2-10E9F5016097}">
      <dsp:nvSpPr>
        <dsp:cNvPr id="0" name=""/>
        <dsp:cNvSpPr/>
      </dsp:nvSpPr>
      <dsp:spPr>
        <a:xfrm>
          <a:off x="5633967" y="1563026"/>
          <a:ext cx="1924758" cy="76071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Panel: Charles R. Drew University of Medicine and Science and USC</a:t>
          </a:r>
        </a:p>
      </dsp:txBody>
      <dsp:txXfrm>
        <a:off x="5656248" y="1585307"/>
        <a:ext cx="1880196" cy="716154"/>
      </dsp:txXfrm>
    </dsp:sp>
    <dsp:sp modelId="{65176F85-C05A-41FF-AAB1-ED9FB7D70BD8}">
      <dsp:nvSpPr>
        <dsp:cNvPr id="0" name=""/>
        <dsp:cNvSpPr/>
      </dsp:nvSpPr>
      <dsp:spPr>
        <a:xfrm>
          <a:off x="5437066" y="1381191"/>
          <a:ext cx="196900" cy="1513087"/>
        </a:xfrm>
        <a:custGeom>
          <a:avLst/>
          <a:gdLst/>
          <a:ahLst/>
          <a:cxnLst/>
          <a:rect l="0" t="0" r="0" b="0"/>
          <a:pathLst>
            <a:path>
              <a:moveTo>
                <a:pt x="0" y="0"/>
              </a:moveTo>
              <a:lnTo>
                <a:pt x="0" y="1513087"/>
              </a:lnTo>
              <a:lnTo>
                <a:pt x="196900" y="151308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547671-6D98-4DB6-9C17-8C57E9483EC8}">
      <dsp:nvSpPr>
        <dsp:cNvPr id="0" name=""/>
        <dsp:cNvSpPr/>
      </dsp:nvSpPr>
      <dsp:spPr>
        <a:xfrm>
          <a:off x="5633967" y="2513921"/>
          <a:ext cx="1898954" cy="76071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Health Career Series Readiness Close</a:t>
          </a:r>
        </a:p>
      </dsp:txBody>
      <dsp:txXfrm>
        <a:off x="5656248" y="2536202"/>
        <a:ext cx="1854392" cy="71615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68CECC-9551-4F12-B92B-DFD34C80D6B4}" type="datetimeFigureOut">
              <a:rPr lang="en-US" smtClean="0"/>
              <a:t>10/11/2024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838704-FF00-4B8F-91EB-58578D065134}" type="slidenum">
              <a:rPr lang="en-US" smtClean="0"/>
              <a:t>‹#›</a:t>
            </a:fld>
            <a:endParaRPr lang="en-US"/>
          </a:p>
        </p:txBody>
      </p:sp>
    </p:spTree>
    <p:extLst>
      <p:ext uri="{BB962C8B-B14F-4D97-AF65-F5344CB8AC3E}">
        <p14:creationId xmlns:p14="http://schemas.microsoft.com/office/powerpoint/2010/main" val="900213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F1F1F"/>
                </a:solidFill>
                <a:effectLst/>
                <a:latin typeface="Google Sans"/>
              </a:rPr>
              <a:t>Department of Health, Education, and Welfare (HEW) 1953 under Eisenhower</a:t>
            </a:r>
            <a:endParaRPr lang="en-US" dirty="0"/>
          </a:p>
        </p:txBody>
      </p:sp>
      <p:sp>
        <p:nvSpPr>
          <p:cNvPr id="4" name="Slide Number Placeholder 3"/>
          <p:cNvSpPr>
            <a:spLocks noGrp="1"/>
          </p:cNvSpPr>
          <p:nvPr>
            <p:ph type="sldNum" sz="quarter" idx="5"/>
          </p:nvPr>
        </p:nvSpPr>
        <p:spPr/>
        <p:txBody>
          <a:bodyPr/>
          <a:lstStyle/>
          <a:p>
            <a:fld id="{4E838704-FF00-4B8F-91EB-58578D065134}" type="slidenum">
              <a:rPr lang="en-US" smtClean="0"/>
              <a:t>3</a:t>
            </a:fld>
            <a:endParaRPr lang="en-US"/>
          </a:p>
        </p:txBody>
      </p:sp>
    </p:spTree>
    <p:extLst>
      <p:ext uri="{BB962C8B-B14F-4D97-AF65-F5344CB8AC3E}">
        <p14:creationId xmlns:p14="http://schemas.microsoft.com/office/powerpoint/2010/main" val="2925908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more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7A1E35-2286-419B-A96D-EF0610652F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8477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Certificates: 2</a:t>
            </a:r>
          </a:p>
          <a:p>
            <a:r>
              <a:rPr lang="en-US" dirty="0"/>
              <a:t>Minors: 12</a:t>
            </a:r>
          </a:p>
          <a:p>
            <a:r>
              <a:rPr lang="en-US" dirty="0"/>
              <a:t>Bachelor’s: 14</a:t>
            </a:r>
          </a:p>
          <a:p>
            <a:r>
              <a:rPr lang="en-US" dirty="0" err="1"/>
              <a:t>Masters’s</a:t>
            </a:r>
            <a:r>
              <a:rPr lang="en-US" dirty="0"/>
              <a:t>: 9</a:t>
            </a:r>
          </a:p>
          <a:p>
            <a:r>
              <a:rPr lang="en-US" dirty="0"/>
              <a:t>Doctoral Degrees: 1</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7A1E35-2286-419B-A96D-EF0610652F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256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Travel Funds for the student to visit U.S. doctoral-granting institutions and/or to attend professional meetings appropriate to the student's development.</a:t>
            </a:r>
          </a:p>
          <a:p>
            <a:endParaRPr lang="en-US" dirty="0"/>
          </a:p>
          <a:p>
            <a:r>
              <a:rPr lang="en-US" dirty="0"/>
              <a:t>Development Funds for other related activities, such as student membership in professional organizations, subscriptions to academic journals, graduate school applications and test fees, GRE preparation, and the cost of minor research materials, for example.</a:t>
            </a:r>
          </a:p>
          <a:p>
            <a:endParaRPr lang="en-US" dirty="0"/>
          </a:p>
          <a:p>
            <a:r>
              <a:rPr lang="en-US" dirty="0"/>
              <a:t>A Summer Research Experience opportunity at a University of California campus or other U.S. major research university, fully funded by the Pre-Doctoral Program, so that the scholar can participate in doctoral-level research prior to applying to a Ph.D. program.</a:t>
            </a:r>
          </a:p>
          <a:p>
            <a:endParaRPr lang="en-US" dirty="0"/>
          </a:p>
          <a:p>
            <a:r>
              <a:rPr lang="en-US" dirty="0"/>
              <a:t>Faculty mentorship to help you implement the budget plan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838704-FF00-4B8F-91EB-58578D0651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112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Travel Funds for the student to visit U.S. doctoral-granting institutions and/or to attend professional meetings appropriate to the student's development.</a:t>
            </a:r>
          </a:p>
          <a:p>
            <a:endParaRPr lang="en-US" dirty="0"/>
          </a:p>
          <a:p>
            <a:r>
              <a:rPr lang="en-US" dirty="0"/>
              <a:t>Development Funds for other related activities, such as student membership in professional organizations, subscriptions to academic journals, graduate school applications and test fees, GRE preparation, and the cost of minor research materials, for example.</a:t>
            </a:r>
          </a:p>
          <a:p>
            <a:endParaRPr lang="en-US" dirty="0"/>
          </a:p>
          <a:p>
            <a:r>
              <a:rPr lang="en-US" dirty="0"/>
              <a:t>A Summer Research Experience opportunity at a University of California campus or other U.S. major research university, fully funded by the Pre-Doctoral Program, so that the scholar can participate in doctoral-level research prior to applying to a Ph.D. program.</a:t>
            </a:r>
          </a:p>
          <a:p>
            <a:endParaRPr lang="en-US" dirty="0"/>
          </a:p>
          <a:p>
            <a:r>
              <a:rPr lang="en-US" dirty="0"/>
              <a:t>Faculty mentorship to help you implement the budget plan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838704-FF00-4B8F-91EB-58578D0651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6385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3B9121-2037-47B5-9245-3798D398F59F}"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55670-B322-4676-9CC1-4817103F9FE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9532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3B9121-2037-47B5-9245-3798D398F59F}"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55670-B322-4676-9CC1-4817103F9FE6}" type="slidenum">
              <a:rPr lang="en-US" smtClean="0"/>
              <a:t>‹#›</a:t>
            </a:fld>
            <a:endParaRPr lang="en-US"/>
          </a:p>
        </p:txBody>
      </p:sp>
    </p:spTree>
    <p:extLst>
      <p:ext uri="{BB962C8B-B14F-4D97-AF65-F5344CB8AC3E}">
        <p14:creationId xmlns:p14="http://schemas.microsoft.com/office/powerpoint/2010/main" val="2445392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3B9121-2037-47B5-9245-3798D398F59F}"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55670-B322-4676-9CC1-4817103F9FE6}" type="slidenum">
              <a:rPr lang="en-US" smtClean="0"/>
              <a:t>‹#›</a:t>
            </a:fld>
            <a:endParaRPr lang="en-US"/>
          </a:p>
        </p:txBody>
      </p:sp>
    </p:spTree>
    <p:extLst>
      <p:ext uri="{BB962C8B-B14F-4D97-AF65-F5344CB8AC3E}">
        <p14:creationId xmlns:p14="http://schemas.microsoft.com/office/powerpoint/2010/main" val="3313388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3B9121-2037-47B5-9245-3798D398F59F}"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55670-B322-4676-9CC1-4817103F9FE6}" type="slidenum">
              <a:rPr lang="en-US" smtClean="0"/>
              <a:t>‹#›</a:t>
            </a:fld>
            <a:endParaRPr lang="en-US"/>
          </a:p>
        </p:txBody>
      </p:sp>
    </p:spTree>
    <p:extLst>
      <p:ext uri="{BB962C8B-B14F-4D97-AF65-F5344CB8AC3E}">
        <p14:creationId xmlns:p14="http://schemas.microsoft.com/office/powerpoint/2010/main" val="2677731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3B9121-2037-47B5-9245-3798D398F59F}"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55670-B322-4676-9CC1-4817103F9FE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428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3B9121-2037-47B5-9245-3798D398F59F}"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F55670-B322-4676-9CC1-4817103F9FE6}" type="slidenum">
              <a:rPr lang="en-US" smtClean="0"/>
              <a:t>‹#›</a:t>
            </a:fld>
            <a:endParaRPr lang="en-US"/>
          </a:p>
        </p:txBody>
      </p:sp>
    </p:spTree>
    <p:extLst>
      <p:ext uri="{BB962C8B-B14F-4D97-AF65-F5344CB8AC3E}">
        <p14:creationId xmlns:p14="http://schemas.microsoft.com/office/powerpoint/2010/main" val="400493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3B9121-2037-47B5-9245-3798D398F59F}" type="datetimeFigureOut">
              <a:rPr lang="en-US" smtClean="0"/>
              <a:t>10/11/2024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F55670-B322-4676-9CC1-4817103F9FE6}" type="slidenum">
              <a:rPr lang="en-US" smtClean="0"/>
              <a:t>‹#›</a:t>
            </a:fld>
            <a:endParaRPr lang="en-US"/>
          </a:p>
        </p:txBody>
      </p:sp>
    </p:spTree>
    <p:extLst>
      <p:ext uri="{BB962C8B-B14F-4D97-AF65-F5344CB8AC3E}">
        <p14:creationId xmlns:p14="http://schemas.microsoft.com/office/powerpoint/2010/main" val="1681923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3B9121-2037-47B5-9245-3798D398F59F}" type="datetimeFigureOut">
              <a:rPr lang="en-US" smtClean="0"/>
              <a:t>10/11/2024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F55670-B322-4676-9CC1-4817103F9FE6}" type="slidenum">
              <a:rPr lang="en-US" smtClean="0"/>
              <a:t>‹#›</a:t>
            </a:fld>
            <a:endParaRPr lang="en-US"/>
          </a:p>
        </p:txBody>
      </p:sp>
    </p:spTree>
    <p:extLst>
      <p:ext uri="{BB962C8B-B14F-4D97-AF65-F5344CB8AC3E}">
        <p14:creationId xmlns:p14="http://schemas.microsoft.com/office/powerpoint/2010/main" val="1158477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13B9121-2037-47B5-9245-3798D398F59F}" type="datetimeFigureOut">
              <a:rPr lang="en-US" smtClean="0"/>
              <a:t>10/11/2024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6F55670-B322-4676-9CC1-4817103F9FE6}" type="slidenum">
              <a:rPr lang="en-US" smtClean="0"/>
              <a:t>‹#›</a:t>
            </a:fld>
            <a:endParaRPr lang="en-US"/>
          </a:p>
        </p:txBody>
      </p:sp>
    </p:spTree>
    <p:extLst>
      <p:ext uri="{BB962C8B-B14F-4D97-AF65-F5344CB8AC3E}">
        <p14:creationId xmlns:p14="http://schemas.microsoft.com/office/powerpoint/2010/main" val="2180818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13B9121-2037-47B5-9245-3798D398F59F}" type="datetimeFigureOut">
              <a:rPr lang="en-US" smtClean="0"/>
              <a:t>10/11/2024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6F55670-B322-4676-9CC1-4817103F9FE6}" type="slidenum">
              <a:rPr lang="en-US" smtClean="0"/>
              <a:t>‹#›</a:t>
            </a:fld>
            <a:endParaRPr lang="en-US"/>
          </a:p>
        </p:txBody>
      </p:sp>
    </p:spTree>
    <p:extLst>
      <p:ext uri="{BB962C8B-B14F-4D97-AF65-F5344CB8AC3E}">
        <p14:creationId xmlns:p14="http://schemas.microsoft.com/office/powerpoint/2010/main" val="782110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3B9121-2037-47B5-9245-3798D398F59F}"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F55670-B322-4676-9CC1-4817103F9FE6}" type="slidenum">
              <a:rPr lang="en-US" smtClean="0"/>
              <a:t>‹#›</a:t>
            </a:fld>
            <a:endParaRPr lang="en-US"/>
          </a:p>
        </p:txBody>
      </p:sp>
    </p:spTree>
    <p:extLst>
      <p:ext uri="{BB962C8B-B14F-4D97-AF65-F5344CB8AC3E}">
        <p14:creationId xmlns:p14="http://schemas.microsoft.com/office/powerpoint/2010/main" val="3354868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13B9121-2037-47B5-9245-3798D398F59F}" type="datetimeFigureOut">
              <a:rPr lang="en-US" smtClean="0"/>
              <a:t>10/11/2024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6F55670-B322-4676-9CC1-4817103F9FE6}"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3764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8" Type="http://schemas.openxmlformats.org/officeDocument/2006/relationships/hyperlink" Target="https://ecatalog.calstatela.edu/content.php?catoid=54&amp;navoid=6231"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mailto:tkabore@calstatela.edu" TargetMode="External"/><Relationship Id="rId13" Type="http://schemas.openxmlformats.org/officeDocument/2006/relationships/hyperlink" Target="mailto:dbeale@usc.edu" TargetMode="External"/><Relationship Id="rId3" Type="http://schemas.openxmlformats.org/officeDocument/2006/relationships/hyperlink" Target="mailto:adobry@calstatela.edu" TargetMode="External"/><Relationship Id="rId7" Type="http://schemas.openxmlformats.org/officeDocument/2006/relationships/hyperlink" Target="mailto:mhern527@calstatela.edu" TargetMode="External"/><Relationship Id="rId12" Type="http://schemas.openxmlformats.org/officeDocument/2006/relationships/hyperlink" Target="mailto:grahamte@usc.edu" TargetMode="External"/><Relationship Id="rId2" Type="http://schemas.openxmlformats.org/officeDocument/2006/relationships/hyperlink" Target="mailto:asando180@calstatela.edu" TargetMode="External"/><Relationship Id="rId1" Type="http://schemas.openxmlformats.org/officeDocument/2006/relationships/slideLayout" Target="../slideLayouts/slideLayout2.xml"/><Relationship Id="rId6" Type="http://schemas.openxmlformats.org/officeDocument/2006/relationships/hyperlink" Target="mailto:mhe15@calstatela.edu" TargetMode="External"/><Relationship Id="rId11" Type="http://schemas.openxmlformats.org/officeDocument/2006/relationships/hyperlink" Target="mailto:cberry@ostrow.usc.edu" TargetMode="External"/><Relationship Id="rId5" Type="http://schemas.openxmlformats.org/officeDocument/2006/relationships/hyperlink" Target="https://www.calstatela.edu/hhs/comd/faculty-and-staff" TargetMode="External"/><Relationship Id="rId10" Type="http://schemas.openxmlformats.org/officeDocument/2006/relationships/hyperlink" Target="mailto:sofiatoro@cdrewu.edu" TargetMode="External"/><Relationship Id="rId4" Type="http://schemas.openxmlformats.org/officeDocument/2006/relationships/hyperlink" Target="https://www.calstatela.edu/academic/pas/pan-african-studies-nana-lawson-bush" TargetMode="External"/><Relationship Id="rId9" Type="http://schemas.openxmlformats.org/officeDocument/2006/relationships/hyperlink" Target="mailto:hpark8@calstatela.edu" TargetMode="External"/><Relationship Id="rId14" Type="http://schemas.openxmlformats.org/officeDocument/2006/relationships/hyperlink" Target="mailto:michael.richards@med.usc.ed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27.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28.xml.rels><?xml version="1.0" encoding="UTF-8" standalone="yes"?>
<Relationships xmlns="http://schemas.openxmlformats.org/package/2006/relationships"><Relationship Id="rId2" Type="http://schemas.openxmlformats.org/officeDocument/2006/relationships/hyperlink" Target="https://www.calstatela.edu/graduatestudies/predoc-and-cdip"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libguides.calstatela.edu/az/databases?a=e" TargetMode="External"/><Relationship Id="rId1" Type="http://schemas.openxmlformats.org/officeDocument/2006/relationships/slideLayout" Target="../slideLayouts/slideLayout2.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31.xml.rels><?xml version="1.0" encoding="UTF-8" standalone="yes"?>
<Relationships xmlns="http://schemas.openxmlformats.org/package/2006/relationships"><Relationship Id="rId3" Type="http://schemas.openxmlformats.org/officeDocument/2006/relationships/hyperlink" Target="https://www.calstatela.edu/library/librarians" TargetMode="External"/><Relationship Id="rId2" Type="http://schemas.openxmlformats.org/officeDocument/2006/relationships/hyperlink" Target="https://www.calstatela.edu/library/appointment-research-consultant" TargetMode="Externa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hyperlink" Target="https://www.calstatela.edu/provost/MDpas"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svg"/><Relationship Id="rId18" Type="http://schemas.openxmlformats.org/officeDocument/2006/relationships/image" Target="../media/image51.png"/><Relationship Id="rId3" Type="http://schemas.openxmlformats.org/officeDocument/2006/relationships/image" Target="../media/image40.svg"/><Relationship Id="rId21" Type="http://schemas.openxmlformats.org/officeDocument/2006/relationships/image" Target="../media/image54.png"/><Relationship Id="rId7" Type="http://schemas.openxmlformats.org/officeDocument/2006/relationships/image" Target="../media/image44.svg"/><Relationship Id="rId12" Type="http://schemas.openxmlformats.org/officeDocument/2006/relationships/image" Target="../media/image49.png"/><Relationship Id="rId17" Type="http://schemas.openxmlformats.org/officeDocument/2006/relationships/image" Target="../media/image32.svg"/><Relationship Id="rId2" Type="http://schemas.openxmlformats.org/officeDocument/2006/relationships/image" Target="../media/image39.png"/><Relationship Id="rId16" Type="http://schemas.openxmlformats.org/officeDocument/2006/relationships/image" Target="../media/image31.png"/><Relationship Id="rId20" Type="http://schemas.openxmlformats.org/officeDocument/2006/relationships/image" Target="../media/image53.jp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svg"/><Relationship Id="rId5" Type="http://schemas.openxmlformats.org/officeDocument/2006/relationships/image" Target="../media/image42.svg"/><Relationship Id="rId15" Type="http://schemas.openxmlformats.org/officeDocument/2006/relationships/image" Target="../media/image38.svg"/><Relationship Id="rId10" Type="http://schemas.openxmlformats.org/officeDocument/2006/relationships/image" Target="../media/image47.png"/><Relationship Id="rId19" Type="http://schemas.openxmlformats.org/officeDocument/2006/relationships/image" Target="../media/image52.jpg"/><Relationship Id="rId4" Type="http://schemas.openxmlformats.org/officeDocument/2006/relationships/image" Target="../media/image41.png"/><Relationship Id="rId9" Type="http://schemas.openxmlformats.org/officeDocument/2006/relationships/image" Target="../media/image46.svg"/><Relationship Id="rId14" Type="http://schemas.openxmlformats.org/officeDocument/2006/relationships/image" Target="../media/image3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55.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hyperlink" Target="https://www.naceweb.org/career-readiness/competencies/career-readiness-defined/"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15.png"/><Relationship Id="rId17" Type="http://schemas.openxmlformats.org/officeDocument/2006/relationships/image" Target="../media/image20.svg"/><Relationship Id="rId2" Type="http://schemas.openxmlformats.org/officeDocument/2006/relationships/image" Target="../media/image5.png"/><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1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CFAF1-660D-0220-926D-3AAB8208EA6D}"/>
              </a:ext>
            </a:extLst>
          </p:cNvPr>
          <p:cNvSpPr>
            <a:spLocks noGrp="1"/>
          </p:cNvSpPr>
          <p:nvPr>
            <p:ph type="ctrTitle"/>
          </p:nvPr>
        </p:nvSpPr>
        <p:spPr/>
        <p:txBody>
          <a:bodyPr/>
          <a:lstStyle/>
          <a:p>
            <a:r>
              <a:rPr lang="en-US" dirty="0"/>
              <a:t>HEALTH CAREER </a:t>
            </a:r>
            <a:br>
              <a:rPr lang="en-US" dirty="0"/>
            </a:br>
            <a:r>
              <a:rPr lang="en-US" dirty="0"/>
              <a:t>READINESS SERIES</a:t>
            </a:r>
          </a:p>
        </p:txBody>
      </p:sp>
      <p:sp>
        <p:nvSpPr>
          <p:cNvPr id="3" name="Subtitle 2">
            <a:extLst>
              <a:ext uri="{FF2B5EF4-FFF2-40B4-BE49-F238E27FC236}">
                <a16:creationId xmlns:a16="http://schemas.microsoft.com/office/drawing/2014/main" id="{CA70C4CB-BAA8-EAD0-D702-A9E2BA6E5FE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02786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84278-F982-449A-45C7-A1914240185F}"/>
              </a:ext>
            </a:extLst>
          </p:cNvPr>
          <p:cNvSpPr>
            <a:spLocks noGrp="1"/>
          </p:cNvSpPr>
          <p:nvPr>
            <p:ph type="title"/>
          </p:nvPr>
        </p:nvSpPr>
        <p:spPr/>
        <p:txBody>
          <a:bodyPr/>
          <a:lstStyle/>
          <a:p>
            <a:r>
              <a:rPr lang="en-US" dirty="0"/>
              <a:t>A Look Ahead</a:t>
            </a:r>
          </a:p>
        </p:txBody>
      </p:sp>
      <p:sp>
        <p:nvSpPr>
          <p:cNvPr id="3" name="Content Placeholder 2">
            <a:extLst>
              <a:ext uri="{FF2B5EF4-FFF2-40B4-BE49-F238E27FC236}">
                <a16:creationId xmlns:a16="http://schemas.microsoft.com/office/drawing/2014/main" id="{8EC0657A-4FA7-BF82-FABC-3869D0492BFE}"/>
              </a:ext>
            </a:extLst>
          </p:cNvPr>
          <p:cNvSpPr>
            <a:spLocks noGrp="1"/>
          </p:cNvSpPr>
          <p:nvPr>
            <p:ph idx="1"/>
          </p:nvPr>
        </p:nvSpPr>
        <p:spPr/>
        <p:txBody>
          <a:bodyPr/>
          <a:lstStyle/>
          <a:p>
            <a:pPr marL="0" indent="0">
              <a:buNone/>
            </a:pPr>
            <a:endParaRPr lang="en-US" dirty="0"/>
          </a:p>
          <a:p>
            <a:endParaRPr lang="en-US" dirty="0"/>
          </a:p>
          <a:p>
            <a:endParaRPr lang="en-US" dirty="0"/>
          </a:p>
        </p:txBody>
      </p:sp>
      <p:graphicFrame>
        <p:nvGraphicFramePr>
          <p:cNvPr id="6" name="Diagram 5">
            <a:extLst>
              <a:ext uri="{FF2B5EF4-FFF2-40B4-BE49-F238E27FC236}">
                <a16:creationId xmlns:a16="http://schemas.microsoft.com/office/drawing/2014/main" id="{390ED69F-C50A-2F53-F7BB-E4D52BD9F989}"/>
              </a:ext>
            </a:extLst>
          </p:cNvPr>
          <p:cNvGraphicFramePr/>
          <p:nvPr/>
        </p:nvGraphicFramePr>
        <p:xfrm>
          <a:off x="1202733" y="1646177"/>
          <a:ext cx="9847493" cy="46823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9863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84278-F982-449A-45C7-A1914240185F}"/>
              </a:ext>
            </a:extLst>
          </p:cNvPr>
          <p:cNvSpPr>
            <a:spLocks noGrp="1"/>
          </p:cNvSpPr>
          <p:nvPr>
            <p:ph type="title"/>
          </p:nvPr>
        </p:nvSpPr>
        <p:spPr/>
        <p:txBody>
          <a:bodyPr/>
          <a:lstStyle/>
          <a:p>
            <a:r>
              <a:rPr lang="en-US" dirty="0"/>
              <a:t>What Cal State LA offers</a:t>
            </a:r>
          </a:p>
        </p:txBody>
      </p:sp>
      <p:graphicFrame>
        <p:nvGraphicFramePr>
          <p:cNvPr id="4" name="Diagram 3">
            <a:extLst>
              <a:ext uri="{FF2B5EF4-FFF2-40B4-BE49-F238E27FC236}">
                <a16:creationId xmlns:a16="http://schemas.microsoft.com/office/drawing/2014/main" id="{69BA23C2-6362-C756-7F39-E0ABCF103A52}"/>
              </a:ext>
            </a:extLst>
          </p:cNvPr>
          <p:cNvGraphicFramePr/>
          <p:nvPr>
            <p:extLst>
              <p:ext uri="{D42A27DB-BD31-4B8C-83A1-F6EECF244321}">
                <p14:modId xmlns:p14="http://schemas.microsoft.com/office/powerpoint/2010/main" val="797826648"/>
              </p:ext>
            </p:extLst>
          </p:nvPr>
        </p:nvGraphicFramePr>
        <p:xfrm>
          <a:off x="1129363" y="1590261"/>
          <a:ext cx="9685711" cy="24132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217E4677-43C7-2AFE-E71C-4621C4E75FBE}"/>
              </a:ext>
            </a:extLst>
          </p:cNvPr>
          <p:cNvSpPr txBox="1"/>
          <p:nvPr/>
        </p:nvSpPr>
        <p:spPr>
          <a:xfrm>
            <a:off x="948295" y="3515326"/>
            <a:ext cx="1794012" cy="1384995"/>
          </a:xfrm>
          <a:prstGeom prst="rect">
            <a:avLst/>
          </a:prstGeom>
          <a:noFill/>
        </p:spPr>
        <p:txBody>
          <a:bodyPr wrap="square">
            <a:spAutoFit/>
          </a:bodyPr>
          <a:lstStyle/>
          <a:p>
            <a:pPr marL="285750" indent="-285750">
              <a:buFont typeface="Arial" panose="020B0604020202020204" pitchFamily="34" charset="0"/>
              <a:buChar char="•"/>
            </a:pPr>
            <a:r>
              <a:rPr lang="en-US" sz="1200" dirty="0"/>
              <a:t>Undergraduate Certificate in Pre-Medicine/</a:t>
            </a:r>
            <a:r>
              <a:rPr lang="en-US" sz="1200" dirty="0" err="1"/>
              <a:t>MDpas</a:t>
            </a:r>
            <a:endParaRPr lang="en-US" sz="1200" dirty="0"/>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Post-Baccalaureate Certificate for School Nurse</a:t>
            </a:r>
          </a:p>
        </p:txBody>
      </p:sp>
      <p:sp>
        <p:nvSpPr>
          <p:cNvPr id="7" name="TextBox 6">
            <a:extLst>
              <a:ext uri="{FF2B5EF4-FFF2-40B4-BE49-F238E27FC236}">
                <a16:creationId xmlns:a16="http://schemas.microsoft.com/office/drawing/2014/main" id="{DA66FFF0-77C4-919D-E0EC-8EE6B7BEE101}"/>
              </a:ext>
            </a:extLst>
          </p:cNvPr>
          <p:cNvSpPr txBox="1"/>
          <p:nvPr/>
        </p:nvSpPr>
        <p:spPr>
          <a:xfrm>
            <a:off x="3082913" y="3485408"/>
            <a:ext cx="1865575" cy="830997"/>
          </a:xfrm>
          <a:prstGeom prst="rect">
            <a:avLst/>
          </a:prstGeom>
          <a:noFill/>
        </p:spPr>
        <p:txBody>
          <a:bodyPr wrap="square">
            <a:spAutoFit/>
          </a:bodyPr>
          <a:lstStyle/>
          <a:p>
            <a:pPr marL="285750" indent="-285750">
              <a:buFont typeface="Arial" panose="020B0604020202020204" pitchFamily="34" charset="0"/>
              <a:buChar char="•"/>
            </a:pPr>
            <a:r>
              <a:rPr lang="en-US" sz="1200" dirty="0"/>
              <a:t>Minor in Public Health</a:t>
            </a:r>
          </a:p>
          <a:p>
            <a:pPr marL="285750" indent="-285750">
              <a:buFont typeface="Arial" panose="020B0604020202020204" pitchFamily="34" charset="0"/>
              <a:buChar char="•"/>
            </a:pPr>
            <a:r>
              <a:rPr lang="en-US" sz="1200" dirty="0"/>
              <a:t>Minor in Health Communication</a:t>
            </a:r>
          </a:p>
        </p:txBody>
      </p:sp>
      <p:sp>
        <p:nvSpPr>
          <p:cNvPr id="9" name="TextBox 8">
            <a:extLst>
              <a:ext uri="{FF2B5EF4-FFF2-40B4-BE49-F238E27FC236}">
                <a16:creationId xmlns:a16="http://schemas.microsoft.com/office/drawing/2014/main" id="{0CC5130D-F05B-17D3-55CC-3B884C822CC5}"/>
              </a:ext>
            </a:extLst>
          </p:cNvPr>
          <p:cNvSpPr txBox="1"/>
          <p:nvPr/>
        </p:nvSpPr>
        <p:spPr>
          <a:xfrm>
            <a:off x="5113747" y="3515326"/>
            <a:ext cx="1876942" cy="646331"/>
          </a:xfrm>
          <a:prstGeom prst="rect">
            <a:avLst/>
          </a:prstGeom>
          <a:noFill/>
        </p:spPr>
        <p:txBody>
          <a:bodyPr wrap="square">
            <a:spAutoFit/>
          </a:bodyPr>
          <a:lstStyle/>
          <a:p>
            <a:pPr marL="285750" indent="-285750">
              <a:buFont typeface="Arial" panose="020B0604020202020204" pitchFamily="34" charset="0"/>
              <a:buChar char="•"/>
            </a:pPr>
            <a:r>
              <a:rPr lang="en-US" sz="1200" dirty="0"/>
              <a:t>Nursing, B.S. (BSN)</a:t>
            </a:r>
          </a:p>
          <a:p>
            <a:pPr marL="285750" indent="-285750">
              <a:buFont typeface="Arial" panose="020B0604020202020204" pitchFamily="34" charset="0"/>
              <a:buChar char="•"/>
            </a:pPr>
            <a:r>
              <a:rPr lang="en-US" sz="1200" dirty="0"/>
              <a:t>Nutritional Science, B.S.</a:t>
            </a:r>
          </a:p>
        </p:txBody>
      </p:sp>
      <p:sp>
        <p:nvSpPr>
          <p:cNvPr id="11" name="TextBox 10">
            <a:extLst>
              <a:ext uri="{FF2B5EF4-FFF2-40B4-BE49-F238E27FC236}">
                <a16:creationId xmlns:a16="http://schemas.microsoft.com/office/drawing/2014/main" id="{858BC218-827E-17F7-CC38-73674E95CC21}"/>
              </a:ext>
            </a:extLst>
          </p:cNvPr>
          <p:cNvSpPr txBox="1"/>
          <p:nvPr/>
        </p:nvSpPr>
        <p:spPr>
          <a:xfrm>
            <a:off x="7195790" y="3429000"/>
            <a:ext cx="1865576" cy="1200329"/>
          </a:xfrm>
          <a:prstGeom prst="rect">
            <a:avLst/>
          </a:prstGeom>
          <a:noFill/>
        </p:spPr>
        <p:txBody>
          <a:bodyPr wrap="square">
            <a:spAutoFit/>
          </a:bodyPr>
          <a:lstStyle/>
          <a:p>
            <a:pPr marL="171450" indent="-171450">
              <a:buFont typeface="Arial" panose="020B0604020202020204" pitchFamily="34" charset="0"/>
              <a:buChar char="•"/>
            </a:pPr>
            <a:r>
              <a:rPr lang="en-US" sz="1200" dirty="0"/>
              <a:t>Healthcare Management, M.S.</a:t>
            </a:r>
          </a:p>
          <a:p>
            <a:pPr marL="171450" indent="-171450">
              <a:buFont typeface="Arial" panose="020B0604020202020204" pitchFamily="34" charset="0"/>
              <a:buChar char="•"/>
            </a:pPr>
            <a:r>
              <a:rPr lang="en-US" sz="1200" dirty="0"/>
              <a:t>Master of Social Work (M.S.W.)</a:t>
            </a:r>
          </a:p>
          <a:p>
            <a:pPr marL="171450" indent="-171450">
              <a:buFont typeface="Arial" panose="020B0604020202020204" pitchFamily="34" charset="0"/>
              <a:buChar char="•"/>
            </a:pPr>
            <a:r>
              <a:rPr lang="en-US" sz="1200" dirty="0"/>
              <a:t>Communicative Disorders, M.A.</a:t>
            </a:r>
          </a:p>
        </p:txBody>
      </p:sp>
      <p:sp>
        <p:nvSpPr>
          <p:cNvPr id="13" name="TextBox 12">
            <a:extLst>
              <a:ext uri="{FF2B5EF4-FFF2-40B4-BE49-F238E27FC236}">
                <a16:creationId xmlns:a16="http://schemas.microsoft.com/office/drawing/2014/main" id="{4F60BDC6-7CF3-FD5B-A89D-8018D8D14F04}"/>
              </a:ext>
            </a:extLst>
          </p:cNvPr>
          <p:cNvSpPr txBox="1"/>
          <p:nvPr/>
        </p:nvSpPr>
        <p:spPr>
          <a:xfrm>
            <a:off x="9277833" y="3376827"/>
            <a:ext cx="2159773" cy="276999"/>
          </a:xfrm>
          <a:prstGeom prst="rect">
            <a:avLst/>
          </a:prstGeom>
          <a:noFill/>
        </p:spPr>
        <p:txBody>
          <a:bodyPr wrap="square">
            <a:spAutoFit/>
          </a:bodyPr>
          <a:lstStyle/>
          <a:p>
            <a:pPr marL="171450" indent="-171450">
              <a:buFont typeface="Arial" panose="020B0604020202020204" pitchFamily="34" charset="0"/>
              <a:buChar char="•"/>
            </a:pPr>
            <a:r>
              <a:rPr lang="en-US" sz="1200" dirty="0"/>
              <a:t>Doctor of Audiology (</a:t>
            </a:r>
            <a:r>
              <a:rPr lang="en-US" sz="1200" dirty="0" err="1"/>
              <a:t>AuD</a:t>
            </a:r>
            <a:r>
              <a:rPr lang="en-US" sz="1200" dirty="0"/>
              <a:t>)</a:t>
            </a:r>
          </a:p>
        </p:txBody>
      </p:sp>
      <p:sp>
        <p:nvSpPr>
          <p:cNvPr id="14" name="TextBox 13">
            <a:extLst>
              <a:ext uri="{FF2B5EF4-FFF2-40B4-BE49-F238E27FC236}">
                <a16:creationId xmlns:a16="http://schemas.microsoft.com/office/drawing/2014/main" id="{ADE4643D-55A1-1269-8C7A-BE78B229C285}"/>
              </a:ext>
            </a:extLst>
          </p:cNvPr>
          <p:cNvSpPr txBox="1"/>
          <p:nvPr/>
        </p:nvSpPr>
        <p:spPr>
          <a:xfrm>
            <a:off x="622663" y="5826035"/>
            <a:ext cx="5621383" cy="369332"/>
          </a:xfrm>
          <a:prstGeom prst="rect">
            <a:avLst/>
          </a:prstGeom>
          <a:noFill/>
        </p:spPr>
        <p:txBody>
          <a:bodyPr wrap="square" rtlCol="0">
            <a:spAutoFit/>
          </a:bodyPr>
          <a:lstStyle/>
          <a:p>
            <a:r>
              <a:rPr lang="en-US" dirty="0"/>
              <a:t>Read about the programs in the </a:t>
            </a:r>
            <a:r>
              <a:rPr lang="en-US" dirty="0">
                <a:hlinkClick r:id="rId8"/>
              </a:rPr>
              <a:t>University Catalog</a:t>
            </a:r>
            <a:r>
              <a:rPr lang="en-US" dirty="0"/>
              <a:t>.</a:t>
            </a:r>
          </a:p>
        </p:txBody>
      </p:sp>
    </p:spTree>
    <p:extLst>
      <p:ext uri="{BB962C8B-B14F-4D97-AF65-F5344CB8AC3E}">
        <p14:creationId xmlns:p14="http://schemas.microsoft.com/office/powerpoint/2010/main" val="145187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84278-F982-449A-45C7-A1914240185F}"/>
              </a:ext>
            </a:extLst>
          </p:cNvPr>
          <p:cNvSpPr>
            <a:spLocks noGrp="1"/>
          </p:cNvSpPr>
          <p:nvPr>
            <p:ph type="title"/>
          </p:nvPr>
        </p:nvSpPr>
        <p:spPr/>
        <p:txBody>
          <a:bodyPr/>
          <a:lstStyle/>
          <a:p>
            <a:r>
              <a:rPr lang="en-US" dirty="0"/>
              <a:t>While you’re a student here…</a:t>
            </a:r>
          </a:p>
        </p:txBody>
      </p:sp>
      <p:sp>
        <p:nvSpPr>
          <p:cNvPr id="3" name="Content Placeholder 2">
            <a:extLst>
              <a:ext uri="{FF2B5EF4-FFF2-40B4-BE49-F238E27FC236}">
                <a16:creationId xmlns:a16="http://schemas.microsoft.com/office/drawing/2014/main" id="{8EC0657A-4FA7-BF82-FABC-3869D0492BFE}"/>
              </a:ext>
            </a:extLst>
          </p:cNvPr>
          <p:cNvSpPr>
            <a:spLocks noGrp="1"/>
          </p:cNvSpPr>
          <p:nvPr>
            <p:ph idx="1"/>
          </p:nvPr>
        </p:nvSpPr>
        <p:spPr/>
        <p:txBody>
          <a:bodyPr/>
          <a:lstStyle/>
          <a:p>
            <a:pPr>
              <a:buFont typeface="Wingdings" panose="05000000000000000000" pitchFamily="2" charset="2"/>
              <a:buChar char="q"/>
            </a:pPr>
            <a:r>
              <a:rPr lang="en-US" dirty="0"/>
              <a:t>Learn the prerequisite requirements and work with your adviser to incorporate them into your current student plan</a:t>
            </a:r>
          </a:p>
          <a:p>
            <a:pPr>
              <a:buFont typeface="Wingdings" panose="05000000000000000000" pitchFamily="2" charset="2"/>
              <a:buChar char="q"/>
            </a:pPr>
            <a:r>
              <a:rPr lang="en-US" dirty="0"/>
              <a:t>Seek faculty mentorship and work together on research, scholarship, creative activities, or service </a:t>
            </a:r>
          </a:p>
          <a:p>
            <a:pPr>
              <a:buFont typeface="Wingdings" panose="05000000000000000000" pitchFamily="2" charset="2"/>
              <a:buChar char="q"/>
            </a:pPr>
            <a:r>
              <a:rPr lang="en-US" dirty="0"/>
              <a:t>Take advantage of learning and professional development resources and opportunities</a:t>
            </a:r>
          </a:p>
          <a:p>
            <a:pPr>
              <a:buFont typeface="Wingdings" panose="05000000000000000000" pitchFamily="2" charset="2"/>
              <a:buChar char="q"/>
            </a:pPr>
            <a:r>
              <a:rPr lang="en-US" dirty="0"/>
              <a:t>Explore cultures, life experiences, and worldviews that are different from your own</a:t>
            </a:r>
          </a:p>
        </p:txBody>
      </p:sp>
      <p:pic>
        <p:nvPicPr>
          <p:cNvPr id="5" name="Graphic 4" descr="Daily calendar with solid fill">
            <a:extLst>
              <a:ext uri="{FF2B5EF4-FFF2-40B4-BE49-F238E27FC236}">
                <a16:creationId xmlns:a16="http://schemas.microsoft.com/office/drawing/2014/main" id="{A1F10B85-41E8-8F43-26CE-003504E6777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37723" y="4439144"/>
            <a:ext cx="1352775" cy="1352775"/>
          </a:xfrm>
          <a:prstGeom prst="rect">
            <a:avLst/>
          </a:prstGeom>
        </p:spPr>
      </p:pic>
      <p:pic>
        <p:nvPicPr>
          <p:cNvPr id="7" name="Graphic 6" descr="Questions with solid fill">
            <a:extLst>
              <a:ext uri="{FF2B5EF4-FFF2-40B4-BE49-F238E27FC236}">
                <a16:creationId xmlns:a16="http://schemas.microsoft.com/office/drawing/2014/main" id="{D58DC28C-AF32-88B6-4A39-1668FCDD8AA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78712" y="4439144"/>
            <a:ext cx="1352775" cy="1352775"/>
          </a:xfrm>
          <a:prstGeom prst="rect">
            <a:avLst/>
          </a:prstGeom>
        </p:spPr>
      </p:pic>
      <p:pic>
        <p:nvPicPr>
          <p:cNvPr id="9" name="Graphic 8" descr="Idea with solid fill">
            <a:extLst>
              <a:ext uri="{FF2B5EF4-FFF2-40B4-BE49-F238E27FC236}">
                <a16:creationId xmlns:a16="http://schemas.microsoft.com/office/drawing/2014/main" id="{3366C1E8-5E13-939C-33F4-CD6E4C2C7AD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19701" y="4439144"/>
            <a:ext cx="1352775" cy="1352775"/>
          </a:xfrm>
          <a:prstGeom prst="rect">
            <a:avLst/>
          </a:prstGeom>
        </p:spPr>
      </p:pic>
      <p:pic>
        <p:nvPicPr>
          <p:cNvPr id="11" name="Graphic 10" descr="Social network with solid fill">
            <a:extLst>
              <a:ext uri="{FF2B5EF4-FFF2-40B4-BE49-F238E27FC236}">
                <a16:creationId xmlns:a16="http://schemas.microsoft.com/office/drawing/2014/main" id="{4CCF5868-F99C-1155-B340-DC66B515E84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60690" y="4439144"/>
            <a:ext cx="1352775" cy="1352775"/>
          </a:xfrm>
          <a:prstGeom prst="rect">
            <a:avLst/>
          </a:prstGeom>
        </p:spPr>
      </p:pic>
    </p:spTree>
    <p:extLst>
      <p:ext uri="{BB962C8B-B14F-4D97-AF65-F5344CB8AC3E}">
        <p14:creationId xmlns:p14="http://schemas.microsoft.com/office/powerpoint/2010/main" val="179980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84278-F982-449A-45C7-A1914240185F}"/>
              </a:ext>
            </a:extLst>
          </p:cNvPr>
          <p:cNvSpPr>
            <a:spLocks noGrp="1"/>
          </p:cNvSpPr>
          <p:nvPr>
            <p:ph type="ctrTitle"/>
          </p:nvPr>
        </p:nvSpPr>
        <p:spPr/>
        <p:txBody>
          <a:bodyPr/>
          <a:lstStyle/>
          <a:p>
            <a:r>
              <a:rPr lang="en-US" dirty="0"/>
              <a:t>Questions?</a:t>
            </a:r>
          </a:p>
        </p:txBody>
      </p:sp>
      <p:sp>
        <p:nvSpPr>
          <p:cNvPr id="4" name="Subtitle 3">
            <a:extLst>
              <a:ext uri="{FF2B5EF4-FFF2-40B4-BE49-F238E27FC236}">
                <a16:creationId xmlns:a16="http://schemas.microsoft.com/office/drawing/2014/main" id="{BF3EA04A-0363-DB9D-EE9D-A5A400011C06}"/>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7502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84278-F982-449A-45C7-A1914240185F}"/>
              </a:ext>
            </a:extLst>
          </p:cNvPr>
          <p:cNvSpPr>
            <a:spLocks noGrp="1"/>
          </p:cNvSpPr>
          <p:nvPr>
            <p:ph type="title"/>
          </p:nvPr>
        </p:nvSpPr>
        <p:spPr/>
        <p:txBody>
          <a:bodyPr/>
          <a:lstStyle/>
          <a:p>
            <a:r>
              <a:rPr lang="en-US" dirty="0"/>
              <a:t>Our Faculty Panelists</a:t>
            </a:r>
          </a:p>
        </p:txBody>
      </p:sp>
      <p:sp>
        <p:nvSpPr>
          <p:cNvPr id="3" name="Content Placeholder 2">
            <a:extLst>
              <a:ext uri="{FF2B5EF4-FFF2-40B4-BE49-F238E27FC236}">
                <a16:creationId xmlns:a16="http://schemas.microsoft.com/office/drawing/2014/main" id="{8EC0657A-4FA7-BF82-FABC-3869D0492BFE}"/>
              </a:ext>
            </a:extLst>
          </p:cNvPr>
          <p:cNvSpPr>
            <a:spLocks noGrp="1"/>
          </p:cNvSpPr>
          <p:nvPr>
            <p:ph idx="1"/>
          </p:nvPr>
        </p:nvSpPr>
        <p:spPr/>
        <p:txBody>
          <a:bodyPr>
            <a:normAutofit/>
          </a:bodyPr>
          <a:lstStyle/>
          <a:p>
            <a:pPr marL="0" indent="0" algn="l">
              <a:buNone/>
            </a:pPr>
            <a:r>
              <a:rPr lang="en-US" sz="2400" dirty="0">
                <a:solidFill>
                  <a:schemeClr val="tx1"/>
                </a:solidFill>
              </a:rPr>
              <a:t>Dr. Alaina Bassett (Audiology; Department of Communication Disorders) </a:t>
            </a:r>
          </a:p>
          <a:p>
            <a:pPr marL="0" indent="0" algn="l">
              <a:buNone/>
            </a:pPr>
            <a:r>
              <a:rPr lang="en-US" sz="2400" dirty="0">
                <a:solidFill>
                  <a:schemeClr val="tx1"/>
                </a:solidFill>
              </a:rPr>
              <a:t>Dr. Mengying He (Healthcare Management; Department of Management)</a:t>
            </a:r>
          </a:p>
          <a:p>
            <a:pPr marL="0" indent="0" algn="l">
              <a:buNone/>
            </a:pPr>
            <a:r>
              <a:rPr lang="en-US" sz="2400" dirty="0">
                <a:solidFill>
                  <a:schemeClr val="tx1"/>
                </a:solidFill>
              </a:rPr>
              <a:t>Dr. Maria Hernandez (School of Social Work)</a:t>
            </a:r>
          </a:p>
          <a:p>
            <a:pPr marL="0" indent="0" algn="l">
              <a:buNone/>
            </a:pPr>
            <a:r>
              <a:rPr lang="en-US" sz="2400" dirty="0">
                <a:solidFill>
                  <a:schemeClr val="tx1"/>
                </a:solidFill>
              </a:rPr>
              <a:t>Dr. Talato Kabore (School of Nursing)</a:t>
            </a:r>
          </a:p>
          <a:p>
            <a:pPr marL="0" indent="0" algn="l">
              <a:buNone/>
            </a:pPr>
            <a:r>
              <a:rPr lang="en-US" sz="2400" dirty="0">
                <a:solidFill>
                  <a:schemeClr val="tx1"/>
                </a:solidFill>
              </a:rPr>
              <a:t>Dr. Hyunsook Park (Pre-Health; Department of Biological Sciences)</a:t>
            </a:r>
          </a:p>
          <a:p>
            <a:pPr marL="0" indent="0" algn="l">
              <a:buNone/>
            </a:pPr>
            <a:r>
              <a:rPr lang="en-US" sz="2400" dirty="0">
                <a:solidFill>
                  <a:schemeClr val="tx1"/>
                </a:solidFill>
              </a:rPr>
              <a:t>Dr. Gabriela Simon-</a:t>
            </a:r>
            <a:r>
              <a:rPr lang="en-US" sz="2400" dirty="0" err="1">
                <a:solidFill>
                  <a:schemeClr val="tx1"/>
                </a:solidFill>
              </a:rPr>
              <a:t>Cereijido</a:t>
            </a:r>
            <a:r>
              <a:rPr lang="en-US" sz="2400" dirty="0">
                <a:solidFill>
                  <a:schemeClr val="tx1"/>
                </a:solidFill>
              </a:rPr>
              <a:t> (Speech-Language Pathology; Department of Communication Disorders)</a:t>
            </a:r>
          </a:p>
        </p:txBody>
      </p:sp>
    </p:spTree>
    <p:extLst>
      <p:ext uri="{BB962C8B-B14F-4D97-AF65-F5344CB8AC3E}">
        <p14:creationId xmlns:p14="http://schemas.microsoft.com/office/powerpoint/2010/main" val="1563729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84278-F982-449A-45C7-A1914240185F}"/>
              </a:ext>
            </a:extLst>
          </p:cNvPr>
          <p:cNvSpPr>
            <a:spLocks noGrp="1"/>
          </p:cNvSpPr>
          <p:nvPr>
            <p:ph type="ctrTitle"/>
          </p:nvPr>
        </p:nvSpPr>
        <p:spPr>
          <a:xfrm>
            <a:off x="1110996" y="1495044"/>
            <a:ext cx="10058400" cy="3566160"/>
          </a:xfrm>
          <a:solidFill>
            <a:schemeClr val="bg1"/>
          </a:solidFill>
        </p:spPr>
        <p:txBody>
          <a:bodyPr>
            <a:normAutofit fontScale="90000"/>
          </a:bodyPr>
          <a:lstStyle/>
          <a:p>
            <a:r>
              <a:rPr lang="en-US" dirty="0"/>
              <a:t>Introduce yourself and the academic programs you represent.</a:t>
            </a:r>
          </a:p>
        </p:txBody>
      </p:sp>
    </p:spTree>
    <p:extLst>
      <p:ext uri="{BB962C8B-B14F-4D97-AF65-F5344CB8AC3E}">
        <p14:creationId xmlns:p14="http://schemas.microsoft.com/office/powerpoint/2010/main" val="3193507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84278-F982-449A-45C7-A1914240185F}"/>
              </a:ext>
            </a:extLst>
          </p:cNvPr>
          <p:cNvSpPr>
            <a:spLocks noGrp="1"/>
          </p:cNvSpPr>
          <p:nvPr>
            <p:ph type="ctrTitle"/>
          </p:nvPr>
        </p:nvSpPr>
        <p:spPr>
          <a:xfrm>
            <a:off x="1124712" y="1760220"/>
            <a:ext cx="10058400" cy="3566160"/>
          </a:xfrm>
          <a:solidFill>
            <a:schemeClr val="bg1"/>
          </a:solidFill>
        </p:spPr>
        <p:txBody>
          <a:bodyPr>
            <a:normAutofit/>
          </a:bodyPr>
          <a:lstStyle/>
          <a:p>
            <a:r>
              <a:rPr lang="en-US" dirty="0"/>
              <a:t>How did you find your way to a health career?</a:t>
            </a:r>
          </a:p>
        </p:txBody>
      </p:sp>
    </p:spTree>
    <p:extLst>
      <p:ext uri="{BB962C8B-B14F-4D97-AF65-F5344CB8AC3E}">
        <p14:creationId xmlns:p14="http://schemas.microsoft.com/office/powerpoint/2010/main" val="2256129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84278-F982-449A-45C7-A1914240185F}"/>
              </a:ext>
            </a:extLst>
          </p:cNvPr>
          <p:cNvSpPr>
            <a:spLocks noGrp="1"/>
          </p:cNvSpPr>
          <p:nvPr>
            <p:ph type="ctrTitle"/>
          </p:nvPr>
        </p:nvSpPr>
        <p:spPr>
          <a:xfrm>
            <a:off x="1066800" y="1453896"/>
            <a:ext cx="10058400" cy="3566160"/>
          </a:xfrm>
          <a:solidFill>
            <a:schemeClr val="bg1"/>
          </a:solidFill>
          <a:ln>
            <a:noFill/>
          </a:ln>
        </p:spPr>
        <p:txBody>
          <a:bodyPr>
            <a:normAutofit fontScale="90000"/>
          </a:bodyPr>
          <a:lstStyle/>
          <a:p>
            <a:r>
              <a:rPr lang="en-US" dirty="0"/>
              <a:t>How does your program prepare students for a health career?</a:t>
            </a:r>
          </a:p>
        </p:txBody>
      </p:sp>
    </p:spTree>
    <p:extLst>
      <p:ext uri="{BB962C8B-B14F-4D97-AF65-F5344CB8AC3E}">
        <p14:creationId xmlns:p14="http://schemas.microsoft.com/office/powerpoint/2010/main" val="1842420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84278-F982-449A-45C7-A1914240185F}"/>
              </a:ext>
            </a:extLst>
          </p:cNvPr>
          <p:cNvSpPr>
            <a:spLocks noGrp="1"/>
          </p:cNvSpPr>
          <p:nvPr>
            <p:ph type="ctrTitle"/>
          </p:nvPr>
        </p:nvSpPr>
        <p:spPr>
          <a:xfrm>
            <a:off x="617668" y="839635"/>
            <a:ext cx="10718202" cy="4572398"/>
          </a:xfrm>
          <a:solidFill>
            <a:schemeClr val="bg1"/>
          </a:solidFill>
        </p:spPr>
        <p:txBody>
          <a:bodyPr>
            <a:normAutofit fontScale="90000"/>
          </a:bodyPr>
          <a:lstStyle/>
          <a:p>
            <a:r>
              <a:rPr lang="en-US" dirty="0"/>
              <a:t>Which personal or professional qualities show a student’s potential for success in a health career?</a:t>
            </a:r>
          </a:p>
        </p:txBody>
      </p:sp>
    </p:spTree>
    <p:extLst>
      <p:ext uri="{BB962C8B-B14F-4D97-AF65-F5344CB8AC3E}">
        <p14:creationId xmlns:p14="http://schemas.microsoft.com/office/powerpoint/2010/main" val="2483291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84278-F982-449A-45C7-A1914240185F}"/>
              </a:ext>
            </a:extLst>
          </p:cNvPr>
          <p:cNvSpPr>
            <a:spLocks noGrp="1"/>
          </p:cNvSpPr>
          <p:nvPr>
            <p:ph type="ctrTitle"/>
          </p:nvPr>
        </p:nvSpPr>
        <p:spPr>
          <a:xfrm>
            <a:off x="617668" y="839635"/>
            <a:ext cx="10718202" cy="4572398"/>
          </a:xfrm>
          <a:solidFill>
            <a:schemeClr val="bg1"/>
          </a:solidFill>
        </p:spPr>
        <p:txBody>
          <a:bodyPr>
            <a:normAutofit/>
          </a:bodyPr>
          <a:lstStyle/>
          <a:p>
            <a:r>
              <a:rPr lang="en-US" dirty="0"/>
              <a:t>Final thoughts on the academic pathways to health careers?</a:t>
            </a:r>
          </a:p>
        </p:txBody>
      </p:sp>
    </p:spTree>
    <p:extLst>
      <p:ext uri="{BB962C8B-B14F-4D97-AF65-F5344CB8AC3E}">
        <p14:creationId xmlns:p14="http://schemas.microsoft.com/office/powerpoint/2010/main" val="1717428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84278-F982-449A-45C7-A1914240185F}"/>
              </a:ext>
            </a:extLst>
          </p:cNvPr>
          <p:cNvSpPr>
            <a:spLocks noGrp="1"/>
          </p:cNvSpPr>
          <p:nvPr>
            <p:ph type="title"/>
          </p:nvPr>
        </p:nvSpPr>
        <p:spPr/>
        <p:txBody>
          <a:bodyPr/>
          <a:lstStyle/>
          <a:p>
            <a:r>
              <a:rPr lang="en-US" dirty="0"/>
              <a:t>Thank you to our partners.</a:t>
            </a:r>
          </a:p>
        </p:txBody>
      </p:sp>
      <p:sp>
        <p:nvSpPr>
          <p:cNvPr id="3" name="Content Placeholder 2">
            <a:extLst>
              <a:ext uri="{FF2B5EF4-FFF2-40B4-BE49-F238E27FC236}">
                <a16:creationId xmlns:a16="http://schemas.microsoft.com/office/drawing/2014/main" id="{8EC0657A-4FA7-BF82-FABC-3869D0492BFE}"/>
              </a:ext>
            </a:extLst>
          </p:cNvPr>
          <p:cNvSpPr>
            <a:spLocks noGrp="1"/>
          </p:cNvSpPr>
          <p:nvPr>
            <p:ph idx="1"/>
          </p:nvPr>
        </p:nvSpPr>
        <p:spPr>
          <a:xfrm>
            <a:off x="1097280" y="1845733"/>
            <a:ext cx="10058400" cy="4049969"/>
          </a:xfrm>
        </p:spPr>
        <p:txBody>
          <a:bodyPr numCol="2">
            <a:normAutofit fontScale="92500" lnSpcReduction="20000"/>
          </a:bodyPr>
          <a:lstStyle/>
          <a:p>
            <a:pPr marL="0" indent="0">
              <a:lnSpc>
                <a:spcPct val="110000"/>
              </a:lnSpc>
              <a:buNone/>
              <a:tabLst>
                <a:tab pos="5029200" algn="l"/>
              </a:tabLst>
            </a:pPr>
            <a:r>
              <a:rPr lang="en-US" sz="1600" dirty="0">
                <a:hlinkClick r:id="rId2"/>
              </a:rPr>
              <a:t>Andres Sandoval </a:t>
            </a:r>
            <a:r>
              <a:rPr lang="en-US" sz="1600" dirty="0"/>
              <a:t>&amp; the Career Center</a:t>
            </a:r>
          </a:p>
          <a:p>
            <a:pPr marL="0" indent="0">
              <a:lnSpc>
                <a:spcPct val="110000"/>
              </a:lnSpc>
              <a:buNone/>
              <a:tabLst>
                <a:tab pos="5029200" algn="l"/>
              </a:tabLst>
            </a:pPr>
            <a:r>
              <a:rPr lang="en-US" sz="1600" dirty="0">
                <a:hlinkClick r:id="rId3"/>
              </a:rPr>
              <a:t>Adele Dobry </a:t>
            </a:r>
            <a:r>
              <a:rPr lang="en-US" sz="1600" dirty="0"/>
              <a:t>&amp; the University Library</a:t>
            </a:r>
          </a:p>
          <a:p>
            <a:pPr marL="0" indent="0">
              <a:lnSpc>
                <a:spcPct val="110000"/>
              </a:lnSpc>
              <a:buNone/>
              <a:tabLst>
                <a:tab pos="5029200" algn="l"/>
              </a:tabLst>
            </a:pPr>
            <a:r>
              <a:rPr lang="en-US" sz="1600" dirty="0">
                <a:hlinkClick r:id="rId4"/>
              </a:rPr>
              <a:t>Dr. Lawson Bush, V </a:t>
            </a:r>
            <a:r>
              <a:rPr lang="en-US" sz="1600" dirty="0"/>
              <a:t>&amp; </a:t>
            </a:r>
            <a:r>
              <a:rPr lang="en-US" sz="1600" dirty="0" err="1"/>
              <a:t>MDPas</a:t>
            </a:r>
            <a:endParaRPr lang="en-US" sz="1600" dirty="0"/>
          </a:p>
          <a:p>
            <a:pPr marL="0" indent="0" algn="l">
              <a:lnSpc>
                <a:spcPct val="110000"/>
              </a:lnSpc>
              <a:buNone/>
              <a:tabLst>
                <a:tab pos="5029200" algn="l"/>
              </a:tabLst>
            </a:pPr>
            <a:r>
              <a:rPr lang="en-US" sz="1600" dirty="0"/>
              <a:t>Dr. Alaina Bassett (Audiology; </a:t>
            </a:r>
            <a:r>
              <a:rPr lang="en-US" sz="1600" dirty="0">
                <a:hlinkClick r:id="rId5"/>
              </a:rPr>
              <a:t>Department of Communication Disorders</a:t>
            </a:r>
            <a:r>
              <a:rPr lang="en-US" sz="1600" dirty="0"/>
              <a:t>) </a:t>
            </a:r>
          </a:p>
          <a:p>
            <a:pPr marL="0" indent="0" algn="l">
              <a:lnSpc>
                <a:spcPct val="110000"/>
              </a:lnSpc>
              <a:buNone/>
              <a:tabLst>
                <a:tab pos="5029200" algn="l"/>
              </a:tabLst>
            </a:pPr>
            <a:r>
              <a:rPr lang="en-US" sz="1600" dirty="0">
                <a:hlinkClick r:id="rId6"/>
              </a:rPr>
              <a:t>Dr. Mengying He </a:t>
            </a:r>
            <a:r>
              <a:rPr lang="en-US" sz="1600" dirty="0"/>
              <a:t>(Healthcare Management; Department of Management)</a:t>
            </a:r>
          </a:p>
          <a:p>
            <a:pPr marL="0" indent="0" algn="l">
              <a:lnSpc>
                <a:spcPct val="110000"/>
              </a:lnSpc>
              <a:buNone/>
              <a:tabLst>
                <a:tab pos="5029200" algn="l"/>
              </a:tabLst>
            </a:pPr>
            <a:r>
              <a:rPr lang="en-US" sz="1600" dirty="0">
                <a:hlinkClick r:id="rId7"/>
              </a:rPr>
              <a:t>Dr. Maria Hernandez </a:t>
            </a:r>
            <a:r>
              <a:rPr lang="en-US" sz="1600" dirty="0"/>
              <a:t>(School of Social Work)</a:t>
            </a:r>
          </a:p>
          <a:p>
            <a:pPr marL="0" indent="0" algn="l">
              <a:lnSpc>
                <a:spcPct val="110000"/>
              </a:lnSpc>
              <a:buNone/>
              <a:tabLst>
                <a:tab pos="5029200" algn="l"/>
              </a:tabLst>
            </a:pPr>
            <a:r>
              <a:rPr lang="en-US" sz="1600" dirty="0">
                <a:hlinkClick r:id="rId8"/>
              </a:rPr>
              <a:t>Dr. Talato Kabore </a:t>
            </a:r>
            <a:r>
              <a:rPr lang="en-US" sz="1600" dirty="0"/>
              <a:t>(School of Nursing)</a:t>
            </a:r>
          </a:p>
          <a:p>
            <a:pPr marL="0" indent="0" algn="l">
              <a:lnSpc>
                <a:spcPct val="110000"/>
              </a:lnSpc>
              <a:buNone/>
              <a:tabLst>
                <a:tab pos="5029200" algn="l"/>
              </a:tabLst>
            </a:pPr>
            <a:r>
              <a:rPr lang="en-US" sz="1600" dirty="0">
                <a:hlinkClick r:id="rId9"/>
              </a:rPr>
              <a:t>Dr. Hyunsook Park </a:t>
            </a:r>
            <a:r>
              <a:rPr lang="en-US" sz="1600" dirty="0"/>
              <a:t>(Pre-Health; Department of Biological Sciences)</a:t>
            </a:r>
          </a:p>
          <a:p>
            <a:pPr marL="0" indent="0" algn="l">
              <a:lnSpc>
                <a:spcPct val="110000"/>
              </a:lnSpc>
              <a:buNone/>
              <a:tabLst>
                <a:tab pos="5029200" algn="l"/>
              </a:tabLst>
            </a:pPr>
            <a:r>
              <a:rPr lang="en-US" sz="1600" dirty="0"/>
              <a:t>Dr. Gabriela Simon-</a:t>
            </a:r>
            <a:r>
              <a:rPr lang="en-US" sz="1600" dirty="0" err="1"/>
              <a:t>Cereijido</a:t>
            </a:r>
            <a:r>
              <a:rPr lang="en-US" sz="1600" dirty="0"/>
              <a:t> (Speech-Language Pathology; </a:t>
            </a:r>
            <a:r>
              <a:rPr lang="en-US" sz="1600" dirty="0">
                <a:hlinkClick r:id="rId5"/>
              </a:rPr>
              <a:t>Department of Communication Disorders</a:t>
            </a:r>
            <a:r>
              <a:rPr lang="en-US" sz="1600" dirty="0"/>
              <a:t>)</a:t>
            </a:r>
          </a:p>
          <a:p>
            <a:pPr marL="0" indent="0" algn="l">
              <a:lnSpc>
                <a:spcPct val="110000"/>
              </a:lnSpc>
              <a:buNone/>
              <a:tabLst>
                <a:tab pos="5029200" algn="l"/>
              </a:tabLst>
            </a:pPr>
            <a:r>
              <a:rPr lang="en-US" sz="1600" dirty="0">
                <a:hlinkClick r:id="rId10"/>
              </a:rPr>
              <a:t>Sofia Toro</a:t>
            </a:r>
            <a:r>
              <a:rPr lang="en-US" sz="1600" dirty="0"/>
              <a:t>:  Vice Provost of Enrollment Management, Charles R. Drew University of Medicine and Science</a:t>
            </a:r>
          </a:p>
          <a:p>
            <a:pPr marL="0" indent="0" algn="l">
              <a:lnSpc>
                <a:spcPct val="110000"/>
              </a:lnSpc>
              <a:buNone/>
              <a:tabLst>
                <a:tab pos="5029200" algn="l"/>
              </a:tabLst>
            </a:pPr>
            <a:r>
              <a:rPr lang="en-US" sz="1600" dirty="0">
                <a:hlinkClick r:id="rId11"/>
              </a:rPr>
              <a:t>Corey Allen Berry</a:t>
            </a:r>
            <a:r>
              <a:rPr lang="en-US" sz="1600" dirty="0"/>
              <a:t>: Admissions Counselor, USC Herman Ostrow School of Dentistry</a:t>
            </a:r>
          </a:p>
          <a:p>
            <a:pPr marL="0" indent="0" algn="l">
              <a:lnSpc>
                <a:spcPct val="110000"/>
              </a:lnSpc>
              <a:buNone/>
              <a:tabLst>
                <a:tab pos="5029200" algn="l"/>
              </a:tabLst>
            </a:pPr>
            <a:r>
              <a:rPr lang="en-US" sz="1600" dirty="0">
                <a:hlinkClick r:id="rId12"/>
              </a:rPr>
              <a:t>Terrence Graham</a:t>
            </a:r>
            <a:r>
              <a:rPr lang="en-US" sz="1600" dirty="0"/>
              <a:t>: Associate Dean for Graduate Education and Chief International Officer, USC Mann School of Pharmacy and Pharmaceutical Sciences </a:t>
            </a:r>
          </a:p>
          <a:p>
            <a:pPr marL="0" indent="0" algn="l">
              <a:lnSpc>
                <a:spcPct val="110000"/>
              </a:lnSpc>
              <a:buNone/>
              <a:tabLst>
                <a:tab pos="5029200" algn="l"/>
              </a:tabLst>
            </a:pPr>
            <a:r>
              <a:rPr lang="en-US" sz="1600" dirty="0">
                <a:hlinkClick r:id="rId13"/>
              </a:rPr>
              <a:t>Dominique Beale</a:t>
            </a:r>
            <a:r>
              <a:rPr lang="en-US" sz="1600" dirty="0"/>
              <a:t>: Assistant Director of Recruitment and Outreach, USC Mann School of Pharmacy and Pharmaceutical Sciences </a:t>
            </a:r>
          </a:p>
          <a:p>
            <a:pPr marL="0" indent="0" algn="l">
              <a:lnSpc>
                <a:spcPct val="110000"/>
              </a:lnSpc>
              <a:buNone/>
              <a:tabLst>
                <a:tab pos="5029200" algn="l"/>
              </a:tabLst>
            </a:pPr>
            <a:r>
              <a:rPr lang="en-US" sz="1600" dirty="0">
                <a:hlinkClick r:id="rId14"/>
              </a:rPr>
              <a:t>Michael Richards</a:t>
            </a:r>
            <a:r>
              <a:rPr lang="en-US" sz="1600" dirty="0"/>
              <a:t>: Assistant Director of Admissions, USC Keck School of Medicine</a:t>
            </a:r>
          </a:p>
        </p:txBody>
      </p:sp>
    </p:spTree>
    <p:extLst>
      <p:ext uri="{BB962C8B-B14F-4D97-AF65-F5344CB8AC3E}">
        <p14:creationId xmlns:p14="http://schemas.microsoft.com/office/powerpoint/2010/main" val="993237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84278-F982-449A-45C7-A1914240185F}"/>
              </a:ext>
            </a:extLst>
          </p:cNvPr>
          <p:cNvSpPr>
            <a:spLocks noGrp="1"/>
          </p:cNvSpPr>
          <p:nvPr>
            <p:ph type="ctrTitle"/>
          </p:nvPr>
        </p:nvSpPr>
        <p:spPr>
          <a:xfrm>
            <a:off x="617668" y="839635"/>
            <a:ext cx="10718202" cy="4572398"/>
          </a:xfrm>
          <a:solidFill>
            <a:schemeClr val="bg1"/>
          </a:solidFill>
        </p:spPr>
        <p:txBody>
          <a:bodyPr>
            <a:normAutofit/>
          </a:bodyPr>
          <a:lstStyle/>
          <a:p>
            <a:r>
              <a:rPr lang="en-US" dirty="0"/>
              <a:t>Questions?</a:t>
            </a:r>
          </a:p>
        </p:txBody>
      </p:sp>
    </p:spTree>
    <p:extLst>
      <p:ext uri="{BB962C8B-B14F-4D97-AF65-F5344CB8AC3E}">
        <p14:creationId xmlns:p14="http://schemas.microsoft.com/office/powerpoint/2010/main" val="3962332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84278-F982-449A-45C7-A1914240185F}"/>
              </a:ext>
            </a:extLst>
          </p:cNvPr>
          <p:cNvSpPr>
            <a:spLocks noGrp="1"/>
          </p:cNvSpPr>
          <p:nvPr>
            <p:ph type="title"/>
          </p:nvPr>
        </p:nvSpPr>
        <p:spPr/>
        <p:txBody>
          <a:bodyPr/>
          <a:lstStyle/>
          <a:p>
            <a:r>
              <a:rPr lang="en-US" dirty="0"/>
              <a:t>A Look Ahead</a:t>
            </a:r>
          </a:p>
        </p:txBody>
      </p:sp>
      <p:sp>
        <p:nvSpPr>
          <p:cNvPr id="3" name="Content Placeholder 2">
            <a:extLst>
              <a:ext uri="{FF2B5EF4-FFF2-40B4-BE49-F238E27FC236}">
                <a16:creationId xmlns:a16="http://schemas.microsoft.com/office/drawing/2014/main" id="{8EC0657A-4FA7-BF82-FABC-3869D0492BFE}"/>
              </a:ext>
            </a:extLst>
          </p:cNvPr>
          <p:cNvSpPr>
            <a:spLocks noGrp="1"/>
          </p:cNvSpPr>
          <p:nvPr>
            <p:ph idx="1"/>
          </p:nvPr>
        </p:nvSpPr>
        <p:spPr/>
        <p:txBody>
          <a:bodyPr/>
          <a:lstStyle/>
          <a:p>
            <a:pPr marL="0" indent="0">
              <a:buNone/>
            </a:pPr>
            <a:endParaRPr lang="en-US" dirty="0"/>
          </a:p>
          <a:p>
            <a:endParaRPr lang="en-US" dirty="0"/>
          </a:p>
          <a:p>
            <a:endParaRPr lang="en-US" dirty="0"/>
          </a:p>
        </p:txBody>
      </p:sp>
      <p:graphicFrame>
        <p:nvGraphicFramePr>
          <p:cNvPr id="6" name="Diagram 5">
            <a:extLst>
              <a:ext uri="{FF2B5EF4-FFF2-40B4-BE49-F238E27FC236}">
                <a16:creationId xmlns:a16="http://schemas.microsoft.com/office/drawing/2014/main" id="{390ED69F-C50A-2F53-F7BB-E4D52BD9F989}"/>
              </a:ext>
            </a:extLst>
          </p:cNvPr>
          <p:cNvGraphicFramePr/>
          <p:nvPr/>
        </p:nvGraphicFramePr>
        <p:xfrm>
          <a:off x="1202733" y="1646177"/>
          <a:ext cx="9847493" cy="46823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5946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CFAF1-660D-0220-926D-3AAB8208EA6D}"/>
              </a:ext>
            </a:extLst>
          </p:cNvPr>
          <p:cNvSpPr>
            <a:spLocks noGrp="1"/>
          </p:cNvSpPr>
          <p:nvPr>
            <p:ph type="ctrTitle"/>
          </p:nvPr>
        </p:nvSpPr>
        <p:spPr/>
        <p:txBody>
          <a:bodyPr/>
          <a:lstStyle/>
          <a:p>
            <a:r>
              <a:rPr lang="en-US" dirty="0"/>
              <a:t>HEALTH CAREER </a:t>
            </a:r>
            <a:br>
              <a:rPr lang="en-US" dirty="0"/>
            </a:br>
            <a:r>
              <a:rPr lang="en-US" dirty="0"/>
              <a:t>READINESS SERIES</a:t>
            </a:r>
          </a:p>
        </p:txBody>
      </p:sp>
      <p:sp>
        <p:nvSpPr>
          <p:cNvPr id="3" name="Subtitle 2">
            <a:extLst>
              <a:ext uri="{FF2B5EF4-FFF2-40B4-BE49-F238E27FC236}">
                <a16:creationId xmlns:a16="http://schemas.microsoft.com/office/drawing/2014/main" id="{CA70C4CB-BAA8-EAD0-D702-A9E2BA6E5FEB}"/>
              </a:ext>
            </a:extLst>
          </p:cNvPr>
          <p:cNvSpPr>
            <a:spLocks noGrp="1"/>
          </p:cNvSpPr>
          <p:nvPr>
            <p:ph type="subTitle" idx="1"/>
          </p:nvPr>
        </p:nvSpPr>
        <p:spPr/>
        <p:txBody>
          <a:bodyPr/>
          <a:lstStyle/>
          <a:p>
            <a:r>
              <a:rPr lang="en-US" dirty="0"/>
              <a:t>Resources for health career readiness</a:t>
            </a:r>
          </a:p>
        </p:txBody>
      </p:sp>
    </p:spTree>
    <p:extLst>
      <p:ext uri="{BB962C8B-B14F-4D97-AF65-F5344CB8AC3E}">
        <p14:creationId xmlns:p14="http://schemas.microsoft.com/office/powerpoint/2010/main" val="3804589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84278-F982-449A-45C7-A1914240185F}"/>
              </a:ext>
            </a:extLst>
          </p:cNvPr>
          <p:cNvSpPr>
            <a:spLocks noGrp="1"/>
          </p:cNvSpPr>
          <p:nvPr>
            <p:ph type="title"/>
          </p:nvPr>
        </p:nvSpPr>
        <p:spPr/>
        <p:txBody>
          <a:bodyPr/>
          <a:lstStyle/>
          <a:p>
            <a:r>
              <a:rPr lang="en-US" dirty="0"/>
              <a:t>A Look Ahead</a:t>
            </a:r>
          </a:p>
        </p:txBody>
      </p:sp>
      <p:sp>
        <p:nvSpPr>
          <p:cNvPr id="3" name="Content Placeholder 2">
            <a:extLst>
              <a:ext uri="{FF2B5EF4-FFF2-40B4-BE49-F238E27FC236}">
                <a16:creationId xmlns:a16="http://schemas.microsoft.com/office/drawing/2014/main" id="{8EC0657A-4FA7-BF82-FABC-3869D0492BFE}"/>
              </a:ext>
            </a:extLst>
          </p:cNvPr>
          <p:cNvSpPr>
            <a:spLocks noGrp="1"/>
          </p:cNvSpPr>
          <p:nvPr>
            <p:ph idx="1"/>
          </p:nvPr>
        </p:nvSpPr>
        <p:spPr/>
        <p:txBody>
          <a:bodyPr/>
          <a:lstStyle/>
          <a:p>
            <a:pPr marL="0" indent="0">
              <a:buNone/>
            </a:pPr>
            <a:endParaRPr lang="en-US" dirty="0"/>
          </a:p>
          <a:p>
            <a:endParaRPr lang="en-US" dirty="0"/>
          </a:p>
          <a:p>
            <a:endParaRPr lang="en-US" dirty="0"/>
          </a:p>
        </p:txBody>
      </p:sp>
      <p:graphicFrame>
        <p:nvGraphicFramePr>
          <p:cNvPr id="6" name="Diagram 5">
            <a:extLst>
              <a:ext uri="{FF2B5EF4-FFF2-40B4-BE49-F238E27FC236}">
                <a16:creationId xmlns:a16="http://schemas.microsoft.com/office/drawing/2014/main" id="{390ED69F-C50A-2F53-F7BB-E4D52BD9F989}"/>
              </a:ext>
            </a:extLst>
          </p:cNvPr>
          <p:cNvGraphicFramePr/>
          <p:nvPr/>
        </p:nvGraphicFramePr>
        <p:xfrm>
          <a:off x="1021758" y="1594404"/>
          <a:ext cx="9847493" cy="46823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14FA0857-C346-3C6D-7BAA-C7E149C3A662}"/>
              </a:ext>
            </a:extLst>
          </p:cNvPr>
          <p:cNvSpPr/>
          <p:nvPr/>
        </p:nvSpPr>
        <p:spPr>
          <a:xfrm>
            <a:off x="933450" y="1845734"/>
            <a:ext cx="3299343" cy="4023360"/>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sa Offc"/>
              <a:ea typeface="+mn-ea"/>
              <a:cs typeface="+mn-cs"/>
            </a:endParaRPr>
          </a:p>
        </p:txBody>
      </p:sp>
    </p:spTree>
    <p:extLst>
      <p:ext uri="{BB962C8B-B14F-4D97-AF65-F5344CB8AC3E}">
        <p14:creationId xmlns:p14="http://schemas.microsoft.com/office/powerpoint/2010/main" val="4011790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CFAF1-660D-0220-926D-3AAB8208EA6D}"/>
              </a:ext>
            </a:extLst>
          </p:cNvPr>
          <p:cNvSpPr>
            <a:spLocks noGrp="1"/>
          </p:cNvSpPr>
          <p:nvPr>
            <p:ph type="ctrTitle"/>
          </p:nvPr>
        </p:nvSpPr>
        <p:spPr>
          <a:xfrm>
            <a:off x="1097279" y="758952"/>
            <a:ext cx="10608945" cy="3566160"/>
          </a:xfrm>
        </p:spPr>
        <p:txBody>
          <a:bodyPr>
            <a:normAutofit fontScale="90000"/>
          </a:bodyPr>
          <a:lstStyle/>
          <a:p>
            <a:r>
              <a:rPr lang="en-US" dirty="0"/>
              <a:t>PROFESSIONAL BRANDING FOR HEALTH CAREER READINESS</a:t>
            </a:r>
          </a:p>
        </p:txBody>
      </p:sp>
      <p:sp>
        <p:nvSpPr>
          <p:cNvPr id="3" name="Subtitle 2">
            <a:extLst>
              <a:ext uri="{FF2B5EF4-FFF2-40B4-BE49-F238E27FC236}">
                <a16:creationId xmlns:a16="http://schemas.microsoft.com/office/drawing/2014/main" id="{CA70C4CB-BAA8-EAD0-D702-A9E2BA6E5FEB}"/>
              </a:ext>
            </a:extLst>
          </p:cNvPr>
          <p:cNvSpPr>
            <a:spLocks noGrp="1"/>
          </p:cNvSpPr>
          <p:nvPr>
            <p:ph type="subTitle" idx="1"/>
          </p:nvPr>
        </p:nvSpPr>
        <p:spPr/>
        <p:txBody>
          <a:bodyPr/>
          <a:lstStyle/>
          <a:p>
            <a:r>
              <a:rPr lang="en-US" dirty="0"/>
              <a:t>Presented by Andres Sandoval, career advisor</a:t>
            </a:r>
          </a:p>
        </p:txBody>
      </p:sp>
    </p:spTree>
    <p:extLst>
      <p:ext uri="{BB962C8B-B14F-4D97-AF65-F5344CB8AC3E}">
        <p14:creationId xmlns:p14="http://schemas.microsoft.com/office/powerpoint/2010/main" val="58040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CFAF1-660D-0220-926D-3AAB8208EA6D}"/>
              </a:ext>
            </a:extLst>
          </p:cNvPr>
          <p:cNvSpPr>
            <a:spLocks noGrp="1"/>
          </p:cNvSpPr>
          <p:nvPr>
            <p:ph type="ctrTitle"/>
          </p:nvPr>
        </p:nvSpPr>
        <p:spPr>
          <a:xfrm>
            <a:off x="1097279" y="758952"/>
            <a:ext cx="10608945" cy="3566160"/>
          </a:xfrm>
        </p:spPr>
        <p:txBody>
          <a:bodyPr>
            <a:normAutofit/>
          </a:bodyPr>
          <a:lstStyle/>
          <a:p>
            <a:r>
              <a:rPr lang="en-US" sz="6600" dirty="0"/>
              <a:t>THE CALIFORNIA </a:t>
            </a:r>
            <a:br>
              <a:rPr lang="en-US" sz="6600" dirty="0"/>
            </a:br>
            <a:r>
              <a:rPr lang="en-US" sz="6600" dirty="0"/>
              <a:t>PRE-DOCTORAL PROGRAM</a:t>
            </a:r>
          </a:p>
        </p:txBody>
      </p:sp>
      <p:sp>
        <p:nvSpPr>
          <p:cNvPr id="3" name="Subtitle 2">
            <a:extLst>
              <a:ext uri="{FF2B5EF4-FFF2-40B4-BE49-F238E27FC236}">
                <a16:creationId xmlns:a16="http://schemas.microsoft.com/office/drawing/2014/main" id="{CA70C4CB-BAA8-EAD0-D702-A9E2BA6E5FEB}"/>
              </a:ext>
            </a:extLst>
          </p:cNvPr>
          <p:cNvSpPr>
            <a:spLocks noGrp="1"/>
          </p:cNvSpPr>
          <p:nvPr>
            <p:ph type="subTitle" idx="1"/>
          </p:nvPr>
        </p:nvSpPr>
        <p:spPr/>
        <p:txBody>
          <a:bodyPr/>
          <a:lstStyle/>
          <a:p>
            <a:r>
              <a:rPr lang="en-US" dirty="0"/>
              <a:t>THE HEALTH PROFESSIONS TRACK</a:t>
            </a:r>
          </a:p>
        </p:txBody>
      </p:sp>
    </p:spTree>
    <p:extLst>
      <p:ext uri="{BB962C8B-B14F-4D97-AF65-F5344CB8AC3E}">
        <p14:creationId xmlns:p14="http://schemas.microsoft.com/office/powerpoint/2010/main" val="174610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FuturaBT Book" panose="020B0502020204020303" pitchFamily="34" charset="0"/>
              </a:rPr>
              <a:t>Program Overview</a:t>
            </a:r>
            <a:r>
              <a:rPr lang="en-US" b="1" dirty="0">
                <a:latin typeface="FuturaBT Book" panose="020B0502020204020303" pitchFamily="34" charset="0"/>
              </a:rPr>
              <a:t>	</a:t>
            </a:r>
          </a:p>
        </p:txBody>
      </p:sp>
      <p:sp>
        <p:nvSpPr>
          <p:cNvPr id="3" name="Content Placeholder 2"/>
          <p:cNvSpPr>
            <a:spLocks noGrp="1"/>
          </p:cNvSpPr>
          <p:nvPr>
            <p:ph idx="1"/>
          </p:nvPr>
        </p:nvSpPr>
        <p:spPr/>
        <p:txBody>
          <a:bodyPr/>
          <a:lstStyle/>
          <a:p>
            <a:pPr marL="0" indent="0">
              <a:buNone/>
            </a:pPr>
            <a:r>
              <a:rPr lang="en-US" dirty="0">
                <a:solidFill>
                  <a:schemeClr val="tx1"/>
                </a:solidFill>
              </a:rPr>
              <a:t>The newly created Health Professions Track aims to increase the number of students in the CSU’s diverse undergraduate and graduate populations who pursue health professional doctoral degrees in the California State University and University of California systems, including PhDs, DrPHs, DNPs, DSWs, and </a:t>
            </a:r>
            <a:r>
              <a:rPr lang="en-US" dirty="0" err="1">
                <a:solidFill>
                  <a:schemeClr val="tx1"/>
                </a:solidFill>
              </a:rPr>
              <a:t>AudDs</a:t>
            </a:r>
            <a:r>
              <a:rPr lang="en-US" dirty="0">
                <a:solidFill>
                  <a:schemeClr val="tx1"/>
                </a:solidFill>
              </a:rPr>
              <a:t>. </a:t>
            </a:r>
          </a:p>
        </p:txBody>
      </p:sp>
      <p:pic>
        <p:nvPicPr>
          <p:cNvPr id="5" name="Graphic 4" descr="Boardroom with solid fill">
            <a:extLst>
              <a:ext uri="{FF2B5EF4-FFF2-40B4-BE49-F238E27FC236}">
                <a16:creationId xmlns:a16="http://schemas.microsoft.com/office/drawing/2014/main" id="{68D562BB-106C-E893-84A4-19529535BB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31577" y="3291471"/>
            <a:ext cx="1875258" cy="1875258"/>
          </a:xfrm>
          <a:prstGeom prst="rect">
            <a:avLst/>
          </a:prstGeom>
        </p:spPr>
      </p:pic>
      <p:pic>
        <p:nvPicPr>
          <p:cNvPr id="7" name="Graphic 6" descr="Dollar with solid fill">
            <a:extLst>
              <a:ext uri="{FF2B5EF4-FFF2-40B4-BE49-F238E27FC236}">
                <a16:creationId xmlns:a16="http://schemas.microsoft.com/office/drawing/2014/main" id="{98C2F3EE-2B84-0D8C-A132-226E28A5288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47795" y="3429000"/>
            <a:ext cx="1600200" cy="1600200"/>
          </a:xfrm>
          <a:prstGeom prst="rect">
            <a:avLst/>
          </a:prstGeom>
        </p:spPr>
      </p:pic>
      <p:pic>
        <p:nvPicPr>
          <p:cNvPr id="9" name="Graphic 8" descr="Sun with solid fill">
            <a:extLst>
              <a:ext uri="{FF2B5EF4-FFF2-40B4-BE49-F238E27FC236}">
                <a16:creationId xmlns:a16="http://schemas.microsoft.com/office/drawing/2014/main" id="{599D7C32-5BBF-AA6A-53FA-1A3BC009FA5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98310" y="3429000"/>
            <a:ext cx="1600200" cy="1600200"/>
          </a:xfrm>
          <a:prstGeom prst="rect">
            <a:avLst/>
          </a:prstGeom>
        </p:spPr>
      </p:pic>
      <p:sp>
        <p:nvSpPr>
          <p:cNvPr id="10" name="TextBox 9">
            <a:extLst>
              <a:ext uri="{FF2B5EF4-FFF2-40B4-BE49-F238E27FC236}">
                <a16:creationId xmlns:a16="http://schemas.microsoft.com/office/drawing/2014/main" id="{B886FA26-B229-955B-9BCF-C6274513A887}"/>
              </a:ext>
            </a:extLst>
          </p:cNvPr>
          <p:cNvSpPr txBox="1"/>
          <p:nvPr/>
        </p:nvSpPr>
        <p:spPr>
          <a:xfrm>
            <a:off x="1292205" y="5166729"/>
            <a:ext cx="215400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uturaBT Book"/>
                <a:ea typeface="+mn-ea"/>
                <a:cs typeface="+mn-cs"/>
              </a:rPr>
              <a:t>Faculty Mentorship</a:t>
            </a:r>
          </a:p>
        </p:txBody>
      </p:sp>
      <p:sp>
        <p:nvSpPr>
          <p:cNvPr id="11" name="TextBox 10">
            <a:extLst>
              <a:ext uri="{FF2B5EF4-FFF2-40B4-BE49-F238E27FC236}">
                <a16:creationId xmlns:a16="http://schemas.microsoft.com/office/drawing/2014/main" id="{F00AA7D2-1E98-76A4-F248-D06FB064BDF8}"/>
              </a:ext>
            </a:extLst>
          </p:cNvPr>
          <p:cNvSpPr txBox="1"/>
          <p:nvPr/>
        </p:nvSpPr>
        <p:spPr>
          <a:xfrm>
            <a:off x="4570894" y="5166729"/>
            <a:ext cx="215400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uturaBT Book"/>
                <a:ea typeface="+mn-ea"/>
                <a:cs typeface="+mn-cs"/>
              </a:rPr>
              <a:t>$5,000 scholarship</a:t>
            </a:r>
          </a:p>
        </p:txBody>
      </p:sp>
      <p:sp>
        <p:nvSpPr>
          <p:cNvPr id="12" name="TextBox 11">
            <a:extLst>
              <a:ext uri="{FF2B5EF4-FFF2-40B4-BE49-F238E27FC236}">
                <a16:creationId xmlns:a16="http://schemas.microsoft.com/office/drawing/2014/main" id="{E9BC3401-48C2-2865-8E51-F5D3B4323AFD}"/>
              </a:ext>
            </a:extLst>
          </p:cNvPr>
          <p:cNvSpPr txBox="1"/>
          <p:nvPr/>
        </p:nvSpPr>
        <p:spPr>
          <a:xfrm>
            <a:off x="8321409" y="5137574"/>
            <a:ext cx="215400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uturaBT Book"/>
                <a:ea typeface="+mn-ea"/>
                <a:cs typeface="+mn-cs"/>
              </a:rPr>
              <a:t>Summer research experience</a:t>
            </a:r>
          </a:p>
        </p:txBody>
      </p:sp>
    </p:spTree>
    <p:extLst>
      <p:ext uri="{BB962C8B-B14F-4D97-AF65-F5344CB8AC3E}">
        <p14:creationId xmlns:p14="http://schemas.microsoft.com/office/powerpoint/2010/main" val="294719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FuturaBT Book" panose="020B0502020204020303" pitchFamily="34" charset="0"/>
              </a:rPr>
              <a:t>Program Overview</a:t>
            </a:r>
            <a:r>
              <a:rPr lang="en-US" b="1" dirty="0">
                <a:latin typeface="FuturaBT Book" panose="020B0502020204020303" pitchFamily="34" charset="0"/>
              </a:rPr>
              <a:t>	</a:t>
            </a:r>
          </a:p>
        </p:txBody>
      </p:sp>
      <p:pic>
        <p:nvPicPr>
          <p:cNvPr id="5" name="Graphic 4" descr="Boardroom with solid fill">
            <a:extLst>
              <a:ext uri="{FF2B5EF4-FFF2-40B4-BE49-F238E27FC236}">
                <a16:creationId xmlns:a16="http://schemas.microsoft.com/office/drawing/2014/main" id="{68D562BB-106C-E893-84A4-19529535BB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31576" y="1853196"/>
            <a:ext cx="1875258" cy="1875258"/>
          </a:xfrm>
          <a:prstGeom prst="rect">
            <a:avLst/>
          </a:prstGeom>
        </p:spPr>
      </p:pic>
      <p:pic>
        <p:nvPicPr>
          <p:cNvPr id="7" name="Graphic 6" descr="Dollar with solid fill">
            <a:extLst>
              <a:ext uri="{FF2B5EF4-FFF2-40B4-BE49-F238E27FC236}">
                <a16:creationId xmlns:a16="http://schemas.microsoft.com/office/drawing/2014/main" id="{98C2F3EE-2B84-0D8C-A132-226E28A5288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47793" y="1853196"/>
            <a:ext cx="1600200" cy="1600200"/>
          </a:xfrm>
          <a:prstGeom prst="rect">
            <a:avLst/>
          </a:prstGeom>
        </p:spPr>
      </p:pic>
      <p:pic>
        <p:nvPicPr>
          <p:cNvPr id="9" name="Graphic 8" descr="Sun with solid fill">
            <a:extLst>
              <a:ext uri="{FF2B5EF4-FFF2-40B4-BE49-F238E27FC236}">
                <a16:creationId xmlns:a16="http://schemas.microsoft.com/office/drawing/2014/main" id="{599D7C32-5BBF-AA6A-53FA-1A3BC009FA5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65113" y="1853196"/>
            <a:ext cx="1600200" cy="1600200"/>
          </a:xfrm>
          <a:prstGeom prst="rect">
            <a:avLst/>
          </a:prstGeom>
        </p:spPr>
      </p:pic>
      <p:sp>
        <p:nvSpPr>
          <p:cNvPr id="10" name="TextBox 9">
            <a:extLst>
              <a:ext uri="{FF2B5EF4-FFF2-40B4-BE49-F238E27FC236}">
                <a16:creationId xmlns:a16="http://schemas.microsoft.com/office/drawing/2014/main" id="{B886FA26-B229-955B-9BCF-C6274513A887}"/>
              </a:ext>
            </a:extLst>
          </p:cNvPr>
          <p:cNvSpPr txBox="1"/>
          <p:nvPr/>
        </p:nvSpPr>
        <p:spPr>
          <a:xfrm>
            <a:off x="1292204" y="3414129"/>
            <a:ext cx="215400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uturaBT Book"/>
                <a:ea typeface="+mn-ea"/>
                <a:cs typeface="+mn-cs"/>
              </a:rPr>
              <a:t>Faculty Mentorship</a:t>
            </a:r>
          </a:p>
        </p:txBody>
      </p:sp>
      <p:sp>
        <p:nvSpPr>
          <p:cNvPr id="11" name="TextBox 10">
            <a:extLst>
              <a:ext uri="{FF2B5EF4-FFF2-40B4-BE49-F238E27FC236}">
                <a16:creationId xmlns:a16="http://schemas.microsoft.com/office/drawing/2014/main" id="{F00AA7D2-1E98-76A4-F248-D06FB064BDF8}"/>
              </a:ext>
            </a:extLst>
          </p:cNvPr>
          <p:cNvSpPr txBox="1"/>
          <p:nvPr/>
        </p:nvSpPr>
        <p:spPr>
          <a:xfrm>
            <a:off x="4570893" y="3414129"/>
            <a:ext cx="215400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uturaBT Book"/>
                <a:ea typeface="+mn-ea"/>
                <a:cs typeface="+mn-cs"/>
              </a:rPr>
              <a:t>$5,000 scholarship</a:t>
            </a:r>
          </a:p>
        </p:txBody>
      </p:sp>
      <p:sp>
        <p:nvSpPr>
          <p:cNvPr id="12" name="TextBox 11">
            <a:extLst>
              <a:ext uri="{FF2B5EF4-FFF2-40B4-BE49-F238E27FC236}">
                <a16:creationId xmlns:a16="http://schemas.microsoft.com/office/drawing/2014/main" id="{E9BC3401-48C2-2865-8E51-F5D3B4323AFD}"/>
              </a:ext>
            </a:extLst>
          </p:cNvPr>
          <p:cNvSpPr txBox="1"/>
          <p:nvPr/>
        </p:nvSpPr>
        <p:spPr>
          <a:xfrm>
            <a:off x="8864334" y="3617604"/>
            <a:ext cx="215400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uturaBT Book"/>
                <a:ea typeface="+mn-ea"/>
                <a:cs typeface="+mn-cs"/>
              </a:rPr>
              <a:t>Summer research experience</a:t>
            </a:r>
          </a:p>
        </p:txBody>
      </p:sp>
      <p:cxnSp>
        <p:nvCxnSpPr>
          <p:cNvPr id="13" name="Straight Connector 12">
            <a:extLst>
              <a:ext uri="{FF2B5EF4-FFF2-40B4-BE49-F238E27FC236}">
                <a16:creationId xmlns:a16="http://schemas.microsoft.com/office/drawing/2014/main" id="{9EB4F6BB-A162-B7F0-A46D-AED4CEF06223}"/>
              </a:ext>
            </a:extLst>
          </p:cNvPr>
          <p:cNvCxnSpPr/>
          <p:nvPr/>
        </p:nvCxnSpPr>
        <p:spPr>
          <a:xfrm>
            <a:off x="7239000" y="1943100"/>
            <a:ext cx="66675" cy="4152900"/>
          </a:xfrm>
          <a:prstGeom prst="line">
            <a:avLst/>
          </a:prstGeom>
        </p:spPr>
        <p:style>
          <a:lnRef idx="1">
            <a:schemeClr val="accent1"/>
          </a:lnRef>
          <a:fillRef idx="0">
            <a:schemeClr val="accent1"/>
          </a:fillRef>
          <a:effectRef idx="0">
            <a:schemeClr val="accent1"/>
          </a:effectRef>
          <a:fontRef idx="minor">
            <a:schemeClr val="tx1"/>
          </a:fontRef>
        </p:style>
      </p:cxnSp>
      <p:sp>
        <p:nvSpPr>
          <p:cNvPr id="14" name="Right Brace 13">
            <a:extLst>
              <a:ext uri="{FF2B5EF4-FFF2-40B4-BE49-F238E27FC236}">
                <a16:creationId xmlns:a16="http://schemas.microsoft.com/office/drawing/2014/main" id="{8BA09E09-3943-7523-3ADB-A80765E5A965}"/>
              </a:ext>
            </a:extLst>
          </p:cNvPr>
          <p:cNvSpPr/>
          <p:nvPr/>
        </p:nvSpPr>
        <p:spPr>
          <a:xfrm rot="5400000">
            <a:off x="3756828" y="1598900"/>
            <a:ext cx="588409" cy="5061495"/>
          </a:xfrm>
          <a:prstGeom prst="rightBrace">
            <a:avLst>
              <a:gd name="adj1" fmla="val 62534"/>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sa Offc"/>
              <a:ea typeface="+mn-ea"/>
              <a:cs typeface="+mn-cs"/>
            </a:endParaRPr>
          </a:p>
        </p:txBody>
      </p:sp>
      <p:sp>
        <p:nvSpPr>
          <p:cNvPr id="16" name="TextBox 15">
            <a:extLst>
              <a:ext uri="{FF2B5EF4-FFF2-40B4-BE49-F238E27FC236}">
                <a16:creationId xmlns:a16="http://schemas.microsoft.com/office/drawing/2014/main" id="{8667222D-953E-6F4F-A2D6-8A39625F000F}"/>
              </a:ext>
            </a:extLst>
          </p:cNvPr>
          <p:cNvSpPr txBox="1"/>
          <p:nvPr/>
        </p:nvSpPr>
        <p:spPr>
          <a:xfrm>
            <a:off x="1588754" y="4827722"/>
            <a:ext cx="492455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uturaBT Book"/>
                <a:ea typeface="+mn-ea"/>
                <a:cs typeface="+mn-cs"/>
              </a:rPr>
              <a:t>Implementation of budget and collaborative research plans throughout award year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uturaBT Book"/>
                <a:ea typeface="+mn-ea"/>
                <a:cs typeface="+mn-cs"/>
              </a:rPr>
              <a:t>(August 2025 – May 2026)</a:t>
            </a:r>
          </a:p>
        </p:txBody>
      </p:sp>
      <p:sp>
        <p:nvSpPr>
          <p:cNvPr id="17" name="TextBox 16">
            <a:extLst>
              <a:ext uri="{FF2B5EF4-FFF2-40B4-BE49-F238E27FC236}">
                <a16:creationId xmlns:a16="http://schemas.microsoft.com/office/drawing/2014/main" id="{64C37966-7DEC-2490-CA3A-68C1C4C65FC2}"/>
              </a:ext>
            </a:extLst>
          </p:cNvPr>
          <p:cNvSpPr txBox="1"/>
          <p:nvPr/>
        </p:nvSpPr>
        <p:spPr>
          <a:xfrm>
            <a:off x="7636378" y="4504557"/>
            <a:ext cx="425766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uturaBT Book"/>
                <a:ea typeface="+mn-ea"/>
                <a:cs typeface="+mn-cs"/>
              </a:rPr>
              <a:t>Fully funded by the California Pre-Doctoral Program, so that the Scholar can participate in doctoral-level research prior to applying to an appropriate doctoral program in the health professions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uturaBT Book"/>
                <a:ea typeface="+mn-ea"/>
                <a:cs typeface="+mn-cs"/>
              </a:rPr>
              <a:t>(Summer 2026)</a:t>
            </a:r>
          </a:p>
        </p:txBody>
      </p:sp>
    </p:spTree>
    <p:extLst>
      <p:ext uri="{BB962C8B-B14F-4D97-AF65-F5344CB8AC3E}">
        <p14:creationId xmlns:p14="http://schemas.microsoft.com/office/powerpoint/2010/main" val="46002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FuturaBT Book" panose="020B0502020204020303" pitchFamily="34" charset="0"/>
              </a:rPr>
              <a:t>Participant Eligibility</a:t>
            </a:r>
          </a:p>
        </p:txBody>
      </p:sp>
      <p:sp>
        <p:nvSpPr>
          <p:cNvPr id="3" name="Content Placeholder 2"/>
          <p:cNvSpPr>
            <a:spLocks noGrp="1"/>
          </p:cNvSpPr>
          <p:nvPr>
            <p:ph idx="1"/>
          </p:nvPr>
        </p:nvSpPr>
        <p:spPr>
          <a:xfrm>
            <a:off x="1097280" y="1813560"/>
            <a:ext cx="10353095" cy="3501390"/>
          </a:xfrm>
        </p:spPr>
        <p:txBody>
          <a:bodyPr>
            <a:normAutofit/>
          </a:bodyPr>
          <a:lstStyle/>
          <a:p>
            <a:pPr>
              <a:lnSpc>
                <a:spcPct val="100000"/>
              </a:lnSpc>
            </a:pPr>
            <a:r>
              <a:rPr lang="en-US" dirty="0">
                <a:latin typeface="FuturaBT Book" panose="020B0502020204020303" pitchFamily="34" charset="0"/>
              </a:rPr>
              <a:t>The HPT is designed for students interested in obtaining health professional doctorates with an explicit research component. Students interested in obtaining strictly clinical or practitioner degrees (doctorates in law, medicine, dentistry, pharmacy, for example) are not eligible. </a:t>
            </a:r>
          </a:p>
          <a:p>
            <a:pPr>
              <a:lnSpc>
                <a:spcPct val="100000"/>
              </a:lnSpc>
            </a:pPr>
            <a:r>
              <a:rPr lang="en-US" dirty="0">
                <a:latin typeface="FuturaBT Book" panose="020B0502020204020303" pitchFamily="34" charset="0"/>
              </a:rPr>
              <a:t>All CSU upper-division undergraduate and master’s students, with the exception of international students, are eligible to apply. </a:t>
            </a:r>
          </a:p>
          <a:p>
            <a:pPr>
              <a:lnSpc>
                <a:spcPct val="100000"/>
              </a:lnSpc>
            </a:pPr>
            <a:r>
              <a:rPr lang="en-US" dirty="0">
                <a:latin typeface="FuturaBT Book" panose="020B0502020204020303" pitchFamily="34" charset="0"/>
              </a:rPr>
              <a:t>Applicants to the HPT must be matriculated upper-division or master's degree students who are currently seeking a degree at a CSU campus, and will be enrolled at the campus for at least the fall term of the 2025-26 academic year. </a:t>
            </a:r>
          </a:p>
        </p:txBody>
      </p:sp>
      <p:sp>
        <p:nvSpPr>
          <p:cNvPr id="4" name="TextBox 3">
            <a:extLst>
              <a:ext uri="{FF2B5EF4-FFF2-40B4-BE49-F238E27FC236}">
                <a16:creationId xmlns:a16="http://schemas.microsoft.com/office/drawing/2014/main" id="{05C5279E-17EF-F9CB-5C88-E3BACE178753}"/>
              </a:ext>
            </a:extLst>
          </p:cNvPr>
          <p:cNvSpPr txBox="1"/>
          <p:nvPr/>
        </p:nvSpPr>
        <p:spPr>
          <a:xfrm>
            <a:off x="1317307" y="5391150"/>
            <a:ext cx="961834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FuturaBT Book"/>
                <a:ea typeface="+mn-ea"/>
                <a:cs typeface="+mn-cs"/>
                <a:hlinkClick r:id="rId2"/>
              </a:rPr>
              <a:t>Next application cycle</a:t>
            </a:r>
            <a:r>
              <a:rPr kumimoji="0" lang="en-US" sz="2800" b="0" i="0" u="none" strike="noStrike" kern="1200" cap="none" spc="0" normalizeH="0" baseline="0" noProof="0" dirty="0">
                <a:ln>
                  <a:noFill/>
                </a:ln>
                <a:solidFill>
                  <a:prstClr val="black"/>
                </a:solidFill>
                <a:effectLst/>
                <a:uLnTx/>
                <a:uFillTx/>
                <a:latin typeface="FuturaBT Book"/>
                <a:ea typeface="+mn-ea"/>
                <a:cs typeface="+mn-cs"/>
              </a:rPr>
              <a:t>: November 2024 – February 2025</a:t>
            </a:r>
          </a:p>
        </p:txBody>
      </p:sp>
    </p:spTree>
    <p:extLst>
      <p:ext uri="{BB962C8B-B14F-4D97-AF65-F5344CB8AC3E}">
        <p14:creationId xmlns:p14="http://schemas.microsoft.com/office/powerpoint/2010/main" val="211151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CFAF1-660D-0220-926D-3AAB8208EA6D}"/>
              </a:ext>
            </a:extLst>
          </p:cNvPr>
          <p:cNvSpPr>
            <a:spLocks noGrp="1"/>
          </p:cNvSpPr>
          <p:nvPr>
            <p:ph type="ctrTitle"/>
          </p:nvPr>
        </p:nvSpPr>
        <p:spPr>
          <a:xfrm>
            <a:off x="1097279" y="758952"/>
            <a:ext cx="10608945" cy="3566160"/>
          </a:xfrm>
        </p:spPr>
        <p:txBody>
          <a:bodyPr>
            <a:normAutofit/>
          </a:bodyPr>
          <a:lstStyle/>
          <a:p>
            <a:r>
              <a:rPr lang="en-US" sz="6600" dirty="0"/>
              <a:t>LIBRARY RESOURCES</a:t>
            </a:r>
          </a:p>
        </p:txBody>
      </p:sp>
      <p:sp>
        <p:nvSpPr>
          <p:cNvPr id="3" name="Subtitle 2">
            <a:extLst>
              <a:ext uri="{FF2B5EF4-FFF2-40B4-BE49-F238E27FC236}">
                <a16:creationId xmlns:a16="http://schemas.microsoft.com/office/drawing/2014/main" id="{CA70C4CB-BAA8-EAD0-D702-A9E2BA6E5FEB}"/>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595383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CFAF1-660D-0220-926D-3AAB8208EA6D}"/>
              </a:ext>
            </a:extLst>
          </p:cNvPr>
          <p:cNvSpPr>
            <a:spLocks noGrp="1"/>
          </p:cNvSpPr>
          <p:nvPr>
            <p:ph type="ctrTitle"/>
          </p:nvPr>
        </p:nvSpPr>
        <p:spPr/>
        <p:txBody>
          <a:bodyPr>
            <a:noAutofit/>
          </a:bodyPr>
          <a:lstStyle/>
          <a:p>
            <a:r>
              <a:rPr lang="en-US" sz="4000" b="0" i="0" dirty="0">
                <a:solidFill>
                  <a:srgbClr val="323A45"/>
                </a:solidFill>
                <a:effectLst/>
                <a:latin typeface="+mn-lt"/>
              </a:rPr>
              <a:t>“We must spare no effort to raise the general level of health in this country. In a nation as rich as ours, it is a shocking fact that tens of millions lack adequate medical care. We are short of doctors, hospitals, nurses. We must remedy these shortages.” </a:t>
            </a:r>
            <a:endParaRPr lang="en-US" sz="4000" dirty="0">
              <a:latin typeface="+mn-lt"/>
            </a:endParaRPr>
          </a:p>
        </p:txBody>
      </p:sp>
      <p:sp>
        <p:nvSpPr>
          <p:cNvPr id="6" name="TextBox 5">
            <a:extLst>
              <a:ext uri="{FF2B5EF4-FFF2-40B4-BE49-F238E27FC236}">
                <a16:creationId xmlns:a16="http://schemas.microsoft.com/office/drawing/2014/main" id="{76CFA9CE-ED0A-BF51-D25F-92BEFAFE0DDC}"/>
              </a:ext>
            </a:extLst>
          </p:cNvPr>
          <p:cNvSpPr txBox="1"/>
          <p:nvPr/>
        </p:nvSpPr>
        <p:spPr>
          <a:xfrm>
            <a:off x="1172817" y="4476584"/>
            <a:ext cx="8543677" cy="400110"/>
          </a:xfrm>
          <a:prstGeom prst="rect">
            <a:avLst/>
          </a:prstGeom>
          <a:noFill/>
        </p:spPr>
        <p:txBody>
          <a:bodyPr wrap="square" rtlCol="0">
            <a:spAutoFit/>
          </a:bodyPr>
          <a:lstStyle/>
          <a:p>
            <a:r>
              <a:rPr lang="en-US" sz="2000" dirty="0">
                <a:latin typeface="+mj-lt"/>
              </a:rPr>
              <a:t>- PRESIDENT HARRY TRUMAN, 1949.</a:t>
            </a:r>
          </a:p>
        </p:txBody>
      </p:sp>
    </p:spTree>
    <p:extLst>
      <p:ext uri="{BB962C8B-B14F-4D97-AF65-F5344CB8AC3E}">
        <p14:creationId xmlns:p14="http://schemas.microsoft.com/office/powerpoint/2010/main" val="36638831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84278-F982-449A-45C7-A1914240185F}"/>
              </a:ext>
            </a:extLst>
          </p:cNvPr>
          <p:cNvSpPr>
            <a:spLocks noGrp="1"/>
          </p:cNvSpPr>
          <p:nvPr>
            <p:ph type="title"/>
          </p:nvPr>
        </p:nvSpPr>
        <p:spPr/>
        <p:txBody>
          <a:bodyPr/>
          <a:lstStyle/>
          <a:p>
            <a:r>
              <a:rPr lang="en-US" dirty="0" err="1"/>
              <a:t>Mometrix</a:t>
            </a:r>
            <a:r>
              <a:rPr lang="en-US" dirty="0"/>
              <a:t> </a:t>
            </a:r>
            <a:r>
              <a:rPr lang="en-US" dirty="0" err="1"/>
              <a:t>eLibrary</a:t>
            </a:r>
            <a:r>
              <a:rPr lang="en-US" dirty="0"/>
              <a:t> </a:t>
            </a:r>
          </a:p>
        </p:txBody>
      </p:sp>
      <p:sp>
        <p:nvSpPr>
          <p:cNvPr id="3" name="Content Placeholder 2">
            <a:extLst>
              <a:ext uri="{FF2B5EF4-FFF2-40B4-BE49-F238E27FC236}">
                <a16:creationId xmlns:a16="http://schemas.microsoft.com/office/drawing/2014/main" id="{8EC0657A-4FA7-BF82-FABC-3869D0492BFE}"/>
              </a:ext>
            </a:extLst>
          </p:cNvPr>
          <p:cNvSpPr>
            <a:spLocks noGrp="1"/>
          </p:cNvSpPr>
          <p:nvPr>
            <p:ph idx="1"/>
          </p:nvPr>
        </p:nvSpPr>
        <p:spPr>
          <a:xfrm>
            <a:off x="1097280" y="1845733"/>
            <a:ext cx="10058400" cy="4049969"/>
          </a:xfrm>
        </p:spPr>
        <p:txBody>
          <a:bodyPr numCol="1">
            <a:normAutofit/>
          </a:bodyPr>
          <a:lstStyle/>
          <a:p>
            <a:pPr marL="0" indent="0">
              <a:buNone/>
              <a:tabLst>
                <a:tab pos="5029200" algn="l"/>
              </a:tabLst>
            </a:pPr>
            <a:r>
              <a:rPr lang="en-US" sz="1800" dirty="0">
                <a:latin typeface="+mj-lt"/>
              </a:rPr>
              <a:t>Through the </a:t>
            </a:r>
            <a:r>
              <a:rPr lang="en-US" sz="1800" dirty="0">
                <a:latin typeface="+mj-lt"/>
                <a:hlinkClick r:id="rId2"/>
              </a:rPr>
              <a:t>University Library </a:t>
            </a:r>
            <a:r>
              <a:rPr lang="en-US" sz="1800" dirty="0">
                <a:latin typeface="+mj-lt"/>
              </a:rPr>
              <a:t>you have access to test preparation materials for standardized exams. Access study guides and practice questions for exams including CPA exams, the GRE, GMAT, LSAT, Real Estate, Civil Service, Nurse Practitioner, and CBEST.</a:t>
            </a:r>
          </a:p>
        </p:txBody>
      </p:sp>
      <p:pic>
        <p:nvPicPr>
          <p:cNvPr id="7" name="Graphic 6" descr="Storytelling with solid fill">
            <a:extLst>
              <a:ext uri="{FF2B5EF4-FFF2-40B4-BE49-F238E27FC236}">
                <a16:creationId xmlns:a16="http://schemas.microsoft.com/office/drawing/2014/main" id="{052146C5-9C58-6C53-B07A-FF6A720902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66148" y="2928644"/>
            <a:ext cx="1884145" cy="1884145"/>
          </a:xfrm>
          <a:prstGeom prst="rect">
            <a:avLst/>
          </a:prstGeom>
        </p:spPr>
      </p:pic>
      <p:pic>
        <p:nvPicPr>
          <p:cNvPr id="11" name="Graphic 10" descr="Remote learning math with solid fill">
            <a:extLst>
              <a:ext uri="{FF2B5EF4-FFF2-40B4-BE49-F238E27FC236}">
                <a16:creationId xmlns:a16="http://schemas.microsoft.com/office/drawing/2014/main" id="{3D9335C4-9D3D-D531-390E-6C2E4761FA5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27533" y="3014469"/>
            <a:ext cx="1798320" cy="1798320"/>
          </a:xfrm>
          <a:prstGeom prst="rect">
            <a:avLst/>
          </a:prstGeom>
        </p:spPr>
      </p:pic>
      <p:sp>
        <p:nvSpPr>
          <p:cNvPr id="12" name="TextBox 11">
            <a:extLst>
              <a:ext uri="{FF2B5EF4-FFF2-40B4-BE49-F238E27FC236}">
                <a16:creationId xmlns:a16="http://schemas.microsoft.com/office/drawing/2014/main" id="{EC8D5481-5777-63DA-8D0A-90BEF3B49993}"/>
              </a:ext>
            </a:extLst>
          </p:cNvPr>
          <p:cNvSpPr txBox="1"/>
          <p:nvPr/>
        </p:nvSpPr>
        <p:spPr>
          <a:xfrm>
            <a:off x="2898406" y="5169579"/>
            <a:ext cx="26565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uturaBT Book"/>
                <a:ea typeface="+mn-ea"/>
                <a:cs typeface="+mn-cs"/>
              </a:rPr>
              <a:t>Interactive practice tests</a:t>
            </a:r>
          </a:p>
        </p:txBody>
      </p:sp>
      <p:sp>
        <p:nvSpPr>
          <p:cNvPr id="13" name="TextBox 12">
            <a:extLst>
              <a:ext uri="{FF2B5EF4-FFF2-40B4-BE49-F238E27FC236}">
                <a16:creationId xmlns:a16="http://schemas.microsoft.com/office/drawing/2014/main" id="{C5E94149-A316-7A9B-40D4-BEBD7CBEAC31}"/>
              </a:ext>
            </a:extLst>
          </p:cNvPr>
          <p:cNvSpPr txBox="1"/>
          <p:nvPr/>
        </p:nvSpPr>
        <p:spPr>
          <a:xfrm>
            <a:off x="6637022" y="5169579"/>
            <a:ext cx="31757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uturaBT Book"/>
                <a:ea typeface="+mn-ea"/>
                <a:cs typeface="+mn-cs"/>
              </a:rPr>
              <a:t>Study guides and prep books</a:t>
            </a:r>
          </a:p>
        </p:txBody>
      </p:sp>
    </p:spTree>
    <p:extLst>
      <p:ext uri="{BB962C8B-B14F-4D97-AF65-F5344CB8AC3E}">
        <p14:creationId xmlns:p14="http://schemas.microsoft.com/office/powerpoint/2010/main" val="372516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84278-F982-449A-45C7-A1914240185F}"/>
              </a:ext>
            </a:extLst>
          </p:cNvPr>
          <p:cNvSpPr>
            <a:spLocks noGrp="1"/>
          </p:cNvSpPr>
          <p:nvPr>
            <p:ph type="title"/>
          </p:nvPr>
        </p:nvSpPr>
        <p:spPr/>
        <p:txBody>
          <a:bodyPr/>
          <a:lstStyle/>
          <a:p>
            <a:r>
              <a:rPr lang="en-US" dirty="0"/>
              <a:t>Research Support</a:t>
            </a:r>
          </a:p>
        </p:txBody>
      </p:sp>
      <p:sp>
        <p:nvSpPr>
          <p:cNvPr id="9" name="Text Placeholder 8">
            <a:extLst>
              <a:ext uri="{FF2B5EF4-FFF2-40B4-BE49-F238E27FC236}">
                <a16:creationId xmlns:a16="http://schemas.microsoft.com/office/drawing/2014/main" id="{6DF5A294-BAD1-70BA-F448-CFC5E48F9E31}"/>
              </a:ext>
            </a:extLst>
          </p:cNvPr>
          <p:cNvSpPr>
            <a:spLocks noGrp="1"/>
          </p:cNvSpPr>
          <p:nvPr>
            <p:ph type="body" idx="1"/>
          </p:nvPr>
        </p:nvSpPr>
        <p:spPr/>
        <p:txBody>
          <a:bodyPr>
            <a:normAutofit/>
          </a:bodyPr>
          <a:lstStyle/>
          <a:p>
            <a:r>
              <a:rPr lang="en-US" sz="2400" dirty="0">
                <a:latin typeface="+mj-lt"/>
              </a:rPr>
              <a:t>For </a:t>
            </a:r>
            <a:r>
              <a:rPr lang="en-US" sz="2400" dirty="0">
                <a:latin typeface="+mj-lt"/>
                <a:hlinkClick r:id="rId2"/>
              </a:rPr>
              <a:t>BASIC HELP…</a:t>
            </a:r>
            <a:endParaRPr lang="en-US" sz="2400" dirty="0">
              <a:latin typeface="+mj-lt"/>
            </a:endParaRPr>
          </a:p>
        </p:txBody>
      </p:sp>
      <p:sp>
        <p:nvSpPr>
          <p:cNvPr id="10" name="Content Placeholder 9">
            <a:extLst>
              <a:ext uri="{FF2B5EF4-FFF2-40B4-BE49-F238E27FC236}">
                <a16:creationId xmlns:a16="http://schemas.microsoft.com/office/drawing/2014/main" id="{EC63430D-3516-455E-CC49-709EABF3374F}"/>
              </a:ext>
            </a:extLst>
          </p:cNvPr>
          <p:cNvSpPr>
            <a:spLocks noGrp="1"/>
          </p:cNvSpPr>
          <p:nvPr>
            <p:ph sz="half" idx="2"/>
          </p:nvPr>
        </p:nvSpPr>
        <p:spPr/>
        <p:txBody>
          <a:bodyPr>
            <a:normAutofit/>
          </a:bodyPr>
          <a:lstStyle/>
          <a:p>
            <a:r>
              <a:rPr lang="en-US" dirty="0"/>
              <a:t>meet with a Student Research Consultant!</a:t>
            </a:r>
          </a:p>
          <a:p>
            <a:pPr>
              <a:buFont typeface="Wingdings" panose="05000000000000000000" pitchFamily="2" charset="2"/>
              <a:buChar char="§"/>
            </a:pPr>
            <a:r>
              <a:rPr lang="en-US" dirty="0"/>
              <a:t>Getting started with your research</a:t>
            </a:r>
          </a:p>
          <a:p>
            <a:pPr>
              <a:buFont typeface="Wingdings" panose="05000000000000000000" pitchFamily="2" charset="2"/>
              <a:buChar char="§"/>
            </a:pPr>
            <a:r>
              <a:rPr lang="en-US" dirty="0"/>
              <a:t>Brainstorming keywords</a:t>
            </a:r>
          </a:p>
          <a:p>
            <a:pPr>
              <a:buFont typeface="Wingdings" panose="05000000000000000000" pitchFamily="2" charset="2"/>
              <a:buChar char="§"/>
            </a:pPr>
            <a:r>
              <a:rPr lang="en-US" dirty="0"/>
              <a:t>Finding books and articles on a particular subject</a:t>
            </a:r>
          </a:p>
          <a:p>
            <a:pPr>
              <a:buFont typeface="Wingdings" panose="05000000000000000000" pitchFamily="2" charset="2"/>
              <a:buChar char="§"/>
            </a:pPr>
            <a:r>
              <a:rPr lang="en-US" dirty="0"/>
              <a:t>Formatting citations</a:t>
            </a:r>
          </a:p>
        </p:txBody>
      </p:sp>
      <p:sp>
        <p:nvSpPr>
          <p:cNvPr id="14" name="Text Placeholder 13">
            <a:extLst>
              <a:ext uri="{FF2B5EF4-FFF2-40B4-BE49-F238E27FC236}">
                <a16:creationId xmlns:a16="http://schemas.microsoft.com/office/drawing/2014/main" id="{3833FA2C-6EFB-53ED-0FE6-056F69A0092E}"/>
              </a:ext>
            </a:extLst>
          </p:cNvPr>
          <p:cNvSpPr>
            <a:spLocks noGrp="1"/>
          </p:cNvSpPr>
          <p:nvPr>
            <p:ph type="body" sz="quarter" idx="3"/>
          </p:nvPr>
        </p:nvSpPr>
        <p:spPr/>
        <p:txBody>
          <a:bodyPr>
            <a:normAutofit/>
          </a:bodyPr>
          <a:lstStyle/>
          <a:p>
            <a:r>
              <a:rPr lang="en-US" sz="2400" dirty="0">
                <a:latin typeface="+mj-lt"/>
              </a:rPr>
              <a:t>For </a:t>
            </a:r>
            <a:r>
              <a:rPr lang="en-US" sz="2400" dirty="0">
                <a:latin typeface="+mj-lt"/>
                <a:hlinkClick r:id="rId3"/>
              </a:rPr>
              <a:t>Advanced HELP…</a:t>
            </a:r>
            <a:endParaRPr lang="en-US" sz="2400" dirty="0">
              <a:latin typeface="+mj-lt"/>
            </a:endParaRPr>
          </a:p>
        </p:txBody>
      </p:sp>
      <p:sp>
        <p:nvSpPr>
          <p:cNvPr id="15" name="Content Placeholder 14">
            <a:extLst>
              <a:ext uri="{FF2B5EF4-FFF2-40B4-BE49-F238E27FC236}">
                <a16:creationId xmlns:a16="http://schemas.microsoft.com/office/drawing/2014/main" id="{F318A5FC-85E7-0B41-48EE-BC5A855F0AE0}"/>
              </a:ext>
            </a:extLst>
          </p:cNvPr>
          <p:cNvSpPr>
            <a:spLocks noGrp="1"/>
          </p:cNvSpPr>
          <p:nvPr>
            <p:ph sz="quarter" idx="4"/>
          </p:nvPr>
        </p:nvSpPr>
        <p:spPr/>
        <p:txBody>
          <a:bodyPr>
            <a:normAutofit/>
          </a:bodyPr>
          <a:lstStyle/>
          <a:p>
            <a:r>
              <a:rPr lang="en-US" dirty="0"/>
              <a:t>meet with a librarian subject specialist!</a:t>
            </a:r>
          </a:p>
          <a:p>
            <a:pPr>
              <a:buFont typeface="Wingdings" panose="05000000000000000000" pitchFamily="2" charset="2"/>
              <a:buChar char="§"/>
            </a:pPr>
            <a:r>
              <a:rPr lang="en-US" dirty="0"/>
              <a:t> Writing a literature review</a:t>
            </a:r>
          </a:p>
          <a:p>
            <a:pPr>
              <a:buFont typeface="Wingdings" panose="05000000000000000000" pitchFamily="2" charset="2"/>
              <a:buChar char="§"/>
            </a:pPr>
            <a:r>
              <a:rPr lang="en-US" dirty="0"/>
              <a:t>Writing a major paper for an upper-division or graduate course</a:t>
            </a:r>
          </a:p>
          <a:p>
            <a:pPr>
              <a:buFont typeface="Wingdings" panose="05000000000000000000" pitchFamily="2" charset="2"/>
              <a:buChar char="§"/>
            </a:pPr>
            <a:r>
              <a:rPr lang="en-US" dirty="0"/>
              <a:t>Researching a topic that is somewhat obscure and not covered well in the Cal State LA collection</a:t>
            </a:r>
          </a:p>
          <a:p>
            <a:pPr>
              <a:buFont typeface="Wingdings" panose="05000000000000000000" pitchFamily="2" charset="2"/>
              <a:buChar char="§"/>
            </a:pPr>
            <a:r>
              <a:rPr lang="en-US" dirty="0"/>
              <a:t>Using primary sources or special collections, etc.</a:t>
            </a:r>
          </a:p>
        </p:txBody>
      </p:sp>
    </p:spTree>
    <p:extLst>
      <p:ext uri="{BB962C8B-B14F-4D97-AF65-F5344CB8AC3E}">
        <p14:creationId xmlns:p14="http://schemas.microsoft.com/office/powerpoint/2010/main" val="41352872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CFAF1-660D-0220-926D-3AAB8208EA6D}"/>
              </a:ext>
            </a:extLst>
          </p:cNvPr>
          <p:cNvSpPr>
            <a:spLocks noGrp="1"/>
          </p:cNvSpPr>
          <p:nvPr>
            <p:ph type="ctrTitle"/>
          </p:nvPr>
        </p:nvSpPr>
        <p:spPr>
          <a:xfrm>
            <a:off x="1097279" y="758952"/>
            <a:ext cx="10608945" cy="3566160"/>
          </a:xfrm>
        </p:spPr>
        <p:txBody>
          <a:bodyPr>
            <a:normAutofit/>
          </a:bodyPr>
          <a:lstStyle/>
          <a:p>
            <a:r>
              <a:rPr lang="en-US" sz="6600" dirty="0" err="1"/>
              <a:t>MDpas</a:t>
            </a:r>
            <a:endParaRPr lang="en-US" sz="6600" dirty="0"/>
          </a:p>
        </p:txBody>
      </p:sp>
      <p:sp>
        <p:nvSpPr>
          <p:cNvPr id="3" name="Subtitle 2">
            <a:extLst>
              <a:ext uri="{FF2B5EF4-FFF2-40B4-BE49-F238E27FC236}">
                <a16:creationId xmlns:a16="http://schemas.microsoft.com/office/drawing/2014/main" id="{CA70C4CB-BAA8-EAD0-D702-A9E2BA6E5FEB}"/>
              </a:ext>
            </a:extLst>
          </p:cNvPr>
          <p:cNvSpPr>
            <a:spLocks noGrp="1"/>
          </p:cNvSpPr>
          <p:nvPr>
            <p:ph type="subTitle" idx="1"/>
          </p:nvPr>
        </p:nvSpPr>
        <p:spPr/>
        <p:txBody>
          <a:bodyPr/>
          <a:lstStyle/>
          <a:p>
            <a:r>
              <a:rPr lang="en-US" dirty="0">
                <a:hlinkClick r:id="rId2"/>
              </a:rPr>
              <a:t>https://www.calstatela.edu/provost/MDpas</a:t>
            </a:r>
            <a:r>
              <a:rPr lang="en-US" dirty="0"/>
              <a:t> </a:t>
            </a:r>
          </a:p>
        </p:txBody>
      </p:sp>
    </p:spTree>
    <p:extLst>
      <p:ext uri="{BB962C8B-B14F-4D97-AF65-F5344CB8AC3E}">
        <p14:creationId xmlns:p14="http://schemas.microsoft.com/office/powerpoint/2010/main" val="32679185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84278-F982-449A-45C7-A1914240185F}"/>
              </a:ext>
            </a:extLst>
          </p:cNvPr>
          <p:cNvSpPr>
            <a:spLocks noGrp="1"/>
          </p:cNvSpPr>
          <p:nvPr>
            <p:ph type="title"/>
          </p:nvPr>
        </p:nvSpPr>
        <p:spPr/>
        <p:txBody>
          <a:bodyPr/>
          <a:lstStyle/>
          <a:p>
            <a:r>
              <a:rPr lang="en-US" dirty="0"/>
              <a:t>A Look Ahead</a:t>
            </a:r>
          </a:p>
        </p:txBody>
      </p:sp>
      <p:sp>
        <p:nvSpPr>
          <p:cNvPr id="3" name="Content Placeholder 2">
            <a:extLst>
              <a:ext uri="{FF2B5EF4-FFF2-40B4-BE49-F238E27FC236}">
                <a16:creationId xmlns:a16="http://schemas.microsoft.com/office/drawing/2014/main" id="{8EC0657A-4FA7-BF82-FABC-3869D0492BFE}"/>
              </a:ext>
            </a:extLst>
          </p:cNvPr>
          <p:cNvSpPr>
            <a:spLocks noGrp="1"/>
          </p:cNvSpPr>
          <p:nvPr>
            <p:ph idx="1"/>
          </p:nvPr>
        </p:nvSpPr>
        <p:spPr/>
        <p:txBody>
          <a:bodyPr/>
          <a:lstStyle/>
          <a:p>
            <a:pPr marL="0" indent="0">
              <a:buNone/>
            </a:pPr>
            <a:endParaRPr lang="en-US" dirty="0"/>
          </a:p>
          <a:p>
            <a:endParaRPr lang="en-US" dirty="0"/>
          </a:p>
          <a:p>
            <a:endParaRPr lang="en-US" dirty="0"/>
          </a:p>
        </p:txBody>
      </p:sp>
      <p:graphicFrame>
        <p:nvGraphicFramePr>
          <p:cNvPr id="6" name="Diagram 5">
            <a:extLst>
              <a:ext uri="{FF2B5EF4-FFF2-40B4-BE49-F238E27FC236}">
                <a16:creationId xmlns:a16="http://schemas.microsoft.com/office/drawing/2014/main" id="{390ED69F-C50A-2F53-F7BB-E4D52BD9F989}"/>
              </a:ext>
            </a:extLst>
          </p:cNvPr>
          <p:cNvGraphicFramePr/>
          <p:nvPr/>
        </p:nvGraphicFramePr>
        <p:xfrm>
          <a:off x="1202733" y="1646177"/>
          <a:ext cx="9847493" cy="46823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694FE07B-669C-9218-485E-AC99892AD74A}"/>
              </a:ext>
            </a:extLst>
          </p:cNvPr>
          <p:cNvSpPr/>
          <p:nvPr/>
        </p:nvSpPr>
        <p:spPr>
          <a:xfrm>
            <a:off x="849086" y="1845734"/>
            <a:ext cx="6979298" cy="4331131"/>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sa Offc"/>
              <a:ea typeface="+mn-ea"/>
              <a:cs typeface="+mn-cs"/>
            </a:endParaRPr>
          </a:p>
        </p:txBody>
      </p:sp>
    </p:spTree>
    <p:extLst>
      <p:ext uri="{BB962C8B-B14F-4D97-AF65-F5344CB8AC3E}">
        <p14:creationId xmlns:p14="http://schemas.microsoft.com/office/powerpoint/2010/main" val="4149323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CFAF1-660D-0220-926D-3AAB8208EA6D}"/>
              </a:ext>
            </a:extLst>
          </p:cNvPr>
          <p:cNvSpPr>
            <a:spLocks noGrp="1"/>
          </p:cNvSpPr>
          <p:nvPr>
            <p:ph type="ctrTitle"/>
          </p:nvPr>
        </p:nvSpPr>
        <p:spPr/>
        <p:txBody>
          <a:bodyPr/>
          <a:lstStyle/>
          <a:p>
            <a:r>
              <a:rPr lang="en-US" dirty="0"/>
              <a:t>HEALTH CAREER </a:t>
            </a:r>
            <a:br>
              <a:rPr lang="en-US" dirty="0"/>
            </a:br>
            <a:r>
              <a:rPr lang="en-US" dirty="0"/>
              <a:t>READINESS SERIES</a:t>
            </a:r>
          </a:p>
        </p:txBody>
      </p:sp>
      <p:sp>
        <p:nvSpPr>
          <p:cNvPr id="3" name="Subtitle 2">
            <a:extLst>
              <a:ext uri="{FF2B5EF4-FFF2-40B4-BE49-F238E27FC236}">
                <a16:creationId xmlns:a16="http://schemas.microsoft.com/office/drawing/2014/main" id="{CA70C4CB-BAA8-EAD0-D702-A9E2BA6E5FEB}"/>
              </a:ext>
            </a:extLst>
          </p:cNvPr>
          <p:cNvSpPr>
            <a:spLocks noGrp="1"/>
          </p:cNvSpPr>
          <p:nvPr>
            <p:ph type="subTitle" idx="1"/>
          </p:nvPr>
        </p:nvSpPr>
        <p:spPr/>
        <p:txBody>
          <a:bodyPr/>
          <a:lstStyle/>
          <a:p>
            <a:r>
              <a:rPr lang="en-US" dirty="0"/>
              <a:t>The journey to medical, dental, and pharmacy school</a:t>
            </a:r>
          </a:p>
        </p:txBody>
      </p:sp>
    </p:spTree>
    <p:extLst>
      <p:ext uri="{BB962C8B-B14F-4D97-AF65-F5344CB8AC3E}">
        <p14:creationId xmlns:p14="http://schemas.microsoft.com/office/powerpoint/2010/main" val="2847858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84278-F982-449A-45C7-A1914240185F}"/>
              </a:ext>
            </a:extLst>
          </p:cNvPr>
          <p:cNvSpPr>
            <a:spLocks noGrp="1"/>
          </p:cNvSpPr>
          <p:nvPr>
            <p:ph type="title"/>
          </p:nvPr>
        </p:nvSpPr>
        <p:spPr/>
        <p:txBody>
          <a:bodyPr/>
          <a:lstStyle/>
          <a:p>
            <a:r>
              <a:rPr lang="en-US" dirty="0"/>
              <a:t>The Series so far…</a:t>
            </a:r>
          </a:p>
        </p:txBody>
      </p:sp>
      <p:sp>
        <p:nvSpPr>
          <p:cNvPr id="37" name="Freeform: Shape 36">
            <a:extLst>
              <a:ext uri="{FF2B5EF4-FFF2-40B4-BE49-F238E27FC236}">
                <a16:creationId xmlns:a16="http://schemas.microsoft.com/office/drawing/2014/main" id="{C76A54DC-297E-1D0B-1A92-5A2921C914AF}"/>
              </a:ext>
            </a:extLst>
          </p:cNvPr>
          <p:cNvSpPr/>
          <p:nvPr/>
        </p:nvSpPr>
        <p:spPr>
          <a:xfrm>
            <a:off x="1247227" y="1964129"/>
            <a:ext cx="2965903" cy="1020571"/>
          </a:xfrm>
          <a:custGeom>
            <a:avLst/>
            <a:gdLst>
              <a:gd name="connsiteX0" fmla="*/ 0 w 2965903"/>
              <a:gd name="connsiteY0" fmla="*/ 102057 h 1020571"/>
              <a:gd name="connsiteX1" fmla="*/ 102057 w 2965903"/>
              <a:gd name="connsiteY1" fmla="*/ 0 h 1020571"/>
              <a:gd name="connsiteX2" fmla="*/ 2863846 w 2965903"/>
              <a:gd name="connsiteY2" fmla="*/ 0 h 1020571"/>
              <a:gd name="connsiteX3" fmla="*/ 2965903 w 2965903"/>
              <a:gd name="connsiteY3" fmla="*/ 102057 h 1020571"/>
              <a:gd name="connsiteX4" fmla="*/ 2965903 w 2965903"/>
              <a:gd name="connsiteY4" fmla="*/ 918514 h 1020571"/>
              <a:gd name="connsiteX5" fmla="*/ 2863846 w 2965903"/>
              <a:gd name="connsiteY5" fmla="*/ 1020571 h 1020571"/>
              <a:gd name="connsiteX6" fmla="*/ 102057 w 2965903"/>
              <a:gd name="connsiteY6" fmla="*/ 1020571 h 1020571"/>
              <a:gd name="connsiteX7" fmla="*/ 0 w 2965903"/>
              <a:gd name="connsiteY7" fmla="*/ 918514 h 1020571"/>
              <a:gd name="connsiteX8" fmla="*/ 0 w 2965903"/>
              <a:gd name="connsiteY8" fmla="*/ 102057 h 102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5903" h="1020571">
                <a:moveTo>
                  <a:pt x="0" y="102057"/>
                </a:moveTo>
                <a:cubicBezTo>
                  <a:pt x="0" y="45692"/>
                  <a:pt x="45692" y="0"/>
                  <a:pt x="102057" y="0"/>
                </a:cubicBezTo>
                <a:lnTo>
                  <a:pt x="2863846" y="0"/>
                </a:lnTo>
                <a:cubicBezTo>
                  <a:pt x="2920211" y="0"/>
                  <a:pt x="2965903" y="45692"/>
                  <a:pt x="2965903" y="102057"/>
                </a:cubicBezTo>
                <a:lnTo>
                  <a:pt x="2965903" y="918514"/>
                </a:lnTo>
                <a:cubicBezTo>
                  <a:pt x="2965903" y="974879"/>
                  <a:pt x="2920211" y="1020571"/>
                  <a:pt x="2863846" y="1020571"/>
                </a:cubicBezTo>
                <a:lnTo>
                  <a:pt x="102057" y="1020571"/>
                </a:lnTo>
                <a:cubicBezTo>
                  <a:pt x="45692" y="1020571"/>
                  <a:pt x="0" y="974879"/>
                  <a:pt x="0" y="918514"/>
                </a:cubicBezTo>
                <a:lnTo>
                  <a:pt x="0" y="10205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372" tIns="50212" rIns="60372" bIns="50212"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j-lt"/>
              </a:rPr>
              <a:t>DAY 1</a:t>
            </a:r>
          </a:p>
          <a:p>
            <a:pPr marL="0" lvl="0" indent="0" algn="ctr" defTabSz="711200">
              <a:lnSpc>
                <a:spcPct val="90000"/>
              </a:lnSpc>
              <a:spcBef>
                <a:spcPct val="0"/>
              </a:spcBef>
              <a:spcAft>
                <a:spcPct val="35000"/>
              </a:spcAft>
              <a:buNone/>
            </a:pPr>
            <a:r>
              <a:rPr lang="en-US" sz="1600" kern="1200" dirty="0">
                <a:latin typeface="+mj-lt"/>
              </a:rPr>
              <a:t>Academic Pathways to Health Careers </a:t>
            </a:r>
          </a:p>
        </p:txBody>
      </p:sp>
      <p:sp>
        <p:nvSpPr>
          <p:cNvPr id="38" name="Freeform: Shape 37">
            <a:extLst>
              <a:ext uri="{FF2B5EF4-FFF2-40B4-BE49-F238E27FC236}">
                <a16:creationId xmlns:a16="http://schemas.microsoft.com/office/drawing/2014/main" id="{6E29F4C3-22A4-95EB-A113-B95E761F5B3A}"/>
              </a:ext>
            </a:extLst>
          </p:cNvPr>
          <p:cNvSpPr/>
          <p:nvPr/>
        </p:nvSpPr>
        <p:spPr>
          <a:xfrm>
            <a:off x="4725864" y="1963516"/>
            <a:ext cx="2994070" cy="1020571"/>
          </a:xfrm>
          <a:custGeom>
            <a:avLst/>
            <a:gdLst>
              <a:gd name="connsiteX0" fmla="*/ 0 w 2994070"/>
              <a:gd name="connsiteY0" fmla="*/ 102057 h 1020571"/>
              <a:gd name="connsiteX1" fmla="*/ 102057 w 2994070"/>
              <a:gd name="connsiteY1" fmla="*/ 0 h 1020571"/>
              <a:gd name="connsiteX2" fmla="*/ 2892013 w 2994070"/>
              <a:gd name="connsiteY2" fmla="*/ 0 h 1020571"/>
              <a:gd name="connsiteX3" fmla="*/ 2994070 w 2994070"/>
              <a:gd name="connsiteY3" fmla="*/ 102057 h 1020571"/>
              <a:gd name="connsiteX4" fmla="*/ 2994070 w 2994070"/>
              <a:gd name="connsiteY4" fmla="*/ 918514 h 1020571"/>
              <a:gd name="connsiteX5" fmla="*/ 2892013 w 2994070"/>
              <a:gd name="connsiteY5" fmla="*/ 1020571 h 1020571"/>
              <a:gd name="connsiteX6" fmla="*/ 102057 w 2994070"/>
              <a:gd name="connsiteY6" fmla="*/ 1020571 h 1020571"/>
              <a:gd name="connsiteX7" fmla="*/ 0 w 2994070"/>
              <a:gd name="connsiteY7" fmla="*/ 918514 h 1020571"/>
              <a:gd name="connsiteX8" fmla="*/ 0 w 2994070"/>
              <a:gd name="connsiteY8" fmla="*/ 102057 h 102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4070" h="1020571">
                <a:moveTo>
                  <a:pt x="0" y="102057"/>
                </a:moveTo>
                <a:cubicBezTo>
                  <a:pt x="0" y="45692"/>
                  <a:pt x="45692" y="0"/>
                  <a:pt x="102057" y="0"/>
                </a:cubicBezTo>
                <a:lnTo>
                  <a:pt x="2892013" y="0"/>
                </a:lnTo>
                <a:cubicBezTo>
                  <a:pt x="2948378" y="0"/>
                  <a:pt x="2994070" y="45692"/>
                  <a:pt x="2994070" y="102057"/>
                </a:cubicBezTo>
                <a:lnTo>
                  <a:pt x="2994070" y="918514"/>
                </a:lnTo>
                <a:cubicBezTo>
                  <a:pt x="2994070" y="974879"/>
                  <a:pt x="2948378" y="1020571"/>
                  <a:pt x="2892013" y="1020571"/>
                </a:cubicBezTo>
                <a:lnTo>
                  <a:pt x="102057" y="1020571"/>
                </a:lnTo>
                <a:cubicBezTo>
                  <a:pt x="45692" y="1020571"/>
                  <a:pt x="0" y="974879"/>
                  <a:pt x="0" y="918514"/>
                </a:cubicBezTo>
                <a:lnTo>
                  <a:pt x="0" y="10205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372" tIns="50212" rIns="60372" bIns="50212"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j-lt"/>
              </a:rPr>
              <a:t>DAY 2</a:t>
            </a:r>
          </a:p>
          <a:p>
            <a:pPr marL="0" lvl="0" indent="0" algn="ctr" defTabSz="711200">
              <a:lnSpc>
                <a:spcPct val="90000"/>
              </a:lnSpc>
              <a:spcBef>
                <a:spcPct val="0"/>
              </a:spcBef>
              <a:spcAft>
                <a:spcPct val="35000"/>
              </a:spcAft>
              <a:buNone/>
            </a:pPr>
            <a:r>
              <a:rPr lang="en-US" sz="1600" kern="1200" dirty="0">
                <a:latin typeface="+mj-lt"/>
              </a:rPr>
              <a:t>Resources for Health Career Readiness</a:t>
            </a:r>
          </a:p>
        </p:txBody>
      </p:sp>
      <p:sp>
        <p:nvSpPr>
          <p:cNvPr id="39" name="Freeform: Shape 38">
            <a:extLst>
              <a:ext uri="{FF2B5EF4-FFF2-40B4-BE49-F238E27FC236}">
                <a16:creationId xmlns:a16="http://schemas.microsoft.com/office/drawing/2014/main" id="{6315B9CC-A9CC-5DEF-6F1F-3AA48DA5892C}"/>
              </a:ext>
            </a:extLst>
          </p:cNvPr>
          <p:cNvSpPr/>
          <p:nvPr/>
        </p:nvSpPr>
        <p:spPr>
          <a:xfrm>
            <a:off x="8232670" y="1974712"/>
            <a:ext cx="2862049" cy="1020571"/>
          </a:xfrm>
          <a:custGeom>
            <a:avLst/>
            <a:gdLst>
              <a:gd name="connsiteX0" fmla="*/ 0 w 2862049"/>
              <a:gd name="connsiteY0" fmla="*/ 102057 h 1020571"/>
              <a:gd name="connsiteX1" fmla="*/ 102057 w 2862049"/>
              <a:gd name="connsiteY1" fmla="*/ 0 h 1020571"/>
              <a:gd name="connsiteX2" fmla="*/ 2759992 w 2862049"/>
              <a:gd name="connsiteY2" fmla="*/ 0 h 1020571"/>
              <a:gd name="connsiteX3" fmla="*/ 2862049 w 2862049"/>
              <a:gd name="connsiteY3" fmla="*/ 102057 h 1020571"/>
              <a:gd name="connsiteX4" fmla="*/ 2862049 w 2862049"/>
              <a:gd name="connsiteY4" fmla="*/ 918514 h 1020571"/>
              <a:gd name="connsiteX5" fmla="*/ 2759992 w 2862049"/>
              <a:gd name="connsiteY5" fmla="*/ 1020571 h 1020571"/>
              <a:gd name="connsiteX6" fmla="*/ 102057 w 2862049"/>
              <a:gd name="connsiteY6" fmla="*/ 1020571 h 1020571"/>
              <a:gd name="connsiteX7" fmla="*/ 0 w 2862049"/>
              <a:gd name="connsiteY7" fmla="*/ 918514 h 1020571"/>
              <a:gd name="connsiteX8" fmla="*/ 0 w 2862049"/>
              <a:gd name="connsiteY8" fmla="*/ 102057 h 102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049" h="1020571">
                <a:moveTo>
                  <a:pt x="0" y="102057"/>
                </a:moveTo>
                <a:cubicBezTo>
                  <a:pt x="0" y="45692"/>
                  <a:pt x="45692" y="0"/>
                  <a:pt x="102057" y="0"/>
                </a:cubicBezTo>
                <a:lnTo>
                  <a:pt x="2759992" y="0"/>
                </a:lnTo>
                <a:cubicBezTo>
                  <a:pt x="2816357" y="0"/>
                  <a:pt x="2862049" y="45692"/>
                  <a:pt x="2862049" y="102057"/>
                </a:cubicBezTo>
                <a:lnTo>
                  <a:pt x="2862049" y="918514"/>
                </a:lnTo>
                <a:cubicBezTo>
                  <a:pt x="2862049" y="974879"/>
                  <a:pt x="2816357" y="1020571"/>
                  <a:pt x="2759992" y="1020571"/>
                </a:cubicBezTo>
                <a:lnTo>
                  <a:pt x="102057" y="1020571"/>
                </a:lnTo>
                <a:cubicBezTo>
                  <a:pt x="45692" y="1020571"/>
                  <a:pt x="0" y="974879"/>
                  <a:pt x="0" y="918514"/>
                </a:cubicBezTo>
                <a:lnTo>
                  <a:pt x="0" y="10205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372" tIns="50212" rIns="60372" bIns="50212"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j-lt"/>
              </a:rPr>
              <a:t>DAY 3</a:t>
            </a:r>
          </a:p>
          <a:p>
            <a:pPr marL="0" lvl="0" indent="0" algn="ctr" defTabSz="711200">
              <a:lnSpc>
                <a:spcPct val="90000"/>
              </a:lnSpc>
              <a:spcBef>
                <a:spcPct val="0"/>
              </a:spcBef>
              <a:spcAft>
                <a:spcPct val="35000"/>
              </a:spcAft>
              <a:buNone/>
            </a:pPr>
            <a:r>
              <a:rPr lang="en-US" sz="1600" kern="1200" dirty="0">
                <a:latin typeface="+mj-lt"/>
              </a:rPr>
              <a:t>The Journey to Medical, Dental, and Pharmacy School</a:t>
            </a:r>
          </a:p>
        </p:txBody>
      </p:sp>
      <p:grpSp>
        <p:nvGrpSpPr>
          <p:cNvPr id="33" name="Group 32">
            <a:extLst>
              <a:ext uri="{FF2B5EF4-FFF2-40B4-BE49-F238E27FC236}">
                <a16:creationId xmlns:a16="http://schemas.microsoft.com/office/drawing/2014/main" id="{4D4BCAB8-CFBB-4C2B-6CC7-4BB78F0F9A0E}"/>
              </a:ext>
            </a:extLst>
          </p:cNvPr>
          <p:cNvGrpSpPr/>
          <p:nvPr/>
        </p:nvGrpSpPr>
        <p:grpSpPr>
          <a:xfrm>
            <a:off x="1458305" y="3153094"/>
            <a:ext cx="2555119" cy="2144887"/>
            <a:chOff x="1550329" y="3153094"/>
            <a:chExt cx="2555119" cy="2144887"/>
          </a:xfrm>
        </p:grpSpPr>
        <p:pic>
          <p:nvPicPr>
            <p:cNvPr id="9" name="Graphic 8" descr="Classroom with solid fill">
              <a:extLst>
                <a:ext uri="{FF2B5EF4-FFF2-40B4-BE49-F238E27FC236}">
                  <a16:creationId xmlns:a16="http://schemas.microsoft.com/office/drawing/2014/main" id="{03DA4087-701B-15FA-6788-B1E5672C96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50329" y="3160536"/>
              <a:ext cx="914400" cy="914400"/>
            </a:xfrm>
            <a:prstGeom prst="rect">
              <a:avLst/>
            </a:prstGeom>
          </p:spPr>
        </p:pic>
        <p:pic>
          <p:nvPicPr>
            <p:cNvPr id="11" name="Graphic 10" descr="Books with solid fill">
              <a:extLst>
                <a:ext uri="{FF2B5EF4-FFF2-40B4-BE49-F238E27FC236}">
                  <a16:creationId xmlns:a16="http://schemas.microsoft.com/office/drawing/2014/main" id="{F9F45525-E2C6-36AD-7A1D-248E83CC69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76850" y="3153094"/>
              <a:ext cx="914400" cy="914400"/>
            </a:xfrm>
            <a:prstGeom prst="rect">
              <a:avLst/>
            </a:prstGeom>
          </p:spPr>
        </p:pic>
        <p:pic>
          <p:nvPicPr>
            <p:cNvPr id="13" name="Graphic 12" descr="Checklist with solid fill">
              <a:extLst>
                <a:ext uri="{FF2B5EF4-FFF2-40B4-BE49-F238E27FC236}">
                  <a16:creationId xmlns:a16="http://schemas.microsoft.com/office/drawing/2014/main" id="{E4D59756-40FC-E4FD-A74B-51A7909FB29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78726" y="4383581"/>
              <a:ext cx="914400" cy="914400"/>
            </a:xfrm>
            <a:prstGeom prst="rect">
              <a:avLst/>
            </a:prstGeom>
          </p:spPr>
        </p:pic>
        <p:pic>
          <p:nvPicPr>
            <p:cNvPr id="15" name="Graphic 14" descr="Graduation cap with solid fill">
              <a:extLst>
                <a:ext uri="{FF2B5EF4-FFF2-40B4-BE49-F238E27FC236}">
                  <a16:creationId xmlns:a16="http://schemas.microsoft.com/office/drawing/2014/main" id="{ED0D6A0F-1D9B-75E7-295C-37A4BB72804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91048" y="4383581"/>
              <a:ext cx="914400" cy="914400"/>
            </a:xfrm>
            <a:prstGeom prst="rect">
              <a:avLst/>
            </a:prstGeom>
          </p:spPr>
        </p:pic>
      </p:grpSp>
      <p:grpSp>
        <p:nvGrpSpPr>
          <p:cNvPr id="34" name="Group 33">
            <a:extLst>
              <a:ext uri="{FF2B5EF4-FFF2-40B4-BE49-F238E27FC236}">
                <a16:creationId xmlns:a16="http://schemas.microsoft.com/office/drawing/2014/main" id="{6BB19300-72B0-EF3A-ABAF-9B355520E633}"/>
              </a:ext>
            </a:extLst>
          </p:cNvPr>
          <p:cNvGrpSpPr/>
          <p:nvPr/>
        </p:nvGrpSpPr>
        <p:grpSpPr>
          <a:xfrm>
            <a:off x="4887177" y="3110953"/>
            <a:ext cx="2749385" cy="2145546"/>
            <a:chOff x="4803371" y="3153094"/>
            <a:chExt cx="2749385" cy="2145546"/>
          </a:xfrm>
        </p:grpSpPr>
        <p:pic>
          <p:nvPicPr>
            <p:cNvPr id="17" name="Graphic 16" descr="Briefcase with solid fill">
              <a:extLst>
                <a:ext uri="{FF2B5EF4-FFF2-40B4-BE49-F238E27FC236}">
                  <a16:creationId xmlns:a16="http://schemas.microsoft.com/office/drawing/2014/main" id="{EBEFFC0D-532B-A64A-6A79-89F0F2818A9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803371" y="3153094"/>
              <a:ext cx="914400" cy="914400"/>
            </a:xfrm>
            <a:prstGeom prst="rect">
              <a:avLst/>
            </a:prstGeom>
          </p:spPr>
        </p:pic>
        <p:pic>
          <p:nvPicPr>
            <p:cNvPr id="19" name="Graphic 18" descr="Office worker female with solid fill">
              <a:extLst>
                <a:ext uri="{FF2B5EF4-FFF2-40B4-BE49-F238E27FC236}">
                  <a16:creationId xmlns:a16="http://schemas.microsoft.com/office/drawing/2014/main" id="{04F9C614-721A-C0FE-2F9F-C103BC08C7A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638356" y="3153094"/>
              <a:ext cx="914400" cy="914400"/>
            </a:xfrm>
            <a:prstGeom prst="rect">
              <a:avLst/>
            </a:prstGeom>
          </p:spPr>
        </p:pic>
        <p:pic>
          <p:nvPicPr>
            <p:cNvPr id="20" name="Graphic 19" descr="Remote learning math with solid fill">
              <a:extLst>
                <a:ext uri="{FF2B5EF4-FFF2-40B4-BE49-F238E27FC236}">
                  <a16:creationId xmlns:a16="http://schemas.microsoft.com/office/drawing/2014/main" id="{D2B21E13-B7EB-A2E3-1ED0-12415D5142A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803371" y="4384240"/>
              <a:ext cx="914400" cy="914400"/>
            </a:xfrm>
            <a:prstGeom prst="rect">
              <a:avLst/>
            </a:prstGeom>
          </p:spPr>
        </p:pic>
        <p:pic>
          <p:nvPicPr>
            <p:cNvPr id="22" name="Graphic 21" descr="Dollar with solid fill">
              <a:extLst>
                <a:ext uri="{FF2B5EF4-FFF2-40B4-BE49-F238E27FC236}">
                  <a16:creationId xmlns:a16="http://schemas.microsoft.com/office/drawing/2014/main" id="{2DA011C0-86E8-F905-5234-9C27FA46219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638356" y="4383581"/>
              <a:ext cx="914400" cy="914400"/>
            </a:xfrm>
            <a:prstGeom prst="rect">
              <a:avLst/>
            </a:prstGeom>
          </p:spPr>
        </p:pic>
      </p:grpSp>
      <p:grpSp>
        <p:nvGrpSpPr>
          <p:cNvPr id="35" name="Group 34">
            <a:extLst>
              <a:ext uri="{FF2B5EF4-FFF2-40B4-BE49-F238E27FC236}">
                <a16:creationId xmlns:a16="http://schemas.microsoft.com/office/drawing/2014/main" id="{CEB99467-9606-D96B-184D-8CEC8D2AC329}"/>
              </a:ext>
            </a:extLst>
          </p:cNvPr>
          <p:cNvGrpSpPr/>
          <p:nvPr/>
        </p:nvGrpSpPr>
        <p:grpSpPr>
          <a:xfrm>
            <a:off x="8192776" y="3215032"/>
            <a:ext cx="3932811" cy="2337098"/>
            <a:chOff x="8178577" y="3160536"/>
            <a:chExt cx="3932811" cy="2337098"/>
          </a:xfrm>
        </p:grpSpPr>
        <p:pic>
          <p:nvPicPr>
            <p:cNvPr id="26" name="Picture 25" descr="A close up of a sign&#10;&#10;Description automatically generated">
              <a:extLst>
                <a:ext uri="{FF2B5EF4-FFF2-40B4-BE49-F238E27FC236}">
                  <a16:creationId xmlns:a16="http://schemas.microsoft.com/office/drawing/2014/main" id="{E624E93E-9870-4C8B-3F95-DA325F57C236}"/>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982310" y="4024116"/>
              <a:ext cx="1580432" cy="423395"/>
            </a:xfrm>
            <a:prstGeom prst="rect">
              <a:avLst/>
            </a:prstGeom>
          </p:spPr>
        </p:pic>
        <p:pic>
          <p:nvPicPr>
            <p:cNvPr id="28" name="Picture 27" descr="A red sign with white text&#10;&#10;Description automatically generated">
              <a:extLst>
                <a:ext uri="{FF2B5EF4-FFF2-40B4-BE49-F238E27FC236}">
                  <a16:creationId xmlns:a16="http://schemas.microsoft.com/office/drawing/2014/main" id="{9EEF558B-00E6-3B87-EC29-869EB8F07D7A}"/>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510316" y="4818971"/>
              <a:ext cx="2262210" cy="678663"/>
            </a:xfrm>
            <a:prstGeom prst="rect">
              <a:avLst/>
            </a:prstGeom>
          </p:spPr>
        </p:pic>
        <p:pic>
          <p:nvPicPr>
            <p:cNvPr id="30" name="Picture 29" descr="A close-up of a logo&#10;&#10;Description automatically generated">
              <a:extLst>
                <a:ext uri="{FF2B5EF4-FFF2-40B4-BE49-F238E27FC236}">
                  <a16:creationId xmlns:a16="http://schemas.microsoft.com/office/drawing/2014/main" id="{0D8CB805-4EF4-AD14-067B-EEB5DA42081A}"/>
                </a:ext>
              </a:extLst>
            </p:cNvPr>
            <p:cNvPicPr>
              <a:picLocks noChangeAspect="1"/>
            </p:cNvPicPr>
            <p:nvPr/>
          </p:nvPicPr>
          <p:blipFill rotWithShape="1">
            <a:blip r:embed="rId20">
              <a:extLst>
                <a:ext uri="{28A0092B-C50C-407E-A947-70E740481C1C}">
                  <a14:useLocalDpi xmlns:a14="http://schemas.microsoft.com/office/drawing/2010/main" val="0"/>
                </a:ext>
              </a:extLst>
            </a:blip>
            <a:srcRect l="3597" t="21800" r="4665" b="22955"/>
            <a:stretch/>
          </p:blipFill>
          <p:spPr>
            <a:xfrm>
              <a:off x="9849178" y="3160536"/>
              <a:ext cx="2262210" cy="766311"/>
            </a:xfrm>
            <a:prstGeom prst="rect">
              <a:avLst/>
            </a:prstGeom>
          </p:spPr>
        </p:pic>
        <p:pic>
          <p:nvPicPr>
            <p:cNvPr id="32" name="Picture 31" descr="A yellow and black circle with text&#10;&#10;Description automatically generated">
              <a:extLst>
                <a:ext uri="{FF2B5EF4-FFF2-40B4-BE49-F238E27FC236}">
                  <a16:creationId xmlns:a16="http://schemas.microsoft.com/office/drawing/2014/main" id="{D3AC7DC5-FF7D-22CA-06C5-85A0A0A46DEE}"/>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8178577" y="3168526"/>
              <a:ext cx="1609641" cy="1391967"/>
            </a:xfrm>
            <a:prstGeom prst="rect">
              <a:avLst/>
            </a:prstGeom>
          </p:spPr>
        </p:pic>
      </p:grpSp>
    </p:spTree>
    <p:extLst>
      <p:ext uri="{BB962C8B-B14F-4D97-AF65-F5344CB8AC3E}">
        <p14:creationId xmlns:p14="http://schemas.microsoft.com/office/powerpoint/2010/main" val="98060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84278-F982-449A-45C7-A1914240185F}"/>
              </a:ext>
            </a:extLst>
          </p:cNvPr>
          <p:cNvSpPr>
            <a:spLocks noGrp="1"/>
          </p:cNvSpPr>
          <p:nvPr>
            <p:ph type="title"/>
          </p:nvPr>
        </p:nvSpPr>
        <p:spPr/>
        <p:txBody>
          <a:bodyPr/>
          <a:lstStyle/>
          <a:p>
            <a:r>
              <a:rPr lang="en-US" dirty="0"/>
              <a:t>Our Community Partners</a:t>
            </a:r>
          </a:p>
        </p:txBody>
      </p:sp>
      <p:sp>
        <p:nvSpPr>
          <p:cNvPr id="3" name="Content Placeholder 2">
            <a:extLst>
              <a:ext uri="{FF2B5EF4-FFF2-40B4-BE49-F238E27FC236}">
                <a16:creationId xmlns:a16="http://schemas.microsoft.com/office/drawing/2014/main" id="{8EC0657A-4FA7-BF82-FABC-3869D0492BFE}"/>
              </a:ext>
            </a:extLst>
          </p:cNvPr>
          <p:cNvSpPr>
            <a:spLocks noGrp="1"/>
          </p:cNvSpPr>
          <p:nvPr>
            <p:ph idx="1"/>
          </p:nvPr>
        </p:nvSpPr>
        <p:spPr>
          <a:xfrm>
            <a:off x="1097280" y="1845734"/>
            <a:ext cx="10482010" cy="4023360"/>
          </a:xfrm>
        </p:spPr>
        <p:txBody>
          <a:bodyPr>
            <a:normAutofit lnSpcReduction="10000"/>
          </a:bodyPr>
          <a:lstStyle/>
          <a:p>
            <a:pPr marL="0" indent="0" algn="l">
              <a:buNone/>
              <a:tabLst>
                <a:tab pos="5029200" algn="l"/>
              </a:tabLst>
            </a:pPr>
            <a:r>
              <a:rPr lang="en-US" sz="2000" b="1" dirty="0">
                <a:latin typeface="+mj-lt"/>
              </a:rPr>
              <a:t>Sofia Toro</a:t>
            </a:r>
            <a:br>
              <a:rPr lang="en-US" sz="2000" dirty="0">
                <a:latin typeface="+mj-lt"/>
              </a:rPr>
            </a:br>
            <a:r>
              <a:rPr lang="en-US" sz="2000" dirty="0">
                <a:latin typeface="+mj-lt"/>
              </a:rPr>
              <a:t>Vice Provost of Enrollment Management, Charles R. Drew University of Medicine and Science</a:t>
            </a:r>
          </a:p>
          <a:p>
            <a:pPr marL="0" indent="0" algn="l">
              <a:buNone/>
              <a:tabLst>
                <a:tab pos="5029200" algn="l"/>
              </a:tabLst>
            </a:pPr>
            <a:r>
              <a:rPr lang="en-US" sz="2000" b="1" dirty="0">
                <a:latin typeface="+mj-lt"/>
              </a:rPr>
              <a:t>Corey Allen Berry</a:t>
            </a:r>
            <a:br>
              <a:rPr lang="en-US" sz="2000" dirty="0">
                <a:latin typeface="+mj-lt"/>
              </a:rPr>
            </a:br>
            <a:r>
              <a:rPr lang="en-US" sz="2000" dirty="0">
                <a:latin typeface="+mj-lt"/>
              </a:rPr>
              <a:t>Admissions Counselor, USC Herman Ostrow School of Dentistry</a:t>
            </a:r>
          </a:p>
          <a:p>
            <a:pPr marL="0" indent="0" algn="l">
              <a:buNone/>
              <a:tabLst>
                <a:tab pos="5029200" algn="l"/>
              </a:tabLst>
            </a:pPr>
            <a:r>
              <a:rPr lang="en-US" sz="2000" b="1" dirty="0">
                <a:latin typeface="+mj-lt"/>
              </a:rPr>
              <a:t>Terrence Graham</a:t>
            </a:r>
            <a:br>
              <a:rPr lang="en-US" sz="2000" dirty="0">
                <a:latin typeface="+mj-lt"/>
              </a:rPr>
            </a:br>
            <a:r>
              <a:rPr lang="en-US" sz="2000" dirty="0">
                <a:latin typeface="+mj-lt"/>
              </a:rPr>
              <a:t>Associate Dean for Graduate Education and Chief International Officer, USC Mann School of Pharmacy and Pharmaceutical Sciences </a:t>
            </a:r>
          </a:p>
          <a:p>
            <a:pPr marL="0" indent="0" algn="l">
              <a:buNone/>
              <a:tabLst>
                <a:tab pos="5029200" algn="l"/>
              </a:tabLst>
            </a:pPr>
            <a:r>
              <a:rPr lang="en-US" sz="2000" b="1" dirty="0">
                <a:latin typeface="+mj-lt"/>
              </a:rPr>
              <a:t>Dominique Beale</a:t>
            </a:r>
            <a:br>
              <a:rPr lang="en-US" sz="2000" dirty="0">
                <a:latin typeface="+mj-lt"/>
              </a:rPr>
            </a:br>
            <a:r>
              <a:rPr lang="en-US" sz="2000" dirty="0">
                <a:latin typeface="+mj-lt"/>
              </a:rPr>
              <a:t>Assistant Director of Recruitment and Outreach, USC Mann School of Pharmacy and Pharmaceutical Sciences </a:t>
            </a:r>
          </a:p>
          <a:p>
            <a:pPr marL="0" indent="0" algn="l">
              <a:buNone/>
              <a:tabLst>
                <a:tab pos="5029200" algn="l"/>
              </a:tabLst>
            </a:pPr>
            <a:r>
              <a:rPr lang="en-US" sz="2000" b="1" dirty="0">
                <a:latin typeface="+mj-lt"/>
              </a:rPr>
              <a:t>Michael Richards</a:t>
            </a:r>
            <a:br>
              <a:rPr lang="en-US" sz="2000" dirty="0">
                <a:latin typeface="+mj-lt"/>
              </a:rPr>
            </a:br>
            <a:r>
              <a:rPr lang="en-US" sz="2000" dirty="0">
                <a:latin typeface="+mj-lt"/>
              </a:rPr>
              <a:t>Assistant Director of Admissions, USC Keck School of Medicine</a:t>
            </a:r>
          </a:p>
          <a:p>
            <a:endParaRPr lang="en-US" dirty="0"/>
          </a:p>
        </p:txBody>
      </p:sp>
    </p:spTree>
    <p:extLst>
      <p:ext uri="{BB962C8B-B14F-4D97-AF65-F5344CB8AC3E}">
        <p14:creationId xmlns:p14="http://schemas.microsoft.com/office/powerpoint/2010/main" val="39569628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84278-F982-449A-45C7-A1914240185F}"/>
              </a:ext>
            </a:extLst>
          </p:cNvPr>
          <p:cNvSpPr>
            <a:spLocks noGrp="1"/>
          </p:cNvSpPr>
          <p:nvPr>
            <p:ph type="ctrTitle"/>
          </p:nvPr>
        </p:nvSpPr>
        <p:spPr>
          <a:xfrm>
            <a:off x="1110996" y="1495044"/>
            <a:ext cx="10058400" cy="3566160"/>
          </a:xfrm>
          <a:solidFill>
            <a:schemeClr val="bg1"/>
          </a:solidFill>
        </p:spPr>
        <p:txBody>
          <a:bodyPr>
            <a:normAutofit fontScale="90000"/>
          </a:bodyPr>
          <a:lstStyle/>
          <a:p>
            <a:r>
              <a:rPr lang="en-US" dirty="0"/>
              <a:t>Introduce yourself and the academic programs you represent.</a:t>
            </a:r>
          </a:p>
        </p:txBody>
      </p:sp>
    </p:spTree>
    <p:extLst>
      <p:ext uri="{BB962C8B-B14F-4D97-AF65-F5344CB8AC3E}">
        <p14:creationId xmlns:p14="http://schemas.microsoft.com/office/powerpoint/2010/main" val="7718208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84278-F982-449A-45C7-A1914240185F}"/>
              </a:ext>
            </a:extLst>
          </p:cNvPr>
          <p:cNvSpPr>
            <a:spLocks noGrp="1"/>
          </p:cNvSpPr>
          <p:nvPr>
            <p:ph type="ctrTitle"/>
          </p:nvPr>
        </p:nvSpPr>
        <p:spPr>
          <a:xfrm>
            <a:off x="1124712" y="1760220"/>
            <a:ext cx="10058400" cy="3566160"/>
          </a:xfrm>
          <a:solidFill>
            <a:schemeClr val="bg1"/>
          </a:solidFill>
        </p:spPr>
        <p:txBody>
          <a:bodyPr>
            <a:normAutofit fontScale="90000"/>
          </a:bodyPr>
          <a:lstStyle/>
          <a:p>
            <a:r>
              <a:rPr lang="en-US" dirty="0"/>
              <a:t>What qualities, skills, or experiences do you look for in a successful applicant?</a:t>
            </a:r>
          </a:p>
        </p:txBody>
      </p:sp>
    </p:spTree>
    <p:extLst>
      <p:ext uri="{BB962C8B-B14F-4D97-AF65-F5344CB8AC3E}">
        <p14:creationId xmlns:p14="http://schemas.microsoft.com/office/powerpoint/2010/main" val="3451839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84278-F982-449A-45C7-A1914240185F}"/>
              </a:ext>
            </a:extLst>
          </p:cNvPr>
          <p:cNvSpPr>
            <a:spLocks noGrp="1"/>
          </p:cNvSpPr>
          <p:nvPr>
            <p:ph type="ctrTitle"/>
          </p:nvPr>
        </p:nvSpPr>
        <p:spPr>
          <a:xfrm>
            <a:off x="1066800" y="1789798"/>
            <a:ext cx="10058400" cy="3566160"/>
          </a:xfrm>
          <a:solidFill>
            <a:schemeClr val="bg1"/>
          </a:solidFill>
          <a:ln>
            <a:noFill/>
          </a:ln>
        </p:spPr>
        <p:txBody>
          <a:bodyPr>
            <a:noAutofit/>
          </a:bodyPr>
          <a:lstStyle/>
          <a:p>
            <a:pPr marR="0" lvl="0">
              <a:spcBef>
                <a:spcPts val="0"/>
              </a:spcBef>
              <a:spcAft>
                <a:spcPts val="0"/>
              </a:spcAft>
              <a:tabLst>
                <a:tab pos="457200" algn="l"/>
              </a:tabLst>
            </a:pPr>
            <a:r>
              <a:rPr lang="en-US" sz="6000" dirty="0"/>
              <a:t>What makes your program unique among other programs that prepare students for medical, dental, or pharmacy careers?</a:t>
            </a:r>
          </a:p>
        </p:txBody>
      </p:sp>
    </p:spTree>
    <p:extLst>
      <p:ext uri="{BB962C8B-B14F-4D97-AF65-F5344CB8AC3E}">
        <p14:creationId xmlns:p14="http://schemas.microsoft.com/office/powerpoint/2010/main" val="2743179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84278-F982-449A-45C7-A1914240185F}"/>
              </a:ext>
            </a:extLst>
          </p:cNvPr>
          <p:cNvSpPr>
            <a:spLocks noGrp="1"/>
          </p:cNvSpPr>
          <p:nvPr>
            <p:ph type="title"/>
          </p:nvPr>
        </p:nvSpPr>
        <p:spPr/>
        <p:txBody>
          <a:bodyPr/>
          <a:lstStyle/>
          <a:p>
            <a:r>
              <a:rPr lang="en-US" dirty="0"/>
              <a:t>Contemporary Challenges in Healthcare</a:t>
            </a:r>
          </a:p>
        </p:txBody>
      </p:sp>
      <p:graphicFrame>
        <p:nvGraphicFramePr>
          <p:cNvPr id="4" name="Diagram 3">
            <a:extLst>
              <a:ext uri="{FF2B5EF4-FFF2-40B4-BE49-F238E27FC236}">
                <a16:creationId xmlns:a16="http://schemas.microsoft.com/office/drawing/2014/main" id="{5FEC7AC3-5B92-80C7-63CB-1D27C8589204}"/>
              </a:ext>
            </a:extLst>
          </p:cNvPr>
          <p:cNvGraphicFramePr/>
          <p:nvPr>
            <p:extLst>
              <p:ext uri="{D42A27DB-BD31-4B8C-83A1-F6EECF244321}">
                <p14:modId xmlns:p14="http://schemas.microsoft.com/office/powerpoint/2010/main" val="1042027824"/>
              </p:ext>
            </p:extLst>
          </p:nvPr>
        </p:nvGraphicFramePr>
        <p:xfrm>
          <a:off x="906331" y="1963270"/>
          <a:ext cx="11101892" cy="39286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37765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84278-F982-449A-45C7-A1914240185F}"/>
              </a:ext>
            </a:extLst>
          </p:cNvPr>
          <p:cNvSpPr>
            <a:spLocks noGrp="1"/>
          </p:cNvSpPr>
          <p:nvPr>
            <p:ph type="ctrTitle"/>
          </p:nvPr>
        </p:nvSpPr>
        <p:spPr>
          <a:xfrm>
            <a:off x="617668" y="839635"/>
            <a:ext cx="10718202" cy="4572398"/>
          </a:xfrm>
          <a:solidFill>
            <a:schemeClr val="bg1"/>
          </a:solidFill>
        </p:spPr>
        <p:txBody>
          <a:bodyPr>
            <a:noAutofit/>
          </a:bodyPr>
          <a:lstStyle/>
          <a:p>
            <a:r>
              <a:rPr lang="en-US" sz="6600" dirty="0"/>
              <a:t>What trends do you see in the medical, dental, and pharmacy fields that aspiring students should be aware of?</a:t>
            </a:r>
          </a:p>
        </p:txBody>
      </p:sp>
    </p:spTree>
    <p:extLst>
      <p:ext uri="{BB962C8B-B14F-4D97-AF65-F5344CB8AC3E}">
        <p14:creationId xmlns:p14="http://schemas.microsoft.com/office/powerpoint/2010/main" val="27913248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84278-F982-449A-45C7-A1914240185F}"/>
              </a:ext>
            </a:extLst>
          </p:cNvPr>
          <p:cNvSpPr>
            <a:spLocks noGrp="1"/>
          </p:cNvSpPr>
          <p:nvPr>
            <p:ph type="ctrTitle"/>
          </p:nvPr>
        </p:nvSpPr>
        <p:spPr>
          <a:xfrm>
            <a:off x="617668" y="839635"/>
            <a:ext cx="10718202" cy="4572398"/>
          </a:xfrm>
          <a:solidFill>
            <a:schemeClr val="bg1"/>
          </a:solidFill>
        </p:spPr>
        <p:txBody>
          <a:bodyPr>
            <a:noAutofit/>
          </a:bodyPr>
          <a:lstStyle/>
          <a:p>
            <a:pPr marR="0" lvl="0">
              <a:spcBef>
                <a:spcPts val="0"/>
              </a:spcBef>
              <a:spcAft>
                <a:spcPts val="0"/>
              </a:spcAft>
              <a:tabLst>
                <a:tab pos="457200" algn="l"/>
              </a:tabLst>
            </a:pPr>
            <a:r>
              <a:rPr lang="en-US" sz="6000" dirty="0"/>
              <a:t>How does your program approach diversity and inclusion in the admissions process and in the curriculum?</a:t>
            </a:r>
          </a:p>
        </p:txBody>
      </p:sp>
    </p:spTree>
    <p:extLst>
      <p:ext uri="{BB962C8B-B14F-4D97-AF65-F5344CB8AC3E}">
        <p14:creationId xmlns:p14="http://schemas.microsoft.com/office/powerpoint/2010/main" val="42727840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84278-F982-449A-45C7-A1914240185F}"/>
              </a:ext>
            </a:extLst>
          </p:cNvPr>
          <p:cNvSpPr>
            <a:spLocks noGrp="1"/>
          </p:cNvSpPr>
          <p:nvPr>
            <p:ph type="ctrTitle"/>
          </p:nvPr>
        </p:nvSpPr>
        <p:spPr>
          <a:xfrm>
            <a:off x="617668" y="839635"/>
            <a:ext cx="10718202" cy="4572398"/>
          </a:xfrm>
          <a:solidFill>
            <a:schemeClr val="bg1"/>
          </a:solidFill>
        </p:spPr>
        <p:txBody>
          <a:bodyPr>
            <a:noAutofit/>
          </a:bodyPr>
          <a:lstStyle/>
          <a:p>
            <a:pPr marR="0" lvl="0">
              <a:spcBef>
                <a:spcPts val="0"/>
              </a:spcBef>
              <a:spcAft>
                <a:spcPts val="0"/>
              </a:spcAft>
              <a:tabLst>
                <a:tab pos="457200" algn="l"/>
              </a:tabLst>
            </a:pPr>
            <a:r>
              <a:rPr lang="en-US" sz="6000" dirty="0"/>
              <a:t>How do you help students connect with potential career opportunities after graduation?</a:t>
            </a:r>
          </a:p>
        </p:txBody>
      </p:sp>
    </p:spTree>
    <p:extLst>
      <p:ext uri="{BB962C8B-B14F-4D97-AF65-F5344CB8AC3E}">
        <p14:creationId xmlns:p14="http://schemas.microsoft.com/office/powerpoint/2010/main" val="10600696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84278-F982-449A-45C7-A1914240185F}"/>
              </a:ext>
            </a:extLst>
          </p:cNvPr>
          <p:cNvSpPr>
            <a:spLocks noGrp="1"/>
          </p:cNvSpPr>
          <p:nvPr>
            <p:ph type="ctrTitle"/>
          </p:nvPr>
        </p:nvSpPr>
        <p:spPr>
          <a:xfrm>
            <a:off x="617668" y="839635"/>
            <a:ext cx="10718202" cy="4572398"/>
          </a:xfrm>
          <a:solidFill>
            <a:schemeClr val="bg1"/>
          </a:solidFill>
        </p:spPr>
        <p:txBody>
          <a:bodyPr>
            <a:noAutofit/>
          </a:bodyPr>
          <a:lstStyle/>
          <a:p>
            <a:pPr marR="0" lvl="0">
              <a:spcBef>
                <a:spcPts val="0"/>
              </a:spcBef>
              <a:spcAft>
                <a:spcPts val="0"/>
              </a:spcAft>
              <a:tabLst>
                <a:tab pos="457200" algn="l"/>
              </a:tabLst>
            </a:pPr>
            <a:r>
              <a:rPr lang="en-US" sz="6600" dirty="0"/>
              <a:t>Final thoughts: What is one piece of advice you wish every applicant would hear before applying?</a:t>
            </a:r>
          </a:p>
        </p:txBody>
      </p:sp>
    </p:spTree>
    <p:extLst>
      <p:ext uri="{BB962C8B-B14F-4D97-AF65-F5344CB8AC3E}">
        <p14:creationId xmlns:p14="http://schemas.microsoft.com/office/powerpoint/2010/main" val="13374374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84278-F982-449A-45C7-A1914240185F}"/>
              </a:ext>
            </a:extLst>
          </p:cNvPr>
          <p:cNvSpPr>
            <a:spLocks noGrp="1"/>
          </p:cNvSpPr>
          <p:nvPr>
            <p:ph type="title"/>
          </p:nvPr>
        </p:nvSpPr>
        <p:spPr/>
        <p:txBody>
          <a:bodyPr/>
          <a:lstStyle/>
          <a:p>
            <a:r>
              <a:rPr lang="en-US" dirty="0"/>
              <a:t>Thank you for joining!</a:t>
            </a:r>
          </a:p>
        </p:txBody>
      </p:sp>
      <p:sp>
        <p:nvSpPr>
          <p:cNvPr id="3" name="Content Placeholder 2">
            <a:extLst>
              <a:ext uri="{FF2B5EF4-FFF2-40B4-BE49-F238E27FC236}">
                <a16:creationId xmlns:a16="http://schemas.microsoft.com/office/drawing/2014/main" id="{8EC0657A-4FA7-BF82-FABC-3869D0492BFE}"/>
              </a:ext>
            </a:extLst>
          </p:cNvPr>
          <p:cNvSpPr>
            <a:spLocks noGrp="1"/>
          </p:cNvSpPr>
          <p:nvPr>
            <p:ph idx="1"/>
          </p:nvPr>
        </p:nvSpPr>
        <p:spPr/>
        <p:txBody>
          <a:bodyPr/>
          <a:lstStyle/>
          <a:p>
            <a:pPr marL="0" indent="0">
              <a:buNone/>
            </a:pPr>
            <a:endParaRPr lang="en-US" dirty="0"/>
          </a:p>
          <a:p>
            <a:endParaRPr lang="en-US" dirty="0"/>
          </a:p>
          <a:p>
            <a:endParaRPr lang="en-US" dirty="0"/>
          </a:p>
        </p:txBody>
      </p:sp>
      <p:graphicFrame>
        <p:nvGraphicFramePr>
          <p:cNvPr id="6" name="Diagram 5">
            <a:extLst>
              <a:ext uri="{FF2B5EF4-FFF2-40B4-BE49-F238E27FC236}">
                <a16:creationId xmlns:a16="http://schemas.microsoft.com/office/drawing/2014/main" id="{390ED69F-C50A-2F53-F7BB-E4D52BD9F989}"/>
              </a:ext>
            </a:extLst>
          </p:cNvPr>
          <p:cNvGraphicFramePr/>
          <p:nvPr/>
        </p:nvGraphicFramePr>
        <p:xfrm>
          <a:off x="523876" y="1845734"/>
          <a:ext cx="7562850" cy="41741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A qr code on a white background&#10;&#10;Description automatically generated">
            <a:extLst>
              <a:ext uri="{FF2B5EF4-FFF2-40B4-BE49-F238E27FC236}">
                <a16:creationId xmlns:a16="http://schemas.microsoft.com/office/drawing/2014/main" id="{FEE552D8-EBEB-1B60-72B2-37710E650D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60130" y="2253460"/>
            <a:ext cx="2754630" cy="3424923"/>
          </a:xfrm>
          <a:prstGeom prst="rect">
            <a:avLst/>
          </a:prstGeom>
        </p:spPr>
      </p:pic>
    </p:spTree>
    <p:extLst>
      <p:ext uri="{BB962C8B-B14F-4D97-AF65-F5344CB8AC3E}">
        <p14:creationId xmlns:p14="http://schemas.microsoft.com/office/powerpoint/2010/main" val="2735867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84278-F982-449A-45C7-A1914240185F}"/>
              </a:ext>
            </a:extLst>
          </p:cNvPr>
          <p:cNvSpPr>
            <a:spLocks noGrp="1"/>
          </p:cNvSpPr>
          <p:nvPr>
            <p:ph type="title"/>
          </p:nvPr>
        </p:nvSpPr>
        <p:spPr/>
        <p:txBody>
          <a:bodyPr/>
          <a:lstStyle/>
          <a:p>
            <a:r>
              <a:rPr lang="en-US" dirty="0"/>
              <a:t>Cal State LA is a great place to get health career-ready!</a:t>
            </a:r>
          </a:p>
        </p:txBody>
      </p:sp>
      <p:pic>
        <p:nvPicPr>
          <p:cNvPr id="7" name="Picture 6" descr="A group of people standing in a parking lot with tents&#10;&#10;Description automatically generated">
            <a:extLst>
              <a:ext uri="{FF2B5EF4-FFF2-40B4-BE49-F238E27FC236}">
                <a16:creationId xmlns:a16="http://schemas.microsoft.com/office/drawing/2014/main" id="{88544CBE-0E99-1A9F-E8E4-79D3350BAA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0742" y="2286877"/>
            <a:ext cx="3813478" cy="2994053"/>
          </a:xfrm>
          <a:prstGeom prst="rect">
            <a:avLst/>
          </a:prstGeom>
        </p:spPr>
      </p:pic>
      <p:pic>
        <p:nvPicPr>
          <p:cNvPr id="9" name="Picture 8" descr="A group of people in a hospital room&#10;&#10;Description automatically generated">
            <a:extLst>
              <a:ext uri="{FF2B5EF4-FFF2-40B4-BE49-F238E27FC236}">
                <a16:creationId xmlns:a16="http://schemas.microsoft.com/office/drawing/2014/main" id="{7B848F6F-C482-3AF3-932C-3B390064AA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2622" y="1922743"/>
            <a:ext cx="2981138" cy="3874184"/>
          </a:xfrm>
          <a:prstGeom prst="rect">
            <a:avLst/>
          </a:prstGeom>
        </p:spPr>
      </p:pic>
      <p:pic>
        <p:nvPicPr>
          <p:cNvPr id="13" name="Picture 12" descr="A group of people posing for a photo&#10;&#10;Description automatically generated">
            <a:extLst>
              <a:ext uri="{FF2B5EF4-FFF2-40B4-BE49-F238E27FC236}">
                <a16:creationId xmlns:a16="http://schemas.microsoft.com/office/drawing/2014/main" id="{3669F0A2-BB90-332F-2876-49876910FE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280" y="2166571"/>
            <a:ext cx="2948360" cy="3479066"/>
          </a:xfrm>
          <a:prstGeom prst="rect">
            <a:avLst/>
          </a:prstGeom>
        </p:spPr>
      </p:pic>
    </p:spTree>
    <p:extLst>
      <p:ext uri="{BB962C8B-B14F-4D97-AF65-F5344CB8AC3E}">
        <p14:creationId xmlns:p14="http://schemas.microsoft.com/office/powerpoint/2010/main" val="1937003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84278-F982-449A-45C7-A1914240185F}"/>
              </a:ext>
            </a:extLst>
          </p:cNvPr>
          <p:cNvSpPr>
            <a:spLocks noGrp="1"/>
          </p:cNvSpPr>
          <p:nvPr>
            <p:ph type="title"/>
          </p:nvPr>
        </p:nvSpPr>
        <p:spPr/>
        <p:txBody>
          <a:bodyPr/>
          <a:lstStyle/>
          <a:p>
            <a:r>
              <a:rPr lang="en-US" dirty="0"/>
              <a:t>Career Readiness</a:t>
            </a:r>
          </a:p>
        </p:txBody>
      </p:sp>
      <p:sp>
        <p:nvSpPr>
          <p:cNvPr id="3" name="Content Placeholder 2">
            <a:extLst>
              <a:ext uri="{FF2B5EF4-FFF2-40B4-BE49-F238E27FC236}">
                <a16:creationId xmlns:a16="http://schemas.microsoft.com/office/drawing/2014/main" id="{8EC0657A-4FA7-BF82-FABC-3869D0492BFE}"/>
              </a:ext>
            </a:extLst>
          </p:cNvPr>
          <p:cNvSpPr>
            <a:spLocks noGrp="1"/>
          </p:cNvSpPr>
          <p:nvPr>
            <p:ph idx="1"/>
          </p:nvPr>
        </p:nvSpPr>
        <p:spPr/>
        <p:txBody>
          <a:bodyPr/>
          <a:lstStyle/>
          <a:p>
            <a:pPr marL="0" indent="0">
              <a:buNone/>
            </a:pPr>
            <a:r>
              <a:rPr lang="en-US" sz="2800" dirty="0"/>
              <a:t>“Career readiness is a foundation from which to demonstrate requisite core competencies that broadly prepare the college educated for </a:t>
            </a:r>
            <a:r>
              <a:rPr lang="en-US" sz="2800" b="1" dirty="0"/>
              <a:t>success in the workplace </a:t>
            </a:r>
            <a:r>
              <a:rPr lang="en-US" sz="2800" dirty="0"/>
              <a:t>and </a:t>
            </a:r>
            <a:r>
              <a:rPr lang="en-US" sz="2800" b="1" dirty="0"/>
              <a:t>lifelong career management.”</a:t>
            </a:r>
          </a:p>
          <a:p>
            <a:pPr marL="0" indent="0">
              <a:buNone/>
            </a:pPr>
            <a:endParaRPr lang="en-US" sz="1800" b="1" dirty="0"/>
          </a:p>
          <a:p>
            <a:pPr marL="0" indent="0">
              <a:buNone/>
            </a:pPr>
            <a:r>
              <a:rPr lang="en-US" sz="2800" b="1" dirty="0"/>
              <a:t>“</a:t>
            </a:r>
            <a:r>
              <a:rPr lang="en-US" sz="2800" dirty="0"/>
              <a:t>For higher education, career readiness provides a framework for addressing </a:t>
            </a:r>
            <a:r>
              <a:rPr lang="en-US" sz="2800" b="1" dirty="0"/>
              <a:t>career-related goals and outcomes of curricular and extracurricular activities</a:t>
            </a:r>
            <a:r>
              <a:rPr lang="en-US" sz="2800" dirty="0"/>
              <a:t>, regardless of the student’s field of study.”</a:t>
            </a:r>
          </a:p>
          <a:p>
            <a:pPr lvl="2"/>
            <a:endParaRPr lang="en-US" dirty="0"/>
          </a:p>
        </p:txBody>
      </p:sp>
      <p:sp>
        <p:nvSpPr>
          <p:cNvPr id="5" name="TextBox 4">
            <a:extLst>
              <a:ext uri="{FF2B5EF4-FFF2-40B4-BE49-F238E27FC236}">
                <a16:creationId xmlns:a16="http://schemas.microsoft.com/office/drawing/2014/main" id="{668FF3C0-A039-CE45-8959-2F51BF62A33B}"/>
              </a:ext>
            </a:extLst>
          </p:cNvPr>
          <p:cNvSpPr txBox="1"/>
          <p:nvPr/>
        </p:nvSpPr>
        <p:spPr>
          <a:xfrm>
            <a:off x="1036320" y="5566464"/>
            <a:ext cx="10606478"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sa Offc" panose="02010504030101020102"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94F54"/>
                </a:solidFill>
                <a:effectLst/>
                <a:uLnTx/>
                <a:uFillTx/>
                <a:latin typeface="Tisa Offc" panose="02010504030101020102" pitchFamily="2" charset="0"/>
                <a:ea typeface="+mn-ea"/>
                <a:cs typeface="+mn-cs"/>
              </a:rPr>
              <a:t>National Association of Colleges and Employers. (2021, May). </a:t>
            </a:r>
            <a:r>
              <a:rPr kumimoji="0" lang="en-US" sz="1100" b="0" i="1" u="none" strike="noStrike" kern="1200" cap="none" spc="0" normalizeH="0" baseline="0" noProof="0" dirty="0">
                <a:ln>
                  <a:noFill/>
                </a:ln>
                <a:solidFill>
                  <a:srgbClr val="494F54"/>
                </a:solidFill>
                <a:effectLst/>
                <a:uLnTx/>
                <a:uFillTx/>
                <a:latin typeface="Tisa Offc" panose="02010504030101020102" pitchFamily="2" charset="0"/>
                <a:ea typeface="+mn-ea"/>
                <a:cs typeface="+mn-cs"/>
              </a:rPr>
              <a:t>What is career readiness? </a:t>
            </a:r>
            <a:r>
              <a:rPr kumimoji="0" lang="en-US" sz="1100" b="0" i="0" u="none" strike="noStrike" kern="1200" cap="none" spc="0" normalizeH="0" baseline="0" noProof="0" dirty="0">
                <a:ln>
                  <a:noFill/>
                </a:ln>
                <a:solidFill>
                  <a:srgbClr val="494F54"/>
                </a:solidFill>
                <a:effectLst/>
                <a:uLnTx/>
                <a:uFillTx/>
                <a:latin typeface="Tisa Offc" panose="02010504030101020102" pitchFamily="2" charset="0"/>
                <a:ea typeface="+mn-ea"/>
                <a:cs typeface="+mn-cs"/>
                <a:hlinkClick r:id="rId2"/>
              </a:rPr>
              <a:t>https://www.naceweb.org/career-readiness/competencies/career-readiness-defined/</a:t>
            </a:r>
            <a:r>
              <a:rPr kumimoji="0" lang="en-US" sz="1100" b="0" i="0" u="none" strike="noStrike" kern="1200" cap="none" spc="0" normalizeH="0" baseline="0" noProof="0" dirty="0">
                <a:ln>
                  <a:noFill/>
                </a:ln>
                <a:solidFill>
                  <a:srgbClr val="494F54"/>
                </a:solidFill>
                <a:effectLst/>
                <a:uLnTx/>
                <a:uFillTx/>
                <a:latin typeface="Tisa Offc" panose="02010504030101020102" pitchFamily="2" charset="0"/>
                <a:ea typeface="+mn-ea"/>
                <a:cs typeface="+mn-cs"/>
              </a:rPr>
              <a:t> </a:t>
            </a:r>
            <a:endParaRPr kumimoji="0" lang="en-US" sz="1100" b="0" i="0" u="none" strike="noStrike" kern="1200" cap="none" spc="0" normalizeH="0" baseline="0" noProof="0" dirty="0">
              <a:ln>
                <a:noFill/>
              </a:ln>
              <a:solidFill>
                <a:prstClr val="black"/>
              </a:solidFill>
              <a:effectLst/>
              <a:uLnTx/>
              <a:uFillTx/>
              <a:latin typeface="Tisa Offc"/>
              <a:ea typeface="+mn-ea"/>
              <a:cs typeface="+mn-cs"/>
            </a:endParaRPr>
          </a:p>
        </p:txBody>
      </p:sp>
    </p:spTree>
    <p:extLst>
      <p:ext uri="{BB962C8B-B14F-4D97-AF65-F5344CB8AC3E}">
        <p14:creationId xmlns:p14="http://schemas.microsoft.com/office/powerpoint/2010/main" val="26009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6AF3B-B814-6704-BA95-B3CCFF96B565}"/>
              </a:ext>
            </a:extLst>
          </p:cNvPr>
          <p:cNvSpPr>
            <a:spLocks noGrp="1"/>
          </p:cNvSpPr>
          <p:nvPr>
            <p:ph type="title"/>
          </p:nvPr>
        </p:nvSpPr>
        <p:spPr/>
        <p:txBody>
          <a:bodyPr/>
          <a:lstStyle/>
          <a:p>
            <a:r>
              <a:rPr lang="en-US" dirty="0"/>
              <a:t>To be career ready, you need:</a:t>
            </a:r>
          </a:p>
        </p:txBody>
      </p:sp>
      <p:pic>
        <p:nvPicPr>
          <p:cNvPr id="5" name="Content Placeholder 4" descr="Reflection outline">
            <a:extLst>
              <a:ext uri="{FF2B5EF4-FFF2-40B4-BE49-F238E27FC236}">
                <a16:creationId xmlns:a16="http://schemas.microsoft.com/office/drawing/2014/main" id="{950F1907-AAAC-286A-38B1-5071F26D09C4}"/>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70920" y="2038231"/>
            <a:ext cx="1828800" cy="1828800"/>
          </a:xfrm>
        </p:spPr>
      </p:pic>
      <p:pic>
        <p:nvPicPr>
          <p:cNvPr id="7" name="Graphic 6" descr="Bullseye with solid fill">
            <a:extLst>
              <a:ext uri="{FF2B5EF4-FFF2-40B4-BE49-F238E27FC236}">
                <a16:creationId xmlns:a16="http://schemas.microsoft.com/office/drawing/2014/main" id="{CBAB4445-A6EA-A3E7-46BE-34E3C48DD1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81600" y="1984904"/>
            <a:ext cx="1828800" cy="1828800"/>
          </a:xfrm>
          <a:prstGeom prst="rect">
            <a:avLst/>
          </a:prstGeom>
        </p:spPr>
      </p:pic>
      <p:grpSp>
        <p:nvGrpSpPr>
          <p:cNvPr id="28" name="Group 27">
            <a:extLst>
              <a:ext uri="{FF2B5EF4-FFF2-40B4-BE49-F238E27FC236}">
                <a16:creationId xmlns:a16="http://schemas.microsoft.com/office/drawing/2014/main" id="{00C3DAD9-0136-842D-8315-3C583783AF65}"/>
              </a:ext>
            </a:extLst>
          </p:cNvPr>
          <p:cNvGrpSpPr/>
          <p:nvPr/>
        </p:nvGrpSpPr>
        <p:grpSpPr>
          <a:xfrm>
            <a:off x="838200" y="2038231"/>
            <a:ext cx="2582880" cy="1828800"/>
            <a:chOff x="573641" y="3608798"/>
            <a:chExt cx="2582880" cy="1828800"/>
          </a:xfrm>
        </p:grpSpPr>
        <p:pic>
          <p:nvPicPr>
            <p:cNvPr id="9" name="Graphic 8" descr="Microscope outline">
              <a:extLst>
                <a:ext uri="{FF2B5EF4-FFF2-40B4-BE49-F238E27FC236}">
                  <a16:creationId xmlns:a16="http://schemas.microsoft.com/office/drawing/2014/main" id="{68568A35-11EC-5B2B-33F7-8A1D44E0982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3641" y="4523198"/>
              <a:ext cx="914400" cy="914400"/>
            </a:xfrm>
            <a:prstGeom prst="rect">
              <a:avLst/>
            </a:prstGeom>
          </p:spPr>
        </p:pic>
        <p:pic>
          <p:nvPicPr>
            <p:cNvPr id="13" name="Graphic 12" descr="Pregnant lady outline">
              <a:extLst>
                <a:ext uri="{FF2B5EF4-FFF2-40B4-BE49-F238E27FC236}">
                  <a16:creationId xmlns:a16="http://schemas.microsoft.com/office/drawing/2014/main" id="{71A993F2-3FAD-48CF-4E86-3ABADF32F73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3641" y="3608798"/>
              <a:ext cx="914400" cy="914400"/>
            </a:xfrm>
            <a:prstGeom prst="rect">
              <a:avLst/>
            </a:prstGeom>
          </p:spPr>
        </p:pic>
        <p:pic>
          <p:nvPicPr>
            <p:cNvPr id="15" name="Graphic 14" descr="Tooth outline">
              <a:extLst>
                <a:ext uri="{FF2B5EF4-FFF2-40B4-BE49-F238E27FC236}">
                  <a16:creationId xmlns:a16="http://schemas.microsoft.com/office/drawing/2014/main" id="{7ACD3916-306D-0C3E-2097-03E5E3E4195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364751" y="3608798"/>
              <a:ext cx="914400" cy="914400"/>
            </a:xfrm>
            <a:prstGeom prst="rect">
              <a:avLst/>
            </a:prstGeom>
          </p:spPr>
        </p:pic>
        <p:pic>
          <p:nvPicPr>
            <p:cNvPr id="19" name="Graphic 18" descr="Germ outline">
              <a:extLst>
                <a:ext uri="{FF2B5EF4-FFF2-40B4-BE49-F238E27FC236}">
                  <a16:creationId xmlns:a16="http://schemas.microsoft.com/office/drawing/2014/main" id="{C5FE4004-4C10-F2C8-F3DB-CA82B42558B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242121" y="3608798"/>
              <a:ext cx="914400" cy="914400"/>
            </a:xfrm>
            <a:prstGeom prst="rect">
              <a:avLst/>
            </a:prstGeom>
          </p:spPr>
        </p:pic>
        <p:pic>
          <p:nvPicPr>
            <p:cNvPr id="25" name="Graphic 24" descr="Hospital outline">
              <a:extLst>
                <a:ext uri="{FF2B5EF4-FFF2-40B4-BE49-F238E27FC236}">
                  <a16:creationId xmlns:a16="http://schemas.microsoft.com/office/drawing/2014/main" id="{D9285680-B62A-B66A-9DAC-2A2759A12C2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242121" y="4523198"/>
              <a:ext cx="914400" cy="914400"/>
            </a:xfrm>
            <a:prstGeom prst="rect">
              <a:avLst/>
            </a:prstGeom>
          </p:spPr>
        </p:pic>
        <p:pic>
          <p:nvPicPr>
            <p:cNvPr id="27" name="Graphic 26" descr="Mental Health outline">
              <a:extLst>
                <a:ext uri="{FF2B5EF4-FFF2-40B4-BE49-F238E27FC236}">
                  <a16:creationId xmlns:a16="http://schemas.microsoft.com/office/drawing/2014/main" id="{652C30BC-A57F-6BFA-CD33-AF50F2A5925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407881" y="4523198"/>
              <a:ext cx="914400" cy="914400"/>
            </a:xfrm>
            <a:prstGeom prst="rect">
              <a:avLst/>
            </a:prstGeom>
          </p:spPr>
        </p:pic>
      </p:grpSp>
      <p:sp>
        <p:nvSpPr>
          <p:cNvPr id="30" name="TextBox 29">
            <a:extLst>
              <a:ext uri="{FF2B5EF4-FFF2-40B4-BE49-F238E27FC236}">
                <a16:creationId xmlns:a16="http://schemas.microsoft.com/office/drawing/2014/main" id="{84CEB13D-8393-17B0-5335-654E4B8A4A5F}"/>
              </a:ext>
            </a:extLst>
          </p:cNvPr>
          <p:cNvSpPr txBox="1">
            <a:spLocks noChangeAspect="1"/>
          </p:cNvSpPr>
          <p:nvPr/>
        </p:nvSpPr>
        <p:spPr>
          <a:xfrm>
            <a:off x="790492" y="4311207"/>
            <a:ext cx="3006256"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sa Offc"/>
                <a:ea typeface="+mn-ea"/>
                <a:cs typeface="+mn-cs"/>
              </a:rPr>
              <a:t>Proficiency in the specific tools, technologies, and  theoretical or methodological approaches relevant to your field</a:t>
            </a:r>
          </a:p>
        </p:txBody>
      </p:sp>
      <p:sp>
        <p:nvSpPr>
          <p:cNvPr id="31" name="TextBox 30">
            <a:extLst>
              <a:ext uri="{FF2B5EF4-FFF2-40B4-BE49-F238E27FC236}">
                <a16:creationId xmlns:a16="http://schemas.microsoft.com/office/drawing/2014/main" id="{0B2FB8BF-0AB0-B380-BB40-2BC1B43E279D}"/>
              </a:ext>
            </a:extLst>
          </p:cNvPr>
          <p:cNvSpPr txBox="1"/>
          <p:nvPr/>
        </p:nvSpPr>
        <p:spPr>
          <a:xfrm>
            <a:off x="4826197" y="4235668"/>
            <a:ext cx="2816773"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sa Offc"/>
                <a:ea typeface="+mn-ea"/>
                <a:cs typeface="+mn-cs"/>
              </a:rPr>
              <a:t>A clear idea of your career goals and the steps needed to achieve them</a:t>
            </a:r>
          </a:p>
        </p:txBody>
      </p:sp>
      <p:sp>
        <p:nvSpPr>
          <p:cNvPr id="32" name="TextBox 31">
            <a:extLst>
              <a:ext uri="{FF2B5EF4-FFF2-40B4-BE49-F238E27FC236}">
                <a16:creationId xmlns:a16="http://schemas.microsoft.com/office/drawing/2014/main" id="{C0203006-E5B0-79E8-38C3-000217A4A723}"/>
              </a:ext>
            </a:extLst>
          </p:cNvPr>
          <p:cNvSpPr txBox="1"/>
          <p:nvPr/>
        </p:nvSpPr>
        <p:spPr>
          <a:xfrm>
            <a:off x="8593017" y="4097169"/>
            <a:ext cx="2659117"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sa Offc"/>
                <a:ea typeface="+mn-ea"/>
                <a:cs typeface="+mn-cs"/>
              </a:rPr>
              <a:t>An understanding of your strengths, weaknesses, talents, and unique perspectives</a:t>
            </a:r>
          </a:p>
        </p:txBody>
      </p:sp>
    </p:spTree>
    <p:extLst>
      <p:ext uri="{BB962C8B-B14F-4D97-AF65-F5344CB8AC3E}">
        <p14:creationId xmlns:p14="http://schemas.microsoft.com/office/powerpoint/2010/main" val="240834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84278-F982-449A-45C7-A1914240185F}"/>
              </a:ext>
            </a:extLst>
          </p:cNvPr>
          <p:cNvSpPr>
            <a:spLocks noGrp="1"/>
          </p:cNvSpPr>
          <p:nvPr>
            <p:ph type="title"/>
          </p:nvPr>
        </p:nvSpPr>
        <p:spPr/>
        <p:txBody>
          <a:bodyPr/>
          <a:lstStyle/>
          <a:p>
            <a:r>
              <a:rPr lang="en-US" dirty="0"/>
              <a:t>Dimensions of Career Readiness</a:t>
            </a:r>
          </a:p>
        </p:txBody>
      </p:sp>
      <p:graphicFrame>
        <p:nvGraphicFramePr>
          <p:cNvPr id="6" name="Content Placeholder 5">
            <a:extLst>
              <a:ext uri="{FF2B5EF4-FFF2-40B4-BE49-F238E27FC236}">
                <a16:creationId xmlns:a16="http://schemas.microsoft.com/office/drawing/2014/main" id="{4FFFFD7A-FE6E-6DCF-4244-701B62A0FA10}"/>
              </a:ext>
            </a:extLst>
          </p:cNvPr>
          <p:cNvGraphicFramePr>
            <a:graphicFrameLocks noGrp="1" noChangeAspect="1"/>
          </p:cNvGraphicFramePr>
          <p:nvPr>
            <p:ph idx="1"/>
          </p:nvPr>
        </p:nvGraphicFramePr>
        <p:xfrm>
          <a:off x="2090057" y="1465072"/>
          <a:ext cx="7486198" cy="2911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Content Placeholder 5">
            <a:extLst>
              <a:ext uri="{FF2B5EF4-FFF2-40B4-BE49-F238E27FC236}">
                <a16:creationId xmlns:a16="http://schemas.microsoft.com/office/drawing/2014/main" id="{D7B65C39-B01E-8CAD-A606-F7EF87558AA9}"/>
              </a:ext>
            </a:extLst>
          </p:cNvPr>
          <p:cNvGraphicFramePr>
            <a:graphicFrameLocks noChangeAspect="1"/>
          </p:cNvGraphicFramePr>
          <p:nvPr/>
        </p:nvGraphicFramePr>
        <p:xfrm>
          <a:off x="2014208" y="3700973"/>
          <a:ext cx="7637896" cy="297029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02650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10"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84278-F982-449A-45C7-A1914240185F}"/>
              </a:ext>
            </a:extLst>
          </p:cNvPr>
          <p:cNvSpPr>
            <a:spLocks noGrp="1"/>
          </p:cNvSpPr>
          <p:nvPr>
            <p:ph type="title"/>
          </p:nvPr>
        </p:nvSpPr>
        <p:spPr/>
        <p:txBody>
          <a:bodyPr/>
          <a:lstStyle/>
          <a:p>
            <a:r>
              <a:rPr lang="en-US" dirty="0"/>
              <a:t>Career Construction Inventory</a:t>
            </a:r>
          </a:p>
        </p:txBody>
      </p:sp>
      <p:graphicFrame>
        <p:nvGraphicFramePr>
          <p:cNvPr id="6" name="Table 5">
            <a:extLst>
              <a:ext uri="{FF2B5EF4-FFF2-40B4-BE49-F238E27FC236}">
                <a16:creationId xmlns:a16="http://schemas.microsoft.com/office/drawing/2014/main" id="{43625D07-7635-AC71-E633-1E93B19061E5}"/>
              </a:ext>
            </a:extLst>
          </p:cNvPr>
          <p:cNvGraphicFramePr>
            <a:graphicFrameLocks noGrp="1"/>
          </p:cNvGraphicFramePr>
          <p:nvPr>
            <p:extLst>
              <p:ext uri="{D42A27DB-BD31-4B8C-83A1-F6EECF244321}">
                <p14:modId xmlns:p14="http://schemas.microsoft.com/office/powerpoint/2010/main" val="201438296"/>
              </p:ext>
            </p:extLst>
          </p:nvPr>
        </p:nvGraphicFramePr>
        <p:xfrm>
          <a:off x="846688" y="2026455"/>
          <a:ext cx="10103700" cy="3978519"/>
        </p:xfrm>
        <a:graphic>
          <a:graphicData uri="http://schemas.openxmlformats.org/drawingml/2006/table">
            <a:tbl>
              <a:tblPr firstRow="1" bandRow="1">
                <a:tableStyleId>{5C22544A-7EE6-4342-B048-85BDC9FD1C3A}</a:tableStyleId>
              </a:tblPr>
              <a:tblGrid>
                <a:gridCol w="2525467">
                  <a:extLst>
                    <a:ext uri="{9D8B030D-6E8A-4147-A177-3AD203B41FA5}">
                      <a16:colId xmlns:a16="http://schemas.microsoft.com/office/drawing/2014/main" val="3250090230"/>
                    </a:ext>
                  </a:extLst>
                </a:gridCol>
                <a:gridCol w="2525467">
                  <a:extLst>
                    <a:ext uri="{9D8B030D-6E8A-4147-A177-3AD203B41FA5}">
                      <a16:colId xmlns:a16="http://schemas.microsoft.com/office/drawing/2014/main" val="310899394"/>
                    </a:ext>
                  </a:extLst>
                </a:gridCol>
                <a:gridCol w="2526383">
                  <a:extLst>
                    <a:ext uri="{9D8B030D-6E8A-4147-A177-3AD203B41FA5}">
                      <a16:colId xmlns:a16="http://schemas.microsoft.com/office/drawing/2014/main" val="1214048010"/>
                    </a:ext>
                  </a:extLst>
                </a:gridCol>
                <a:gridCol w="2526383">
                  <a:extLst>
                    <a:ext uri="{9D8B030D-6E8A-4147-A177-3AD203B41FA5}">
                      <a16:colId xmlns:a16="http://schemas.microsoft.com/office/drawing/2014/main" val="3512899357"/>
                    </a:ext>
                  </a:extLst>
                </a:gridCol>
              </a:tblGrid>
              <a:tr h="394806">
                <a:tc>
                  <a:txBody>
                    <a:bodyPr/>
                    <a:lstStyle/>
                    <a:p>
                      <a:pPr marL="0" marR="0">
                        <a:spcBef>
                          <a:spcPts val="0"/>
                        </a:spcBef>
                        <a:spcAft>
                          <a:spcPts val="0"/>
                        </a:spcAft>
                      </a:pPr>
                      <a:r>
                        <a:rPr lang="en-US" sz="2000">
                          <a:effectLst/>
                        </a:rPr>
                        <a:t>Crystallizing</a:t>
                      </a:r>
                      <a:endParaRPr lang="en-US" sz="2800">
                        <a:effectLst/>
                        <a:latin typeface="Arial" panose="020B0604020202020204" pitchFamily="34" charset="0"/>
                        <a:ea typeface="FuturaBT Book" panose="020B0502020204020303" pitchFamily="34" charset="0"/>
                        <a:cs typeface="FuturaBT Book" panose="020B0502020204020303" pitchFamily="34" charset="0"/>
                      </a:endParaRPr>
                    </a:p>
                  </a:txBody>
                  <a:tcPr marL="68580" marR="68580" marT="0" marB="0" anchor="ctr"/>
                </a:tc>
                <a:tc>
                  <a:txBody>
                    <a:bodyPr/>
                    <a:lstStyle/>
                    <a:p>
                      <a:pPr marL="0" marR="0">
                        <a:spcBef>
                          <a:spcPts val="0"/>
                        </a:spcBef>
                        <a:spcAft>
                          <a:spcPts val="0"/>
                        </a:spcAft>
                      </a:pPr>
                      <a:r>
                        <a:rPr lang="en-US" sz="2000">
                          <a:effectLst/>
                        </a:rPr>
                        <a:t>Exploring</a:t>
                      </a:r>
                      <a:endParaRPr lang="en-US" sz="2800">
                        <a:effectLst/>
                        <a:latin typeface="Arial" panose="020B0604020202020204" pitchFamily="34" charset="0"/>
                        <a:ea typeface="FuturaBT Book" panose="020B0502020204020303" pitchFamily="34" charset="0"/>
                        <a:cs typeface="FuturaBT Book" panose="020B0502020204020303" pitchFamily="34" charset="0"/>
                      </a:endParaRPr>
                    </a:p>
                  </a:txBody>
                  <a:tcPr marL="68580" marR="68580" marT="0" marB="0" anchor="ctr"/>
                </a:tc>
                <a:tc>
                  <a:txBody>
                    <a:bodyPr/>
                    <a:lstStyle/>
                    <a:p>
                      <a:pPr marL="0" marR="0">
                        <a:spcBef>
                          <a:spcPts val="0"/>
                        </a:spcBef>
                        <a:spcAft>
                          <a:spcPts val="0"/>
                        </a:spcAft>
                      </a:pPr>
                      <a:r>
                        <a:rPr lang="en-US" sz="2000">
                          <a:effectLst/>
                        </a:rPr>
                        <a:t>Deciding</a:t>
                      </a:r>
                      <a:endParaRPr lang="en-US" sz="2800">
                        <a:effectLst/>
                        <a:latin typeface="Arial" panose="020B0604020202020204" pitchFamily="34" charset="0"/>
                        <a:ea typeface="FuturaBT Book" panose="020B0502020204020303" pitchFamily="34" charset="0"/>
                        <a:cs typeface="FuturaBT Book" panose="020B0502020204020303" pitchFamily="34" charset="0"/>
                      </a:endParaRPr>
                    </a:p>
                  </a:txBody>
                  <a:tcPr marL="68580" marR="68580" marT="0" marB="0" anchor="ctr"/>
                </a:tc>
                <a:tc>
                  <a:txBody>
                    <a:bodyPr/>
                    <a:lstStyle/>
                    <a:p>
                      <a:pPr marL="0" marR="0">
                        <a:spcBef>
                          <a:spcPts val="0"/>
                        </a:spcBef>
                        <a:spcAft>
                          <a:spcPts val="0"/>
                        </a:spcAft>
                      </a:pPr>
                      <a:r>
                        <a:rPr lang="en-US" sz="2000" dirty="0">
                          <a:effectLst/>
                        </a:rPr>
                        <a:t>Preparing</a:t>
                      </a:r>
                      <a:endParaRPr lang="en-US" sz="2800" dirty="0">
                        <a:effectLst/>
                        <a:latin typeface="Arial" panose="020B0604020202020204" pitchFamily="34" charset="0"/>
                        <a:ea typeface="FuturaBT Book" panose="020B0502020204020303" pitchFamily="34" charset="0"/>
                        <a:cs typeface="FuturaBT Book" panose="020B0502020204020303" pitchFamily="34" charset="0"/>
                      </a:endParaRPr>
                    </a:p>
                  </a:txBody>
                  <a:tcPr marL="68580" marR="68580" marT="0" marB="0" anchor="ctr"/>
                </a:tc>
                <a:extLst>
                  <a:ext uri="{0D108BD9-81ED-4DB2-BD59-A6C34878D82A}">
                    <a16:rowId xmlns:a16="http://schemas.microsoft.com/office/drawing/2014/main" val="2538072058"/>
                  </a:ext>
                </a:extLst>
              </a:tr>
              <a:tr h="3583713">
                <a:tc>
                  <a:txBody>
                    <a:bodyPr/>
                    <a:lstStyle/>
                    <a:p>
                      <a:pPr marL="342900" marR="0" lvl="0" indent="-342900">
                        <a:spcBef>
                          <a:spcPts val="0"/>
                        </a:spcBef>
                        <a:spcAft>
                          <a:spcPts val="0"/>
                        </a:spcAft>
                        <a:buFont typeface="Symbol" panose="05050102010706020507" pitchFamily="18" charset="2"/>
                        <a:buChar char=""/>
                      </a:pPr>
                      <a:r>
                        <a:rPr lang="en-US" sz="1600" dirty="0">
                          <a:effectLst/>
                        </a:rPr>
                        <a:t>Forming a clear picture of my personality.</a:t>
                      </a:r>
                      <a:endParaRPr lang="en-US" sz="2000" dirty="0">
                        <a:effectLst/>
                      </a:endParaRPr>
                    </a:p>
                    <a:p>
                      <a:pPr marL="342900" marR="0" lvl="0" indent="-342900">
                        <a:spcBef>
                          <a:spcPts val="0"/>
                        </a:spcBef>
                        <a:spcAft>
                          <a:spcPts val="0"/>
                        </a:spcAft>
                        <a:buFont typeface="Symbol" panose="05050102010706020507" pitchFamily="18" charset="2"/>
                        <a:buChar char=""/>
                      </a:pPr>
                      <a:r>
                        <a:rPr lang="en-US" sz="1600" dirty="0">
                          <a:effectLst/>
                        </a:rPr>
                        <a:t>Recognizing my interests and abilities.</a:t>
                      </a:r>
                      <a:endParaRPr lang="en-US" sz="2000" dirty="0">
                        <a:effectLst/>
                      </a:endParaRPr>
                    </a:p>
                    <a:p>
                      <a:pPr marL="342900" marR="0" lvl="0" indent="-342900">
                        <a:spcBef>
                          <a:spcPts val="0"/>
                        </a:spcBef>
                        <a:spcAft>
                          <a:spcPts val="0"/>
                        </a:spcAft>
                        <a:buFont typeface="Symbol" panose="05050102010706020507" pitchFamily="18" charset="2"/>
                        <a:buChar char=""/>
                      </a:pPr>
                      <a:r>
                        <a:rPr lang="en-US" sz="1600" dirty="0">
                          <a:effectLst/>
                        </a:rPr>
                        <a:t>Determining what values are important to me.</a:t>
                      </a:r>
                      <a:endParaRPr lang="en-US" sz="2000" dirty="0">
                        <a:effectLst/>
                      </a:endParaRPr>
                    </a:p>
                    <a:p>
                      <a:pPr marL="342900" marR="0" lvl="0" indent="-342900">
                        <a:spcBef>
                          <a:spcPts val="0"/>
                        </a:spcBef>
                        <a:spcAft>
                          <a:spcPts val="0"/>
                        </a:spcAft>
                        <a:buFont typeface="Symbol" panose="05050102010706020507" pitchFamily="18" charset="2"/>
                        <a:buChar char=""/>
                      </a:pPr>
                      <a:r>
                        <a:rPr lang="en-US" sz="1600" dirty="0">
                          <a:effectLst/>
                        </a:rPr>
                        <a:t>Knowing how other people view me.</a:t>
                      </a:r>
                      <a:endParaRPr lang="en-US" sz="2000" dirty="0">
                        <a:effectLst/>
                      </a:endParaRPr>
                    </a:p>
                    <a:p>
                      <a:pPr marL="342900" marR="0" lvl="0" indent="-342900">
                        <a:spcBef>
                          <a:spcPts val="0"/>
                        </a:spcBef>
                        <a:spcAft>
                          <a:spcPts val="0"/>
                        </a:spcAft>
                        <a:buFont typeface="Symbol" panose="05050102010706020507" pitchFamily="18" charset="2"/>
                        <a:buChar char=""/>
                      </a:pPr>
                      <a:r>
                        <a:rPr lang="en-US" sz="1600" dirty="0">
                          <a:effectLst/>
                        </a:rPr>
                        <a:t>Identifying people that I want to be like.</a:t>
                      </a:r>
                      <a:endParaRPr lang="en-US" sz="2000" dirty="0">
                        <a:effectLst/>
                      </a:endParaRPr>
                    </a:p>
                    <a:p>
                      <a:pPr marL="342900" marR="0" lvl="0" indent="-342900">
                        <a:spcBef>
                          <a:spcPts val="0"/>
                        </a:spcBef>
                        <a:spcAft>
                          <a:spcPts val="0"/>
                        </a:spcAft>
                        <a:buFont typeface="Symbol" panose="05050102010706020507" pitchFamily="18" charset="2"/>
                        <a:buChar char=""/>
                      </a:pPr>
                      <a:r>
                        <a:rPr lang="en-US" sz="1600" dirty="0">
                          <a:effectLst/>
                        </a:rPr>
                        <a:t>Finding out what my interests are.</a:t>
                      </a:r>
                      <a:endParaRPr lang="en-US" sz="2000" dirty="0">
                        <a:effectLst/>
                        <a:latin typeface="Arial" panose="020B0604020202020204" pitchFamily="34" charset="0"/>
                        <a:ea typeface="FuturaBT Book" panose="020B0502020204020303" pitchFamily="34" charset="0"/>
                        <a:cs typeface="FuturaBT Book" panose="020B0502020204020303" pitchFamily="34" charset="0"/>
                      </a:endParaRPr>
                    </a:p>
                  </a:txBody>
                  <a:tcPr marL="68580" marR="68580" marT="0" marB="0"/>
                </a:tc>
                <a:tc>
                  <a:txBody>
                    <a:bodyPr/>
                    <a:lstStyle/>
                    <a:p>
                      <a:pPr marL="342900" marR="0" lvl="0" indent="-342900">
                        <a:spcBef>
                          <a:spcPts val="0"/>
                        </a:spcBef>
                        <a:spcAft>
                          <a:spcPts val="0"/>
                        </a:spcAft>
                        <a:buFont typeface="Symbol" panose="05050102010706020507" pitchFamily="18" charset="2"/>
                        <a:buChar char=""/>
                      </a:pPr>
                      <a:r>
                        <a:rPr lang="en-US" sz="1600" dirty="0">
                          <a:effectLst/>
                        </a:rPr>
                        <a:t>Learning about different types of jobs.</a:t>
                      </a:r>
                      <a:endParaRPr lang="en-US" sz="2000" dirty="0">
                        <a:effectLst/>
                      </a:endParaRPr>
                    </a:p>
                    <a:p>
                      <a:pPr marL="342900" marR="0" lvl="0" indent="-342900">
                        <a:spcBef>
                          <a:spcPts val="0"/>
                        </a:spcBef>
                        <a:spcAft>
                          <a:spcPts val="0"/>
                        </a:spcAft>
                        <a:buFont typeface="Symbol" panose="05050102010706020507" pitchFamily="18" charset="2"/>
                        <a:buChar char=""/>
                      </a:pPr>
                      <a:r>
                        <a:rPr lang="en-US" sz="1600" dirty="0">
                          <a:effectLst/>
                        </a:rPr>
                        <a:t>Reading about occupations.</a:t>
                      </a:r>
                      <a:endParaRPr lang="en-US" sz="2000" dirty="0">
                        <a:effectLst/>
                      </a:endParaRPr>
                    </a:p>
                    <a:p>
                      <a:pPr marL="342900" marR="0" lvl="0" indent="-342900">
                        <a:spcBef>
                          <a:spcPts val="0"/>
                        </a:spcBef>
                        <a:spcAft>
                          <a:spcPts val="0"/>
                        </a:spcAft>
                        <a:buFont typeface="Symbol" panose="05050102010706020507" pitchFamily="18" charset="2"/>
                        <a:buChar char=""/>
                      </a:pPr>
                      <a:r>
                        <a:rPr lang="en-US" sz="1600" dirty="0">
                          <a:effectLst/>
                        </a:rPr>
                        <a:t>Investigating occupations that might suit me.</a:t>
                      </a:r>
                      <a:endParaRPr lang="en-US" sz="2000" dirty="0">
                        <a:effectLst/>
                      </a:endParaRPr>
                    </a:p>
                    <a:p>
                      <a:pPr marL="0" marR="0">
                        <a:spcBef>
                          <a:spcPts val="0"/>
                        </a:spcBef>
                        <a:spcAft>
                          <a:spcPts val="0"/>
                        </a:spcAft>
                      </a:pPr>
                      <a:r>
                        <a:rPr lang="en-US" sz="1600" dirty="0">
                          <a:effectLst/>
                        </a:rPr>
                        <a:t> </a:t>
                      </a:r>
                      <a:endParaRPr lang="en-US" sz="2000" dirty="0">
                        <a:effectLst/>
                        <a:latin typeface="Arial" panose="020B0604020202020204" pitchFamily="34" charset="0"/>
                        <a:ea typeface="FuturaBT Book" panose="020B0502020204020303" pitchFamily="34" charset="0"/>
                        <a:cs typeface="FuturaBT Book" panose="020B0502020204020303" pitchFamily="34" charset="0"/>
                      </a:endParaRPr>
                    </a:p>
                  </a:txBody>
                  <a:tcPr marL="68580" marR="68580" marT="0" marB="0"/>
                </a:tc>
                <a:tc>
                  <a:txBody>
                    <a:bodyPr/>
                    <a:lstStyle/>
                    <a:p>
                      <a:pPr marL="342900" marR="0" lvl="0" indent="-342900">
                        <a:spcBef>
                          <a:spcPts val="0"/>
                        </a:spcBef>
                        <a:spcAft>
                          <a:spcPts val="0"/>
                        </a:spcAft>
                        <a:buFont typeface="Symbol" panose="05050102010706020507" pitchFamily="18" charset="2"/>
                        <a:buChar char=""/>
                      </a:pPr>
                      <a:r>
                        <a:rPr lang="en-US" sz="1600" dirty="0">
                          <a:effectLst/>
                        </a:rPr>
                        <a:t>Deciding what I really want to do for a living.</a:t>
                      </a:r>
                      <a:endParaRPr lang="en-US" sz="2000" dirty="0">
                        <a:effectLst/>
                      </a:endParaRPr>
                    </a:p>
                    <a:p>
                      <a:pPr marL="342900" marR="0" lvl="0" indent="-342900">
                        <a:spcBef>
                          <a:spcPts val="0"/>
                        </a:spcBef>
                        <a:spcAft>
                          <a:spcPts val="0"/>
                        </a:spcAft>
                        <a:buFont typeface="Symbol" panose="05050102010706020507" pitchFamily="18" charset="2"/>
                        <a:buChar char=""/>
                      </a:pPr>
                      <a:r>
                        <a:rPr lang="en-US" sz="1600" dirty="0">
                          <a:effectLst/>
                        </a:rPr>
                        <a:t>Finding a line of work that suits me.</a:t>
                      </a:r>
                      <a:endParaRPr lang="en-US" sz="2000" dirty="0">
                        <a:effectLst/>
                      </a:endParaRPr>
                    </a:p>
                    <a:p>
                      <a:pPr marL="342900" marR="0" lvl="0" indent="-342900">
                        <a:spcBef>
                          <a:spcPts val="0"/>
                        </a:spcBef>
                        <a:spcAft>
                          <a:spcPts val="0"/>
                        </a:spcAft>
                        <a:buFont typeface="Symbol" panose="05050102010706020507" pitchFamily="18" charset="2"/>
                        <a:buChar char=""/>
                      </a:pPr>
                      <a:r>
                        <a:rPr lang="en-US" sz="1600" dirty="0">
                          <a:effectLst/>
                        </a:rPr>
                        <a:t>Selecting an occupation that will satisfy me.</a:t>
                      </a:r>
                      <a:endParaRPr lang="en-US" sz="2000" dirty="0">
                        <a:effectLst/>
                      </a:endParaRPr>
                    </a:p>
                    <a:p>
                      <a:pPr marL="342900" marR="0" lvl="0" indent="-342900">
                        <a:spcBef>
                          <a:spcPts val="0"/>
                        </a:spcBef>
                        <a:spcAft>
                          <a:spcPts val="0"/>
                        </a:spcAft>
                        <a:buFont typeface="Symbol" panose="05050102010706020507" pitchFamily="18" charset="2"/>
                        <a:buChar char=""/>
                      </a:pPr>
                      <a:r>
                        <a:rPr lang="en-US" sz="1600" dirty="0">
                          <a:effectLst/>
                        </a:rPr>
                        <a:t>Planning how to get into the occupation I choose.</a:t>
                      </a:r>
                      <a:endParaRPr lang="en-US" sz="2000" dirty="0">
                        <a:effectLst/>
                      </a:endParaRPr>
                    </a:p>
                    <a:p>
                      <a:pPr marL="342900" marR="0" lvl="0" indent="-342900">
                        <a:spcBef>
                          <a:spcPts val="0"/>
                        </a:spcBef>
                        <a:spcAft>
                          <a:spcPts val="0"/>
                        </a:spcAft>
                        <a:buFont typeface="Symbol" panose="05050102010706020507" pitchFamily="18" charset="2"/>
                        <a:buChar char=""/>
                      </a:pPr>
                      <a:r>
                        <a:rPr lang="en-US" sz="1600" dirty="0">
                          <a:effectLst/>
                        </a:rPr>
                        <a:t>Reassuring myself that I made a good occupational choice.</a:t>
                      </a:r>
                      <a:endParaRPr lang="en-US" sz="2000" dirty="0">
                        <a:effectLst/>
                        <a:latin typeface="Arial" panose="020B0604020202020204" pitchFamily="34" charset="0"/>
                        <a:ea typeface="FuturaBT Book" panose="020B0502020204020303" pitchFamily="34" charset="0"/>
                        <a:cs typeface="FuturaBT Book" panose="020B0502020204020303" pitchFamily="34" charset="0"/>
                      </a:endParaRPr>
                    </a:p>
                  </a:txBody>
                  <a:tcPr marL="68580" marR="68580" marT="0" marB="0"/>
                </a:tc>
                <a:tc>
                  <a:txBody>
                    <a:bodyPr/>
                    <a:lstStyle/>
                    <a:p>
                      <a:pPr marL="342900" marR="0" lvl="0" indent="-342900">
                        <a:spcBef>
                          <a:spcPts val="0"/>
                        </a:spcBef>
                        <a:spcAft>
                          <a:spcPts val="0"/>
                        </a:spcAft>
                        <a:buFont typeface="Symbol" panose="05050102010706020507" pitchFamily="18" charset="2"/>
                        <a:buChar char=""/>
                      </a:pPr>
                      <a:r>
                        <a:rPr lang="en-US" sz="1600" dirty="0">
                          <a:effectLst/>
                        </a:rPr>
                        <a:t>Finding opportunities to get the training and experience I need.</a:t>
                      </a:r>
                      <a:endParaRPr lang="en-US" sz="2000" dirty="0">
                        <a:effectLst/>
                      </a:endParaRPr>
                    </a:p>
                    <a:p>
                      <a:pPr marL="342900" marR="0" lvl="0" indent="-342900">
                        <a:spcBef>
                          <a:spcPts val="0"/>
                        </a:spcBef>
                        <a:spcAft>
                          <a:spcPts val="0"/>
                        </a:spcAft>
                        <a:buFont typeface="Symbol" panose="05050102010706020507" pitchFamily="18" charset="2"/>
                        <a:buChar char=""/>
                      </a:pPr>
                      <a:r>
                        <a:rPr lang="en-US" sz="1600" dirty="0">
                          <a:effectLst/>
                        </a:rPr>
                        <a:t>Beginning the training needed for my preferred job.</a:t>
                      </a:r>
                      <a:endParaRPr lang="en-US" sz="2000" dirty="0">
                        <a:effectLst/>
                      </a:endParaRPr>
                    </a:p>
                    <a:p>
                      <a:pPr marL="342900" marR="0" lvl="0" indent="-342900">
                        <a:spcBef>
                          <a:spcPts val="0"/>
                        </a:spcBef>
                        <a:spcAft>
                          <a:spcPts val="0"/>
                        </a:spcAft>
                        <a:buFont typeface="Symbol" panose="05050102010706020507" pitchFamily="18" charset="2"/>
                        <a:buChar char=""/>
                      </a:pPr>
                      <a:r>
                        <a:rPr lang="en-US" sz="1600" dirty="0">
                          <a:effectLst/>
                        </a:rPr>
                        <a:t>Qualifying for the job I like best.</a:t>
                      </a:r>
                      <a:endParaRPr lang="en-US" sz="2000" dirty="0">
                        <a:effectLst/>
                      </a:endParaRPr>
                    </a:p>
                    <a:p>
                      <a:pPr marL="342900" marR="0" lvl="0" indent="-342900">
                        <a:spcBef>
                          <a:spcPts val="0"/>
                        </a:spcBef>
                        <a:spcAft>
                          <a:spcPts val="0"/>
                        </a:spcAft>
                        <a:buFont typeface="Symbol" panose="05050102010706020507" pitchFamily="18" charset="2"/>
                        <a:buChar char=""/>
                      </a:pPr>
                      <a:r>
                        <a:rPr lang="en-US" sz="1600" dirty="0">
                          <a:effectLst/>
                        </a:rPr>
                        <a:t>Getting a job once I complete my education or training.</a:t>
                      </a:r>
                      <a:endParaRPr lang="en-US" sz="2000" dirty="0">
                        <a:effectLst/>
                        <a:latin typeface="Arial" panose="020B0604020202020204" pitchFamily="34" charset="0"/>
                        <a:ea typeface="FuturaBT Book" panose="020B0502020204020303" pitchFamily="34" charset="0"/>
                        <a:cs typeface="FuturaBT Book" panose="020B0502020204020303" pitchFamily="34" charset="0"/>
                      </a:endParaRPr>
                    </a:p>
                  </a:txBody>
                  <a:tcPr marL="68580" marR="68580" marT="0" marB="0"/>
                </a:tc>
                <a:extLst>
                  <a:ext uri="{0D108BD9-81ED-4DB2-BD59-A6C34878D82A}">
                    <a16:rowId xmlns:a16="http://schemas.microsoft.com/office/drawing/2014/main" val="563027402"/>
                  </a:ext>
                </a:extLst>
              </a:tr>
            </a:tbl>
          </a:graphicData>
        </a:graphic>
      </p:graphicFrame>
    </p:spTree>
    <p:extLst>
      <p:ext uri="{BB962C8B-B14F-4D97-AF65-F5344CB8AC3E}">
        <p14:creationId xmlns:p14="http://schemas.microsoft.com/office/powerpoint/2010/main" val="2475344903"/>
      </p:ext>
    </p:extLst>
  </p:cSld>
  <p:clrMapOvr>
    <a:masterClrMapping/>
  </p:clrMapOvr>
</p:sld>
</file>

<file path=ppt/theme/theme1.xml><?xml version="1.0" encoding="utf-8"?>
<a:theme xmlns:a="http://schemas.openxmlformats.org/drawingml/2006/main" name="Retrospect">
  <a:themeElements>
    <a:clrScheme name="Custom 4">
      <a:dk1>
        <a:sysClr val="windowText" lastClr="000000"/>
      </a:dk1>
      <a:lt1>
        <a:sysClr val="window" lastClr="FFFFFF"/>
      </a:lt1>
      <a:dk2>
        <a:srgbClr val="000000"/>
      </a:dk2>
      <a:lt2>
        <a:srgbClr val="F8F8F8"/>
      </a:lt2>
      <a:accent1>
        <a:srgbClr val="4A4F55"/>
      </a:accent1>
      <a:accent2>
        <a:srgbClr val="FFCE00"/>
      </a:accent2>
      <a:accent3>
        <a:srgbClr val="969696"/>
      </a:accent3>
      <a:accent4>
        <a:srgbClr val="808080"/>
      </a:accent4>
      <a:accent5>
        <a:srgbClr val="5F5F5F"/>
      </a:accent5>
      <a:accent6>
        <a:srgbClr val="4D4D4D"/>
      </a:accent6>
      <a:hlink>
        <a:srgbClr val="0070C0"/>
      </a:hlink>
      <a:folHlink>
        <a:srgbClr val="919191"/>
      </a:folHlink>
    </a:clrScheme>
    <a:fontScheme name="Custom 2">
      <a:majorFont>
        <a:latin typeface="FuturaBT Book"/>
        <a:ea typeface=""/>
        <a:cs typeface=""/>
      </a:majorFont>
      <a:minorFont>
        <a:latin typeface="Tisa Offc"/>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TotalTime>
  <Words>2173</Words>
  <Application>Microsoft Office PowerPoint</Application>
  <PresentationFormat>Widescreen</PresentationFormat>
  <Paragraphs>278</Paragraphs>
  <Slides>44</Slides>
  <Notes>5</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Calibri</vt:lpstr>
      <vt:lpstr>FuturaBT Book</vt:lpstr>
      <vt:lpstr>Google Sans</vt:lpstr>
      <vt:lpstr>Symbol</vt:lpstr>
      <vt:lpstr>Tisa Offc</vt:lpstr>
      <vt:lpstr>Wingdings</vt:lpstr>
      <vt:lpstr>Retrospect</vt:lpstr>
      <vt:lpstr>HEALTH CAREER  READINESS SERIES</vt:lpstr>
      <vt:lpstr>Thank you to our partners.</vt:lpstr>
      <vt:lpstr>“We must spare no effort to raise the general level of health in this country. In a nation as rich as ours, it is a shocking fact that tens of millions lack adequate medical care. We are short of doctors, hospitals, nurses. We must remedy these shortages.” </vt:lpstr>
      <vt:lpstr>Contemporary Challenges in Healthcare</vt:lpstr>
      <vt:lpstr>Cal State LA is a great place to get health career-ready!</vt:lpstr>
      <vt:lpstr>Career Readiness</vt:lpstr>
      <vt:lpstr>To be career ready, you need:</vt:lpstr>
      <vt:lpstr>Dimensions of Career Readiness</vt:lpstr>
      <vt:lpstr>Career Construction Inventory</vt:lpstr>
      <vt:lpstr>A Look Ahead</vt:lpstr>
      <vt:lpstr>What Cal State LA offers</vt:lpstr>
      <vt:lpstr>While you’re a student here…</vt:lpstr>
      <vt:lpstr>Questions?</vt:lpstr>
      <vt:lpstr>Our Faculty Panelists</vt:lpstr>
      <vt:lpstr>Introduce yourself and the academic programs you represent.</vt:lpstr>
      <vt:lpstr>How did you find your way to a health career?</vt:lpstr>
      <vt:lpstr>How does your program prepare students for a health career?</vt:lpstr>
      <vt:lpstr>Which personal or professional qualities show a student’s potential for success in a health career?</vt:lpstr>
      <vt:lpstr>Final thoughts on the academic pathways to health careers?</vt:lpstr>
      <vt:lpstr>Questions?</vt:lpstr>
      <vt:lpstr>A Look Ahead</vt:lpstr>
      <vt:lpstr>HEALTH CAREER  READINESS SERIES</vt:lpstr>
      <vt:lpstr>A Look Ahead</vt:lpstr>
      <vt:lpstr>PROFESSIONAL BRANDING FOR HEALTH CAREER READINESS</vt:lpstr>
      <vt:lpstr>THE CALIFORNIA  PRE-DOCTORAL PROGRAM</vt:lpstr>
      <vt:lpstr>Program Overview </vt:lpstr>
      <vt:lpstr>Program Overview </vt:lpstr>
      <vt:lpstr>Participant Eligibility</vt:lpstr>
      <vt:lpstr>LIBRARY RESOURCES</vt:lpstr>
      <vt:lpstr>Mometrix eLibrary </vt:lpstr>
      <vt:lpstr>Research Support</vt:lpstr>
      <vt:lpstr>MDpas</vt:lpstr>
      <vt:lpstr>A Look Ahead</vt:lpstr>
      <vt:lpstr>HEALTH CAREER  READINESS SERIES</vt:lpstr>
      <vt:lpstr>The Series so far…</vt:lpstr>
      <vt:lpstr>Our Community Partners</vt:lpstr>
      <vt:lpstr>Introduce yourself and the academic programs you represent.</vt:lpstr>
      <vt:lpstr>What qualities, skills, or experiences do you look for in a successful applicant?</vt:lpstr>
      <vt:lpstr>What makes your program unique among other programs that prepare students for medical, dental, or pharmacy careers?</vt:lpstr>
      <vt:lpstr>What trends do you see in the medical, dental, and pharmacy fields that aspiring students should be aware of?</vt:lpstr>
      <vt:lpstr>How does your program approach diversity and inclusion in the admissions process and in the curriculum?</vt:lpstr>
      <vt:lpstr>How do you help students connect with potential career opportunities after graduation?</vt:lpstr>
      <vt:lpstr>Final thoughts: What is one piece of advice you wish every applicant would hear before applying?</vt:lpstr>
      <vt:lpstr>Thank you for joining!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CAREER  READINESS SERIES</dc:title>
  <dc:creator>Chavez, Andrew R</dc:creator>
  <cp:lastModifiedBy>Chavez, Andrew R</cp:lastModifiedBy>
  <cp:revision>9</cp:revision>
  <dcterms:created xsi:type="dcterms:W3CDTF">2024-10-08T19:53:20Z</dcterms:created>
  <dcterms:modified xsi:type="dcterms:W3CDTF">2024-10-11T20:42:31Z</dcterms:modified>
</cp:coreProperties>
</file>