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4"/>
  </p:sldMasterIdLst>
  <p:notesMasterIdLst>
    <p:notesMasterId r:id="rId41"/>
  </p:notesMasterIdLst>
  <p:sldIdLst>
    <p:sldId id="256" r:id="rId5"/>
    <p:sldId id="295" r:id="rId6"/>
    <p:sldId id="358" r:id="rId7"/>
    <p:sldId id="362" r:id="rId8"/>
    <p:sldId id="318" r:id="rId9"/>
    <p:sldId id="349" r:id="rId10"/>
    <p:sldId id="360" r:id="rId11"/>
    <p:sldId id="319" r:id="rId12"/>
    <p:sldId id="363" r:id="rId13"/>
    <p:sldId id="320" r:id="rId14"/>
    <p:sldId id="365" r:id="rId15"/>
    <p:sldId id="380" r:id="rId16"/>
    <p:sldId id="381" r:id="rId17"/>
    <p:sldId id="368" r:id="rId18"/>
    <p:sldId id="369" r:id="rId19"/>
    <p:sldId id="370" r:id="rId20"/>
    <p:sldId id="371" r:id="rId21"/>
    <p:sldId id="372" r:id="rId22"/>
    <p:sldId id="374" r:id="rId23"/>
    <p:sldId id="375" r:id="rId24"/>
    <p:sldId id="376" r:id="rId25"/>
    <p:sldId id="377" r:id="rId26"/>
    <p:sldId id="378" r:id="rId27"/>
    <p:sldId id="379" r:id="rId28"/>
    <p:sldId id="367" r:id="rId29"/>
    <p:sldId id="361" r:id="rId30"/>
    <p:sldId id="304" r:id="rId31"/>
    <p:sldId id="324" r:id="rId32"/>
    <p:sldId id="322" r:id="rId33"/>
    <p:sldId id="350" r:id="rId34"/>
    <p:sldId id="340" r:id="rId35"/>
    <p:sldId id="352" r:id="rId36"/>
    <p:sldId id="356" r:id="rId37"/>
    <p:sldId id="357" r:id="rId38"/>
    <p:sldId id="287" r:id="rId39"/>
    <p:sldId id="364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9" autoAdjust="0"/>
    <p:restoredTop sz="89265" autoAdjust="0"/>
  </p:normalViewPr>
  <p:slideViewPr>
    <p:cSldViewPr>
      <p:cViewPr varScale="1">
        <p:scale>
          <a:sx n="69" d="100"/>
          <a:sy n="69" d="100"/>
        </p:scale>
        <p:origin x="11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E5D251-0184-4177-ACF3-90FDA6E1D8A8}" type="datetimeFigureOut">
              <a:rPr lang="en-US" smtClean="0"/>
              <a:t>10/10/2023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E521AD-8843-4821-821F-5A7997C09D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300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2736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574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u="sng" dirty="0"/>
              <a:t>NOTE</a:t>
            </a:r>
            <a:r>
              <a:rPr lang="en-US" dirty="0"/>
              <a:t>: These are also the main motivation of investors you can find in a market as well as categorizations.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836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Invest according</a:t>
            </a:r>
            <a:r>
              <a:rPr lang="en-US" baseline="0" dirty="0"/>
              <a:t> to your risk tolerance level.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0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r>
              <a:rPr lang="en-US" baseline="0" dirty="0"/>
              <a:t>Find a new image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272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website provides a good summary of some behavioral biases in investing: https://www.toptal.com/finance/financial-analysts/investor-psychology-behavioral-biases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9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Emboldened ones have</a:t>
            </a:r>
            <a:r>
              <a:rPr lang="en-US" baseline="0" dirty="0"/>
              <a:t> the most support in literature and academics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36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eaLnBrk="1" fontAlgn="t" latinLnBrk="0" hangingPunct="1"/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Refer</a:t>
            </a:r>
            <a:r>
              <a:rPr lang="en-US" sz="1200" b="1" i="0" u="none" strike="noStrike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end of file to see explanations for technical trading strategies/tools:</a:t>
            </a:r>
          </a:p>
          <a:p>
            <a:pPr rtl="0" eaLnBrk="1" fontAlgn="t" latinLnBrk="0" hangingPunct="1"/>
            <a:endParaRPr lang="en-US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rtl="0" eaLnBrk="1" fontAlgn="t" latinLnBrk="0" hangingPunct="1"/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Strategies associated with anomalies from EMH include: </a:t>
            </a:r>
            <a:r>
              <a:rPr lang="en-US" sz="1200" b="1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January Effect, </a:t>
            </a:r>
            <a:r>
              <a:rPr 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Small Firm Effect, Value Line Effect, </a:t>
            </a:r>
            <a:r>
              <a:rPr lang="en-US" sz="1200" b="0" i="0" u="none" strike="noStrike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698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62961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E521AD-8843-4821-821F-5A7997C09D44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688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FD26B-3ED6-4353-B185-1694EE8A61BB}" type="datetime1">
              <a:rPr lang="en-US" smtClean="0"/>
              <a:t>10/10/2023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7D39C-96C1-435F-BF1E-36CBBE9E36E1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1F07B-511F-47EB-90E6-0DF2C75432AB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0295-AA24-4A00-8719-3ACCC349991E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5A93DA-8B31-43E3-989C-5E7101C653E1}" type="datetime1">
              <a:rPr lang="en-US" smtClean="0"/>
              <a:t>10/10/2023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685F5-5B67-4528-AF11-13419D1CFA87}" type="datetime1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0629CD-7C38-46B7-9032-E3CDE93F7A82}" type="datetime1">
              <a:rPr lang="en-US" smtClean="0"/>
              <a:t>10/10/2023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52F25-903A-4B51-9E55-094EE1F83EEF}" type="datetime1">
              <a:rPr lang="en-US" smtClean="0"/>
              <a:t>10/10/2023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345A4-71A3-46FB-A9EC-A0EC4F16AB6A}" type="datetime1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5905B-8213-46AB-9274-02DDC021CCEA}" type="datetime1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AF086-432C-45E5-A514-3409DF7D455D}" type="datetime1">
              <a:rPr lang="en-US" smtClean="0"/>
              <a:t>10/10/2023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38AB98F-6A03-42BA-8732-9445A7BB5DCE}" type="datetime1">
              <a:rPr lang="en-US" smtClean="0"/>
              <a:t>10/10/2023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5BDE208-9292-45E5-B44E-E83542AB4FD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vestright.org/informed-investing/know-yourself/test-your-risk-tolerance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fp.missouri.edu/research/investment-risk-tolerance-assessment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77000" cy="1828800"/>
          </a:xfrm>
        </p:spPr>
        <p:txBody>
          <a:bodyPr/>
          <a:lstStyle/>
          <a:p>
            <a:r>
              <a:rPr lang="en-US" dirty="0"/>
              <a:t>Prepared by Dr. Charles Danso</a:t>
            </a:r>
          </a:p>
          <a:p>
            <a:r>
              <a:rPr lang="en-US" dirty="0"/>
              <a:t>Financial Fitness Program (Fall 2023)</a:t>
            </a:r>
          </a:p>
          <a:p>
            <a:r>
              <a:rPr lang="en-US" dirty="0"/>
              <a:t>CSULA Department of Finance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Investing Strategies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447800" y="5181600"/>
            <a:ext cx="6324600" cy="990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rtl="0" eaLnBrk="1" latinLnBrk="0" hangingPunct="1"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None/>
              <a:defRPr kumimoji="0" sz="2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SzPct val="85000"/>
              <a:buFont typeface="Wingdings 2"/>
              <a:buNone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SzPct val="85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SzPct val="80000"/>
              <a:buFont typeface="Wingdings 2"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FontTx/>
              <a:buNone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70"/>
              </a:spcBef>
              <a:buClr>
                <a:schemeClr val="accent3"/>
              </a:buClr>
              <a:buNone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70"/>
              </a:spcBef>
              <a:buClr>
                <a:schemeClr val="accent2"/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70"/>
              </a:spcBef>
              <a:buClr>
                <a:schemeClr val="accent1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70"/>
              </a:spcBef>
              <a:buClr>
                <a:schemeClr val="accent2">
                  <a:tint val="60000"/>
                </a:schemeClr>
              </a:buClr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/>
              <a:t>Disclaimer</a:t>
            </a:r>
            <a:r>
              <a:rPr lang="en-US" dirty="0"/>
              <a:t>: </a:t>
            </a:r>
            <a:r>
              <a:rPr lang="en-US" sz="2000" dirty="0"/>
              <a:t>This is for educational purposes for the Financial Fitness Program and not investment advice.</a:t>
            </a:r>
          </a:p>
        </p:txBody>
      </p:sp>
    </p:spTree>
    <p:extLst>
      <p:ext uri="{BB962C8B-B14F-4D97-AF65-F5344CB8AC3E}">
        <p14:creationId xmlns:p14="http://schemas.microsoft.com/office/powerpoint/2010/main" val="25563543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Investing Rule of Thumb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724400"/>
          </a:xfrm>
        </p:spPr>
        <p:txBody>
          <a:bodyPr>
            <a:normAutofit fontScale="92500" lnSpcReduction="20000"/>
          </a:bodyPr>
          <a:lstStyle/>
          <a:p>
            <a:pPr marL="182880" indent="0">
              <a:buNone/>
            </a:pPr>
            <a:r>
              <a:rPr lang="en-US" dirty="0"/>
              <a:t>General Rule of  Thumb:</a:t>
            </a:r>
          </a:p>
          <a:p>
            <a:pPr marL="640080" indent="-457200"/>
            <a:r>
              <a:rPr lang="en-US" dirty="0"/>
              <a:t>Buy when price are low &amp; sell when high</a:t>
            </a:r>
          </a:p>
          <a:p>
            <a:pPr marL="914400" lvl="1" indent="-457200"/>
            <a:r>
              <a:rPr lang="en-US" dirty="0"/>
              <a:t>E.g. buy product low &amp; sell when high</a:t>
            </a:r>
          </a:p>
          <a:p>
            <a:pPr marL="914400" lvl="1" indent="-457200"/>
            <a:r>
              <a:rPr lang="en-US" dirty="0"/>
              <a:t>E.g. Buy stock when low and sell when high</a:t>
            </a:r>
          </a:p>
          <a:p>
            <a:pPr marL="1188720" lvl="2" indent="-457200"/>
            <a:r>
              <a:rPr lang="en-US" dirty="0"/>
              <a:t>Buy when you expect stock to increase</a:t>
            </a:r>
          </a:p>
          <a:p>
            <a:pPr marL="914400" lvl="1" indent="-457200"/>
            <a:r>
              <a:rPr lang="en-US" dirty="0"/>
              <a:t>E.g. short sell stock if you expect stock to decrease to make profits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Million dollar question?</a:t>
            </a:r>
          </a:p>
          <a:p>
            <a:r>
              <a:rPr lang="en-US" dirty="0"/>
              <a:t>When is something priced low vs when is it priced high?</a:t>
            </a:r>
          </a:p>
          <a:p>
            <a:pPr lvl="1"/>
            <a:r>
              <a:rPr lang="en-US" dirty="0"/>
              <a:t>Rarely do anyone know with certainty. This is where speculation comes into the picture. </a:t>
            </a:r>
          </a:p>
          <a:p>
            <a:pPr lvl="2"/>
            <a:r>
              <a:rPr lang="en-US" dirty="0"/>
              <a:t>It is a guess at best, unless there is some informational and skill advantage (which can be illegal if insider trading)</a:t>
            </a:r>
          </a:p>
        </p:txBody>
      </p:sp>
    </p:spTree>
    <p:extLst>
      <p:ext uri="{BB962C8B-B14F-4D97-AF65-F5344CB8AC3E}">
        <p14:creationId xmlns:p14="http://schemas.microsoft.com/office/powerpoint/2010/main" val="1085260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793750"/>
          </a:xfrm>
        </p:spPr>
        <p:txBody>
          <a:bodyPr/>
          <a:lstStyle/>
          <a:p>
            <a:r>
              <a:rPr lang="en-US" dirty="0"/>
              <a:t>Investment Strategies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Passive Strategies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Active Strategies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11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695700"/>
          </a:xfrm>
        </p:spPr>
        <p:txBody>
          <a:bodyPr/>
          <a:lstStyle/>
          <a:p>
            <a:r>
              <a:rPr lang="en-US" dirty="0"/>
              <a:t>Buy and Hold (LT strategy)</a:t>
            </a:r>
          </a:p>
          <a:p>
            <a:r>
              <a:rPr lang="en-US" dirty="0"/>
              <a:t>Index Investing</a:t>
            </a:r>
          </a:p>
          <a:p>
            <a:pPr lvl="1"/>
            <a:r>
              <a:rPr lang="en-US" dirty="0"/>
              <a:t>Index Funds, ETFs</a:t>
            </a:r>
          </a:p>
          <a:p>
            <a:r>
              <a:rPr lang="en-US" dirty="0"/>
              <a:t>Dollar Cost Averaging</a:t>
            </a:r>
          </a:p>
          <a:p>
            <a:r>
              <a:rPr lang="en-US" dirty="0"/>
              <a:t>Passive Real Estate Investing. E.g. REITs</a:t>
            </a:r>
          </a:p>
          <a:p>
            <a:r>
              <a:rPr lang="en-US" dirty="0"/>
              <a:t>Dividend Investing</a:t>
            </a:r>
          </a:p>
          <a:p>
            <a:r>
              <a:rPr lang="en-US" dirty="0"/>
              <a:t>Mutual Funds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543300"/>
          </a:xfrm>
        </p:spPr>
        <p:txBody>
          <a:bodyPr/>
          <a:lstStyle/>
          <a:p>
            <a:r>
              <a:rPr lang="en-US" dirty="0"/>
              <a:t>Day &amp; Swing Trading</a:t>
            </a:r>
          </a:p>
          <a:p>
            <a:r>
              <a:rPr lang="en-US" dirty="0"/>
              <a:t>Value Investing</a:t>
            </a:r>
          </a:p>
          <a:p>
            <a:r>
              <a:rPr lang="en-US" dirty="0"/>
              <a:t>Growth Investing</a:t>
            </a:r>
          </a:p>
          <a:p>
            <a:r>
              <a:rPr lang="en-US" dirty="0"/>
              <a:t>Sector Investing/Rotation</a:t>
            </a:r>
          </a:p>
          <a:p>
            <a:r>
              <a:rPr lang="en-US" dirty="0"/>
              <a:t>Contrarian Investing</a:t>
            </a:r>
          </a:p>
          <a:p>
            <a:r>
              <a:rPr lang="en-US" dirty="0"/>
              <a:t>Hedging Strategies</a:t>
            </a:r>
          </a:p>
          <a:p>
            <a:r>
              <a:rPr lang="en-US" dirty="0"/>
              <a:t>Derivatives Trading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" y="11430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Many can be applied in different time horizons (ST or LT)</a:t>
            </a:r>
          </a:p>
        </p:txBody>
      </p:sp>
    </p:spTree>
    <p:extLst>
      <p:ext uri="{BB962C8B-B14F-4D97-AF65-F5344CB8AC3E}">
        <p14:creationId xmlns:p14="http://schemas.microsoft.com/office/powerpoint/2010/main" val="1569845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Strategies - Personas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051304"/>
              </p:ext>
            </p:extLst>
          </p:nvPr>
        </p:nvGraphicFramePr>
        <p:xfrm>
          <a:off x="685800" y="1397000"/>
          <a:ext cx="7696200" cy="4546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0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20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 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 B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Risk tolerance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High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 time trader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Software Engineer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619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Investment preference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 analysis</a:t>
                      </a:r>
                      <a:endParaRPr kumimoji="0" lang="en-US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Technical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&amp; Fundamental analyses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947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Chart Patterns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Options contracts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947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Real-time news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Options trading strategies like straddles, spreads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Horizon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Short</a:t>
                      </a:r>
                      <a:r>
                        <a:rPr kumimoji="0" lang="en-US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terministic</a:t>
                      </a:r>
                      <a:endParaRPr kumimoji="0" lang="en-US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commitment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Daily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Regular (if not daily)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4785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Passive strategies -Personas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13</a:t>
            </a:fld>
            <a:endParaRPr lang="en-US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741882"/>
              </p:ext>
            </p:extLst>
          </p:nvPr>
        </p:nvGraphicFramePr>
        <p:xfrm>
          <a:off x="685800" y="1397000"/>
          <a:ext cx="7696200" cy="50365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 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 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Risk tolerance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Moderate to low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Moderate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964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Occupation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Inherited wealth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Finance professional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619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Investment preference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 portfolio (professionals)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Value investor who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uses fundamental analyses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7947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Wealth preservation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Diversified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portfolio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7947">
                <a:tc v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Consistent income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Diversified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stocks to hold LT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Horizon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Medium- long</a:t>
                      </a:r>
                      <a:r>
                        <a:rPr kumimoji="0" lang="en-US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term</a:t>
                      </a:r>
                      <a:endParaRPr kumimoji="0" lang="en-US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Long-Term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1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Commitment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Minimal involvement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Periodic involvement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9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b="1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3130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Buy-and-hold Strategy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14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Investors buy assets with the intention of holding them for an extended period</a:t>
            </a:r>
          </a:p>
          <a:p>
            <a:pPr lvl="1"/>
            <a:r>
              <a:rPr lang="en-US" dirty="0"/>
              <a:t>Period is often years or decades.</a:t>
            </a:r>
          </a:p>
          <a:p>
            <a:pPr lvl="1"/>
            <a:r>
              <a:rPr lang="en-US" dirty="0"/>
              <a:t>Example of assets are stocks &amp; real estate </a:t>
            </a:r>
          </a:p>
          <a:p>
            <a:r>
              <a:rPr lang="en-US" dirty="0"/>
              <a:t>The focus is on long-term appreciation, dividend income, and compounding returns. </a:t>
            </a:r>
          </a:p>
          <a:p>
            <a:r>
              <a:rPr lang="en-US" dirty="0"/>
              <a:t>Minimal trading and portfolio turnover.</a:t>
            </a:r>
          </a:p>
          <a:p>
            <a:r>
              <a:rPr lang="en-US" dirty="0"/>
              <a:t>Generally long-term strategy.</a:t>
            </a:r>
          </a:p>
        </p:txBody>
      </p:sp>
    </p:spTree>
    <p:extLst>
      <p:ext uri="{BB962C8B-B14F-4D97-AF65-F5344CB8AC3E}">
        <p14:creationId xmlns:p14="http://schemas.microsoft.com/office/powerpoint/2010/main" val="3427860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Index Investing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80010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Investors allocate their funds to passive investment vehicles like index funds or exchange-traded funds (ETFs)</a:t>
            </a:r>
          </a:p>
          <a:p>
            <a:r>
              <a:rPr lang="en-US" dirty="0"/>
              <a:t>These funds aim to replicate the performance of a specific market index (e.g., S&amp;P 500).</a:t>
            </a:r>
          </a:p>
          <a:p>
            <a:pPr lvl="1"/>
            <a:r>
              <a:rPr lang="en-US" dirty="0"/>
              <a:t>Some are specialized along sectors, market, size, asset type</a:t>
            </a:r>
          </a:p>
          <a:p>
            <a:pPr lvl="2"/>
            <a:r>
              <a:rPr lang="en-US" dirty="0"/>
              <a:t>E.g. oil ETFs, emerging markets, sector ETFs, ESG focused, etc.</a:t>
            </a:r>
          </a:p>
          <a:p>
            <a:r>
              <a:rPr lang="en-US" dirty="0"/>
              <a:t>Provides broad market exposure and diversification</a:t>
            </a:r>
          </a:p>
          <a:p>
            <a:pPr lvl="1"/>
            <a:r>
              <a:rPr lang="en-US" dirty="0"/>
              <a:t>Diversification involves spreading your investment across a variety of assets or asset classes to reduce risk.</a:t>
            </a:r>
          </a:p>
          <a:p>
            <a:pPr lvl="2"/>
            <a:r>
              <a:rPr lang="en-US" dirty="0"/>
              <a:t>“Don’t put all eggs in one basket”</a:t>
            </a:r>
          </a:p>
          <a:p>
            <a:pPr lvl="2"/>
            <a:r>
              <a:rPr lang="en-US" dirty="0"/>
              <a:t>E.g. investing in stocks and real estate, or in different stocks from different industries at different stages of their company lives.</a:t>
            </a:r>
          </a:p>
          <a:p>
            <a:r>
              <a:rPr lang="en-US" dirty="0"/>
              <a:t>Generally long-term strategy.</a:t>
            </a:r>
            <a:br>
              <a:rPr lang="en-US" dirty="0"/>
            </a:br>
            <a:br>
              <a:rPr lang="en-US" dirty="0"/>
            </a:b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349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Dollar Cost Averaging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Investors regularly invest a fixed amount of money regardless of market conditions.</a:t>
            </a:r>
          </a:p>
          <a:p>
            <a:pPr lvl="1"/>
            <a:r>
              <a:rPr lang="en-US" dirty="0"/>
              <a:t>This can be a fixed amount at regular intervals. </a:t>
            </a:r>
          </a:p>
          <a:p>
            <a:pPr lvl="2"/>
            <a:r>
              <a:rPr lang="en-US" dirty="0"/>
              <a:t>E.g. contribution to retirement </a:t>
            </a:r>
            <a:r>
              <a:rPr lang="en-US" dirty="0" err="1"/>
              <a:t>lans</a:t>
            </a:r>
            <a:endParaRPr lang="en-US" dirty="0"/>
          </a:p>
          <a:p>
            <a:pPr lvl="1"/>
            <a:r>
              <a:rPr lang="en-US" dirty="0"/>
              <a:t>This can be investing in a fixed quantity at regular intervals</a:t>
            </a:r>
          </a:p>
          <a:p>
            <a:r>
              <a:rPr lang="en-US" dirty="0"/>
              <a:t>This strategy helps reduce the impact of market volatility over time.</a:t>
            </a:r>
          </a:p>
          <a:p>
            <a:r>
              <a:rPr lang="en-US" dirty="0"/>
              <a:t>Particularly popular for retirement savings.</a:t>
            </a:r>
          </a:p>
          <a:p>
            <a:r>
              <a:rPr lang="en-US" dirty="0"/>
              <a:t>Generally long-term strategy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1006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 Estate Investing (Passive)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Investors buy shares in real estate investment trusts (REITs) or crowdfunding platforms.</a:t>
            </a:r>
          </a:p>
          <a:p>
            <a:r>
              <a:rPr lang="en-US" dirty="0"/>
              <a:t>These investments provide exposure to real estate markets without direct property ownership.</a:t>
            </a:r>
          </a:p>
          <a:p>
            <a:r>
              <a:rPr lang="en-US" dirty="0"/>
              <a:t>Passive income generated from rental income and potential capital appreciation.</a:t>
            </a:r>
          </a:p>
          <a:p>
            <a:r>
              <a:rPr lang="en-US" dirty="0"/>
              <a:t>Generally long-term strategy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33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Dividend Investing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8001000" cy="4572000"/>
          </a:xfrm>
        </p:spPr>
        <p:txBody>
          <a:bodyPr/>
          <a:lstStyle/>
          <a:p>
            <a:r>
              <a:rPr lang="en-US" dirty="0"/>
              <a:t>Investors focus on stocks or funds that pay consistent dividends.</a:t>
            </a:r>
          </a:p>
          <a:p>
            <a:pPr lvl="1"/>
            <a:r>
              <a:rPr lang="en-US" dirty="0"/>
              <a:t>Paying dividends are seen as a positive sign since it is a commitment to pay these cash flows consistently</a:t>
            </a:r>
          </a:p>
          <a:p>
            <a:pPr lvl="1"/>
            <a:r>
              <a:rPr lang="en-US" dirty="0"/>
              <a:t>The goal is to generate passive income from dividend payments over time.</a:t>
            </a:r>
          </a:p>
          <a:p>
            <a:r>
              <a:rPr lang="en-US" dirty="0"/>
              <a:t>Dividend-focused ETFs and mutual funds are popular choices for passive dividend investors.</a:t>
            </a:r>
          </a:p>
          <a:p>
            <a:r>
              <a:rPr lang="en-US" dirty="0"/>
              <a:t>Generally long-term strategy</a:t>
            </a:r>
          </a:p>
        </p:txBody>
      </p:sp>
    </p:spTree>
    <p:extLst>
      <p:ext uri="{BB962C8B-B14F-4D97-AF65-F5344CB8AC3E}">
        <p14:creationId xmlns:p14="http://schemas.microsoft.com/office/powerpoint/2010/main" val="39397198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Day &amp; Swing Trading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19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/>
              <a:t>Day Trading</a:t>
            </a:r>
          </a:p>
          <a:p>
            <a:pPr lvl="1"/>
            <a:r>
              <a:rPr lang="en-US" dirty="0"/>
              <a:t>Traders actively buy and sell assets within short timeframes, ranging from minutes to days (day trading) </a:t>
            </a:r>
          </a:p>
          <a:p>
            <a:pPr lvl="1"/>
            <a:r>
              <a:rPr lang="en-US" dirty="0"/>
              <a:t>Requires in-depth technical analysis and market monitoring.</a:t>
            </a:r>
          </a:p>
          <a:p>
            <a:r>
              <a:rPr lang="en-US" b="1" dirty="0"/>
              <a:t>Swing Trading</a:t>
            </a:r>
          </a:p>
          <a:p>
            <a:pPr lvl="1"/>
            <a:r>
              <a:rPr lang="en-US" dirty="0"/>
              <a:t>Traders actively buy and sell assets within short timeframes ranging from  few days to weeks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90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9150" y="160338"/>
            <a:ext cx="7772400" cy="944562"/>
          </a:xfrm>
        </p:spPr>
        <p:txBody>
          <a:bodyPr>
            <a:normAutofit/>
          </a:bodyPr>
          <a:lstStyle/>
          <a:p>
            <a:r>
              <a:rPr lang="en-US" dirty="0"/>
              <a:t>What Is Your Reason for Investing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142999"/>
            <a:ext cx="7772400" cy="5524501"/>
          </a:xfrm>
        </p:spPr>
        <p:txBody>
          <a:bodyPr>
            <a:normAutofit/>
          </a:bodyPr>
          <a:lstStyle/>
          <a:p>
            <a:r>
              <a:rPr lang="en-US" dirty="0"/>
              <a:t>Retirement</a:t>
            </a:r>
          </a:p>
          <a:p>
            <a:r>
              <a:rPr lang="en-US" dirty="0"/>
              <a:t>Purchase Goal</a:t>
            </a:r>
          </a:p>
          <a:p>
            <a:r>
              <a:rPr lang="en-US" dirty="0"/>
              <a:t>Job</a:t>
            </a:r>
          </a:p>
          <a:p>
            <a:r>
              <a:rPr lang="en-US" dirty="0"/>
              <a:t>Income Replacement </a:t>
            </a:r>
          </a:p>
          <a:p>
            <a:r>
              <a:rPr lang="en-US" dirty="0"/>
              <a:t>Income supplement</a:t>
            </a:r>
          </a:p>
          <a:p>
            <a:r>
              <a:rPr lang="en-US" dirty="0"/>
              <a:t>Target purchases</a:t>
            </a:r>
          </a:p>
          <a:p>
            <a:r>
              <a:rPr lang="en-US" dirty="0"/>
              <a:t>Savings (education goals, health accounts)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Investing out of </a:t>
            </a:r>
            <a:r>
              <a:rPr lang="en-US" b="1" u="sng" dirty="0"/>
              <a:t>DESPERATION</a:t>
            </a:r>
            <a:r>
              <a:rPr lang="en-US" dirty="0"/>
              <a:t> is not advisable.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3737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Value Investing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Investors seek undervalued assets with the expectation that their true value will be recognized in the future.</a:t>
            </a:r>
          </a:p>
          <a:p>
            <a:r>
              <a:rPr lang="en-US" dirty="0"/>
              <a:t>Fundamental analysis is used to identify stocks or other assets trading below their intrinsic value.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0974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Growth Investing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Investors focus on assets with high growth potential, often in emerging industries.</a:t>
            </a:r>
          </a:p>
          <a:p>
            <a:r>
              <a:rPr lang="en-US" dirty="0"/>
              <a:t>The goal is to profit from capital appreciation as the asset's value increases over time.</a:t>
            </a:r>
          </a:p>
          <a:p>
            <a:r>
              <a:rPr lang="en-US" dirty="0"/>
              <a:t>Commonly associated with technology and innovative companies.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1797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Sector Investing/Rotation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Investors allocate assets to sectors or industries based on their analysis of economic and market trends.</a:t>
            </a:r>
          </a:p>
          <a:p>
            <a:r>
              <a:rPr lang="en-US" dirty="0"/>
              <a:t>The goal is to move investments into sectors expected to outperform in a given economic climate.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2917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Contrarian Investing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7924800" cy="4572000"/>
          </a:xfrm>
        </p:spPr>
        <p:txBody>
          <a:bodyPr/>
          <a:lstStyle/>
          <a:p>
            <a:r>
              <a:rPr lang="en-US" dirty="0"/>
              <a:t>Contrarian investors go against prevailing market sentiment.</a:t>
            </a:r>
          </a:p>
          <a:p>
            <a:pPr lvl="1"/>
            <a:r>
              <a:rPr lang="en-US" dirty="0"/>
              <a:t>They may buy when others are selling (and prices are low) or sell when others are buying (and prices are high).</a:t>
            </a:r>
          </a:p>
          <a:p>
            <a:r>
              <a:rPr lang="en-US" dirty="0"/>
              <a:t>Rely on the belief that markets can be irrational in the short term.</a:t>
            </a:r>
          </a:p>
          <a:p>
            <a:pPr lvl="1"/>
            <a:r>
              <a:rPr lang="en-US" dirty="0"/>
              <a:t>Rely on the belief that markets will correct eventually from value driven from irrationality</a:t>
            </a:r>
          </a:p>
          <a:p>
            <a:pPr lvl="2"/>
            <a:r>
              <a:rPr lang="en-US" dirty="0"/>
              <a:t>“What goes up must come down” – take the down position when things are up, and  up position when things are down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130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990600"/>
          </a:xfrm>
        </p:spPr>
        <p:txBody>
          <a:bodyPr>
            <a:normAutofit/>
          </a:bodyPr>
          <a:lstStyle/>
          <a:p>
            <a:r>
              <a:rPr lang="en-US" dirty="0"/>
              <a:t>Hedging &amp; Derivatives Strategies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0" y="1143000"/>
            <a:ext cx="7924800" cy="5410200"/>
          </a:xfrm>
        </p:spPr>
        <p:txBody>
          <a:bodyPr>
            <a:normAutofit/>
          </a:bodyPr>
          <a:lstStyle/>
          <a:p>
            <a:r>
              <a:rPr lang="en-US" dirty="0"/>
              <a:t>Investors use derivatives to hedge against potential losses or to speculate on price movements.</a:t>
            </a:r>
          </a:p>
          <a:p>
            <a:pPr lvl="1"/>
            <a:r>
              <a:rPr lang="en-US" dirty="0"/>
              <a:t>Examples of derivatives include options contracts, futures contracts, swap contracts, etc.</a:t>
            </a:r>
          </a:p>
          <a:p>
            <a:r>
              <a:rPr lang="en-US" dirty="0"/>
              <a:t>These strategies can be complex and require a deep understanding of financial derivatives.</a:t>
            </a:r>
          </a:p>
          <a:p>
            <a:r>
              <a:rPr lang="en-US" i="1" u="sng" dirty="0"/>
              <a:t>Hedging</a:t>
            </a:r>
            <a:r>
              <a:rPr lang="en-US" dirty="0"/>
              <a:t> involves taking an offsetting position or using a financial instrument to reduce the risk associated with an existing investment or financial transaction.</a:t>
            </a:r>
          </a:p>
          <a:p>
            <a:pPr lvl="1"/>
            <a:r>
              <a:rPr lang="en-US" dirty="0"/>
              <a:t>While primarily to limit losses, it can be dynamically or in combination strategy to speculate</a:t>
            </a:r>
          </a:p>
          <a:p>
            <a:pPr lvl="2"/>
            <a:r>
              <a:rPr lang="en-US" dirty="0"/>
              <a:t>E.g. combination strategies which limit losses while leaving the possibility of unlimited profits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1286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Investment Strategies &amp; Horizons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 Term (Active)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Long-Term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Day Trading</a:t>
            </a:r>
          </a:p>
          <a:p>
            <a:r>
              <a:rPr lang="en-US" dirty="0"/>
              <a:t>Buying on Margin </a:t>
            </a:r>
          </a:p>
          <a:p>
            <a:r>
              <a:rPr lang="en-US" dirty="0"/>
              <a:t>Short Selling </a:t>
            </a:r>
          </a:p>
          <a:p>
            <a:pPr lvl="1"/>
            <a:r>
              <a:rPr lang="en-US" dirty="0"/>
              <a:t>Borrowing stock, selling &amp; holding cash</a:t>
            </a:r>
          </a:p>
          <a:p>
            <a:pPr lvl="1"/>
            <a:r>
              <a:rPr lang="en-US" dirty="0"/>
              <a:t>Return stock when bought at a lower price if stock price dips</a:t>
            </a:r>
          </a:p>
          <a:p>
            <a:r>
              <a:rPr lang="en-US" dirty="0"/>
              <a:t>Pair trading: </a:t>
            </a:r>
          </a:p>
          <a:p>
            <a:pPr lvl="1"/>
            <a:r>
              <a:rPr lang="en-US" dirty="0"/>
              <a:t>Holding offsetting positions in the same assets</a:t>
            </a:r>
          </a:p>
          <a:p>
            <a:r>
              <a:rPr lang="en-US" dirty="0"/>
              <a:t>Trading using derivatives.</a:t>
            </a:r>
          </a:p>
          <a:p>
            <a:pPr lvl="1"/>
            <a:r>
              <a:rPr lang="en-US" dirty="0"/>
              <a:t>Solo or combinations</a:t>
            </a:r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/>
              <a:t>Dollar cost averaging </a:t>
            </a:r>
          </a:p>
          <a:p>
            <a:pPr lvl="1"/>
            <a:r>
              <a:rPr lang="en-US" dirty="0"/>
              <a:t>If LT strategy</a:t>
            </a:r>
          </a:p>
          <a:p>
            <a:r>
              <a:rPr lang="en-US" dirty="0"/>
              <a:t>Generally passive strategies that involve buy and hold</a:t>
            </a:r>
          </a:p>
          <a:p>
            <a:pPr lvl="1"/>
            <a:r>
              <a:rPr lang="en-US" dirty="0"/>
              <a:t>E.g. Indexing, mutual funds, dividend investing, etc.</a:t>
            </a:r>
          </a:p>
          <a:p>
            <a:pPr lvl="1"/>
            <a:r>
              <a:rPr lang="en-US" dirty="0"/>
              <a:t>If sold in a short period will change horizons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3123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Trading Strategies by investment theory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198910758"/>
              </p:ext>
            </p:extLst>
          </p:nvPr>
        </p:nvGraphicFramePr>
        <p:xfrm>
          <a:off x="609600" y="1447800"/>
          <a:ext cx="8077200" cy="321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Technical Analyses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Fundamental</a:t>
                      </a:r>
                      <a:r>
                        <a:rPr lang="en-US" baseline="0" dirty="0"/>
                        <a:t> Analyses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Behavioral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Day</a:t>
                      </a:r>
                      <a:r>
                        <a:rPr lang="en-US" baseline="0" dirty="0"/>
                        <a:t> trading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 investing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Dollar Cost averaging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Contrarian</a:t>
                      </a:r>
                      <a:r>
                        <a:rPr lang="en-US" baseline="0" dirty="0"/>
                        <a:t> Investing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Swing Trading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Growth investing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Index investing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Momentum investing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Technical trading strategies like odd Lots Trading, </a:t>
                      </a:r>
                    </a:p>
                    <a:p>
                      <a:r>
                        <a:rPr lang="en-US" dirty="0"/>
                        <a:t>Charting,</a:t>
                      </a:r>
                      <a:r>
                        <a:rPr lang="en-US" baseline="0" dirty="0"/>
                        <a:t> </a:t>
                      </a:r>
                      <a:r>
                        <a:rPr lang="en-US" baseline="0" dirty="0" err="1"/>
                        <a:t>etc</a:t>
                      </a:r>
                      <a:endParaRPr lang="en-US" dirty="0"/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Other strategies like P/E Effect (exception to EMH)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EMH</a:t>
                      </a:r>
                      <a:r>
                        <a:rPr lang="en-US" baseline="0" dirty="0"/>
                        <a:t> associated </a:t>
                      </a:r>
                      <a:r>
                        <a:rPr lang="en-US" b="1" u="sng" baseline="0" dirty="0"/>
                        <a:t>anomalies</a:t>
                      </a:r>
                      <a:r>
                        <a:rPr lang="en-US" baseline="0" dirty="0"/>
                        <a:t> like January effect, small firm effect, value line effect, </a:t>
                      </a:r>
                      <a:r>
                        <a:rPr lang="en-US" baseline="0" dirty="0" err="1"/>
                        <a:t>etc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Dividend investing (could also be argued as fundamental)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Hedging &amp; derivatives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78072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Bonds (or Debt instruments) 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838200" y="1447800"/>
            <a:ext cx="7772400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Bond Laddering: having bonds with different maturities</a:t>
            </a:r>
          </a:p>
          <a:p>
            <a:pPr lvl="1"/>
            <a:r>
              <a:rPr lang="en-US" dirty="0"/>
              <a:t>With each bond maturity, investor buys new bonds than exist in portfolio </a:t>
            </a:r>
          </a:p>
          <a:p>
            <a:r>
              <a:rPr lang="en-US" dirty="0"/>
              <a:t>Tax Swap: Taking loss from a bond and a profit from another bond</a:t>
            </a:r>
          </a:p>
          <a:p>
            <a:pPr lvl="1"/>
            <a:r>
              <a:rPr lang="en-US" dirty="0"/>
              <a:t>May or may not offset each other</a:t>
            </a:r>
          </a:p>
          <a:p>
            <a:r>
              <a:rPr lang="en-US" dirty="0"/>
              <a:t>Barbells: owning both long &amp; short term bonds</a:t>
            </a:r>
          </a:p>
          <a:p>
            <a:pPr lvl="1"/>
            <a:r>
              <a:rPr lang="en-US" dirty="0"/>
              <a:t>Selling one set with interest rate movements</a:t>
            </a:r>
          </a:p>
          <a:p>
            <a:r>
              <a:rPr lang="en-US" dirty="0"/>
              <a:t>Bullets: Used when expecting a balloon payment in the future</a:t>
            </a:r>
          </a:p>
          <a:p>
            <a:pPr lvl="1"/>
            <a:r>
              <a:rPr lang="en-US" dirty="0"/>
              <a:t>Little payments in the beginning, then receive a lump sum in the future. (e.g. Zero-Coupon bonds,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4131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62"/>
          </a:xfrm>
        </p:spPr>
        <p:txBody>
          <a:bodyPr/>
          <a:lstStyle/>
          <a:p>
            <a:r>
              <a:rPr lang="en-US" dirty="0"/>
              <a:t>Derivative Assets (Contracts)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2578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Derivative Contracts: A contract whose value comes from the underlying asset. Since these are contracts, they are legally binding</a:t>
            </a:r>
          </a:p>
          <a:p>
            <a:r>
              <a:rPr lang="en-US" b="1" dirty="0"/>
              <a:t>Options Contract: PUT or CALL</a:t>
            </a:r>
          </a:p>
          <a:p>
            <a:pPr lvl="1"/>
            <a:r>
              <a:rPr lang="en-US" dirty="0"/>
              <a:t>Confers the right </a:t>
            </a:r>
            <a:r>
              <a:rPr lang="en-US" u="sng" dirty="0"/>
              <a:t>BUT</a:t>
            </a:r>
            <a:r>
              <a:rPr lang="en-US" dirty="0"/>
              <a:t> not obligation to buy (for CALL options) or sell (for PUT Options) the underlying asset at a given price at a point in the future.</a:t>
            </a:r>
          </a:p>
          <a:p>
            <a:pPr lvl="1"/>
            <a:r>
              <a:rPr lang="en-US" dirty="0"/>
              <a:t>These are usually for financial instruments</a:t>
            </a:r>
          </a:p>
          <a:p>
            <a:r>
              <a:rPr lang="en-US" b="1" dirty="0"/>
              <a:t>Futures Contracts</a:t>
            </a:r>
          </a:p>
          <a:p>
            <a:pPr lvl="1"/>
            <a:r>
              <a:rPr lang="en-US" dirty="0"/>
              <a:t>Obligation to buy/sell underlying asset at a given price at a specific time in the future</a:t>
            </a:r>
          </a:p>
          <a:p>
            <a:pPr lvl="1"/>
            <a:r>
              <a:rPr lang="en-US" dirty="0"/>
              <a:t>Done mostly for commodities, but can exist for securities</a:t>
            </a:r>
          </a:p>
          <a:p>
            <a:pPr lvl="1"/>
            <a:r>
              <a:rPr lang="en-US" dirty="0"/>
              <a:t>Transactions are standardized in size </a:t>
            </a:r>
          </a:p>
          <a:p>
            <a:r>
              <a:rPr lang="en-US" b="1" dirty="0"/>
              <a:t>Forward Contracts</a:t>
            </a:r>
          </a:p>
          <a:p>
            <a:pPr lvl="1"/>
            <a:r>
              <a:rPr lang="en-US" dirty="0"/>
              <a:t>Customized between two parties to buy/sell underlying asset at a specific price at a given time in the future</a:t>
            </a:r>
          </a:p>
          <a:p>
            <a:pPr lvl="1"/>
            <a:r>
              <a:rPr lang="en-US" dirty="0"/>
              <a:t>Mostly done for currencies (Forex)</a:t>
            </a:r>
          </a:p>
          <a:p>
            <a:pPr lvl="1"/>
            <a:endParaRPr lang="en-US" dirty="0"/>
          </a:p>
          <a:p>
            <a:r>
              <a:rPr lang="en-US" dirty="0"/>
              <a:t>Derivative Contracts tend to be risky and complex</a:t>
            </a:r>
          </a:p>
          <a:p>
            <a:pPr lvl="1"/>
            <a:r>
              <a:rPr lang="en-US" dirty="0"/>
              <a:t>Usually suggested to have some experience trading in other financial instruments (that act as underlying assets) before venturing into these areas</a:t>
            </a:r>
          </a:p>
          <a:p>
            <a:pPr lvl="1"/>
            <a:r>
              <a:rPr lang="en-US" dirty="0"/>
              <a:t>You can use Paper/Virtual Trading to get some experience first with no risk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5253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7772400" cy="914400"/>
          </a:xfrm>
        </p:spPr>
        <p:txBody>
          <a:bodyPr>
            <a:normAutofit/>
          </a:bodyPr>
          <a:lstStyle/>
          <a:p>
            <a:r>
              <a:rPr lang="en-US" dirty="0"/>
              <a:t>Derivatives Strategies- Options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29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066800"/>
            <a:ext cx="7772400" cy="556260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Single Option Strategies</a:t>
            </a:r>
          </a:p>
          <a:p>
            <a:pPr lvl="1"/>
            <a:r>
              <a:rPr lang="en-US" dirty="0"/>
              <a:t>Purchasing or selling calls </a:t>
            </a:r>
          </a:p>
          <a:p>
            <a:pPr lvl="1"/>
            <a:r>
              <a:rPr lang="en-US" dirty="0"/>
              <a:t>Purchasing or Selling Put Options</a:t>
            </a:r>
          </a:p>
          <a:p>
            <a:r>
              <a:rPr lang="en-US" dirty="0"/>
              <a:t>Combination Strategies</a:t>
            </a:r>
          </a:p>
          <a:p>
            <a:pPr lvl="1"/>
            <a:r>
              <a:rPr lang="en-US" dirty="0"/>
              <a:t>Covered Call: Buy underlying asset and sell call option</a:t>
            </a:r>
          </a:p>
          <a:p>
            <a:pPr lvl="1"/>
            <a:r>
              <a:rPr lang="en-US" dirty="0"/>
              <a:t>Married or protective Put: Buy underlying asset and buy put options</a:t>
            </a:r>
          </a:p>
          <a:p>
            <a:pPr lvl="1"/>
            <a:r>
              <a:rPr lang="en-US" dirty="0"/>
              <a:t>Straddle (buying, i.e. long straddle or selling, i.e. short straddle)</a:t>
            </a:r>
          </a:p>
          <a:p>
            <a:pPr lvl="2"/>
            <a:r>
              <a:rPr lang="en-US" dirty="0"/>
              <a:t>Buying a put and a call option with same expiration &amp; strike price</a:t>
            </a:r>
          </a:p>
          <a:p>
            <a:pPr lvl="2"/>
            <a:r>
              <a:rPr lang="en-US" dirty="0"/>
              <a:t>Goal is to profit regardless of the direction of the stock movement</a:t>
            </a:r>
          </a:p>
          <a:p>
            <a:pPr lvl="3"/>
            <a:r>
              <a:rPr lang="en-US" dirty="0"/>
              <a:t>Profitable when price of underlying asset increases or decreases beyond cost of premium.</a:t>
            </a:r>
          </a:p>
          <a:p>
            <a:pPr lvl="1"/>
            <a:r>
              <a:rPr lang="en-US" dirty="0"/>
              <a:t>Strangle (buying, i.e. long strangle or selling, i.e. short strangle)</a:t>
            </a:r>
          </a:p>
          <a:p>
            <a:pPr lvl="2"/>
            <a:r>
              <a:rPr lang="en-US" dirty="0"/>
              <a:t>Buying a put and a call option with same expiration &amp; </a:t>
            </a:r>
            <a:r>
              <a:rPr lang="en-US" b="1" u="sng" dirty="0"/>
              <a:t>different</a:t>
            </a:r>
            <a:r>
              <a:rPr lang="en-US" dirty="0"/>
              <a:t> strike price</a:t>
            </a:r>
          </a:p>
          <a:p>
            <a:pPr lvl="1"/>
            <a:r>
              <a:rPr lang="en-US" dirty="0"/>
              <a:t>Collar (i.e. protective put and covered call)</a:t>
            </a:r>
          </a:p>
          <a:p>
            <a:pPr lvl="2"/>
            <a:r>
              <a:rPr lang="en-US" dirty="0"/>
              <a:t>If you bought underlying asset, buy a put and sell a call</a:t>
            </a:r>
          </a:p>
          <a:p>
            <a:pPr lvl="2"/>
            <a:r>
              <a:rPr lang="en-US" dirty="0"/>
              <a:t>Used to prevent against large losses, but reduces large gains</a:t>
            </a:r>
          </a:p>
          <a:p>
            <a:pPr lvl="1"/>
            <a:r>
              <a:rPr lang="en-US" dirty="0"/>
              <a:t>Option Spreads: Examples include “Bull Call Spread”, “Bear Put Spread”, “Butterfly Spreads” (combines Bull spreads with bear spreads)</a:t>
            </a:r>
          </a:p>
          <a:p>
            <a:pPr lvl="1"/>
            <a:r>
              <a:rPr lang="en-US" dirty="0"/>
              <a:t>Other Strategies include, “iron Condor”, “Protective Collar”,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01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Investors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3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r>
              <a:rPr lang="en-US" sz="2800" b="1" dirty="0"/>
              <a:t>Active Investors</a:t>
            </a:r>
          </a:p>
          <a:p>
            <a:pPr lvl="1"/>
            <a:r>
              <a:rPr lang="en-US" dirty="0"/>
              <a:t>Speculators: Hoping to profit investing in something but also expecting a probability and possibility of loss</a:t>
            </a:r>
          </a:p>
          <a:p>
            <a:pPr lvl="1"/>
            <a:r>
              <a:rPr lang="en-US" dirty="0"/>
              <a:t>Hedgers: To create certainty in investment outcome by taking an opposite position to offset losses</a:t>
            </a:r>
          </a:p>
          <a:p>
            <a:pPr lvl="1"/>
            <a:r>
              <a:rPr lang="en-US" dirty="0"/>
              <a:t>Arbitrageurs: Taking advantage of market mispricing or imperfections to make profit</a:t>
            </a:r>
          </a:p>
          <a:p>
            <a:pPr lvl="2"/>
            <a:r>
              <a:rPr lang="en-US" dirty="0"/>
              <a:t>Involves simultaneously buying and selling the same asset in mispriced markets (for example)</a:t>
            </a:r>
          </a:p>
          <a:p>
            <a:r>
              <a:rPr lang="en-US" sz="2800" b="1" dirty="0"/>
              <a:t>Passive Investors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048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Derivatives Strategies- Futures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30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876800"/>
          </a:xfrm>
        </p:spPr>
        <p:txBody>
          <a:bodyPr/>
          <a:lstStyle/>
          <a:p>
            <a:r>
              <a:rPr lang="en-US" dirty="0"/>
              <a:t>Taking Long position (i.e. Buying)</a:t>
            </a:r>
          </a:p>
          <a:p>
            <a:r>
              <a:rPr lang="en-US" dirty="0"/>
              <a:t>Taking short position (i.e. selling)</a:t>
            </a:r>
          </a:p>
          <a:p>
            <a:r>
              <a:rPr lang="en-US" dirty="0"/>
              <a:t>Calendar Spread: Buying &amp; Selling contracts for the same underlying asset with different expiration dates</a:t>
            </a:r>
          </a:p>
          <a:p>
            <a:pPr lvl="1"/>
            <a:r>
              <a:rPr lang="en-US" dirty="0"/>
              <a:t>Bull Calendar Spread</a:t>
            </a:r>
          </a:p>
          <a:p>
            <a:pPr lvl="2"/>
            <a:r>
              <a:rPr lang="en-US" dirty="0"/>
              <a:t>Long (i.e. buy) short-term contract &amp; short (i.e. sell) long-term contract</a:t>
            </a:r>
          </a:p>
          <a:p>
            <a:pPr lvl="1"/>
            <a:r>
              <a:rPr lang="en-US" dirty="0"/>
              <a:t>Bear Calendar Spread</a:t>
            </a:r>
          </a:p>
          <a:p>
            <a:pPr lvl="2"/>
            <a:r>
              <a:rPr lang="en-US" dirty="0"/>
              <a:t>Short (sell) the short term contract, &amp; long (buy) the long-term contract</a:t>
            </a:r>
          </a:p>
        </p:txBody>
      </p:sp>
    </p:spTree>
    <p:extLst>
      <p:ext uri="{BB962C8B-B14F-4D97-AF65-F5344CB8AC3E}">
        <p14:creationId xmlns:p14="http://schemas.microsoft.com/office/powerpoint/2010/main" val="8127776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38200" y="2286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Investment Portfolio &amp; Diversification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31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143000"/>
            <a:ext cx="77724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Portfolio: </a:t>
            </a:r>
            <a:r>
              <a:rPr lang="en-US" dirty="0"/>
              <a:t>Combination of financial investments</a:t>
            </a:r>
          </a:p>
          <a:p>
            <a:pPr lvl="1"/>
            <a:r>
              <a:rPr lang="en-US" b="1" dirty="0"/>
              <a:t>Provides Diversification: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Having different investments so your risk is not concentrated in one type of investment or asset.</a:t>
            </a:r>
          </a:p>
          <a:p>
            <a:pPr lvl="1"/>
            <a:r>
              <a:rPr lang="en-US" dirty="0"/>
              <a:t>Reduces overall risk in a portfolio over time</a:t>
            </a:r>
          </a:p>
          <a:p>
            <a:r>
              <a:rPr lang="en-US" dirty="0"/>
              <a:t>Stock Portfolio</a:t>
            </a:r>
          </a:p>
          <a:p>
            <a:pPr lvl="2"/>
            <a:r>
              <a:rPr lang="en-US" dirty="0"/>
              <a:t>Combination of different stocks ONLY</a:t>
            </a:r>
          </a:p>
          <a:p>
            <a:pPr lvl="2"/>
            <a:r>
              <a:rPr lang="en-US" dirty="0"/>
              <a:t>Reduces risk exposure to one or few stocks</a:t>
            </a:r>
          </a:p>
          <a:p>
            <a:r>
              <a:rPr lang="en-US" dirty="0"/>
              <a:t>Bond Portfolio</a:t>
            </a:r>
          </a:p>
          <a:p>
            <a:pPr marL="914400" lvl="1" indent="-457200"/>
            <a:r>
              <a:rPr lang="en-US" dirty="0"/>
              <a:t>Combination of different bonds ONLY</a:t>
            </a:r>
          </a:p>
          <a:p>
            <a:pPr marL="914400" lvl="1" indent="-457200"/>
            <a:r>
              <a:rPr lang="en-US" dirty="0"/>
              <a:t>Reduces risk exposure to one or few stocks</a:t>
            </a:r>
          </a:p>
          <a:p>
            <a:r>
              <a:rPr lang="en-US" dirty="0"/>
              <a:t>Investment Portfolio</a:t>
            </a:r>
          </a:p>
          <a:p>
            <a:pPr lvl="1"/>
            <a:r>
              <a:rPr lang="en-US" dirty="0"/>
              <a:t>Combination of different investments such as stocks ,bonds, options</a:t>
            </a:r>
          </a:p>
          <a:p>
            <a:pPr lvl="1"/>
            <a:r>
              <a:rPr lang="en-US" dirty="0"/>
              <a:t>Reduces risk exposure to one or few types of assets</a:t>
            </a:r>
          </a:p>
          <a:p>
            <a:endParaRPr lang="en-US" dirty="0"/>
          </a:p>
          <a:p>
            <a:r>
              <a:rPr lang="en-US" dirty="0"/>
              <a:t>Note: Diversification does not allow highest return possible for a single asset. However, risks are spread among assets not correlated.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0326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6200"/>
            <a:ext cx="7772400" cy="838200"/>
          </a:xfrm>
        </p:spPr>
        <p:txBody>
          <a:bodyPr>
            <a:normAutofit fontScale="90000"/>
          </a:bodyPr>
          <a:lstStyle/>
          <a:p>
            <a:r>
              <a:rPr lang="en-US" dirty="0"/>
              <a:t>Types of Orders (Buy/Sell) Transactions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32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000125"/>
            <a:ext cx="7772400" cy="5476875"/>
          </a:xfrm>
        </p:spPr>
        <p:txBody>
          <a:bodyPr>
            <a:normAutofit fontScale="77500" lnSpcReduction="20000"/>
          </a:bodyPr>
          <a:lstStyle/>
          <a:p>
            <a:pPr>
              <a:defRPr/>
            </a:pPr>
            <a:r>
              <a:rPr lang="en-US" sz="2800" b="1" dirty="0"/>
              <a:t>Market order</a:t>
            </a:r>
            <a:r>
              <a:rPr lang="en-US" dirty="0"/>
              <a:t>: </a:t>
            </a:r>
          </a:p>
          <a:p>
            <a:pPr lvl="1">
              <a:defRPr/>
            </a:pPr>
            <a:r>
              <a:rPr lang="en-US" dirty="0"/>
              <a:t>Request to buy or sell stock immediately (at market value now)</a:t>
            </a:r>
          </a:p>
          <a:p>
            <a:pPr lvl="1">
              <a:defRPr/>
            </a:pPr>
            <a:r>
              <a:rPr lang="en-US" dirty="0"/>
              <a:t>Used when speed is preferred to than price </a:t>
            </a:r>
          </a:p>
          <a:p>
            <a:pPr>
              <a:defRPr/>
            </a:pPr>
            <a:r>
              <a:rPr lang="en-US" b="1" dirty="0"/>
              <a:t>Limit order</a:t>
            </a:r>
            <a:r>
              <a:rPr lang="en-US" dirty="0"/>
              <a:t>: </a:t>
            </a:r>
          </a:p>
          <a:p>
            <a:pPr lvl="1">
              <a:defRPr/>
            </a:pPr>
            <a:r>
              <a:rPr lang="en-US" dirty="0"/>
              <a:t>Request to buy or sell a stock at a specified price or better.</a:t>
            </a:r>
          </a:p>
          <a:p>
            <a:pPr lvl="1">
              <a:defRPr/>
            </a:pPr>
            <a:r>
              <a:rPr lang="en-US" dirty="0"/>
              <a:t>Used when price is more important than speed of trade</a:t>
            </a:r>
          </a:p>
          <a:p>
            <a:pPr>
              <a:defRPr/>
            </a:pPr>
            <a:r>
              <a:rPr lang="en-US" b="1" dirty="0"/>
              <a:t>Stop-loss order (or stop order): </a:t>
            </a:r>
            <a:r>
              <a:rPr lang="en-US" dirty="0"/>
              <a:t>To limit loss</a:t>
            </a:r>
          </a:p>
          <a:p>
            <a:pPr lvl="1">
              <a:defRPr/>
            </a:pPr>
            <a:r>
              <a:rPr lang="en-US" dirty="0"/>
              <a:t>Request to buy or sell a stock after it reaches a specified price</a:t>
            </a:r>
          </a:p>
          <a:p>
            <a:pPr lvl="1">
              <a:defRPr/>
            </a:pPr>
            <a:r>
              <a:rPr lang="en-US" dirty="0"/>
              <a:t>Then after that that, it trades at next chance (i.e. market order)</a:t>
            </a:r>
          </a:p>
          <a:p>
            <a:pPr lvl="1">
              <a:defRPr/>
            </a:pPr>
            <a:r>
              <a:rPr lang="en-US" dirty="0"/>
              <a:t>E.g. sell a stock if it drops from $15 to $10, then sell at the market rate that exists once the price drops to $10</a:t>
            </a:r>
          </a:p>
          <a:p>
            <a:r>
              <a:rPr lang="en-US" b="1" dirty="0"/>
              <a:t>Stop-Limit Order:</a:t>
            </a:r>
            <a:r>
              <a:rPr lang="en-US" dirty="0"/>
              <a:t> Combines a Stop with a limit order</a:t>
            </a:r>
          </a:p>
          <a:p>
            <a:pPr lvl="1"/>
            <a:r>
              <a:rPr lang="en-US" dirty="0"/>
              <a:t>Once a stop price is reached, converts to a limit order/price</a:t>
            </a:r>
          </a:p>
          <a:p>
            <a:pPr lvl="1"/>
            <a:r>
              <a:rPr lang="en-US" dirty="0"/>
              <a:t>E.g. Stock Price is $35, a stop order is placed at $28 to sell if it reaches that price. Then a limit is placed at $24 (i.e. sell only at $24 or above)</a:t>
            </a:r>
          </a:p>
          <a:p>
            <a:r>
              <a:rPr lang="en-US" b="1" dirty="0"/>
              <a:t>Trailing Stop Order: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Similar to stop order but based on percentage change in market price</a:t>
            </a:r>
          </a:p>
          <a:p>
            <a:pPr lvl="1"/>
            <a:r>
              <a:rPr lang="en-US" dirty="0"/>
              <a:t>E.g. stock is bought at $30, but a trailing stop order is placed for 20%. Therefore stock would be sold when price reduces 20% or more. Can be applied to sales</a:t>
            </a:r>
          </a:p>
          <a:p>
            <a:pPr lvl="1"/>
            <a:endParaRPr lang="en-US" b="1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2434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Implication of Trading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Short-Term Capital Gains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Long-Term Capital Gains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33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Stocks held less than a year (ordinary income tax rate)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/>
        <p:txBody>
          <a:bodyPr/>
          <a:lstStyle/>
          <a:p>
            <a:r>
              <a:rPr lang="en-US" dirty="0"/>
              <a:t>Real Estate</a:t>
            </a:r>
          </a:p>
          <a:p>
            <a:r>
              <a:rPr lang="en-US" dirty="0"/>
              <a:t>Stocks held more than a year (0%,15%, or 20%)</a:t>
            </a:r>
          </a:p>
          <a:p>
            <a:r>
              <a:rPr lang="en-US" dirty="0"/>
              <a:t>Dividend income</a:t>
            </a:r>
          </a:p>
        </p:txBody>
      </p:sp>
    </p:spTree>
    <p:extLst>
      <p:ext uri="{BB962C8B-B14F-4D97-AF65-F5344CB8AC3E}">
        <p14:creationId xmlns:p14="http://schemas.microsoft.com/office/powerpoint/2010/main" val="211572295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Tax Implications in Retirement Assets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Withdrawal Penalties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/>
              <a:t>Taxes To Expect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34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Typically 10% if withdrawn before retirement age</a:t>
            </a:r>
          </a:p>
          <a:p>
            <a:pPr lvl="1"/>
            <a:r>
              <a:rPr lang="en-US" dirty="0"/>
              <a:t>401(k) before 59.5years</a:t>
            </a:r>
          </a:p>
          <a:p>
            <a:pPr lvl="1"/>
            <a:r>
              <a:rPr lang="en-US" dirty="0"/>
              <a:t>403(b) before 59.5 years</a:t>
            </a:r>
          </a:p>
          <a:p>
            <a:pPr lvl="1"/>
            <a:r>
              <a:rPr lang="en-US" dirty="0"/>
              <a:t>457(b) No penalty</a:t>
            </a:r>
          </a:p>
          <a:p>
            <a:pPr lvl="1"/>
            <a:r>
              <a:rPr lang="en-US" dirty="0"/>
              <a:t>IRA before 59.5</a:t>
            </a:r>
          </a:p>
          <a:p>
            <a:pPr lvl="1"/>
            <a:r>
              <a:rPr lang="en-US" dirty="0"/>
              <a:t>Roth IRA before 59.5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42291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Ordinary Income when withdrawals occur at retirement (except Roth)</a:t>
            </a:r>
          </a:p>
          <a:p>
            <a:r>
              <a:rPr lang="en-US" dirty="0"/>
              <a:t>Ordinary income after withdrawal before retirement</a:t>
            </a:r>
          </a:p>
          <a:p>
            <a:r>
              <a:rPr lang="en-US" dirty="0"/>
              <a:t>Required Minimum Distribution (RMD)</a:t>
            </a:r>
          </a:p>
          <a:p>
            <a:pPr lvl="1"/>
            <a:r>
              <a:rPr lang="en-US" dirty="0"/>
              <a:t>Withdraw a % or </a:t>
            </a:r>
            <a:r>
              <a:rPr lang="en-US" dirty="0" err="1"/>
              <a:t>govt</a:t>
            </a:r>
            <a:r>
              <a:rPr lang="en-US" dirty="0"/>
              <a:t> taxes</a:t>
            </a:r>
          </a:p>
          <a:p>
            <a:pPr lvl="1"/>
            <a:r>
              <a:rPr lang="en-US" dirty="0"/>
              <a:t>At age 72 </a:t>
            </a:r>
            <a:r>
              <a:rPr lang="en-US" dirty="0" err="1"/>
              <a:t>govt</a:t>
            </a:r>
            <a:r>
              <a:rPr lang="en-US" dirty="0"/>
              <a:t> starts taking money out if you have not withdrawn any money</a:t>
            </a:r>
          </a:p>
        </p:txBody>
      </p:sp>
    </p:spTree>
    <p:extLst>
      <p:ext uri="{BB962C8B-B14F-4D97-AF65-F5344CB8AC3E}">
        <p14:creationId xmlns:p14="http://schemas.microsoft.com/office/powerpoint/2010/main" val="26586554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3400" y="3124200"/>
            <a:ext cx="8229600" cy="1143000"/>
          </a:xfrm>
        </p:spPr>
        <p:txBody>
          <a:bodyPr/>
          <a:lstStyle/>
          <a:p>
            <a:pPr algn="ctr"/>
            <a:r>
              <a:rPr lang="en-US" dirty="0"/>
              <a:t>Questions???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35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of Technical Analyses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36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>
            <a:normAutofit fontScale="70000" lnSpcReduction="20000"/>
          </a:bodyPr>
          <a:lstStyle/>
          <a:p>
            <a:pPr marL="457200" indent="-457200"/>
            <a:r>
              <a:rPr lang="en-US" b="1" dirty="0"/>
              <a:t>Using Charts</a:t>
            </a:r>
            <a:r>
              <a:rPr lang="en-US" dirty="0"/>
              <a:t>: Plotting historical prices to determine pattern, and using moving averages. Trends such as support vs resistance.</a:t>
            </a:r>
          </a:p>
          <a:p>
            <a:pPr marL="457200" indent="-457200"/>
            <a:r>
              <a:rPr lang="en-US" b="1" dirty="0"/>
              <a:t>Market Volume</a:t>
            </a:r>
            <a:r>
              <a:rPr lang="en-US" dirty="0"/>
              <a:t>: market volume along with direction of market movement captures investor sentiment</a:t>
            </a:r>
          </a:p>
          <a:p>
            <a:pPr marL="914400" lvl="1" indent="-457200"/>
            <a:r>
              <a:rPr lang="en-US" dirty="0"/>
              <a:t>Linked to investor sentiment in behavioral finance</a:t>
            </a:r>
          </a:p>
          <a:p>
            <a:pPr marL="457200" indent="-457200"/>
            <a:r>
              <a:rPr lang="en-US" b="1" dirty="0"/>
              <a:t>Short Interest</a:t>
            </a:r>
            <a:r>
              <a:rPr lang="en-US" dirty="0"/>
              <a:t>: provides insight into future demand for a stock. E.g. large short positions need to be bought and indicate built up demand.</a:t>
            </a:r>
          </a:p>
          <a:p>
            <a:pPr marL="914400" lvl="1" indent="-457200"/>
            <a:r>
              <a:rPr lang="en-US" dirty="0"/>
              <a:t>Linked to Contrarian strategy in behavioral finance</a:t>
            </a:r>
          </a:p>
          <a:p>
            <a:pPr marL="457200" indent="-457200"/>
            <a:r>
              <a:rPr lang="en-US" b="1" dirty="0"/>
              <a:t>Odd Lot Trading</a:t>
            </a:r>
            <a:r>
              <a:rPr lang="en-US" dirty="0"/>
              <a:t>: Taking the opposite trades of retail investors who trade less than 100 shares</a:t>
            </a:r>
          </a:p>
          <a:p>
            <a:pPr marL="914400" lvl="1" indent="-457200"/>
            <a:r>
              <a:rPr lang="en-US" dirty="0"/>
              <a:t>Linked to contrarian strategy in Behavioral finance</a:t>
            </a:r>
          </a:p>
          <a:p>
            <a:pPr marL="457200" indent="-457200"/>
            <a:r>
              <a:rPr lang="en-US" b="1" dirty="0"/>
              <a:t>Dow Theory: </a:t>
            </a:r>
            <a:r>
              <a:rPr lang="en-US" dirty="0"/>
              <a:t>A signal but not predictor of an end to bull or bear markets. Foundational series of writing that gave birth to tenets in technical analyses</a:t>
            </a:r>
          </a:p>
          <a:p>
            <a:pPr marL="457200" indent="-457200"/>
            <a:r>
              <a:rPr lang="en-US" b="1" dirty="0"/>
              <a:t>Breadth of the Market</a:t>
            </a:r>
            <a:r>
              <a:rPr lang="en-US" dirty="0"/>
              <a:t>: Measure of number of stocks increasing in value versus the opposite.</a:t>
            </a:r>
          </a:p>
          <a:p>
            <a:pPr marL="914400" lvl="1" indent="-457200"/>
            <a:r>
              <a:rPr lang="en-US" dirty="0"/>
              <a:t>Somewhat linked to momentum trading in behavioral finance</a:t>
            </a:r>
          </a:p>
          <a:p>
            <a:pPr marL="457200" indent="-457200"/>
            <a:r>
              <a:rPr lang="en-US" b="1" dirty="0"/>
              <a:t>Advance Decline Line:</a:t>
            </a:r>
            <a:r>
              <a:rPr lang="en-US" dirty="0"/>
              <a:t> difference between number of stocks that closed up versus those that lost value</a:t>
            </a:r>
          </a:p>
        </p:txBody>
      </p:sp>
    </p:spTree>
    <p:extLst>
      <p:ext uri="{BB962C8B-B14F-4D97-AF65-F5344CB8AC3E}">
        <p14:creationId xmlns:p14="http://schemas.microsoft.com/office/powerpoint/2010/main" val="3381371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Before Investing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Ensure it is within your budget &amp; ability</a:t>
            </a:r>
          </a:p>
          <a:p>
            <a:r>
              <a:rPr lang="en-US" dirty="0"/>
              <a:t>Do you have an emergency fund established?</a:t>
            </a:r>
          </a:p>
          <a:p>
            <a:r>
              <a:rPr lang="en-US" dirty="0"/>
              <a:t>Are you capable of losing the amounts you invested?</a:t>
            </a:r>
          </a:p>
          <a:p>
            <a:r>
              <a:rPr lang="en-US" dirty="0"/>
              <a:t>Do you know your risk tolerance level?</a:t>
            </a:r>
          </a:p>
          <a:p>
            <a:r>
              <a:rPr lang="en-US" dirty="0"/>
              <a:t>Have you determined your (ST &amp; LT) investment goals?</a:t>
            </a:r>
          </a:p>
          <a:p>
            <a:r>
              <a:rPr lang="en-US" dirty="0"/>
              <a:t>What is your lifecycle stage?</a:t>
            </a:r>
          </a:p>
          <a:p>
            <a:r>
              <a:rPr lang="en-US" dirty="0"/>
              <a:t>Have you understood and accepted that there is the probability of loss with investments?</a:t>
            </a:r>
          </a:p>
          <a:p>
            <a:r>
              <a:rPr lang="en-US" dirty="0"/>
              <a:t>Do not invest out of emotions solely such as fear, desperation,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884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your risk Tolerance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762000" y="1447800"/>
            <a:ext cx="8077200" cy="49530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1" u="sng" dirty="0"/>
              <a:t>Risk Tolerance</a:t>
            </a:r>
            <a:r>
              <a:rPr lang="en-US" dirty="0"/>
              <a:t>: Level of risk an investor is willing to take on 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u="sng" dirty="0"/>
              <a:t>Risk Capacity</a:t>
            </a:r>
            <a:r>
              <a:rPr lang="en-US" dirty="0"/>
              <a:t>: How much loss one can comfortably manage  given present circumstances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PASS Allocation Score by William </a:t>
            </a:r>
            <a:r>
              <a:rPr lang="en-US" dirty="0" err="1"/>
              <a:t>Droms</a:t>
            </a:r>
            <a:r>
              <a:rPr lang="en-US" dirty="0"/>
              <a:t> &amp; Steven Strauss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More commonly used by practitioners and advisors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Using Questionnaires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Some investment platforms already have some (read disclaimers)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https://www.investright.org/informed-investing/know-yourself/test-your-risk-tolerance/</a:t>
            </a:r>
            <a:endParaRPr lang="en-US" dirty="0"/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>
                <a:hlinkClick r:id="rId4"/>
              </a:rPr>
              <a:t>https://pfp.missouri.edu/research/investment-risk-tolerance-assessment/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047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381000"/>
            <a:ext cx="7772400" cy="334962"/>
          </a:xfrm>
        </p:spPr>
        <p:txBody>
          <a:bodyPr>
            <a:normAutofit fontScale="90000"/>
          </a:bodyPr>
          <a:lstStyle/>
          <a:p>
            <a:r>
              <a:rPr lang="en-US" dirty="0"/>
              <a:t>Risk Pyramid In Investing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>
          <a:xfrm>
            <a:off x="6400800" y="685800"/>
            <a:ext cx="2362200" cy="5867400"/>
          </a:xfrm>
        </p:spPr>
        <p:txBody>
          <a:bodyPr>
            <a:normAutofit/>
          </a:bodyPr>
          <a:lstStyle/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5118999"/>
            <a:ext cx="8153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/>
              <a:t>NOTE:</a:t>
            </a:r>
            <a:r>
              <a:rPr lang="en-US" sz="2800" dirty="0"/>
              <a:t> There is potential to lose money in investing since gains or profits are not guaranteed. With higher risk, there is likelihood of higher gains and similarly, higher losses.  </a:t>
            </a:r>
            <a:endParaRPr lang="en-US" sz="2800" b="1" u="sng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838200"/>
            <a:ext cx="6030843" cy="40877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369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Psychology of Investing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7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876800"/>
          </a:xfrm>
        </p:spPr>
        <p:txBody>
          <a:bodyPr/>
          <a:lstStyle/>
          <a:p>
            <a:r>
              <a:rPr lang="en-US" dirty="0"/>
              <a:t>Role of emotions</a:t>
            </a:r>
          </a:p>
          <a:p>
            <a:pPr lvl="1"/>
            <a:r>
              <a:rPr lang="en-US" dirty="0"/>
              <a:t>Fear</a:t>
            </a:r>
          </a:p>
          <a:p>
            <a:pPr lvl="1"/>
            <a:r>
              <a:rPr lang="en-US" dirty="0"/>
              <a:t>Greed</a:t>
            </a:r>
          </a:p>
          <a:p>
            <a:pPr lvl="1"/>
            <a:r>
              <a:rPr lang="en-US" dirty="0"/>
              <a:t>Desperation</a:t>
            </a:r>
          </a:p>
          <a:p>
            <a:r>
              <a:rPr lang="en-US" dirty="0"/>
              <a:t>Some behavioral Biases in investing include:</a:t>
            </a:r>
          </a:p>
          <a:p>
            <a:pPr lvl="1"/>
            <a:r>
              <a:rPr lang="en-US" dirty="0"/>
              <a:t>Overconfidence bias</a:t>
            </a:r>
          </a:p>
          <a:p>
            <a:pPr lvl="1"/>
            <a:r>
              <a:rPr lang="en-US" dirty="0"/>
              <a:t>Familiarity bias</a:t>
            </a:r>
          </a:p>
          <a:p>
            <a:pPr lvl="1"/>
            <a:r>
              <a:rPr lang="en-US" dirty="0"/>
              <a:t>Loss aversion</a:t>
            </a:r>
          </a:p>
          <a:p>
            <a:pPr lvl="1"/>
            <a:r>
              <a:rPr lang="en-US" dirty="0"/>
              <a:t>Self-attribution bias,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78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772400" cy="1143000"/>
          </a:xfrm>
        </p:spPr>
        <p:txBody>
          <a:bodyPr/>
          <a:lstStyle/>
          <a:p>
            <a:r>
              <a:rPr lang="en-US" dirty="0"/>
              <a:t>Types of Assets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029200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Stocks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Bonds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Derivatives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Options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Futures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i="1" dirty="0"/>
              <a:t>Forwards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i="1" dirty="0"/>
              <a:t>Swaps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Alternative Investments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Traditionally applied to investments outside of stocks &amp; bonds</a:t>
            </a:r>
          </a:p>
          <a:p>
            <a:pPr marL="731520" lvl="1" indent="-457200">
              <a:buFont typeface="Arial" panose="020B0604020202020204" pitchFamily="34" charset="0"/>
              <a:buChar char="•"/>
            </a:pPr>
            <a:r>
              <a:rPr lang="en-US" dirty="0"/>
              <a:t>Art, Jewelry, vintage, collector’s items, antiques,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Real Estate</a:t>
            </a:r>
          </a:p>
        </p:txBody>
      </p:sp>
    </p:spTree>
    <p:extLst>
      <p:ext uri="{BB962C8B-B14F-4D97-AF65-F5344CB8AC3E}">
        <p14:creationId xmlns:p14="http://schemas.microsoft.com/office/powerpoint/2010/main" val="836536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Investment Theories (for most assets)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BDE208-9292-45E5-B44E-E83542AB4FD9}" type="slidenum">
              <a:rPr lang="en-US" smtClean="0"/>
              <a:t>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85000" lnSpcReduction="20000"/>
          </a:bodyPr>
          <a:lstStyle/>
          <a:p>
            <a:r>
              <a:rPr lang="en-US" b="1" u="sng" dirty="0"/>
              <a:t>Fundamental Analysis</a:t>
            </a:r>
            <a:r>
              <a:rPr lang="en-US" b="1" dirty="0"/>
              <a:t>: </a:t>
            </a:r>
            <a:r>
              <a:rPr lang="en-US" altLang="en-US" sz="2000" b="1" dirty="0"/>
              <a:t>Assume that a stock’s intrinsic or real value is determined by the company’s future earnings</a:t>
            </a:r>
          </a:p>
          <a:p>
            <a:pPr lvl="1"/>
            <a:r>
              <a:rPr lang="en-US" sz="1900" dirty="0"/>
              <a:t>Fundamental analyses include: </a:t>
            </a:r>
            <a:r>
              <a:rPr lang="en-US" altLang="en-US" sz="1900" b="1" dirty="0"/>
              <a:t>Expected earnings, Financial strength of the company, Industry, New product development, Economic growth of the overall economy, etc</a:t>
            </a:r>
            <a:r>
              <a:rPr lang="en-US" altLang="en-US" sz="1900" dirty="0"/>
              <a:t>.</a:t>
            </a:r>
          </a:p>
          <a:p>
            <a:r>
              <a:rPr lang="en-US" u="sng" dirty="0"/>
              <a:t>Technical Analysis</a:t>
            </a:r>
            <a:r>
              <a:rPr lang="en-US" dirty="0"/>
              <a:t>: </a:t>
            </a:r>
            <a:r>
              <a:rPr lang="en-US" altLang="en-US" sz="2200" dirty="0"/>
              <a:t>Based on the assumption that a stock’s market value is determined by the forces of supply and demand in the stock market as a whole</a:t>
            </a:r>
          </a:p>
          <a:p>
            <a:pPr lvl="1" indent="-457200">
              <a:buClrTx/>
            </a:pPr>
            <a:r>
              <a:rPr lang="en-US" altLang="en-US" dirty="0"/>
              <a:t>Deviates from fundamentalism by assuming that past market trends can predict the future direction for the market as a whole instead of fundamental value.</a:t>
            </a:r>
          </a:p>
          <a:p>
            <a:pPr lvl="1" indent="-457200">
              <a:buClrTx/>
            </a:pPr>
            <a:r>
              <a:rPr lang="en-US" altLang="en-US" dirty="0"/>
              <a:t>Chartists plot past price movements and other market averages to observe trends they use to predict a stock’s future value.</a:t>
            </a:r>
          </a:p>
          <a:p>
            <a:r>
              <a:rPr lang="en-US" b="1" u="sng" dirty="0"/>
              <a:t>Efficient Market Hypotheses (EMH) </a:t>
            </a:r>
            <a:r>
              <a:rPr lang="en-US" sz="2100" b="1" dirty="0"/>
              <a:t>Based on the assumption that stock price movements are purely random.</a:t>
            </a:r>
          </a:p>
          <a:p>
            <a:pPr marL="342900" lvl="1">
              <a:buClrTx/>
            </a:pPr>
            <a:r>
              <a:rPr lang="en-US" dirty="0"/>
              <a:t>A stock’s current market price reflects its true value (</a:t>
            </a:r>
            <a:r>
              <a:rPr lang="en-US" i="1" dirty="0"/>
              <a:t>News??</a:t>
            </a:r>
            <a:r>
              <a:rPr lang="en-US" dirty="0"/>
              <a:t>).</a:t>
            </a:r>
          </a:p>
          <a:p>
            <a:pPr marL="342900" lvl="1">
              <a:buClrTx/>
            </a:pPr>
            <a:r>
              <a:rPr lang="en-US" dirty="0"/>
              <a:t>It is impossible for an investor to outperform the average for the stock market as a whole over a long period of time unless they pick riskier investments </a:t>
            </a:r>
            <a:r>
              <a:rPr lang="en-US" i="1" dirty="0"/>
              <a:t>(beta &amp; Alpha)</a:t>
            </a:r>
          </a:p>
          <a:p>
            <a:pPr marL="342900" lvl="1">
              <a:buClrTx/>
            </a:pPr>
            <a:r>
              <a:rPr lang="en-US" dirty="0"/>
              <a:t>Behavioral theories adopted based on contrary evidence or observations (i.e. violations)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88038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1048222EBABBD4A8216E96C900F751F" ma:contentTypeVersion="9" ma:contentTypeDescription="Create a new document." ma:contentTypeScope="" ma:versionID="5f10bccb995e3a48c2e088967bd81dbb">
  <xsd:schema xmlns:xsd="http://www.w3.org/2001/XMLSchema" xmlns:xs="http://www.w3.org/2001/XMLSchema" xmlns:p="http://schemas.microsoft.com/office/2006/metadata/properties" xmlns:ns3="0bb7179b-43bd-4992-881c-606d8873dcce" targetNamespace="http://schemas.microsoft.com/office/2006/metadata/properties" ma:root="true" ma:fieldsID="acb4acd4dc40e54341df9a1bc676380a" ns3:_="">
    <xsd:import namespace="0bb7179b-43bd-4992-881c-606d8873dcc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EventHashCode" minOccurs="0"/>
                <xsd:element ref="ns3:MediaServiceGenerationTime" minOccurs="0"/>
                <xsd:element ref="ns3:MediaServiceDateTaken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b7179b-43bd-4992-881c-606d8873dc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A545A5A-36AE-43CA-B971-44FE2D4FA5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b7179b-43bd-4992-881c-606d8873dc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16E45CC-8A21-4E1E-8078-8A2CFD81ED12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purl.org/dc/terms/"/>
    <ds:schemaRef ds:uri="0bb7179b-43bd-4992-881c-606d8873dcce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9AE80F3-FBBC-4374-8916-34D6E125A8F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26957</TotalTime>
  <Words>3210</Words>
  <Application>Microsoft Office PowerPoint</Application>
  <PresentationFormat>On-screen Show (4:3)</PresentationFormat>
  <Paragraphs>433</Paragraphs>
  <Slides>36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Franklin Gothic Book</vt:lpstr>
      <vt:lpstr>Perpetua</vt:lpstr>
      <vt:lpstr>Wingdings 2</vt:lpstr>
      <vt:lpstr>Equity</vt:lpstr>
      <vt:lpstr>Investing Strategies</vt:lpstr>
      <vt:lpstr>What Is Your Reason for Investing</vt:lpstr>
      <vt:lpstr>Types of Investors</vt:lpstr>
      <vt:lpstr>Before Investing</vt:lpstr>
      <vt:lpstr>What is your risk Tolerance level</vt:lpstr>
      <vt:lpstr>Risk Pyramid In Investing</vt:lpstr>
      <vt:lpstr>Psychology of Investing</vt:lpstr>
      <vt:lpstr>Types of Assets</vt:lpstr>
      <vt:lpstr>Investment Theories (for most assets)</vt:lpstr>
      <vt:lpstr>Investing Rule of Thumb</vt:lpstr>
      <vt:lpstr>Investment Strategies</vt:lpstr>
      <vt:lpstr>Active Strategies - Personas</vt:lpstr>
      <vt:lpstr>Passive strategies -Personas</vt:lpstr>
      <vt:lpstr>Buy-and-hold Strategy</vt:lpstr>
      <vt:lpstr>Index Investing</vt:lpstr>
      <vt:lpstr>Dollar Cost Averaging</vt:lpstr>
      <vt:lpstr>Real Estate Investing (Passive)</vt:lpstr>
      <vt:lpstr>Dividend Investing</vt:lpstr>
      <vt:lpstr>Day &amp; Swing Trading</vt:lpstr>
      <vt:lpstr>Value Investing</vt:lpstr>
      <vt:lpstr>Growth Investing</vt:lpstr>
      <vt:lpstr>Sector Investing/Rotation</vt:lpstr>
      <vt:lpstr>Contrarian Investing </vt:lpstr>
      <vt:lpstr>Hedging &amp; Derivatives Strategies</vt:lpstr>
      <vt:lpstr>Investment Strategies &amp; Horizons</vt:lpstr>
      <vt:lpstr>Trading Strategies by investment theory</vt:lpstr>
      <vt:lpstr>Bonds (or Debt instruments) </vt:lpstr>
      <vt:lpstr>Derivative Assets (Contracts)</vt:lpstr>
      <vt:lpstr>Derivatives Strategies- Options</vt:lpstr>
      <vt:lpstr>Derivatives Strategies- Futures</vt:lpstr>
      <vt:lpstr>Investment Portfolio &amp; Diversification</vt:lpstr>
      <vt:lpstr>Types of Orders (Buy/Sell) Transactions</vt:lpstr>
      <vt:lpstr>Tax Implication of Trading</vt:lpstr>
      <vt:lpstr>Tax Implications in Retirement Assets</vt:lpstr>
      <vt:lpstr>Questions???</vt:lpstr>
      <vt:lpstr>Tools of Technical Analyses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Investments</dc:title>
  <dc:creator>ckadanso</dc:creator>
  <cp:lastModifiedBy>Danso, Charles K</cp:lastModifiedBy>
  <cp:revision>131</cp:revision>
  <dcterms:created xsi:type="dcterms:W3CDTF">2022-02-25T05:22:32Z</dcterms:created>
  <dcterms:modified xsi:type="dcterms:W3CDTF">2023-10-10T22:10:13Z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0x01010091048222EBABBD4A8216E96C900F751F</vt:lpwstr>
  </property>
</Properties>
</file>