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8" r:id="rId5"/>
  </p:sldMasterIdLst>
  <p:notesMasterIdLst>
    <p:notesMasterId r:id="rId23"/>
  </p:notesMasterIdLst>
  <p:sldIdLst>
    <p:sldId id="344" r:id="rId6"/>
    <p:sldId id="403" r:id="rId7"/>
    <p:sldId id="379" r:id="rId8"/>
    <p:sldId id="381" r:id="rId9"/>
    <p:sldId id="384" r:id="rId10"/>
    <p:sldId id="382" r:id="rId11"/>
    <p:sldId id="385" r:id="rId12"/>
    <p:sldId id="386" r:id="rId13"/>
    <p:sldId id="387" r:id="rId14"/>
    <p:sldId id="389" r:id="rId15"/>
    <p:sldId id="404" r:id="rId16"/>
    <p:sldId id="405" r:id="rId17"/>
    <p:sldId id="388" r:id="rId18"/>
    <p:sldId id="406" r:id="rId19"/>
    <p:sldId id="391" r:id="rId20"/>
    <p:sldId id="392" r:id="rId21"/>
    <p:sldId id="396" r:id="rId2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EAD4A4E-3866-F730-A79A-6BE662BA0424}" name="Campa, Esteban" initials="CE" userId="S::ecampa4@calstatela.edu::10d51643-3bc8-4d03-ad06-8f48ce50a87b" providerId="AD"/>
  <p188:author id="{482379C9-CA52-2D69-BA47-079E0DACA8E2}" name="Hernandez, Crista C" initials="HC" userId="S::cherna340@calstatela.edu::4ec0c4ee-41b6-4fbd-9dae-fad3f7e56ac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1DDE38-3600-45CC-B04A-6A1400DF277B}" v="36" dt="2024-07-24T18:33:48.698"/>
    <p1510:client id="{D64519C7-C38D-C14C-CE73-6276E8D8A554}" v="240" dt="2024-07-24T18:33:00.9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2" autoAdjust="0"/>
    <p:restoredTop sz="94662" autoAdjust="0"/>
  </p:normalViewPr>
  <p:slideViewPr>
    <p:cSldViewPr snapToGrid="0">
      <p:cViewPr varScale="1">
        <p:scale>
          <a:sx n="156" d="100"/>
          <a:sy n="156" d="100"/>
        </p:scale>
        <p:origin x="444" y="4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2F2D38-97A1-4603-B2E8-BEE670E84CFF}" type="datetimeFigureOut">
              <a:rPr lang="en-US" smtClean="0"/>
              <a:t>8/12/2024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6D998C-B542-493A-B689-5BC32312F86E}" type="slidenum">
              <a:rPr lang="en-US" smtClean="0"/>
              <a:t>‹#›</a:t>
            </a:fld>
            <a:endParaRPr lang="en-US"/>
          </a:p>
        </p:txBody>
      </p:sp>
    </p:spTree>
    <p:extLst>
      <p:ext uri="{BB962C8B-B14F-4D97-AF65-F5344CB8AC3E}">
        <p14:creationId xmlns:p14="http://schemas.microsoft.com/office/powerpoint/2010/main" val="81627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924DC0-B4A4-4524-931C-0BFE9F12701A}" type="slidenum">
              <a:rPr lang="en-US" smtClean="0"/>
              <a:t>1</a:t>
            </a:fld>
            <a:endParaRPr lang="en-US"/>
          </a:p>
        </p:txBody>
      </p:sp>
    </p:spTree>
    <p:extLst>
      <p:ext uri="{BB962C8B-B14F-4D97-AF65-F5344CB8AC3E}">
        <p14:creationId xmlns:p14="http://schemas.microsoft.com/office/powerpoint/2010/main" val="4060430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sz="1800" dirty="0">
              <a:ea typeface="Calibri"/>
              <a:cs typeface="Calibri"/>
            </a:endParaRPr>
          </a:p>
        </p:txBody>
      </p:sp>
      <p:sp>
        <p:nvSpPr>
          <p:cNvPr id="4" name="Slide Number Placeholder 3"/>
          <p:cNvSpPr>
            <a:spLocks noGrp="1"/>
          </p:cNvSpPr>
          <p:nvPr>
            <p:ph type="sldNum" sz="quarter" idx="5"/>
          </p:nvPr>
        </p:nvSpPr>
        <p:spPr/>
        <p:txBody>
          <a:bodyPr/>
          <a:lstStyle/>
          <a:p>
            <a:fld id="{B5924DC0-B4A4-4524-931C-0BFE9F12701A}" type="slidenum">
              <a:rPr lang="en-US" smtClean="0"/>
              <a:t>10</a:t>
            </a:fld>
            <a:endParaRPr lang="en-US"/>
          </a:p>
        </p:txBody>
      </p:sp>
    </p:spTree>
    <p:extLst>
      <p:ext uri="{BB962C8B-B14F-4D97-AF65-F5344CB8AC3E}">
        <p14:creationId xmlns:p14="http://schemas.microsoft.com/office/powerpoint/2010/main" val="12565049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924DC0-B4A4-4524-931C-0BFE9F12701A}" type="slidenum">
              <a:rPr lang="en-US" smtClean="0"/>
              <a:t>11</a:t>
            </a:fld>
            <a:endParaRPr lang="en-US"/>
          </a:p>
        </p:txBody>
      </p:sp>
    </p:spTree>
    <p:extLst>
      <p:ext uri="{BB962C8B-B14F-4D97-AF65-F5344CB8AC3E}">
        <p14:creationId xmlns:p14="http://schemas.microsoft.com/office/powerpoint/2010/main" val="18719086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B5924DC0-B4A4-4524-931C-0BFE9F12701A}" type="slidenum">
              <a:rPr lang="en-US" smtClean="0"/>
              <a:t>12</a:t>
            </a:fld>
            <a:endParaRPr lang="en-US"/>
          </a:p>
        </p:txBody>
      </p:sp>
    </p:spTree>
    <p:extLst>
      <p:ext uri="{BB962C8B-B14F-4D97-AF65-F5344CB8AC3E}">
        <p14:creationId xmlns:p14="http://schemas.microsoft.com/office/powerpoint/2010/main" val="26775417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Sans-Serif"/>
              <a:buChar char="•"/>
            </a:pPr>
            <a:endParaRPr lang="en-US" dirty="0">
              <a:cs typeface="Calibri"/>
            </a:endParaRPr>
          </a:p>
        </p:txBody>
      </p:sp>
      <p:sp>
        <p:nvSpPr>
          <p:cNvPr id="4" name="Slide Number Placeholder 3"/>
          <p:cNvSpPr>
            <a:spLocks noGrp="1"/>
          </p:cNvSpPr>
          <p:nvPr>
            <p:ph type="sldNum" sz="quarter" idx="5"/>
          </p:nvPr>
        </p:nvSpPr>
        <p:spPr/>
        <p:txBody>
          <a:bodyPr/>
          <a:lstStyle/>
          <a:p>
            <a:fld id="{B5924DC0-B4A4-4524-931C-0BFE9F12701A}" type="slidenum">
              <a:rPr lang="en-US" smtClean="0"/>
              <a:t>13</a:t>
            </a:fld>
            <a:endParaRPr lang="en-US"/>
          </a:p>
        </p:txBody>
      </p:sp>
    </p:spTree>
    <p:extLst>
      <p:ext uri="{BB962C8B-B14F-4D97-AF65-F5344CB8AC3E}">
        <p14:creationId xmlns:p14="http://schemas.microsoft.com/office/powerpoint/2010/main" val="21160224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Sans-Serif"/>
              <a:buChar char="•"/>
            </a:pPr>
            <a:endParaRPr lang="en-US" dirty="0">
              <a:cs typeface="Calibri"/>
            </a:endParaRPr>
          </a:p>
        </p:txBody>
      </p:sp>
      <p:sp>
        <p:nvSpPr>
          <p:cNvPr id="4" name="Slide Number Placeholder 3"/>
          <p:cNvSpPr>
            <a:spLocks noGrp="1"/>
          </p:cNvSpPr>
          <p:nvPr>
            <p:ph type="sldNum" sz="quarter" idx="5"/>
          </p:nvPr>
        </p:nvSpPr>
        <p:spPr/>
        <p:txBody>
          <a:bodyPr/>
          <a:lstStyle/>
          <a:p>
            <a:fld id="{B5924DC0-B4A4-4524-931C-0BFE9F12701A}" type="slidenum">
              <a:rPr lang="en-US" smtClean="0"/>
              <a:t>14</a:t>
            </a:fld>
            <a:endParaRPr lang="en-US"/>
          </a:p>
        </p:txBody>
      </p:sp>
    </p:spTree>
    <p:extLst>
      <p:ext uri="{BB962C8B-B14F-4D97-AF65-F5344CB8AC3E}">
        <p14:creationId xmlns:p14="http://schemas.microsoft.com/office/powerpoint/2010/main" val="10112212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a:ea typeface="Calibri"/>
              <a:cs typeface="Calibri"/>
            </a:endParaRPr>
          </a:p>
        </p:txBody>
      </p:sp>
      <p:sp>
        <p:nvSpPr>
          <p:cNvPr id="4" name="Slide Number Placeholder 3"/>
          <p:cNvSpPr>
            <a:spLocks noGrp="1"/>
          </p:cNvSpPr>
          <p:nvPr>
            <p:ph type="sldNum" sz="quarter" idx="5"/>
          </p:nvPr>
        </p:nvSpPr>
        <p:spPr/>
        <p:txBody>
          <a:bodyPr/>
          <a:lstStyle/>
          <a:p>
            <a:fld id="{B5924DC0-B4A4-4524-931C-0BFE9F12701A}" type="slidenum">
              <a:rPr lang="en-US" smtClean="0"/>
              <a:t>15</a:t>
            </a:fld>
            <a:endParaRPr lang="en-US"/>
          </a:p>
        </p:txBody>
      </p:sp>
    </p:spTree>
    <p:extLst>
      <p:ext uri="{BB962C8B-B14F-4D97-AF65-F5344CB8AC3E}">
        <p14:creationId xmlns:p14="http://schemas.microsoft.com/office/powerpoint/2010/main" val="31363182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US" sz="1800">
              <a:ea typeface="Calibri"/>
              <a:cs typeface="Calibri"/>
            </a:endParaRPr>
          </a:p>
        </p:txBody>
      </p:sp>
      <p:sp>
        <p:nvSpPr>
          <p:cNvPr id="4" name="Slide Number Placeholder 3"/>
          <p:cNvSpPr>
            <a:spLocks noGrp="1"/>
          </p:cNvSpPr>
          <p:nvPr>
            <p:ph type="sldNum" sz="quarter" idx="5"/>
          </p:nvPr>
        </p:nvSpPr>
        <p:spPr/>
        <p:txBody>
          <a:bodyPr/>
          <a:lstStyle/>
          <a:p>
            <a:fld id="{B5924DC0-B4A4-4524-931C-0BFE9F12701A}" type="slidenum">
              <a:rPr lang="en-US" smtClean="0"/>
              <a:t>16</a:t>
            </a:fld>
            <a:endParaRPr lang="en-US"/>
          </a:p>
        </p:txBody>
      </p:sp>
    </p:spTree>
    <p:extLst>
      <p:ext uri="{BB962C8B-B14F-4D97-AF65-F5344CB8AC3E}">
        <p14:creationId xmlns:p14="http://schemas.microsoft.com/office/powerpoint/2010/main" val="1814095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Sans-Serif"/>
              <a:buChar char="•"/>
            </a:pPr>
            <a:endParaRPr lang="en-US" dirty="0">
              <a:cs typeface="Calibri"/>
            </a:endParaRPr>
          </a:p>
        </p:txBody>
      </p:sp>
      <p:sp>
        <p:nvSpPr>
          <p:cNvPr id="4" name="Slide Number Placeholder 3"/>
          <p:cNvSpPr>
            <a:spLocks noGrp="1"/>
          </p:cNvSpPr>
          <p:nvPr>
            <p:ph type="sldNum" sz="quarter" idx="5"/>
          </p:nvPr>
        </p:nvSpPr>
        <p:spPr/>
        <p:txBody>
          <a:bodyPr/>
          <a:lstStyle/>
          <a:p>
            <a:fld id="{B5924DC0-B4A4-4524-931C-0BFE9F12701A}" type="slidenum">
              <a:rPr lang="en-US" smtClean="0"/>
              <a:t>2</a:t>
            </a:fld>
            <a:endParaRPr lang="en-US"/>
          </a:p>
        </p:txBody>
      </p:sp>
    </p:spTree>
    <p:extLst>
      <p:ext uri="{BB962C8B-B14F-4D97-AF65-F5344CB8AC3E}">
        <p14:creationId xmlns:p14="http://schemas.microsoft.com/office/powerpoint/2010/main" val="2916557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Sans-Serif"/>
              <a:buChar char="•"/>
            </a:pPr>
            <a:endParaRPr lang="en-US" dirty="0">
              <a:cs typeface="Calibri"/>
            </a:endParaRPr>
          </a:p>
        </p:txBody>
      </p:sp>
      <p:sp>
        <p:nvSpPr>
          <p:cNvPr id="4" name="Slide Number Placeholder 3"/>
          <p:cNvSpPr>
            <a:spLocks noGrp="1"/>
          </p:cNvSpPr>
          <p:nvPr>
            <p:ph type="sldNum" sz="quarter" idx="5"/>
          </p:nvPr>
        </p:nvSpPr>
        <p:spPr/>
        <p:txBody>
          <a:bodyPr/>
          <a:lstStyle/>
          <a:p>
            <a:fld id="{B5924DC0-B4A4-4524-931C-0BFE9F12701A}" type="slidenum">
              <a:rPr lang="en-US" smtClean="0"/>
              <a:t>3</a:t>
            </a:fld>
            <a:endParaRPr lang="en-US"/>
          </a:p>
        </p:txBody>
      </p:sp>
    </p:spTree>
    <p:extLst>
      <p:ext uri="{BB962C8B-B14F-4D97-AF65-F5344CB8AC3E}">
        <p14:creationId xmlns:p14="http://schemas.microsoft.com/office/powerpoint/2010/main" val="614430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Sans-Serif"/>
              <a:buChar char="•"/>
            </a:pPr>
            <a:endParaRPr lang="en-US" dirty="0">
              <a:cs typeface="Calibri"/>
            </a:endParaRPr>
          </a:p>
        </p:txBody>
      </p:sp>
      <p:sp>
        <p:nvSpPr>
          <p:cNvPr id="4" name="Slide Number Placeholder 3"/>
          <p:cNvSpPr>
            <a:spLocks noGrp="1"/>
          </p:cNvSpPr>
          <p:nvPr>
            <p:ph type="sldNum" sz="quarter" idx="5"/>
          </p:nvPr>
        </p:nvSpPr>
        <p:spPr/>
        <p:txBody>
          <a:bodyPr/>
          <a:lstStyle/>
          <a:p>
            <a:fld id="{B5924DC0-B4A4-4524-931C-0BFE9F12701A}" type="slidenum">
              <a:rPr lang="en-US" smtClean="0"/>
              <a:t>4</a:t>
            </a:fld>
            <a:endParaRPr lang="en-US"/>
          </a:p>
        </p:txBody>
      </p:sp>
    </p:spTree>
    <p:extLst>
      <p:ext uri="{BB962C8B-B14F-4D97-AF65-F5344CB8AC3E}">
        <p14:creationId xmlns:p14="http://schemas.microsoft.com/office/powerpoint/2010/main" val="548964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Sans-Serif"/>
              <a:buChar char="•"/>
            </a:pPr>
            <a:endParaRPr lang="en-US" dirty="0">
              <a:cs typeface="Calibri"/>
            </a:endParaRPr>
          </a:p>
        </p:txBody>
      </p:sp>
      <p:sp>
        <p:nvSpPr>
          <p:cNvPr id="4" name="Slide Number Placeholder 3"/>
          <p:cNvSpPr>
            <a:spLocks noGrp="1"/>
          </p:cNvSpPr>
          <p:nvPr>
            <p:ph type="sldNum" sz="quarter" idx="5"/>
          </p:nvPr>
        </p:nvSpPr>
        <p:spPr/>
        <p:txBody>
          <a:bodyPr/>
          <a:lstStyle/>
          <a:p>
            <a:fld id="{B5924DC0-B4A4-4524-931C-0BFE9F12701A}" type="slidenum">
              <a:rPr lang="en-US" smtClean="0"/>
              <a:t>5</a:t>
            </a:fld>
            <a:endParaRPr lang="en-US"/>
          </a:p>
        </p:txBody>
      </p:sp>
    </p:spTree>
    <p:extLst>
      <p:ext uri="{BB962C8B-B14F-4D97-AF65-F5344CB8AC3E}">
        <p14:creationId xmlns:p14="http://schemas.microsoft.com/office/powerpoint/2010/main" val="2762752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Sans-Serif"/>
              <a:buChar char="•"/>
            </a:pPr>
            <a:endParaRPr lang="en-US" dirty="0">
              <a:cs typeface="Calibri"/>
            </a:endParaRPr>
          </a:p>
        </p:txBody>
      </p:sp>
      <p:sp>
        <p:nvSpPr>
          <p:cNvPr id="4" name="Slide Number Placeholder 3"/>
          <p:cNvSpPr>
            <a:spLocks noGrp="1"/>
          </p:cNvSpPr>
          <p:nvPr>
            <p:ph type="sldNum" sz="quarter" idx="5"/>
          </p:nvPr>
        </p:nvSpPr>
        <p:spPr/>
        <p:txBody>
          <a:bodyPr/>
          <a:lstStyle/>
          <a:p>
            <a:fld id="{B5924DC0-B4A4-4524-931C-0BFE9F12701A}" type="slidenum">
              <a:rPr lang="en-US" smtClean="0"/>
              <a:t>6</a:t>
            </a:fld>
            <a:endParaRPr lang="en-US"/>
          </a:p>
        </p:txBody>
      </p:sp>
    </p:spTree>
    <p:extLst>
      <p:ext uri="{BB962C8B-B14F-4D97-AF65-F5344CB8AC3E}">
        <p14:creationId xmlns:p14="http://schemas.microsoft.com/office/powerpoint/2010/main" val="3447398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B5924DC0-B4A4-4524-931C-0BFE9F12701A}" type="slidenum">
              <a:rPr lang="en-US" smtClean="0"/>
              <a:t>7</a:t>
            </a:fld>
            <a:endParaRPr lang="en-US"/>
          </a:p>
        </p:txBody>
      </p:sp>
    </p:spTree>
    <p:extLst>
      <p:ext uri="{BB962C8B-B14F-4D97-AF65-F5344CB8AC3E}">
        <p14:creationId xmlns:p14="http://schemas.microsoft.com/office/powerpoint/2010/main" val="3033276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Sans-Serif"/>
              <a:buChar char="•"/>
            </a:pPr>
            <a:endParaRPr lang="en-US" dirty="0">
              <a:cs typeface="Calibri"/>
            </a:endParaRPr>
          </a:p>
        </p:txBody>
      </p:sp>
      <p:sp>
        <p:nvSpPr>
          <p:cNvPr id="4" name="Slide Number Placeholder 3"/>
          <p:cNvSpPr>
            <a:spLocks noGrp="1"/>
          </p:cNvSpPr>
          <p:nvPr>
            <p:ph type="sldNum" sz="quarter" idx="5"/>
          </p:nvPr>
        </p:nvSpPr>
        <p:spPr/>
        <p:txBody>
          <a:bodyPr/>
          <a:lstStyle/>
          <a:p>
            <a:fld id="{B5924DC0-B4A4-4524-931C-0BFE9F12701A}" type="slidenum">
              <a:rPr lang="en-US" smtClean="0"/>
              <a:t>8</a:t>
            </a:fld>
            <a:endParaRPr lang="en-US"/>
          </a:p>
        </p:txBody>
      </p:sp>
    </p:spTree>
    <p:extLst>
      <p:ext uri="{BB962C8B-B14F-4D97-AF65-F5344CB8AC3E}">
        <p14:creationId xmlns:p14="http://schemas.microsoft.com/office/powerpoint/2010/main" val="2481084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US" sz="1800">
              <a:ea typeface="Calibri"/>
              <a:cs typeface="Calibri"/>
            </a:endParaRPr>
          </a:p>
        </p:txBody>
      </p:sp>
      <p:sp>
        <p:nvSpPr>
          <p:cNvPr id="4" name="Slide Number Placeholder 3"/>
          <p:cNvSpPr>
            <a:spLocks noGrp="1"/>
          </p:cNvSpPr>
          <p:nvPr>
            <p:ph type="sldNum" sz="quarter" idx="5"/>
          </p:nvPr>
        </p:nvSpPr>
        <p:spPr/>
        <p:txBody>
          <a:bodyPr/>
          <a:lstStyle/>
          <a:p>
            <a:fld id="{B5924DC0-B4A4-4524-931C-0BFE9F12701A}" type="slidenum">
              <a:rPr lang="en-US" smtClean="0"/>
              <a:t>9</a:t>
            </a:fld>
            <a:endParaRPr lang="en-US"/>
          </a:p>
        </p:txBody>
      </p:sp>
    </p:spTree>
    <p:extLst>
      <p:ext uri="{BB962C8B-B14F-4D97-AF65-F5344CB8AC3E}">
        <p14:creationId xmlns:p14="http://schemas.microsoft.com/office/powerpoint/2010/main" val="1026446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userDrawn="1">
  <p:cSld name="Title only">
    <p:spTree>
      <p:nvGrpSpPr>
        <p:cNvPr id="1" name="Shape 20"/>
        <p:cNvGrpSpPr/>
        <p:nvPr/>
      </p:nvGrpSpPr>
      <p:grpSpPr>
        <a:xfrm>
          <a:off x="0" y="0"/>
          <a:ext cx="0" cy="0"/>
          <a:chOff x="0" y="0"/>
          <a:chExt cx="0" cy="0"/>
        </a:xfrm>
      </p:grpSpPr>
      <p:sp>
        <p:nvSpPr>
          <p:cNvPr id="21" name="Google Shape;21;p6"/>
          <p:cNvSpPr txBox="1">
            <a:spLocks noGrp="1"/>
          </p:cNvSpPr>
          <p:nvPr>
            <p:ph type="title"/>
          </p:nvPr>
        </p:nvSpPr>
        <p:spPr>
          <a:xfrm>
            <a:off x="960000" y="720000"/>
            <a:ext cx="10272000" cy="518000"/>
          </a:xfrm>
          <a:prstGeom prst="rect">
            <a:avLst/>
          </a:prstGeom>
        </p:spPr>
        <p:txBody>
          <a:bodyPr spcFirstLastPara="1" wrap="square" lIns="91425" tIns="91425" rIns="91425" bIns="91425" anchor="ctr" anchorCtr="0">
            <a:noAutofit/>
          </a:bodyPr>
          <a:lstStyle>
            <a:lvl1pPr lvl="0" algn="ctr">
              <a:spcBef>
                <a:spcPts val="0"/>
              </a:spcBef>
              <a:spcAft>
                <a:spcPts val="0"/>
              </a:spcAft>
              <a:buSzPts val="3000"/>
              <a:buNone/>
              <a:defRPr>
                <a:latin typeface="+mj-l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a:p>
        </p:txBody>
      </p:sp>
      <p:sp>
        <p:nvSpPr>
          <p:cNvPr id="3" name="Text Placeholder 2">
            <a:extLst>
              <a:ext uri="{FF2B5EF4-FFF2-40B4-BE49-F238E27FC236}">
                <a16:creationId xmlns:a16="http://schemas.microsoft.com/office/drawing/2014/main" id="{612185BC-D7DE-849B-C3C6-C27F4A8C1E19}"/>
              </a:ext>
            </a:extLst>
          </p:cNvPr>
          <p:cNvSpPr>
            <a:spLocks noGrp="1"/>
          </p:cNvSpPr>
          <p:nvPr>
            <p:ph type="body" sz="quarter" idx="10"/>
          </p:nvPr>
        </p:nvSpPr>
        <p:spPr>
          <a:xfrm>
            <a:off x="960438" y="1576388"/>
            <a:ext cx="10271125" cy="2843212"/>
          </a:xfrm>
        </p:spPr>
        <p:txBody>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85896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5"/>
        <p:cNvGrpSpPr/>
        <p:nvPr/>
      </p:nvGrpSpPr>
      <p:grpSpPr>
        <a:xfrm>
          <a:off x="0" y="0"/>
          <a:ext cx="0" cy="0"/>
          <a:chOff x="0" y="0"/>
          <a:chExt cx="0" cy="0"/>
        </a:xfrm>
      </p:grpSpPr>
      <p:sp>
        <p:nvSpPr>
          <p:cNvPr id="26" name="Google Shape;26;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atin typeface="+mj-lt"/>
              </a:defRPr>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r>
              <a:rPr lang="en-US"/>
              <a:t>Click to edit Master title style</a:t>
            </a:r>
            <a:endParaRPr/>
          </a:p>
        </p:txBody>
      </p:sp>
    </p:spTree>
    <p:extLst>
      <p:ext uri="{BB962C8B-B14F-4D97-AF65-F5344CB8AC3E}">
        <p14:creationId xmlns:p14="http://schemas.microsoft.com/office/powerpoint/2010/main" val="1131642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2"/>
        <p:cNvGrpSpPr/>
        <p:nvPr/>
      </p:nvGrpSpPr>
      <p:grpSpPr>
        <a:xfrm>
          <a:off x="0" y="0"/>
          <a:ext cx="0" cy="0"/>
          <a:chOff x="0" y="0"/>
          <a:chExt cx="0" cy="0"/>
        </a:xfrm>
      </p:grpSpPr>
      <p:sp>
        <p:nvSpPr>
          <p:cNvPr id="33" name="Google Shape;33;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atin typeface="Fira Sans Condensed ExtraBold" panose="020B0903050000020004" pitchFamily="34" charset="0"/>
              </a:defRPr>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34" name="Google Shape;34;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ctr" anchorCtr="0">
            <a:noAutofit/>
          </a:bodyPr>
          <a:lstStyle>
            <a:lvl1pPr marL="609585" lvl="0" indent="-406390" algn="ctr">
              <a:spcBef>
                <a:spcPts val="0"/>
              </a:spcBef>
              <a:spcAft>
                <a:spcPts val="0"/>
              </a:spcAft>
              <a:buSzPts val="1200"/>
              <a:buChar char="●"/>
              <a:defRPr>
                <a:latin typeface="Roboto" panose="02000000000000000000" pitchFamily="2" charset="0"/>
                <a:ea typeface="Roboto" panose="02000000000000000000" pitchFamily="2" charset="0"/>
                <a:cs typeface="Roboto" panose="02000000000000000000" pitchFamily="2" charset="0"/>
              </a:defRPr>
            </a:lvl1pPr>
            <a:lvl2pPr marL="1219170" lvl="1" indent="-406390" algn="ctr">
              <a:spcBef>
                <a:spcPts val="0"/>
              </a:spcBef>
              <a:spcAft>
                <a:spcPts val="0"/>
              </a:spcAft>
              <a:buSzPts val="1200"/>
              <a:buChar char="○"/>
              <a:defRPr/>
            </a:lvl2pPr>
            <a:lvl3pPr marL="1828754" lvl="2" indent="-406390" algn="ctr">
              <a:spcBef>
                <a:spcPts val="0"/>
              </a:spcBef>
              <a:spcAft>
                <a:spcPts val="0"/>
              </a:spcAft>
              <a:buSzPts val="1200"/>
              <a:buChar char="■"/>
              <a:defRPr/>
            </a:lvl3pPr>
            <a:lvl4pPr marL="2438339" lvl="3" indent="-406390" algn="ctr">
              <a:spcBef>
                <a:spcPts val="0"/>
              </a:spcBef>
              <a:spcAft>
                <a:spcPts val="0"/>
              </a:spcAft>
              <a:buSzPts val="1200"/>
              <a:buChar char="●"/>
              <a:defRPr/>
            </a:lvl4pPr>
            <a:lvl5pPr marL="3047924" lvl="4" indent="-406390" algn="ctr">
              <a:spcBef>
                <a:spcPts val="0"/>
              </a:spcBef>
              <a:spcAft>
                <a:spcPts val="0"/>
              </a:spcAft>
              <a:buSzPts val="1200"/>
              <a:buChar char="○"/>
              <a:defRPr/>
            </a:lvl5pPr>
            <a:lvl6pPr marL="3657509" lvl="5" indent="-406390" algn="ctr">
              <a:spcBef>
                <a:spcPts val="0"/>
              </a:spcBef>
              <a:spcAft>
                <a:spcPts val="0"/>
              </a:spcAft>
              <a:buSzPts val="1200"/>
              <a:buChar char="■"/>
              <a:defRPr/>
            </a:lvl6pPr>
            <a:lvl7pPr marL="4267093" lvl="6" indent="-406390" algn="ctr">
              <a:spcBef>
                <a:spcPts val="0"/>
              </a:spcBef>
              <a:spcAft>
                <a:spcPts val="0"/>
              </a:spcAft>
              <a:buSzPts val="1200"/>
              <a:buChar char="●"/>
              <a:defRPr/>
            </a:lvl7pPr>
            <a:lvl8pPr marL="4876678" lvl="7" indent="-406390" algn="ctr">
              <a:spcBef>
                <a:spcPts val="0"/>
              </a:spcBef>
              <a:spcAft>
                <a:spcPts val="0"/>
              </a:spcAft>
              <a:buSzPts val="1200"/>
              <a:buChar char="○"/>
              <a:defRPr/>
            </a:lvl8pPr>
            <a:lvl9pPr marL="5486263" lvl="8" indent="-406390" algn="ctr">
              <a:spcBef>
                <a:spcPts val="0"/>
              </a:spcBef>
              <a:spcAft>
                <a:spcPts val="0"/>
              </a:spcAft>
              <a:buSzPts val="1200"/>
              <a:buChar char="■"/>
              <a:defRPr/>
            </a:lvl9pPr>
          </a:lstStyle>
          <a:p>
            <a:pPr lvl="0"/>
            <a:r>
              <a:rPr lang="en-US"/>
              <a:t>Click to edit Master text styles</a:t>
            </a:r>
          </a:p>
        </p:txBody>
      </p:sp>
    </p:spTree>
    <p:extLst>
      <p:ext uri="{BB962C8B-B14F-4D97-AF65-F5344CB8AC3E}">
        <p14:creationId xmlns:p14="http://schemas.microsoft.com/office/powerpoint/2010/main" val="3307428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619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FE0C1-501B-8DF7-D6DB-F87087B3E8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4B25509-9D6B-CA3D-E941-669E4973BF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9345942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720000"/>
            <a:ext cx="10272000" cy="7460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3000"/>
              <a:buFont typeface="Fira Sans Extra Condensed SemiBold"/>
              <a:buNone/>
              <a:defRPr sz="3000">
                <a:solidFill>
                  <a:schemeClr val="dk1"/>
                </a:solidFill>
                <a:latin typeface="Fira Sans Extra Condensed SemiBold"/>
                <a:ea typeface="Fira Sans Extra Condensed SemiBold"/>
                <a:cs typeface="Fira Sans Extra Condensed SemiBold"/>
                <a:sym typeface="Fira Sans Extra Condensed SemiBold"/>
              </a:defRPr>
            </a:lvl1pPr>
            <a:lvl2pPr lvl="1">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2pPr>
            <a:lvl3pPr lvl="2">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3pPr>
            <a:lvl4pPr lvl="3">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4pPr>
            <a:lvl5pPr lvl="4">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5pPr>
            <a:lvl6pPr lvl="5">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6pPr>
            <a:lvl7pPr lvl="6">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7pPr>
            <a:lvl8pPr lvl="7">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8pPr>
            <a:lvl9pPr lvl="8">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9pPr>
          </a:lstStyle>
          <a:p>
            <a:endParaRPr/>
          </a:p>
        </p:txBody>
      </p:sp>
      <p:sp>
        <p:nvSpPr>
          <p:cNvPr id="7" name="Google Shape;7;p1"/>
          <p:cNvSpPr txBox="1">
            <a:spLocks noGrp="1"/>
          </p:cNvSpPr>
          <p:nvPr>
            <p:ph type="body" idx="1"/>
          </p:nvPr>
        </p:nvSpPr>
        <p:spPr>
          <a:xfrm>
            <a:off x="960000" y="1641543"/>
            <a:ext cx="10272000" cy="4450400"/>
          </a:xfrm>
          <a:prstGeom prst="rect">
            <a:avLst/>
          </a:prstGeom>
          <a:noFill/>
          <a:ln>
            <a:noFill/>
          </a:ln>
        </p:spPr>
        <p:txBody>
          <a:bodyPr spcFirstLastPara="1" wrap="square" lIns="91425" tIns="91425" rIns="91425" bIns="91425" anchor="ctr" anchorCtr="0">
            <a:noAutofit/>
          </a:bodyPr>
          <a:lstStyle>
            <a:lvl1pPr marL="457200" lvl="0" indent="-304800">
              <a:lnSpc>
                <a:spcPct val="115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1pPr>
            <a:lvl2pPr marL="914400" lvl="1" indent="-304800">
              <a:lnSpc>
                <a:spcPct val="115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2pPr>
            <a:lvl3pPr marL="1371600" lvl="2" indent="-304800">
              <a:lnSpc>
                <a:spcPct val="115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3pPr>
            <a:lvl4pPr marL="1828800" lvl="3" indent="-304800">
              <a:lnSpc>
                <a:spcPct val="115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4pPr>
            <a:lvl5pPr marL="2286000" lvl="4" indent="-304800">
              <a:lnSpc>
                <a:spcPct val="115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5pPr>
            <a:lvl6pPr marL="2743200" lvl="5" indent="-304800">
              <a:lnSpc>
                <a:spcPct val="115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6pPr>
            <a:lvl7pPr marL="3200400" lvl="6" indent="-304800">
              <a:lnSpc>
                <a:spcPct val="115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7pPr>
            <a:lvl8pPr marL="3657600" lvl="7" indent="-304800">
              <a:lnSpc>
                <a:spcPct val="115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8pPr>
            <a:lvl9pPr marL="4114800" lvl="8" indent="-304800">
              <a:lnSpc>
                <a:spcPct val="115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9pPr>
          </a:lstStyle>
          <a:p>
            <a:endParaRPr/>
          </a:p>
        </p:txBody>
      </p:sp>
      <p:sp>
        <p:nvSpPr>
          <p:cNvPr id="5" name="Rectangle 4">
            <a:extLst>
              <a:ext uri="{FF2B5EF4-FFF2-40B4-BE49-F238E27FC236}">
                <a16:creationId xmlns:a16="http://schemas.microsoft.com/office/drawing/2014/main" id="{5650A908-E6B9-47EC-9CC4-D5FB0D818C5A}"/>
              </a:ext>
              <a:ext uri="{C183D7F6-B498-43B3-948B-1728B52AA6E4}">
                <adec:decorative xmlns:adec="http://schemas.microsoft.com/office/drawing/2017/decorative" val="1"/>
              </a:ext>
            </a:extLst>
          </p:cNvPr>
          <p:cNvSpPr/>
          <p:nvPr/>
        </p:nvSpPr>
        <p:spPr>
          <a:xfrm>
            <a:off x="0" y="5575303"/>
            <a:ext cx="12192000" cy="12827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11">
              <a:defRPr/>
            </a:pPr>
            <a:endParaRPr lang="en-US" sz="1801">
              <a:solidFill>
                <a:prstClr val="white"/>
              </a:solidFill>
              <a:latin typeface="Calibri"/>
            </a:endParaRPr>
          </a:p>
        </p:txBody>
      </p:sp>
      <p:pic>
        <p:nvPicPr>
          <p:cNvPr id="8" name="Picture 7">
            <a:extLst>
              <a:ext uri="{FF2B5EF4-FFF2-40B4-BE49-F238E27FC236}">
                <a16:creationId xmlns:a16="http://schemas.microsoft.com/office/drawing/2014/main" id="{896F26E7-1D05-489B-9D15-DED533A23008}"/>
              </a:ext>
              <a:ext uri="{C183D7F6-B498-43B3-948B-1728B52AA6E4}">
                <adec:decorative xmlns:adec="http://schemas.microsoft.com/office/drawing/2017/decorative" val="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63770" y="5872818"/>
            <a:ext cx="574431" cy="687668"/>
          </a:xfrm>
          <a:prstGeom prst="rect">
            <a:avLst/>
          </a:prstGeom>
        </p:spPr>
      </p:pic>
      <p:sp>
        <p:nvSpPr>
          <p:cNvPr id="9" name="TextBox 8">
            <a:extLst>
              <a:ext uri="{FF2B5EF4-FFF2-40B4-BE49-F238E27FC236}">
                <a16:creationId xmlns:a16="http://schemas.microsoft.com/office/drawing/2014/main" id="{A3A42FE7-0A26-48EB-B555-C9DFCBA4B36D}"/>
              </a:ext>
              <a:ext uri="{C183D7F6-B498-43B3-948B-1728B52AA6E4}">
                <adec:decorative xmlns:adec="http://schemas.microsoft.com/office/drawing/2017/decorative" val="1"/>
              </a:ext>
            </a:extLst>
          </p:cNvPr>
          <p:cNvSpPr txBox="1"/>
          <p:nvPr/>
        </p:nvSpPr>
        <p:spPr>
          <a:xfrm>
            <a:off x="838201" y="5985819"/>
            <a:ext cx="4025242" cy="461665"/>
          </a:xfrm>
          <a:prstGeom prst="rect">
            <a:avLst/>
          </a:prstGeom>
          <a:noFill/>
        </p:spPr>
        <p:txBody>
          <a:bodyPr wrap="square" rtlCol="0">
            <a:spAutoFit/>
          </a:bodyPr>
          <a:lstStyle/>
          <a:p>
            <a:r>
              <a:rPr lang="en-US" sz="2400">
                <a:solidFill>
                  <a:schemeClr val="bg1"/>
                </a:solidFill>
                <a:latin typeface="Arial Black" panose="020B0A04020102020204" pitchFamily="34" charset="0"/>
              </a:rPr>
              <a:t>CAREER CENTER</a:t>
            </a:r>
          </a:p>
        </p:txBody>
      </p:sp>
    </p:spTree>
    <p:extLst>
      <p:ext uri="{BB962C8B-B14F-4D97-AF65-F5344CB8AC3E}">
        <p14:creationId xmlns:p14="http://schemas.microsoft.com/office/powerpoint/2010/main" val="2174110979"/>
      </p:ext>
    </p:extLst>
  </p:cSld>
  <p:clrMap bg1="lt1" tx1="dk1" bg2="dk2" tx2="lt2" accent1="accent1" accent2="accent2" accent3="accent3" accent4="accent4" accent5="accent5" accent6="accent6" hlink="hlink" folHlink="folHlink"/>
  <p:sldLayoutIdLst>
    <p:sldLayoutId id="2147483663" r:id="rId1"/>
    <p:sldLayoutId id="2147483664" r:id="rId2"/>
    <p:sldLayoutId id="2147483666" r:id="rId3"/>
    <p:sldLayoutId id="2147483670" r:id="rId4"/>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Fira Sans Extra Condensed"/>
              <a:buNone/>
              <a:defRPr sz="3500">
                <a:solidFill>
                  <a:schemeClr val="dk1"/>
                </a:solidFill>
                <a:latin typeface="Fira Sans Extra Condensed"/>
                <a:ea typeface="Fira Sans Extra Condensed"/>
                <a:cs typeface="Fira Sans Extra Condensed"/>
                <a:sym typeface="Fira Sans Extra Condensed"/>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04800">
              <a:lnSpc>
                <a:spcPct val="115000"/>
              </a:lnSpc>
              <a:spcBef>
                <a:spcPts val="0"/>
              </a:spcBef>
              <a:spcAft>
                <a:spcPts val="0"/>
              </a:spcAft>
              <a:buClr>
                <a:schemeClr val="dk2"/>
              </a:buClr>
              <a:buSzPts val="1200"/>
              <a:buFont typeface="Roboto"/>
              <a:buChar char="●"/>
              <a:defRPr sz="1200">
                <a:solidFill>
                  <a:schemeClr val="dk2"/>
                </a:solidFill>
                <a:latin typeface="Roboto"/>
                <a:ea typeface="Roboto"/>
                <a:cs typeface="Roboto"/>
                <a:sym typeface="Roboto"/>
              </a:defRPr>
            </a:lvl1pPr>
            <a:lvl2pPr marL="914400" lvl="1" indent="-304800">
              <a:lnSpc>
                <a:spcPct val="115000"/>
              </a:lnSpc>
              <a:spcBef>
                <a:spcPts val="1600"/>
              </a:spcBef>
              <a:spcAft>
                <a:spcPts val="0"/>
              </a:spcAft>
              <a:buClr>
                <a:schemeClr val="dk2"/>
              </a:buClr>
              <a:buSzPts val="1200"/>
              <a:buFont typeface="Roboto"/>
              <a:buChar char="○"/>
              <a:defRPr sz="1200">
                <a:solidFill>
                  <a:schemeClr val="dk2"/>
                </a:solidFill>
                <a:latin typeface="Roboto"/>
                <a:ea typeface="Roboto"/>
                <a:cs typeface="Roboto"/>
                <a:sym typeface="Roboto"/>
              </a:defRPr>
            </a:lvl2pPr>
            <a:lvl3pPr marL="1371600" lvl="2" indent="-304800">
              <a:lnSpc>
                <a:spcPct val="115000"/>
              </a:lnSpc>
              <a:spcBef>
                <a:spcPts val="1600"/>
              </a:spcBef>
              <a:spcAft>
                <a:spcPts val="0"/>
              </a:spcAft>
              <a:buClr>
                <a:schemeClr val="dk2"/>
              </a:buClr>
              <a:buSzPts val="1200"/>
              <a:buFont typeface="Roboto"/>
              <a:buChar char="■"/>
              <a:defRPr sz="1200">
                <a:solidFill>
                  <a:schemeClr val="dk2"/>
                </a:solidFill>
                <a:latin typeface="Roboto"/>
                <a:ea typeface="Roboto"/>
                <a:cs typeface="Roboto"/>
                <a:sym typeface="Roboto"/>
              </a:defRPr>
            </a:lvl3pPr>
            <a:lvl4pPr marL="1828800" lvl="3" indent="-304800">
              <a:lnSpc>
                <a:spcPct val="115000"/>
              </a:lnSpc>
              <a:spcBef>
                <a:spcPts val="1600"/>
              </a:spcBef>
              <a:spcAft>
                <a:spcPts val="0"/>
              </a:spcAft>
              <a:buClr>
                <a:schemeClr val="dk2"/>
              </a:buClr>
              <a:buSzPts val="1200"/>
              <a:buFont typeface="Roboto"/>
              <a:buChar char="●"/>
              <a:defRPr sz="1200">
                <a:solidFill>
                  <a:schemeClr val="dk2"/>
                </a:solidFill>
                <a:latin typeface="Roboto"/>
                <a:ea typeface="Roboto"/>
                <a:cs typeface="Roboto"/>
                <a:sym typeface="Roboto"/>
              </a:defRPr>
            </a:lvl4pPr>
            <a:lvl5pPr marL="2286000" lvl="4" indent="-304800">
              <a:lnSpc>
                <a:spcPct val="115000"/>
              </a:lnSpc>
              <a:spcBef>
                <a:spcPts val="1600"/>
              </a:spcBef>
              <a:spcAft>
                <a:spcPts val="0"/>
              </a:spcAft>
              <a:buClr>
                <a:schemeClr val="dk2"/>
              </a:buClr>
              <a:buSzPts val="1200"/>
              <a:buFont typeface="Roboto"/>
              <a:buChar char="○"/>
              <a:defRPr sz="1200">
                <a:solidFill>
                  <a:schemeClr val="dk2"/>
                </a:solidFill>
                <a:latin typeface="Roboto"/>
                <a:ea typeface="Roboto"/>
                <a:cs typeface="Roboto"/>
                <a:sym typeface="Roboto"/>
              </a:defRPr>
            </a:lvl5pPr>
            <a:lvl6pPr marL="2743200" lvl="5" indent="-304800">
              <a:lnSpc>
                <a:spcPct val="115000"/>
              </a:lnSpc>
              <a:spcBef>
                <a:spcPts val="1600"/>
              </a:spcBef>
              <a:spcAft>
                <a:spcPts val="0"/>
              </a:spcAft>
              <a:buClr>
                <a:schemeClr val="dk2"/>
              </a:buClr>
              <a:buSzPts val="1200"/>
              <a:buFont typeface="Roboto"/>
              <a:buChar char="■"/>
              <a:defRPr sz="1200">
                <a:solidFill>
                  <a:schemeClr val="dk2"/>
                </a:solidFill>
                <a:latin typeface="Roboto"/>
                <a:ea typeface="Roboto"/>
                <a:cs typeface="Roboto"/>
                <a:sym typeface="Roboto"/>
              </a:defRPr>
            </a:lvl6pPr>
            <a:lvl7pPr marL="3200400" lvl="6" indent="-304800">
              <a:lnSpc>
                <a:spcPct val="115000"/>
              </a:lnSpc>
              <a:spcBef>
                <a:spcPts val="1600"/>
              </a:spcBef>
              <a:spcAft>
                <a:spcPts val="0"/>
              </a:spcAft>
              <a:buClr>
                <a:schemeClr val="dk2"/>
              </a:buClr>
              <a:buSzPts val="1200"/>
              <a:buFont typeface="Roboto"/>
              <a:buChar char="●"/>
              <a:defRPr sz="1200">
                <a:solidFill>
                  <a:schemeClr val="dk2"/>
                </a:solidFill>
                <a:latin typeface="Roboto"/>
                <a:ea typeface="Roboto"/>
                <a:cs typeface="Roboto"/>
                <a:sym typeface="Roboto"/>
              </a:defRPr>
            </a:lvl7pPr>
            <a:lvl8pPr marL="3657600" lvl="7" indent="-304800">
              <a:lnSpc>
                <a:spcPct val="115000"/>
              </a:lnSpc>
              <a:spcBef>
                <a:spcPts val="1600"/>
              </a:spcBef>
              <a:spcAft>
                <a:spcPts val="0"/>
              </a:spcAft>
              <a:buClr>
                <a:schemeClr val="dk2"/>
              </a:buClr>
              <a:buSzPts val="1200"/>
              <a:buFont typeface="Roboto"/>
              <a:buChar char="○"/>
              <a:defRPr sz="1200">
                <a:solidFill>
                  <a:schemeClr val="dk2"/>
                </a:solidFill>
                <a:latin typeface="Roboto"/>
                <a:ea typeface="Roboto"/>
                <a:cs typeface="Roboto"/>
                <a:sym typeface="Roboto"/>
              </a:defRPr>
            </a:lvl8pPr>
            <a:lvl9pPr marL="4114800" lvl="8" indent="-304800">
              <a:lnSpc>
                <a:spcPct val="115000"/>
              </a:lnSpc>
              <a:spcBef>
                <a:spcPts val="1600"/>
              </a:spcBef>
              <a:spcAft>
                <a:spcPts val="1600"/>
              </a:spcAft>
              <a:buClr>
                <a:schemeClr val="dk2"/>
              </a:buClr>
              <a:buSzPts val="1200"/>
              <a:buFont typeface="Roboto"/>
              <a:buChar char="■"/>
              <a:defRPr sz="1200">
                <a:solidFill>
                  <a:schemeClr val="dk2"/>
                </a:solidFill>
                <a:latin typeface="Roboto"/>
                <a:ea typeface="Roboto"/>
                <a:cs typeface="Roboto"/>
                <a:sym typeface="Roboto"/>
              </a:defRPr>
            </a:lvl9pPr>
          </a:lstStyle>
          <a:p>
            <a:endParaRPr/>
          </a:p>
        </p:txBody>
      </p:sp>
      <p:pic>
        <p:nvPicPr>
          <p:cNvPr id="4" name="Picture 3" descr="Text&#10;&#10;Description automatically generated">
            <a:extLst>
              <a:ext uri="{FF2B5EF4-FFF2-40B4-BE49-F238E27FC236}">
                <a16:creationId xmlns:a16="http://schemas.microsoft.com/office/drawing/2014/main" id="{F549759E-DCE8-4C85-8469-1E647FFA351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460" y="6230990"/>
            <a:ext cx="2721417" cy="618528"/>
          </a:xfrm>
          <a:prstGeom prst="rect">
            <a:avLst/>
          </a:prstGeom>
        </p:spPr>
      </p:pic>
    </p:spTree>
    <p:extLst>
      <p:ext uri="{BB962C8B-B14F-4D97-AF65-F5344CB8AC3E}">
        <p14:creationId xmlns:p14="http://schemas.microsoft.com/office/powerpoint/2010/main" val="1230625355"/>
      </p:ext>
    </p:extLst>
  </p:cSld>
  <p:clrMap bg1="lt1" tx1="dk1" bg2="dk2" tx2="lt2" accent1="accent1" accent2="accent2" accent3="accent3" accent4="accent4" accent5="accent5" accent6="accent6" hlink="hlink" folHlink="folHlink"/>
  <p:sldLayoutIdLst>
    <p:sldLayoutId id="2147483669" r:id="rId1"/>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Fira Sans Condensed ExtraBold" panose="020B0903050000020004" pitchFamily="34" charset="0"/>
          <a:ea typeface="Fira Sans Condensed ExtraBold" panose="020B0903050000020004" pitchFamily="34" charset="0"/>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mn-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hyperlink" Target="https://www.calstatela.edu/its/guidelines-standards-and-laws#:%7E:text=Level%201%20Confidential%20Data%20is%20information%20maintained%20by,Act%20or%20other%20applicable%20state%20or%20federal%20law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7.sv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hyperlink" Target="https://www.calstate.edu/csu-system/careers/compensation/Pages/Classification-Standards.aspx"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mailto:fws@calstatela.edu" TargetMode="External"/><Relationship Id="rId5" Type="http://schemas.openxmlformats.org/officeDocument/2006/relationships/hyperlink" Target="mailto:studemp@calstatela.edu" TargetMode="Externa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hyperlink" Target="https://www.calstatela.edu/careercenter/forms-document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s://www.calstate.edu/csu-system/careers/compensation/Pages/salary-schedule.aspx" TargetMode="Externa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Graphic 19">
            <a:extLst>
              <a:ext uri="{FF2B5EF4-FFF2-40B4-BE49-F238E27FC236}">
                <a16:creationId xmlns:a16="http://schemas.microsoft.com/office/drawing/2014/main" id="{901C0CC3-410C-0775-B887-BD690F865A17}"/>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86624" y="1270282"/>
            <a:ext cx="4288860" cy="4317435"/>
          </a:xfrm>
          <a:prstGeom prst="rect">
            <a:avLst/>
          </a:prstGeom>
        </p:spPr>
      </p:pic>
      <p:sp>
        <p:nvSpPr>
          <p:cNvPr id="8" name="Rectangle 7">
            <a:extLst>
              <a:ext uri="{FF2B5EF4-FFF2-40B4-BE49-F238E27FC236}">
                <a16:creationId xmlns:a16="http://schemas.microsoft.com/office/drawing/2014/main" id="{47897C24-9324-C272-85E3-CF207942D93D}"/>
              </a:ext>
              <a:ext uri="{C183D7F6-B498-43B3-948B-1728B52AA6E4}">
                <adec:decorative xmlns:adec="http://schemas.microsoft.com/office/drawing/2017/decorative" val="1"/>
              </a:ext>
            </a:extLst>
          </p:cNvPr>
          <p:cNvSpPr/>
          <p:nvPr/>
        </p:nvSpPr>
        <p:spPr>
          <a:xfrm>
            <a:off x="164123" y="5773614"/>
            <a:ext cx="4138246" cy="808893"/>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highlight>
                <a:srgbClr val="000000"/>
              </a:highlight>
              <a:ea typeface="Roboto"/>
              <a:cs typeface="Roboto"/>
            </a:endParaRPr>
          </a:p>
        </p:txBody>
      </p:sp>
      <p:pic>
        <p:nvPicPr>
          <p:cNvPr id="9" name="Picture 8">
            <a:extLst>
              <a:ext uri="{FF2B5EF4-FFF2-40B4-BE49-F238E27FC236}">
                <a16:creationId xmlns:a16="http://schemas.microsoft.com/office/drawing/2014/main" id="{4CA898EB-9A6E-B328-F6CF-12D3CAF7025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64123" y="5845987"/>
            <a:ext cx="3677728" cy="835880"/>
          </a:xfrm>
          <a:prstGeom prst="rect">
            <a:avLst/>
          </a:prstGeom>
        </p:spPr>
      </p:pic>
      <p:sp>
        <p:nvSpPr>
          <p:cNvPr id="5" name="Title 4">
            <a:extLst>
              <a:ext uri="{FF2B5EF4-FFF2-40B4-BE49-F238E27FC236}">
                <a16:creationId xmlns:a16="http://schemas.microsoft.com/office/drawing/2014/main" id="{00D4C3EF-739F-4AFA-D2F4-8C652CAB369E}"/>
              </a:ext>
            </a:extLst>
          </p:cNvPr>
          <p:cNvSpPr txBox="1">
            <a:spLocks noGrp="1"/>
          </p:cNvSpPr>
          <p:nvPr>
            <p:ph type="title" idx="4294967295"/>
          </p:nvPr>
        </p:nvSpPr>
        <p:spPr>
          <a:xfrm>
            <a:off x="358558" y="1561577"/>
            <a:ext cx="9642580" cy="16312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000" b="1" i="0" u="none" strike="noStrike" kern="0" cap="none" spc="0" normalizeH="0" baseline="0" noProof="0" dirty="0">
                <a:ln>
                  <a:noFill/>
                </a:ln>
                <a:solidFill>
                  <a:schemeClr val="tx1"/>
                </a:solidFill>
                <a:effectLst/>
                <a:uLnTx/>
                <a:uFillTx/>
                <a:latin typeface="Arial"/>
                <a:ea typeface="Roboto"/>
                <a:cs typeface="Arial"/>
                <a:sym typeface="Arial"/>
              </a:rPr>
              <a:t>On-Campus Student Employment Program:</a:t>
            </a:r>
            <a:endParaRPr kumimoji="0" lang="en-US" sz="1400" b="1" i="0" u="none" strike="noStrike" kern="0" cap="none" spc="0" normalizeH="0" baseline="0" noProof="0" dirty="0">
              <a:ln>
                <a:noFill/>
              </a:ln>
              <a:solidFill>
                <a:schemeClr val="tx1"/>
              </a:solidFill>
              <a:effectLst/>
              <a:uLnTx/>
              <a:uFillTx/>
              <a:latin typeface="Arial"/>
              <a:ea typeface="Roboto"/>
              <a:cs typeface="Arial"/>
              <a:sym typeface="Arial"/>
            </a:endParaRPr>
          </a:p>
        </p:txBody>
      </p:sp>
      <p:sp>
        <p:nvSpPr>
          <p:cNvPr id="4" name="TextBox 3">
            <a:extLst>
              <a:ext uri="{FF2B5EF4-FFF2-40B4-BE49-F238E27FC236}">
                <a16:creationId xmlns:a16="http://schemas.microsoft.com/office/drawing/2014/main" id="{D04668CA-9187-919C-20A9-8179117457E9}"/>
              </a:ext>
            </a:extLst>
          </p:cNvPr>
          <p:cNvSpPr txBox="1"/>
          <p:nvPr/>
        </p:nvSpPr>
        <p:spPr>
          <a:xfrm>
            <a:off x="358558" y="3235912"/>
            <a:ext cx="9002281" cy="553998"/>
          </a:xfrm>
          <a:prstGeom prst="rect">
            <a:avLst/>
          </a:prstGeom>
          <a:noFill/>
        </p:spPr>
        <p:txBody>
          <a:bodyPr wrap="square" lIns="91440" tIns="45720" rIns="91440" bIns="45720" anchor="t">
            <a:spAutoFit/>
          </a:bodyPr>
          <a:lstStyle/>
          <a:p>
            <a:r>
              <a:rPr lang="en-US" sz="3000">
                <a:solidFill>
                  <a:schemeClr val="tx1"/>
                </a:solidFill>
                <a:ea typeface="Roboto"/>
              </a:rPr>
              <a:t>Requisition Form Completion Handbook</a:t>
            </a:r>
            <a:endParaRPr lang="en-US" sz="3000">
              <a:solidFill>
                <a:schemeClr val="tx1"/>
              </a:solidFill>
            </a:endParaRPr>
          </a:p>
        </p:txBody>
      </p:sp>
    </p:spTree>
    <p:extLst>
      <p:ext uri="{BB962C8B-B14F-4D97-AF65-F5344CB8AC3E}">
        <p14:creationId xmlns:p14="http://schemas.microsoft.com/office/powerpoint/2010/main" val="3580914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7897C24-9324-C272-85E3-CF207942D93D}"/>
              </a:ext>
              <a:ext uri="{C183D7F6-B498-43B3-948B-1728B52AA6E4}">
                <adec:decorative xmlns:adec="http://schemas.microsoft.com/office/drawing/2017/decorative" val="1"/>
              </a:ext>
            </a:extLst>
          </p:cNvPr>
          <p:cNvSpPr/>
          <p:nvPr/>
        </p:nvSpPr>
        <p:spPr>
          <a:xfrm>
            <a:off x="164123" y="5773614"/>
            <a:ext cx="4138246" cy="808893"/>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highlight>
                <a:srgbClr val="000000"/>
              </a:highlight>
              <a:ea typeface="Roboto"/>
              <a:cs typeface="Roboto"/>
            </a:endParaRPr>
          </a:p>
        </p:txBody>
      </p:sp>
      <p:sp>
        <p:nvSpPr>
          <p:cNvPr id="12" name="Title 2">
            <a:extLst>
              <a:ext uri="{FF2B5EF4-FFF2-40B4-BE49-F238E27FC236}">
                <a16:creationId xmlns:a16="http://schemas.microsoft.com/office/drawing/2014/main" id="{769B387C-D1BE-16C0-D567-7B92D4ED8F49}"/>
              </a:ext>
            </a:extLst>
          </p:cNvPr>
          <p:cNvSpPr txBox="1">
            <a:spLocks noGrp="1"/>
          </p:cNvSpPr>
          <p:nvPr>
            <p:ph type="title" idx="4294967295"/>
          </p:nvPr>
        </p:nvSpPr>
        <p:spPr>
          <a:xfrm>
            <a:off x="256837" y="239572"/>
            <a:ext cx="5063106" cy="404269"/>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defPPr marR="0" lvl="0" algn="l" rtl="0">
              <a:lnSpc>
                <a:spcPct val="100000"/>
              </a:lnSpc>
              <a:spcBef>
                <a:spcPts val="0"/>
              </a:spcBef>
              <a:spcAft>
                <a:spcPts val="0"/>
              </a:spcAft>
            </a:defPPr>
            <a:lvl1pPr marR="0" lvl="0" algn="ctr" rtl="0" eaLnBrk="1" hangingPunct="1">
              <a:lnSpc>
                <a:spcPct val="100000"/>
              </a:lnSpc>
              <a:spcBef>
                <a:spcPts val="0"/>
              </a:spcBef>
              <a:spcAft>
                <a:spcPts val="0"/>
              </a:spcAft>
              <a:buClr>
                <a:schemeClr val="dk1"/>
              </a:buClr>
              <a:buSzPts val="3000"/>
              <a:buFont typeface="Fira Sans Extra Condensed SemiBold"/>
              <a:buNone/>
              <a:defRPr sz="3000" b="0" i="0" u="none" strike="noStrike" cap="none">
                <a:solidFill>
                  <a:schemeClr val="dk1"/>
                </a:solidFill>
                <a:latin typeface="+mj-lt"/>
                <a:ea typeface="Fira Sans Extra Condensed SemiBold"/>
                <a:cs typeface="Fira Sans Extra Condensed SemiBold"/>
                <a:sym typeface="Fira Sans Extra Condensed SemiBold"/>
              </a:defRPr>
            </a:lvl1pPr>
            <a:lvl2pPr marR="0" lvl="1"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2pPr>
            <a:lvl3pPr marR="0" lvl="2"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3pPr>
            <a:lvl4pPr marR="0" lvl="3"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4pPr>
            <a:lvl5pPr marR="0" lvl="4"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5pPr>
            <a:lvl6pPr marR="0" lvl="5"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6pPr>
            <a:lvl7pPr marR="0" lvl="6"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7pPr>
            <a:lvl8pPr marR="0" lvl="7"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8pPr>
            <a:lvl9pPr marR="0" lvl="8"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9pPr>
          </a:lstStyle>
          <a:p>
            <a:pPr marL="0" marR="0" lvl="0" indent="0" algn="l" defTabSz="914400" rtl="0" eaLnBrk="1" fontAlgn="auto" latinLnBrk="0" hangingPunct="1">
              <a:lnSpc>
                <a:spcPct val="100000"/>
              </a:lnSpc>
              <a:spcBef>
                <a:spcPts val="0"/>
              </a:spcBef>
              <a:spcAft>
                <a:spcPts val="0"/>
              </a:spcAft>
              <a:buClr>
                <a:schemeClr val="dk1"/>
              </a:buClr>
              <a:buSzPts val="3000"/>
              <a:buFont typeface="Fira Sans Extra Condensed SemiBold"/>
              <a:buNone/>
              <a:tabLst/>
              <a:defRPr/>
            </a:pPr>
            <a:r>
              <a:rPr kumimoji="0" lang="en-US" sz="3200" b="1" i="0" u="none" strike="noStrike" kern="0" cap="none" spc="0" normalizeH="0" baseline="0" noProof="0" dirty="0">
                <a:ln>
                  <a:noFill/>
                </a:ln>
                <a:solidFill>
                  <a:schemeClr val="tx1"/>
                </a:solidFill>
                <a:effectLst/>
                <a:uLnTx/>
                <a:uFillTx/>
                <a:latin typeface="Arial"/>
                <a:ea typeface="Roboto"/>
                <a:cs typeface="Arial"/>
                <a:sym typeface="Fira Sans Extra Condensed SemiBold"/>
              </a:rPr>
              <a:t>Requisition Form</a:t>
            </a:r>
            <a:endParaRPr kumimoji="0" lang="en-US" sz="3000" b="0" i="0" u="none" strike="noStrike" kern="0" cap="none" spc="0" normalizeH="0" baseline="0" noProof="0" dirty="0">
              <a:ln>
                <a:noFill/>
              </a:ln>
              <a:solidFill>
                <a:schemeClr val="dk1"/>
              </a:solidFill>
              <a:effectLst/>
              <a:uLnTx/>
              <a:uFillTx/>
              <a:latin typeface="Arial"/>
              <a:ea typeface="Fira Sans Extra Condensed SemiBold"/>
              <a:cs typeface="Arial"/>
              <a:sym typeface="Fira Sans Extra Condensed SemiBold"/>
            </a:endParaRPr>
          </a:p>
        </p:txBody>
      </p:sp>
      <p:sp>
        <p:nvSpPr>
          <p:cNvPr id="14" name="Title 2">
            <a:extLst>
              <a:ext uri="{FF2B5EF4-FFF2-40B4-BE49-F238E27FC236}">
                <a16:creationId xmlns:a16="http://schemas.microsoft.com/office/drawing/2014/main" id="{1CE9DB41-7CF4-1DFF-C4B8-8B7354B501B9}"/>
              </a:ext>
            </a:extLst>
          </p:cNvPr>
          <p:cNvSpPr txBox="1">
            <a:spLocks/>
          </p:cNvSpPr>
          <p:nvPr/>
        </p:nvSpPr>
        <p:spPr>
          <a:xfrm>
            <a:off x="279042" y="672657"/>
            <a:ext cx="5063106" cy="40426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eaLnBrk="1" hangingPunct="1">
              <a:lnSpc>
                <a:spcPct val="100000"/>
              </a:lnSpc>
              <a:spcBef>
                <a:spcPts val="0"/>
              </a:spcBef>
              <a:spcAft>
                <a:spcPts val="0"/>
              </a:spcAft>
              <a:buClr>
                <a:schemeClr val="dk1"/>
              </a:buClr>
              <a:buSzPts val="3000"/>
              <a:buFont typeface="Fira Sans Extra Condensed SemiBold"/>
              <a:buNone/>
              <a:defRPr sz="3000" b="0" i="0" u="none" strike="noStrike" cap="none">
                <a:solidFill>
                  <a:schemeClr val="dk1"/>
                </a:solidFill>
                <a:latin typeface="+mj-lt"/>
                <a:ea typeface="Fira Sans Extra Condensed SemiBold"/>
                <a:cs typeface="Fira Sans Extra Condensed SemiBold"/>
                <a:sym typeface="Fira Sans Extra Condensed SemiBold"/>
              </a:defRPr>
            </a:lvl1pPr>
            <a:lvl2pPr marR="0" lvl="1"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2pPr>
            <a:lvl3pPr marR="0" lvl="2"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3pPr>
            <a:lvl4pPr marR="0" lvl="3"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4pPr>
            <a:lvl5pPr marR="0" lvl="4"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5pPr>
            <a:lvl6pPr marR="0" lvl="5"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6pPr>
            <a:lvl7pPr marR="0" lvl="6"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7pPr>
            <a:lvl8pPr marR="0" lvl="7"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8pPr>
            <a:lvl9pPr marR="0" lvl="8"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9pPr>
          </a:lstStyle>
          <a:p>
            <a:pPr algn="l"/>
            <a:r>
              <a:rPr lang="en-US" sz="2000">
                <a:solidFill>
                  <a:schemeClr val="tx1"/>
                </a:solidFill>
                <a:latin typeface="Arial"/>
                <a:cs typeface="Arial"/>
              </a:rPr>
              <a:t>Process</a:t>
            </a:r>
            <a:endParaRPr lang="en-US"/>
          </a:p>
        </p:txBody>
      </p:sp>
      <p:pic>
        <p:nvPicPr>
          <p:cNvPr id="2" name="Picture 1" descr="A close-up of employment verification section on requisition form.">
            <a:extLst>
              <a:ext uri="{FF2B5EF4-FFF2-40B4-BE49-F238E27FC236}">
                <a16:creationId xmlns:a16="http://schemas.microsoft.com/office/drawing/2014/main" id="{F415A224-484E-0DAE-5400-D410BDCF269E}"/>
              </a:ext>
            </a:extLst>
          </p:cNvPr>
          <p:cNvPicPr>
            <a:picLocks noChangeAspect="1"/>
          </p:cNvPicPr>
          <p:nvPr/>
        </p:nvPicPr>
        <p:blipFill rotWithShape="1">
          <a:blip r:embed="rId3"/>
          <a:srcRect t="-112" b="47959"/>
          <a:stretch/>
        </p:blipFill>
        <p:spPr>
          <a:xfrm>
            <a:off x="279042" y="1572328"/>
            <a:ext cx="11027933" cy="1336665"/>
          </a:xfrm>
          <a:prstGeom prst="rect">
            <a:avLst/>
          </a:prstGeom>
          <a:ln>
            <a:noFill/>
          </a:ln>
          <a:effectLst>
            <a:outerShdw blurRad="292100" dist="139700" dir="2700000" algn="tl" rotWithShape="0">
              <a:srgbClr val="333333">
                <a:alpha val="65000"/>
              </a:srgbClr>
            </a:outerShdw>
          </a:effectLst>
        </p:spPr>
      </p:pic>
      <p:sp>
        <p:nvSpPr>
          <p:cNvPr id="15" name="TextBox 14">
            <a:extLst>
              <a:ext uri="{FF2B5EF4-FFF2-40B4-BE49-F238E27FC236}">
                <a16:creationId xmlns:a16="http://schemas.microsoft.com/office/drawing/2014/main" id="{DC17B570-3569-2A56-4868-835207CA2910}"/>
              </a:ext>
            </a:extLst>
          </p:cNvPr>
          <p:cNvSpPr txBox="1"/>
          <p:nvPr/>
        </p:nvSpPr>
        <p:spPr>
          <a:xfrm>
            <a:off x="279042" y="3264085"/>
            <a:ext cx="821836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Review the Live Scan section before completing the questions in the employment conditions section of the requisition form.</a:t>
            </a:r>
          </a:p>
        </p:txBody>
      </p:sp>
      <p:pic>
        <p:nvPicPr>
          <p:cNvPr id="16" name="Picture 15">
            <a:extLst>
              <a:ext uri="{FF2B5EF4-FFF2-40B4-BE49-F238E27FC236}">
                <a16:creationId xmlns:a16="http://schemas.microsoft.com/office/drawing/2014/main" id="{D8A0F675-2E97-F066-3429-B8A54EAE701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801684" y="2358331"/>
            <a:ext cx="3684954" cy="3684954"/>
          </a:xfrm>
          <a:prstGeom prst="rect">
            <a:avLst/>
          </a:prstGeom>
        </p:spPr>
      </p:pic>
      <p:pic>
        <p:nvPicPr>
          <p:cNvPr id="4" name="Picture 3">
            <a:extLst>
              <a:ext uri="{FF2B5EF4-FFF2-40B4-BE49-F238E27FC236}">
                <a16:creationId xmlns:a16="http://schemas.microsoft.com/office/drawing/2014/main" id="{47349816-71BC-035D-52E5-26FE428AE2F4}"/>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64123" y="5845987"/>
            <a:ext cx="3677728" cy="835880"/>
          </a:xfrm>
          <a:prstGeom prst="rect">
            <a:avLst/>
          </a:prstGeom>
        </p:spPr>
      </p:pic>
      <p:sp>
        <p:nvSpPr>
          <p:cNvPr id="3" name="TextBox 2">
            <a:extLst>
              <a:ext uri="{FF2B5EF4-FFF2-40B4-BE49-F238E27FC236}">
                <a16:creationId xmlns:a16="http://schemas.microsoft.com/office/drawing/2014/main" id="{68610773-182E-D095-72D0-901148A87328}"/>
              </a:ext>
            </a:extLst>
          </p:cNvPr>
          <p:cNvSpPr txBox="1"/>
          <p:nvPr/>
        </p:nvSpPr>
        <p:spPr>
          <a:xfrm>
            <a:off x="279042" y="4601995"/>
            <a:ext cx="9255575"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t>Note</a:t>
            </a:r>
            <a:r>
              <a:rPr lang="en-US" sz="1600"/>
              <a:t>: The questions included in the employment conditions section are designed to maintain public trust and protect the students and employees of the University by ensuring a thorough hiring process.</a:t>
            </a:r>
          </a:p>
        </p:txBody>
      </p:sp>
    </p:spTree>
    <p:extLst>
      <p:ext uri="{BB962C8B-B14F-4D97-AF65-F5344CB8AC3E}">
        <p14:creationId xmlns:p14="http://schemas.microsoft.com/office/powerpoint/2010/main" val="2241147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7897C24-9324-C272-85E3-CF207942D93D}"/>
              </a:ext>
              <a:ext uri="{C183D7F6-B498-43B3-948B-1728B52AA6E4}">
                <adec:decorative xmlns:adec="http://schemas.microsoft.com/office/drawing/2017/decorative" val="1"/>
              </a:ext>
            </a:extLst>
          </p:cNvPr>
          <p:cNvSpPr/>
          <p:nvPr/>
        </p:nvSpPr>
        <p:spPr>
          <a:xfrm>
            <a:off x="164123" y="5773614"/>
            <a:ext cx="4138246" cy="808893"/>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highlight>
                <a:srgbClr val="000000"/>
              </a:highlight>
              <a:ea typeface="Roboto"/>
              <a:cs typeface="Roboto"/>
            </a:endParaRPr>
          </a:p>
        </p:txBody>
      </p:sp>
      <p:sp>
        <p:nvSpPr>
          <p:cNvPr id="11" name="Title 2">
            <a:extLst>
              <a:ext uri="{FF2B5EF4-FFF2-40B4-BE49-F238E27FC236}">
                <a16:creationId xmlns:a16="http://schemas.microsoft.com/office/drawing/2014/main" id="{72DE74A1-314E-2870-8EC9-FD6BBE47C7DF}"/>
              </a:ext>
            </a:extLst>
          </p:cNvPr>
          <p:cNvSpPr txBox="1">
            <a:spLocks noGrp="1"/>
          </p:cNvSpPr>
          <p:nvPr>
            <p:ph type="title" idx="4294967295"/>
          </p:nvPr>
        </p:nvSpPr>
        <p:spPr>
          <a:xfrm>
            <a:off x="256837" y="239572"/>
            <a:ext cx="5063106" cy="404269"/>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defPPr marR="0" lvl="0" algn="l" rtl="0">
              <a:lnSpc>
                <a:spcPct val="100000"/>
              </a:lnSpc>
              <a:spcBef>
                <a:spcPts val="0"/>
              </a:spcBef>
              <a:spcAft>
                <a:spcPts val="0"/>
              </a:spcAft>
            </a:defPPr>
            <a:lvl1pPr marR="0" lvl="0" algn="ctr" rtl="0" eaLnBrk="1" hangingPunct="1">
              <a:lnSpc>
                <a:spcPct val="100000"/>
              </a:lnSpc>
              <a:spcBef>
                <a:spcPts val="0"/>
              </a:spcBef>
              <a:spcAft>
                <a:spcPts val="0"/>
              </a:spcAft>
              <a:buClr>
                <a:schemeClr val="dk1"/>
              </a:buClr>
              <a:buSzPts val="3000"/>
              <a:buFont typeface="Fira Sans Extra Condensed SemiBold"/>
              <a:buNone/>
              <a:defRPr sz="3000" b="0" i="0" u="none" strike="noStrike" cap="none">
                <a:solidFill>
                  <a:schemeClr val="dk1"/>
                </a:solidFill>
                <a:latin typeface="+mj-lt"/>
                <a:ea typeface="Fira Sans Extra Condensed SemiBold"/>
                <a:cs typeface="Fira Sans Extra Condensed SemiBold"/>
                <a:sym typeface="Fira Sans Extra Condensed SemiBold"/>
              </a:defRPr>
            </a:lvl1pPr>
            <a:lvl2pPr marR="0" lvl="1"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2pPr>
            <a:lvl3pPr marR="0" lvl="2"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3pPr>
            <a:lvl4pPr marR="0" lvl="3"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4pPr>
            <a:lvl5pPr marR="0" lvl="4"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5pPr>
            <a:lvl6pPr marR="0" lvl="5"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6pPr>
            <a:lvl7pPr marR="0" lvl="6"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7pPr>
            <a:lvl8pPr marR="0" lvl="7"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8pPr>
            <a:lvl9pPr marR="0" lvl="8"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9pPr>
          </a:lstStyle>
          <a:p>
            <a:pPr marL="0" marR="0" lvl="0" indent="0" algn="l" defTabSz="914400" rtl="0" eaLnBrk="1" fontAlgn="auto" latinLnBrk="0" hangingPunct="1">
              <a:lnSpc>
                <a:spcPct val="100000"/>
              </a:lnSpc>
              <a:spcBef>
                <a:spcPts val="0"/>
              </a:spcBef>
              <a:spcAft>
                <a:spcPts val="0"/>
              </a:spcAft>
              <a:buClr>
                <a:schemeClr val="dk1"/>
              </a:buClr>
              <a:buSzPts val="3000"/>
              <a:buFont typeface="Fira Sans Extra Condensed SemiBold"/>
              <a:buNone/>
              <a:tabLst/>
              <a:defRPr/>
            </a:pPr>
            <a:r>
              <a:rPr kumimoji="0" lang="en-US" sz="3200" b="1" i="0" u="none" strike="noStrike" kern="0" cap="none" spc="0" normalizeH="0" baseline="0" noProof="0" dirty="0">
                <a:ln>
                  <a:noFill/>
                </a:ln>
                <a:solidFill>
                  <a:schemeClr val="tx1"/>
                </a:solidFill>
                <a:effectLst/>
                <a:uLnTx/>
                <a:uFillTx/>
                <a:latin typeface="Arial"/>
                <a:ea typeface="Roboto"/>
                <a:cs typeface="Arial"/>
                <a:sym typeface="Fira Sans Extra Condensed SemiBold"/>
              </a:rPr>
              <a:t>Requisition Form</a:t>
            </a:r>
            <a:endParaRPr kumimoji="0" lang="en-US" sz="3000" b="0" i="0" u="none" strike="noStrike" kern="0" cap="none" spc="0" normalizeH="0" baseline="0" noProof="0" dirty="0">
              <a:ln>
                <a:noFill/>
              </a:ln>
              <a:solidFill>
                <a:schemeClr val="dk1"/>
              </a:solidFill>
              <a:effectLst/>
              <a:uLnTx/>
              <a:uFillTx/>
              <a:latin typeface="Arial"/>
              <a:ea typeface="Fira Sans Extra Condensed SemiBold"/>
              <a:cs typeface="Arial"/>
              <a:sym typeface="Fira Sans Extra Condensed SemiBold"/>
            </a:endParaRPr>
          </a:p>
        </p:txBody>
      </p:sp>
      <p:sp>
        <p:nvSpPr>
          <p:cNvPr id="14" name="Title 2">
            <a:extLst>
              <a:ext uri="{FF2B5EF4-FFF2-40B4-BE49-F238E27FC236}">
                <a16:creationId xmlns:a16="http://schemas.microsoft.com/office/drawing/2014/main" id="{1F3E974C-F211-E15C-D333-4EFBBE22657C}"/>
              </a:ext>
            </a:extLst>
          </p:cNvPr>
          <p:cNvSpPr txBox="1">
            <a:spLocks/>
          </p:cNvSpPr>
          <p:nvPr/>
        </p:nvSpPr>
        <p:spPr>
          <a:xfrm>
            <a:off x="279042" y="672657"/>
            <a:ext cx="5063106" cy="40426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eaLnBrk="1" hangingPunct="1">
              <a:lnSpc>
                <a:spcPct val="100000"/>
              </a:lnSpc>
              <a:spcBef>
                <a:spcPts val="0"/>
              </a:spcBef>
              <a:spcAft>
                <a:spcPts val="0"/>
              </a:spcAft>
              <a:buClr>
                <a:schemeClr val="dk1"/>
              </a:buClr>
              <a:buSzPts val="3000"/>
              <a:buFont typeface="Fira Sans Extra Condensed SemiBold"/>
              <a:buNone/>
              <a:defRPr sz="3000" b="0" i="0" u="none" strike="noStrike" cap="none">
                <a:solidFill>
                  <a:schemeClr val="dk1"/>
                </a:solidFill>
                <a:latin typeface="+mj-lt"/>
                <a:ea typeface="Fira Sans Extra Condensed SemiBold"/>
                <a:cs typeface="Fira Sans Extra Condensed SemiBold"/>
                <a:sym typeface="Fira Sans Extra Condensed SemiBold"/>
              </a:defRPr>
            </a:lvl1pPr>
            <a:lvl2pPr marR="0" lvl="1"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2pPr>
            <a:lvl3pPr marR="0" lvl="2"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3pPr>
            <a:lvl4pPr marR="0" lvl="3"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4pPr>
            <a:lvl5pPr marR="0" lvl="4"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5pPr>
            <a:lvl6pPr marR="0" lvl="5"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6pPr>
            <a:lvl7pPr marR="0" lvl="6"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7pPr>
            <a:lvl8pPr marR="0" lvl="7"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8pPr>
            <a:lvl9pPr marR="0" lvl="8"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9pPr>
          </a:lstStyle>
          <a:p>
            <a:pPr algn="l"/>
            <a:r>
              <a:rPr lang="en-US" sz="2000">
                <a:solidFill>
                  <a:schemeClr val="tx1"/>
                </a:solidFill>
                <a:latin typeface="Arial"/>
                <a:cs typeface="Arial"/>
              </a:rPr>
              <a:t>Process</a:t>
            </a:r>
            <a:endParaRPr lang="en-US"/>
          </a:p>
        </p:txBody>
      </p:sp>
      <p:pic>
        <p:nvPicPr>
          <p:cNvPr id="2" name="Picture 1" descr="A white rectangular close up image of requisition form">
            <a:extLst>
              <a:ext uri="{FF2B5EF4-FFF2-40B4-BE49-F238E27FC236}">
                <a16:creationId xmlns:a16="http://schemas.microsoft.com/office/drawing/2014/main" id="{A35DAE41-E0C6-C0CE-EF8E-339AEDD04529}"/>
              </a:ext>
            </a:extLst>
          </p:cNvPr>
          <p:cNvPicPr>
            <a:picLocks noChangeAspect="1"/>
          </p:cNvPicPr>
          <p:nvPr/>
        </p:nvPicPr>
        <p:blipFill>
          <a:blip r:embed="rId3"/>
          <a:stretch>
            <a:fillRect/>
          </a:stretch>
        </p:blipFill>
        <p:spPr>
          <a:xfrm>
            <a:off x="257432" y="1638107"/>
            <a:ext cx="11471190" cy="451409"/>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78F413B2-BFDB-3490-0923-57DC12BA75D3}"/>
              </a:ext>
            </a:extLst>
          </p:cNvPr>
          <p:cNvSpPr txBox="1"/>
          <p:nvPr/>
        </p:nvSpPr>
        <p:spPr>
          <a:xfrm>
            <a:off x="279042" y="2791531"/>
            <a:ext cx="11304591" cy="584775"/>
          </a:xfrm>
          <a:prstGeom prst="rect">
            <a:avLst/>
          </a:prstGeom>
          <a:noFill/>
        </p:spPr>
        <p:txBody>
          <a:bodyPr wrap="square" lIns="91440" tIns="45720" rIns="91440" bIns="45720" anchor="t">
            <a:spAutoFit/>
          </a:bodyPr>
          <a:lstStyle/>
          <a:p>
            <a:r>
              <a:rPr lang="en-US" sz="1600">
                <a:solidFill>
                  <a:schemeClr val="tx1"/>
                </a:solidFill>
              </a:rPr>
              <a:t>Review the </a:t>
            </a:r>
            <a:r>
              <a:rPr lang="en-US" sz="1600">
                <a:solidFill>
                  <a:schemeClr val="tx1"/>
                </a:solidFill>
                <a:hlinkClick r:id="rId4">
                  <a:extLst>
                    <a:ext uri="{A12FA001-AC4F-418D-AE19-62706E023703}">
                      <ahyp:hlinkClr xmlns:ahyp="http://schemas.microsoft.com/office/drawing/2018/hyperlinkcolor" val="tx"/>
                    </a:ext>
                  </a:extLst>
                </a:hlinkClick>
              </a:rPr>
              <a:t>Guidelines, Standards</a:t>
            </a:r>
            <a:r>
              <a:rPr lang="en-US" sz="1600">
                <a:solidFill>
                  <a:schemeClr val="tx1"/>
                </a:solidFill>
              </a:rPr>
              <a:t>, and Laws found on the Information Technology Services Department website to guide your response.</a:t>
            </a:r>
            <a:endParaRPr lang="en-US">
              <a:solidFill>
                <a:schemeClr val="tx1"/>
              </a:solidFill>
            </a:endParaRPr>
          </a:p>
        </p:txBody>
      </p:sp>
      <p:sp>
        <p:nvSpPr>
          <p:cNvPr id="3" name="TextBox 2">
            <a:extLst>
              <a:ext uri="{FF2B5EF4-FFF2-40B4-BE49-F238E27FC236}">
                <a16:creationId xmlns:a16="http://schemas.microsoft.com/office/drawing/2014/main" id="{E37FECF7-0D0D-304A-7456-3FDBFFE518F7}"/>
              </a:ext>
            </a:extLst>
          </p:cNvPr>
          <p:cNvSpPr txBox="1"/>
          <p:nvPr/>
        </p:nvSpPr>
        <p:spPr>
          <a:xfrm>
            <a:off x="256837" y="4388896"/>
            <a:ext cx="11027751" cy="830997"/>
          </a:xfrm>
          <a:prstGeom prst="rect">
            <a:avLst/>
          </a:prstGeom>
          <a:noFill/>
        </p:spPr>
        <p:txBody>
          <a:bodyPr wrap="square" lIns="91440" tIns="45720" rIns="91440" bIns="45720" anchor="t">
            <a:spAutoFit/>
          </a:bodyPr>
          <a:lstStyle/>
          <a:p>
            <a:r>
              <a:rPr lang="en-US" sz="1600" b="1">
                <a:solidFill>
                  <a:schemeClr val="tx1"/>
                </a:solidFill>
              </a:rPr>
              <a:t>NOTE</a:t>
            </a:r>
            <a:r>
              <a:rPr lang="en-US" sz="1600">
                <a:solidFill>
                  <a:schemeClr val="tx1"/>
                </a:solidFill>
              </a:rPr>
              <a:t>: If any of the job responsibilities on the requisition appear to make this a “position of risk,” the Experiential Learning Office will seek clarification with the hiring department, and, if necessary, refer the requisition to Human Resources Management (HRM) for review and determination.</a:t>
            </a:r>
            <a:endParaRPr lang="en-US">
              <a:solidFill>
                <a:schemeClr val="tx1"/>
              </a:solidFill>
            </a:endParaRPr>
          </a:p>
        </p:txBody>
      </p:sp>
      <p:pic>
        <p:nvPicPr>
          <p:cNvPr id="5" name="Picture 4">
            <a:extLst>
              <a:ext uri="{FF2B5EF4-FFF2-40B4-BE49-F238E27FC236}">
                <a16:creationId xmlns:a16="http://schemas.microsoft.com/office/drawing/2014/main" id="{053B9489-BF42-A356-B9BC-940F7274FFA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64123" y="5845987"/>
            <a:ext cx="3677728" cy="835880"/>
          </a:xfrm>
          <a:prstGeom prst="rect">
            <a:avLst/>
          </a:prstGeom>
        </p:spPr>
      </p:pic>
    </p:spTree>
    <p:extLst>
      <p:ext uri="{BB962C8B-B14F-4D97-AF65-F5344CB8AC3E}">
        <p14:creationId xmlns:p14="http://schemas.microsoft.com/office/powerpoint/2010/main" val="1889865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7897C24-9324-C272-85E3-CF207942D93D}"/>
              </a:ext>
              <a:ext uri="{C183D7F6-B498-43B3-948B-1728B52AA6E4}">
                <adec:decorative xmlns:adec="http://schemas.microsoft.com/office/drawing/2017/decorative" val="1"/>
              </a:ext>
            </a:extLst>
          </p:cNvPr>
          <p:cNvSpPr/>
          <p:nvPr/>
        </p:nvSpPr>
        <p:spPr>
          <a:xfrm>
            <a:off x="164123" y="5773614"/>
            <a:ext cx="4138246" cy="808893"/>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highlight>
                <a:srgbClr val="000000"/>
              </a:highlight>
              <a:ea typeface="Roboto"/>
              <a:cs typeface="Roboto"/>
            </a:endParaRPr>
          </a:p>
        </p:txBody>
      </p:sp>
      <p:sp>
        <p:nvSpPr>
          <p:cNvPr id="11" name="Title 2">
            <a:extLst>
              <a:ext uri="{FF2B5EF4-FFF2-40B4-BE49-F238E27FC236}">
                <a16:creationId xmlns:a16="http://schemas.microsoft.com/office/drawing/2014/main" id="{72DE74A1-314E-2870-8EC9-FD6BBE47C7DF}"/>
              </a:ext>
            </a:extLst>
          </p:cNvPr>
          <p:cNvSpPr txBox="1">
            <a:spLocks noGrp="1"/>
          </p:cNvSpPr>
          <p:nvPr>
            <p:ph type="title" idx="4294967295"/>
          </p:nvPr>
        </p:nvSpPr>
        <p:spPr>
          <a:xfrm>
            <a:off x="256837" y="239572"/>
            <a:ext cx="5063106" cy="404269"/>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defPPr marR="0" lvl="0" algn="l" rtl="0">
              <a:lnSpc>
                <a:spcPct val="100000"/>
              </a:lnSpc>
              <a:spcBef>
                <a:spcPts val="0"/>
              </a:spcBef>
              <a:spcAft>
                <a:spcPts val="0"/>
              </a:spcAft>
            </a:defPPr>
            <a:lvl1pPr marR="0" lvl="0" algn="ctr" rtl="0" eaLnBrk="1" hangingPunct="1">
              <a:lnSpc>
                <a:spcPct val="100000"/>
              </a:lnSpc>
              <a:spcBef>
                <a:spcPts val="0"/>
              </a:spcBef>
              <a:spcAft>
                <a:spcPts val="0"/>
              </a:spcAft>
              <a:buClr>
                <a:schemeClr val="dk1"/>
              </a:buClr>
              <a:buSzPts val="3000"/>
              <a:buFont typeface="Fira Sans Extra Condensed SemiBold"/>
              <a:buNone/>
              <a:defRPr sz="3000" b="0" i="0" u="none" strike="noStrike" cap="none">
                <a:solidFill>
                  <a:schemeClr val="dk1"/>
                </a:solidFill>
                <a:latin typeface="+mj-lt"/>
                <a:ea typeface="Fira Sans Extra Condensed SemiBold"/>
                <a:cs typeface="Fira Sans Extra Condensed SemiBold"/>
                <a:sym typeface="Fira Sans Extra Condensed SemiBold"/>
              </a:defRPr>
            </a:lvl1pPr>
            <a:lvl2pPr marR="0" lvl="1"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2pPr>
            <a:lvl3pPr marR="0" lvl="2"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3pPr>
            <a:lvl4pPr marR="0" lvl="3"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4pPr>
            <a:lvl5pPr marR="0" lvl="4"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5pPr>
            <a:lvl6pPr marR="0" lvl="5"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6pPr>
            <a:lvl7pPr marR="0" lvl="6"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7pPr>
            <a:lvl8pPr marR="0" lvl="7"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8pPr>
            <a:lvl9pPr marR="0" lvl="8"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9pPr>
          </a:lstStyle>
          <a:p>
            <a:pPr marL="0" marR="0" lvl="0" indent="0" algn="l" defTabSz="914400" rtl="0" eaLnBrk="1" fontAlgn="auto" latinLnBrk="0" hangingPunct="1">
              <a:lnSpc>
                <a:spcPct val="100000"/>
              </a:lnSpc>
              <a:spcBef>
                <a:spcPts val="0"/>
              </a:spcBef>
              <a:spcAft>
                <a:spcPts val="0"/>
              </a:spcAft>
              <a:buClr>
                <a:schemeClr val="dk1"/>
              </a:buClr>
              <a:buSzPts val="3000"/>
              <a:buFont typeface="Fira Sans Extra Condensed SemiBold"/>
              <a:buNone/>
              <a:tabLst/>
              <a:defRPr/>
            </a:pPr>
            <a:r>
              <a:rPr kumimoji="0" lang="en-US" sz="3200" b="1" i="0" u="none" strike="noStrike" kern="0" cap="none" spc="0" normalizeH="0" baseline="0" noProof="0" dirty="0">
                <a:ln>
                  <a:noFill/>
                </a:ln>
                <a:solidFill>
                  <a:schemeClr val="tx1"/>
                </a:solidFill>
                <a:effectLst/>
                <a:uLnTx/>
                <a:uFillTx/>
                <a:latin typeface="Arial"/>
                <a:ea typeface="Roboto"/>
                <a:cs typeface="Arial"/>
                <a:sym typeface="Fira Sans Extra Condensed SemiBold"/>
              </a:rPr>
              <a:t>Requisition Form</a:t>
            </a:r>
            <a:endParaRPr kumimoji="0" lang="en-US" sz="3000" b="0" i="0" u="none" strike="noStrike" kern="0" cap="none" spc="0" normalizeH="0" baseline="0" noProof="0" dirty="0">
              <a:ln>
                <a:noFill/>
              </a:ln>
              <a:solidFill>
                <a:schemeClr val="dk1"/>
              </a:solidFill>
              <a:effectLst/>
              <a:uLnTx/>
              <a:uFillTx/>
              <a:latin typeface="Arial"/>
              <a:ea typeface="Fira Sans Extra Condensed SemiBold"/>
              <a:cs typeface="Arial"/>
              <a:sym typeface="Fira Sans Extra Condensed SemiBold"/>
            </a:endParaRPr>
          </a:p>
        </p:txBody>
      </p:sp>
      <p:sp>
        <p:nvSpPr>
          <p:cNvPr id="14" name="Title 2">
            <a:extLst>
              <a:ext uri="{FF2B5EF4-FFF2-40B4-BE49-F238E27FC236}">
                <a16:creationId xmlns:a16="http://schemas.microsoft.com/office/drawing/2014/main" id="{1F3E974C-F211-E15C-D333-4EFBBE22657C}"/>
              </a:ext>
            </a:extLst>
          </p:cNvPr>
          <p:cNvSpPr txBox="1">
            <a:spLocks/>
          </p:cNvSpPr>
          <p:nvPr/>
        </p:nvSpPr>
        <p:spPr>
          <a:xfrm>
            <a:off x="279042" y="672657"/>
            <a:ext cx="5063106" cy="40426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eaLnBrk="1" hangingPunct="1">
              <a:lnSpc>
                <a:spcPct val="100000"/>
              </a:lnSpc>
              <a:spcBef>
                <a:spcPts val="0"/>
              </a:spcBef>
              <a:spcAft>
                <a:spcPts val="0"/>
              </a:spcAft>
              <a:buClr>
                <a:schemeClr val="dk1"/>
              </a:buClr>
              <a:buSzPts val="3000"/>
              <a:buFont typeface="Fira Sans Extra Condensed SemiBold"/>
              <a:buNone/>
              <a:defRPr sz="3000" b="0" i="0" u="none" strike="noStrike" cap="none">
                <a:solidFill>
                  <a:schemeClr val="dk1"/>
                </a:solidFill>
                <a:latin typeface="+mj-lt"/>
                <a:ea typeface="Fira Sans Extra Condensed SemiBold"/>
                <a:cs typeface="Fira Sans Extra Condensed SemiBold"/>
                <a:sym typeface="Fira Sans Extra Condensed SemiBold"/>
              </a:defRPr>
            </a:lvl1pPr>
            <a:lvl2pPr marR="0" lvl="1"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2pPr>
            <a:lvl3pPr marR="0" lvl="2"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3pPr>
            <a:lvl4pPr marR="0" lvl="3"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4pPr>
            <a:lvl5pPr marR="0" lvl="4"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5pPr>
            <a:lvl6pPr marR="0" lvl="5"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6pPr>
            <a:lvl7pPr marR="0" lvl="6"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7pPr>
            <a:lvl8pPr marR="0" lvl="7"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8pPr>
            <a:lvl9pPr marR="0" lvl="8"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9pPr>
          </a:lstStyle>
          <a:p>
            <a:pPr algn="l"/>
            <a:r>
              <a:rPr lang="en-US" sz="2000">
                <a:solidFill>
                  <a:schemeClr val="tx1"/>
                </a:solidFill>
                <a:latin typeface="Arial"/>
                <a:cs typeface="Arial"/>
              </a:rPr>
              <a:t>Process</a:t>
            </a:r>
            <a:endParaRPr lang="en-US"/>
          </a:p>
        </p:txBody>
      </p:sp>
      <p:pic>
        <p:nvPicPr>
          <p:cNvPr id="4" name="Picture 3" descr="A white rectangular close up image of requisition form">
            <a:extLst>
              <a:ext uri="{FF2B5EF4-FFF2-40B4-BE49-F238E27FC236}">
                <a16:creationId xmlns:a16="http://schemas.microsoft.com/office/drawing/2014/main" id="{2761519C-B640-0A28-7AA9-78E093D730FD}"/>
              </a:ext>
            </a:extLst>
          </p:cNvPr>
          <p:cNvPicPr>
            <a:picLocks noChangeAspect="1"/>
          </p:cNvPicPr>
          <p:nvPr/>
        </p:nvPicPr>
        <p:blipFill>
          <a:blip r:embed="rId3"/>
          <a:stretch>
            <a:fillRect/>
          </a:stretch>
        </p:blipFill>
        <p:spPr>
          <a:xfrm>
            <a:off x="257432" y="1714695"/>
            <a:ext cx="11028406" cy="421798"/>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78F413B2-BFDB-3490-0923-57DC12BA75D3}"/>
              </a:ext>
            </a:extLst>
          </p:cNvPr>
          <p:cNvSpPr txBox="1"/>
          <p:nvPr/>
        </p:nvSpPr>
        <p:spPr>
          <a:xfrm>
            <a:off x="279042" y="2525535"/>
            <a:ext cx="9565536" cy="338554"/>
          </a:xfrm>
          <a:prstGeom prst="rect">
            <a:avLst/>
          </a:prstGeom>
          <a:noFill/>
        </p:spPr>
        <p:txBody>
          <a:bodyPr wrap="square" lIns="91440" tIns="45720" rIns="91440" bIns="45720" anchor="t">
            <a:spAutoFit/>
          </a:bodyPr>
          <a:lstStyle/>
          <a:p>
            <a:r>
              <a:rPr lang="en-US" sz="1600">
                <a:solidFill>
                  <a:schemeClr val="tx1"/>
                </a:solidFill>
              </a:rPr>
              <a:t>Review the key duties and responsibilities to guide your response.</a:t>
            </a:r>
          </a:p>
        </p:txBody>
      </p:sp>
      <p:sp>
        <p:nvSpPr>
          <p:cNvPr id="3" name="TextBox 2">
            <a:extLst>
              <a:ext uri="{FF2B5EF4-FFF2-40B4-BE49-F238E27FC236}">
                <a16:creationId xmlns:a16="http://schemas.microsoft.com/office/drawing/2014/main" id="{E37FECF7-0D0D-304A-7456-3FDBFFE518F7}"/>
              </a:ext>
            </a:extLst>
          </p:cNvPr>
          <p:cNvSpPr txBox="1"/>
          <p:nvPr/>
        </p:nvSpPr>
        <p:spPr>
          <a:xfrm>
            <a:off x="279042" y="3578413"/>
            <a:ext cx="8082724" cy="830997"/>
          </a:xfrm>
          <a:prstGeom prst="rect">
            <a:avLst/>
          </a:prstGeom>
          <a:noFill/>
        </p:spPr>
        <p:txBody>
          <a:bodyPr wrap="square" lIns="91440" tIns="45720" rIns="91440" bIns="45720" anchor="t">
            <a:spAutoFit/>
          </a:bodyPr>
          <a:lstStyle/>
          <a:p>
            <a:r>
              <a:rPr lang="en-US" sz="1600" b="1">
                <a:solidFill>
                  <a:schemeClr val="tx1"/>
                </a:solidFill>
              </a:rPr>
              <a:t>NOTE</a:t>
            </a:r>
            <a:r>
              <a:rPr lang="en-US" sz="1600">
                <a:solidFill>
                  <a:schemeClr val="tx1"/>
                </a:solidFill>
              </a:rPr>
              <a:t>: Fingerprinting is required employees who perform work involving regular or direct contact with minor children in a recreational program or camp operated by the CSU or on CSU property (HR 2017-17, Background Checks) . </a:t>
            </a:r>
            <a:endParaRPr lang="en-US">
              <a:solidFill>
                <a:schemeClr val="tx1"/>
              </a:solidFill>
            </a:endParaRPr>
          </a:p>
        </p:txBody>
      </p:sp>
      <p:pic>
        <p:nvPicPr>
          <p:cNvPr id="5" name="Picture 4">
            <a:extLst>
              <a:ext uri="{FF2B5EF4-FFF2-40B4-BE49-F238E27FC236}">
                <a16:creationId xmlns:a16="http://schemas.microsoft.com/office/drawing/2014/main" id="{2623129E-F789-79F9-B165-FEF6C213043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346548" y="2155666"/>
            <a:ext cx="4114800" cy="4114800"/>
          </a:xfrm>
          <a:prstGeom prst="rect">
            <a:avLst/>
          </a:prstGeom>
        </p:spPr>
      </p:pic>
      <p:pic>
        <p:nvPicPr>
          <p:cNvPr id="6" name="Picture 5">
            <a:extLst>
              <a:ext uri="{FF2B5EF4-FFF2-40B4-BE49-F238E27FC236}">
                <a16:creationId xmlns:a16="http://schemas.microsoft.com/office/drawing/2014/main" id="{77248DA9-5AA2-7763-937C-175F1CEB0A9C}"/>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64123" y="5845987"/>
            <a:ext cx="3677728" cy="835880"/>
          </a:xfrm>
          <a:prstGeom prst="rect">
            <a:avLst/>
          </a:prstGeom>
        </p:spPr>
      </p:pic>
    </p:spTree>
    <p:extLst>
      <p:ext uri="{BB962C8B-B14F-4D97-AF65-F5344CB8AC3E}">
        <p14:creationId xmlns:p14="http://schemas.microsoft.com/office/powerpoint/2010/main" val="398007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7897C24-9324-C272-85E3-CF207942D93D}"/>
              </a:ext>
              <a:ext uri="{C183D7F6-B498-43B3-948B-1728B52AA6E4}">
                <adec:decorative xmlns:adec="http://schemas.microsoft.com/office/drawing/2017/decorative" val="1"/>
              </a:ext>
            </a:extLst>
          </p:cNvPr>
          <p:cNvSpPr/>
          <p:nvPr/>
        </p:nvSpPr>
        <p:spPr>
          <a:xfrm>
            <a:off x="164123" y="5773614"/>
            <a:ext cx="4138246" cy="808893"/>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highlight>
                <a:srgbClr val="000000"/>
              </a:highlight>
              <a:ea typeface="Roboto"/>
              <a:cs typeface="Roboto"/>
            </a:endParaRPr>
          </a:p>
        </p:txBody>
      </p:sp>
      <p:sp>
        <p:nvSpPr>
          <p:cNvPr id="12" name="Title 2">
            <a:extLst>
              <a:ext uri="{FF2B5EF4-FFF2-40B4-BE49-F238E27FC236}">
                <a16:creationId xmlns:a16="http://schemas.microsoft.com/office/drawing/2014/main" id="{045AC99B-9531-B06D-94C7-8369B1C9209B}"/>
              </a:ext>
            </a:extLst>
          </p:cNvPr>
          <p:cNvSpPr txBox="1">
            <a:spLocks noGrp="1"/>
          </p:cNvSpPr>
          <p:nvPr>
            <p:ph type="title" idx="4294967295"/>
          </p:nvPr>
        </p:nvSpPr>
        <p:spPr>
          <a:xfrm>
            <a:off x="256837" y="239572"/>
            <a:ext cx="5063106" cy="404269"/>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defPPr marR="0" lvl="0" algn="l" rtl="0">
              <a:lnSpc>
                <a:spcPct val="100000"/>
              </a:lnSpc>
              <a:spcBef>
                <a:spcPts val="0"/>
              </a:spcBef>
              <a:spcAft>
                <a:spcPts val="0"/>
              </a:spcAft>
            </a:defPPr>
            <a:lvl1pPr marR="0" lvl="0" algn="ctr" rtl="0" eaLnBrk="1" hangingPunct="1">
              <a:lnSpc>
                <a:spcPct val="100000"/>
              </a:lnSpc>
              <a:spcBef>
                <a:spcPts val="0"/>
              </a:spcBef>
              <a:spcAft>
                <a:spcPts val="0"/>
              </a:spcAft>
              <a:buClr>
                <a:schemeClr val="dk1"/>
              </a:buClr>
              <a:buSzPts val="3000"/>
              <a:buFont typeface="Fira Sans Extra Condensed SemiBold"/>
              <a:buNone/>
              <a:defRPr sz="3000" b="0" i="0" u="none" strike="noStrike" cap="none">
                <a:solidFill>
                  <a:schemeClr val="dk1"/>
                </a:solidFill>
                <a:latin typeface="+mj-lt"/>
                <a:ea typeface="Fira Sans Extra Condensed SemiBold"/>
                <a:cs typeface="Fira Sans Extra Condensed SemiBold"/>
                <a:sym typeface="Fira Sans Extra Condensed SemiBold"/>
              </a:defRPr>
            </a:lvl1pPr>
            <a:lvl2pPr marR="0" lvl="1"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2pPr>
            <a:lvl3pPr marR="0" lvl="2"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3pPr>
            <a:lvl4pPr marR="0" lvl="3"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4pPr>
            <a:lvl5pPr marR="0" lvl="4"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5pPr>
            <a:lvl6pPr marR="0" lvl="5"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6pPr>
            <a:lvl7pPr marR="0" lvl="6"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7pPr>
            <a:lvl8pPr marR="0" lvl="7"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8pPr>
            <a:lvl9pPr marR="0" lvl="8"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9pPr>
          </a:lstStyle>
          <a:p>
            <a:pPr marL="0" marR="0" lvl="0" indent="0" algn="l" defTabSz="914400" rtl="0" eaLnBrk="1" fontAlgn="auto" latinLnBrk="0" hangingPunct="1">
              <a:lnSpc>
                <a:spcPct val="100000"/>
              </a:lnSpc>
              <a:spcBef>
                <a:spcPts val="0"/>
              </a:spcBef>
              <a:spcAft>
                <a:spcPts val="0"/>
              </a:spcAft>
              <a:buClr>
                <a:schemeClr val="dk1"/>
              </a:buClr>
              <a:buSzPts val="3000"/>
              <a:buFont typeface="Fira Sans Extra Condensed SemiBold"/>
              <a:buNone/>
              <a:tabLst/>
              <a:defRPr/>
            </a:pPr>
            <a:r>
              <a:rPr kumimoji="0" lang="en-US" sz="3200" b="1" i="0" u="none" strike="noStrike" kern="0" cap="none" spc="0" normalizeH="0" baseline="0" noProof="0" dirty="0">
                <a:ln>
                  <a:noFill/>
                </a:ln>
                <a:solidFill>
                  <a:schemeClr val="tx1"/>
                </a:solidFill>
                <a:effectLst/>
                <a:uLnTx/>
                <a:uFillTx/>
                <a:latin typeface="Arial"/>
                <a:ea typeface="Roboto"/>
                <a:cs typeface="Arial"/>
                <a:sym typeface="Fira Sans Extra Condensed SemiBold"/>
              </a:rPr>
              <a:t>Requisition Form</a:t>
            </a:r>
            <a:endParaRPr kumimoji="0" lang="en-US" sz="3000" b="0" i="0" u="none" strike="noStrike" kern="0" cap="none" spc="0" normalizeH="0" baseline="0" noProof="0" dirty="0">
              <a:ln>
                <a:noFill/>
              </a:ln>
              <a:solidFill>
                <a:schemeClr val="dk1"/>
              </a:solidFill>
              <a:effectLst/>
              <a:uLnTx/>
              <a:uFillTx/>
              <a:latin typeface="Arial"/>
              <a:ea typeface="Fira Sans Extra Condensed SemiBold"/>
              <a:cs typeface="Arial"/>
              <a:sym typeface="Fira Sans Extra Condensed SemiBold"/>
            </a:endParaRPr>
          </a:p>
        </p:txBody>
      </p:sp>
      <p:sp>
        <p:nvSpPr>
          <p:cNvPr id="14" name="Title 2">
            <a:extLst>
              <a:ext uri="{FF2B5EF4-FFF2-40B4-BE49-F238E27FC236}">
                <a16:creationId xmlns:a16="http://schemas.microsoft.com/office/drawing/2014/main" id="{013FE8B4-8790-585F-5462-A1A7AAEF6AE9}"/>
              </a:ext>
            </a:extLst>
          </p:cNvPr>
          <p:cNvSpPr txBox="1">
            <a:spLocks/>
          </p:cNvSpPr>
          <p:nvPr/>
        </p:nvSpPr>
        <p:spPr>
          <a:xfrm>
            <a:off x="279042" y="672657"/>
            <a:ext cx="5063106" cy="40426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eaLnBrk="1" hangingPunct="1">
              <a:lnSpc>
                <a:spcPct val="100000"/>
              </a:lnSpc>
              <a:spcBef>
                <a:spcPts val="0"/>
              </a:spcBef>
              <a:spcAft>
                <a:spcPts val="0"/>
              </a:spcAft>
              <a:buClr>
                <a:schemeClr val="dk1"/>
              </a:buClr>
              <a:buSzPts val="3000"/>
              <a:buFont typeface="Fira Sans Extra Condensed SemiBold"/>
              <a:buNone/>
              <a:defRPr sz="3000" b="0" i="0" u="none" strike="noStrike" cap="none">
                <a:solidFill>
                  <a:schemeClr val="dk1"/>
                </a:solidFill>
                <a:latin typeface="+mj-lt"/>
                <a:ea typeface="Fira Sans Extra Condensed SemiBold"/>
                <a:cs typeface="Fira Sans Extra Condensed SemiBold"/>
                <a:sym typeface="Fira Sans Extra Condensed SemiBold"/>
              </a:defRPr>
            </a:lvl1pPr>
            <a:lvl2pPr marR="0" lvl="1"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2pPr>
            <a:lvl3pPr marR="0" lvl="2"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3pPr>
            <a:lvl4pPr marR="0" lvl="3"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4pPr>
            <a:lvl5pPr marR="0" lvl="4"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5pPr>
            <a:lvl6pPr marR="0" lvl="5"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6pPr>
            <a:lvl7pPr marR="0" lvl="6"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7pPr>
            <a:lvl8pPr marR="0" lvl="7"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8pPr>
            <a:lvl9pPr marR="0" lvl="8"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9pPr>
          </a:lstStyle>
          <a:p>
            <a:pPr algn="l"/>
            <a:r>
              <a:rPr lang="en-US" sz="2000">
                <a:solidFill>
                  <a:schemeClr val="tx1"/>
                </a:solidFill>
                <a:latin typeface="Arial"/>
                <a:cs typeface="Arial"/>
              </a:rPr>
              <a:t>Process</a:t>
            </a:r>
            <a:endParaRPr lang="en-US"/>
          </a:p>
        </p:txBody>
      </p:sp>
      <p:pic>
        <p:nvPicPr>
          <p:cNvPr id="10" name="Picture 9" descr="A white rectangular close up image of requisition form">
            <a:extLst>
              <a:ext uri="{FF2B5EF4-FFF2-40B4-BE49-F238E27FC236}">
                <a16:creationId xmlns:a16="http://schemas.microsoft.com/office/drawing/2014/main" id="{6580383C-B755-E123-E32F-B92637A7B500}"/>
              </a:ext>
            </a:extLst>
          </p:cNvPr>
          <p:cNvPicPr>
            <a:picLocks noChangeAspect="1"/>
          </p:cNvPicPr>
          <p:nvPr/>
        </p:nvPicPr>
        <p:blipFill rotWithShape="1">
          <a:blip r:embed="rId3"/>
          <a:srcRect t="17267" r="-514" b="69032"/>
          <a:stretch/>
        </p:blipFill>
        <p:spPr>
          <a:xfrm>
            <a:off x="287864" y="1362183"/>
            <a:ext cx="8055235" cy="437202"/>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AFB3FFFF-FC07-5C92-1031-EA0C91D53F75}"/>
              </a:ext>
            </a:extLst>
          </p:cNvPr>
          <p:cNvSpPr txBox="1"/>
          <p:nvPr/>
        </p:nvSpPr>
        <p:spPr>
          <a:xfrm>
            <a:off x="280010" y="2283143"/>
            <a:ext cx="9610575" cy="31085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Positions in which background checks are currently required by law include, but are not limited to the following: </a:t>
            </a:r>
            <a:endParaRPr lang="en-US"/>
          </a:p>
          <a:p>
            <a:endParaRPr lang="en-US" b="1"/>
          </a:p>
          <a:p>
            <a:pPr marL="285750" indent="-285750">
              <a:buChar char="•"/>
            </a:pPr>
            <a:r>
              <a:rPr lang="en-US"/>
              <a:t>Sworn CSU Police Personnel (California Government Code §1029 and 1031) </a:t>
            </a:r>
          </a:p>
          <a:p>
            <a:pPr marL="285750" indent="-285750">
              <a:buChar char="•"/>
            </a:pPr>
            <a:endParaRPr lang="en-US"/>
          </a:p>
          <a:p>
            <a:pPr marL="285750" indent="-285750">
              <a:buChar char="•"/>
            </a:pPr>
            <a:r>
              <a:rPr lang="en-US"/>
              <a:t>Police Officer Cadets (California Government Code §1029 and 1031) </a:t>
            </a:r>
          </a:p>
          <a:p>
            <a:pPr marL="285750" indent="-285750">
              <a:buChar char="•"/>
            </a:pPr>
            <a:endParaRPr lang="en-US"/>
          </a:p>
          <a:p>
            <a:pPr marL="285750" indent="-285750">
              <a:buChar char="•"/>
            </a:pPr>
            <a:r>
              <a:rPr lang="en-US"/>
              <a:t>Police Dispatchers (Commission Regulation 1959) ]</a:t>
            </a:r>
          </a:p>
          <a:p>
            <a:pPr marL="285750" indent="-285750">
              <a:buChar char="•"/>
            </a:pPr>
            <a:endParaRPr lang="en-US"/>
          </a:p>
          <a:p>
            <a:pPr marL="285750" indent="-285750">
              <a:buChar char="•"/>
            </a:pPr>
            <a:r>
              <a:rPr lang="en-US"/>
              <a:t>Positions with direct contact with minor children at a camp operated by the CSU (Education Code §10911.5) </a:t>
            </a:r>
          </a:p>
          <a:p>
            <a:pPr marL="285750" indent="-285750">
              <a:buChar char="•"/>
            </a:pPr>
            <a:endParaRPr lang="en-US"/>
          </a:p>
          <a:p>
            <a:pPr marL="285750" indent="-285750">
              <a:buChar char="•"/>
            </a:pPr>
            <a:r>
              <a:rPr lang="en-US"/>
              <a:t>Positions with access to stored criminal offender record information (11 CCR §703 and 11 CCR §707) </a:t>
            </a:r>
          </a:p>
          <a:p>
            <a:pPr marL="285750" indent="-285750">
              <a:buChar char="•"/>
            </a:pPr>
            <a:endParaRPr lang="en-US"/>
          </a:p>
          <a:p>
            <a:pPr marL="285750" indent="-285750" algn="l">
              <a:buChar char="•"/>
            </a:pPr>
            <a:r>
              <a:rPr lang="en-US"/>
              <a:t>Positions with access to patients, drugs or medication (California Labor Code §432.7) </a:t>
            </a:r>
          </a:p>
        </p:txBody>
      </p:sp>
      <p:pic>
        <p:nvPicPr>
          <p:cNvPr id="16" name="Graphic 5">
            <a:extLst>
              <a:ext uri="{FF2B5EF4-FFF2-40B4-BE49-F238E27FC236}">
                <a16:creationId xmlns:a16="http://schemas.microsoft.com/office/drawing/2014/main" id="{A802B0DC-24C2-91B3-F65E-49CC106B0B71}"/>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55745" y="2848525"/>
            <a:ext cx="4290165" cy="2863590"/>
          </a:xfrm>
          <a:prstGeom prst="rect">
            <a:avLst/>
          </a:prstGeom>
        </p:spPr>
      </p:pic>
      <p:pic>
        <p:nvPicPr>
          <p:cNvPr id="4" name="Picture 3">
            <a:extLst>
              <a:ext uri="{FF2B5EF4-FFF2-40B4-BE49-F238E27FC236}">
                <a16:creationId xmlns:a16="http://schemas.microsoft.com/office/drawing/2014/main" id="{378BCA3C-460E-93BC-7CC1-E611B685D191}"/>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64123" y="5845987"/>
            <a:ext cx="3677728" cy="835880"/>
          </a:xfrm>
          <a:prstGeom prst="rect">
            <a:avLst/>
          </a:prstGeom>
        </p:spPr>
      </p:pic>
    </p:spTree>
    <p:extLst>
      <p:ext uri="{BB962C8B-B14F-4D97-AF65-F5344CB8AC3E}">
        <p14:creationId xmlns:p14="http://schemas.microsoft.com/office/powerpoint/2010/main" val="3598786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7897C24-9324-C272-85E3-CF207942D93D}"/>
              </a:ext>
              <a:ext uri="{C183D7F6-B498-43B3-948B-1728B52AA6E4}">
                <adec:decorative xmlns:adec="http://schemas.microsoft.com/office/drawing/2017/decorative" val="1"/>
              </a:ext>
            </a:extLst>
          </p:cNvPr>
          <p:cNvSpPr/>
          <p:nvPr/>
        </p:nvSpPr>
        <p:spPr>
          <a:xfrm>
            <a:off x="164123" y="5773614"/>
            <a:ext cx="4138246" cy="808893"/>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highlight>
                <a:srgbClr val="000000"/>
              </a:highlight>
              <a:ea typeface="Roboto"/>
              <a:cs typeface="Roboto"/>
            </a:endParaRPr>
          </a:p>
        </p:txBody>
      </p:sp>
      <p:sp>
        <p:nvSpPr>
          <p:cNvPr id="12" name="Title 2">
            <a:extLst>
              <a:ext uri="{FF2B5EF4-FFF2-40B4-BE49-F238E27FC236}">
                <a16:creationId xmlns:a16="http://schemas.microsoft.com/office/drawing/2014/main" id="{045AC99B-9531-B06D-94C7-8369B1C9209B}"/>
              </a:ext>
            </a:extLst>
          </p:cNvPr>
          <p:cNvSpPr txBox="1">
            <a:spLocks noGrp="1"/>
          </p:cNvSpPr>
          <p:nvPr>
            <p:ph type="title" idx="4294967295"/>
          </p:nvPr>
        </p:nvSpPr>
        <p:spPr>
          <a:xfrm>
            <a:off x="256837" y="239572"/>
            <a:ext cx="5063106" cy="404269"/>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defPPr marR="0" lvl="0" algn="l" rtl="0">
              <a:lnSpc>
                <a:spcPct val="100000"/>
              </a:lnSpc>
              <a:spcBef>
                <a:spcPts val="0"/>
              </a:spcBef>
              <a:spcAft>
                <a:spcPts val="0"/>
              </a:spcAft>
            </a:defPPr>
            <a:lvl1pPr marR="0" lvl="0" algn="ctr" rtl="0" eaLnBrk="1" hangingPunct="1">
              <a:lnSpc>
                <a:spcPct val="100000"/>
              </a:lnSpc>
              <a:spcBef>
                <a:spcPts val="0"/>
              </a:spcBef>
              <a:spcAft>
                <a:spcPts val="0"/>
              </a:spcAft>
              <a:buClr>
                <a:schemeClr val="dk1"/>
              </a:buClr>
              <a:buSzPts val="3000"/>
              <a:buFont typeface="Fira Sans Extra Condensed SemiBold"/>
              <a:buNone/>
              <a:defRPr sz="3000" b="0" i="0" u="none" strike="noStrike" cap="none">
                <a:solidFill>
                  <a:schemeClr val="dk1"/>
                </a:solidFill>
                <a:latin typeface="+mj-lt"/>
                <a:ea typeface="Fira Sans Extra Condensed SemiBold"/>
                <a:cs typeface="Fira Sans Extra Condensed SemiBold"/>
                <a:sym typeface="Fira Sans Extra Condensed SemiBold"/>
              </a:defRPr>
            </a:lvl1pPr>
            <a:lvl2pPr marR="0" lvl="1"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2pPr>
            <a:lvl3pPr marR="0" lvl="2"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3pPr>
            <a:lvl4pPr marR="0" lvl="3"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4pPr>
            <a:lvl5pPr marR="0" lvl="4"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5pPr>
            <a:lvl6pPr marR="0" lvl="5"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6pPr>
            <a:lvl7pPr marR="0" lvl="6"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7pPr>
            <a:lvl8pPr marR="0" lvl="7"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8pPr>
            <a:lvl9pPr marR="0" lvl="8"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9pPr>
          </a:lstStyle>
          <a:p>
            <a:pPr marL="0" marR="0" lvl="0" indent="0" algn="l" defTabSz="914400" rtl="0" eaLnBrk="1" fontAlgn="auto" latinLnBrk="0" hangingPunct="1">
              <a:lnSpc>
                <a:spcPct val="100000"/>
              </a:lnSpc>
              <a:spcBef>
                <a:spcPts val="0"/>
              </a:spcBef>
              <a:spcAft>
                <a:spcPts val="0"/>
              </a:spcAft>
              <a:buClr>
                <a:schemeClr val="dk1"/>
              </a:buClr>
              <a:buSzPts val="3000"/>
              <a:buFont typeface="Fira Sans Extra Condensed SemiBold"/>
              <a:buNone/>
              <a:tabLst/>
              <a:defRPr/>
            </a:pPr>
            <a:r>
              <a:rPr kumimoji="0" lang="en-US" sz="3200" b="1" i="0" u="none" strike="noStrike" kern="0" cap="none" spc="0" normalizeH="0" baseline="0" noProof="0" dirty="0">
                <a:ln>
                  <a:noFill/>
                </a:ln>
                <a:solidFill>
                  <a:schemeClr val="tx1"/>
                </a:solidFill>
                <a:effectLst/>
                <a:uLnTx/>
                <a:uFillTx/>
                <a:latin typeface="Arial"/>
                <a:ea typeface="Roboto"/>
                <a:cs typeface="Arial"/>
                <a:sym typeface="Fira Sans Extra Condensed SemiBold"/>
              </a:rPr>
              <a:t>Requisition Form</a:t>
            </a:r>
            <a:endParaRPr kumimoji="0" lang="en-US" sz="3000" b="0" i="0" u="none" strike="noStrike" kern="0" cap="none" spc="0" normalizeH="0" baseline="0" noProof="0" dirty="0">
              <a:ln>
                <a:noFill/>
              </a:ln>
              <a:solidFill>
                <a:schemeClr val="dk1"/>
              </a:solidFill>
              <a:effectLst/>
              <a:uLnTx/>
              <a:uFillTx/>
              <a:latin typeface="Arial"/>
              <a:ea typeface="Fira Sans Extra Condensed SemiBold"/>
              <a:cs typeface="Arial"/>
              <a:sym typeface="Fira Sans Extra Condensed SemiBold"/>
            </a:endParaRPr>
          </a:p>
        </p:txBody>
      </p:sp>
      <p:sp>
        <p:nvSpPr>
          <p:cNvPr id="14" name="Title 2">
            <a:extLst>
              <a:ext uri="{FF2B5EF4-FFF2-40B4-BE49-F238E27FC236}">
                <a16:creationId xmlns:a16="http://schemas.microsoft.com/office/drawing/2014/main" id="{013FE8B4-8790-585F-5462-A1A7AAEF6AE9}"/>
              </a:ext>
            </a:extLst>
          </p:cNvPr>
          <p:cNvSpPr txBox="1">
            <a:spLocks/>
          </p:cNvSpPr>
          <p:nvPr/>
        </p:nvSpPr>
        <p:spPr>
          <a:xfrm>
            <a:off x="279042" y="672657"/>
            <a:ext cx="5063106" cy="40426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eaLnBrk="1" hangingPunct="1">
              <a:lnSpc>
                <a:spcPct val="100000"/>
              </a:lnSpc>
              <a:spcBef>
                <a:spcPts val="0"/>
              </a:spcBef>
              <a:spcAft>
                <a:spcPts val="0"/>
              </a:spcAft>
              <a:buClr>
                <a:schemeClr val="dk1"/>
              </a:buClr>
              <a:buSzPts val="3000"/>
              <a:buFont typeface="Fira Sans Extra Condensed SemiBold"/>
              <a:buNone/>
              <a:defRPr sz="3000" b="0" i="0" u="none" strike="noStrike" cap="none">
                <a:solidFill>
                  <a:schemeClr val="dk1"/>
                </a:solidFill>
                <a:latin typeface="+mj-lt"/>
                <a:ea typeface="Fira Sans Extra Condensed SemiBold"/>
                <a:cs typeface="Fira Sans Extra Condensed SemiBold"/>
                <a:sym typeface="Fira Sans Extra Condensed SemiBold"/>
              </a:defRPr>
            </a:lvl1pPr>
            <a:lvl2pPr marR="0" lvl="1"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2pPr>
            <a:lvl3pPr marR="0" lvl="2"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3pPr>
            <a:lvl4pPr marR="0" lvl="3"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4pPr>
            <a:lvl5pPr marR="0" lvl="4"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5pPr>
            <a:lvl6pPr marR="0" lvl="5"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6pPr>
            <a:lvl7pPr marR="0" lvl="6"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7pPr>
            <a:lvl8pPr marR="0" lvl="7"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8pPr>
            <a:lvl9pPr marR="0" lvl="8"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9pPr>
          </a:lstStyle>
          <a:p>
            <a:pPr algn="l"/>
            <a:r>
              <a:rPr lang="en-US" sz="2000">
                <a:solidFill>
                  <a:schemeClr val="tx1"/>
                </a:solidFill>
                <a:latin typeface="Arial"/>
                <a:cs typeface="Arial"/>
              </a:rPr>
              <a:t>Process</a:t>
            </a:r>
            <a:endParaRPr lang="en-US"/>
          </a:p>
        </p:txBody>
      </p:sp>
      <p:pic>
        <p:nvPicPr>
          <p:cNvPr id="15" name="Picture 14" descr="A white rectangular close up image of requisition form">
            <a:extLst>
              <a:ext uri="{FF2B5EF4-FFF2-40B4-BE49-F238E27FC236}">
                <a16:creationId xmlns:a16="http://schemas.microsoft.com/office/drawing/2014/main" id="{8A18D071-D37A-75C5-A47F-06BCB841AEF6}"/>
              </a:ext>
            </a:extLst>
          </p:cNvPr>
          <p:cNvPicPr>
            <a:picLocks noChangeAspect="1"/>
          </p:cNvPicPr>
          <p:nvPr/>
        </p:nvPicPr>
        <p:blipFill>
          <a:blip r:embed="rId3"/>
          <a:stretch>
            <a:fillRect/>
          </a:stretch>
        </p:blipFill>
        <p:spPr>
          <a:xfrm>
            <a:off x="275617" y="1234037"/>
            <a:ext cx="8657618" cy="2420075"/>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135826DF-35C1-1CAD-A0DA-737DF4912D82}"/>
              </a:ext>
            </a:extLst>
          </p:cNvPr>
          <p:cNvSpPr txBox="1"/>
          <p:nvPr/>
        </p:nvSpPr>
        <p:spPr>
          <a:xfrm>
            <a:off x="260173" y="4068543"/>
            <a:ext cx="8471175" cy="584775"/>
          </a:xfrm>
          <a:prstGeom prst="rect">
            <a:avLst/>
          </a:prstGeom>
          <a:noFill/>
        </p:spPr>
        <p:txBody>
          <a:bodyPr wrap="square" lIns="91440" tIns="45720" rIns="91440" bIns="45720" anchor="t">
            <a:spAutoFit/>
          </a:bodyPr>
          <a:lstStyle/>
          <a:p>
            <a:r>
              <a:rPr lang="en-US" sz="1600">
                <a:solidFill>
                  <a:schemeClr val="tx1"/>
                </a:solidFill>
              </a:rPr>
              <a:t>Review the key duties and responsibilities of the position and select the appropriate response.</a:t>
            </a:r>
          </a:p>
        </p:txBody>
      </p:sp>
      <p:pic>
        <p:nvPicPr>
          <p:cNvPr id="5" name="Picture 4">
            <a:extLst>
              <a:ext uri="{FF2B5EF4-FFF2-40B4-BE49-F238E27FC236}">
                <a16:creationId xmlns:a16="http://schemas.microsoft.com/office/drawing/2014/main" id="{22731BF8-7F96-E6A4-78D6-DBA5A4CA3D0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639023" y="2142609"/>
            <a:ext cx="4114800" cy="4114800"/>
          </a:xfrm>
          <a:prstGeom prst="rect">
            <a:avLst/>
          </a:prstGeom>
        </p:spPr>
      </p:pic>
      <p:pic>
        <p:nvPicPr>
          <p:cNvPr id="3" name="Picture 2">
            <a:extLst>
              <a:ext uri="{FF2B5EF4-FFF2-40B4-BE49-F238E27FC236}">
                <a16:creationId xmlns:a16="http://schemas.microsoft.com/office/drawing/2014/main" id="{BEA22862-1246-8A4C-0812-1564EE9E8AFD}"/>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64123" y="5845987"/>
            <a:ext cx="3677728" cy="835880"/>
          </a:xfrm>
          <a:prstGeom prst="rect">
            <a:avLst/>
          </a:prstGeom>
        </p:spPr>
      </p:pic>
    </p:spTree>
    <p:extLst>
      <p:ext uri="{BB962C8B-B14F-4D97-AF65-F5344CB8AC3E}">
        <p14:creationId xmlns:p14="http://schemas.microsoft.com/office/powerpoint/2010/main" val="31375561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7897C24-9324-C272-85E3-CF207942D93D}"/>
              </a:ext>
              <a:ext uri="{C183D7F6-B498-43B3-948B-1728B52AA6E4}">
                <adec:decorative xmlns:adec="http://schemas.microsoft.com/office/drawing/2017/decorative" val="1"/>
              </a:ext>
            </a:extLst>
          </p:cNvPr>
          <p:cNvSpPr/>
          <p:nvPr/>
        </p:nvSpPr>
        <p:spPr>
          <a:xfrm>
            <a:off x="164123" y="5773614"/>
            <a:ext cx="4138246" cy="808893"/>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highlight>
                <a:srgbClr val="000000"/>
              </a:highlight>
              <a:ea typeface="Roboto"/>
              <a:cs typeface="Roboto"/>
            </a:endParaRPr>
          </a:p>
        </p:txBody>
      </p:sp>
      <p:sp>
        <p:nvSpPr>
          <p:cNvPr id="16" name="Title 2">
            <a:extLst>
              <a:ext uri="{FF2B5EF4-FFF2-40B4-BE49-F238E27FC236}">
                <a16:creationId xmlns:a16="http://schemas.microsoft.com/office/drawing/2014/main" id="{BDE79F18-E1AE-01EE-C75F-43BC87531AE9}"/>
              </a:ext>
            </a:extLst>
          </p:cNvPr>
          <p:cNvSpPr txBox="1">
            <a:spLocks noGrp="1"/>
          </p:cNvSpPr>
          <p:nvPr>
            <p:ph type="title" idx="4294967295"/>
          </p:nvPr>
        </p:nvSpPr>
        <p:spPr>
          <a:xfrm>
            <a:off x="256837" y="239572"/>
            <a:ext cx="4824981" cy="404269"/>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defPPr marR="0" lvl="0" algn="l" rtl="0">
              <a:lnSpc>
                <a:spcPct val="100000"/>
              </a:lnSpc>
              <a:spcBef>
                <a:spcPts val="0"/>
              </a:spcBef>
              <a:spcAft>
                <a:spcPts val="0"/>
              </a:spcAft>
            </a:defPPr>
            <a:lvl1pPr marR="0" lvl="0" algn="ctr" rtl="0" eaLnBrk="1" hangingPunct="1">
              <a:lnSpc>
                <a:spcPct val="100000"/>
              </a:lnSpc>
              <a:spcBef>
                <a:spcPts val="0"/>
              </a:spcBef>
              <a:spcAft>
                <a:spcPts val="0"/>
              </a:spcAft>
              <a:buClr>
                <a:schemeClr val="dk1"/>
              </a:buClr>
              <a:buSzPts val="3000"/>
              <a:buFont typeface="Fira Sans Extra Condensed SemiBold"/>
              <a:buNone/>
              <a:defRPr sz="3000" b="0" i="0" u="none" strike="noStrike" cap="none">
                <a:solidFill>
                  <a:schemeClr val="dk1"/>
                </a:solidFill>
                <a:latin typeface="+mj-lt"/>
                <a:ea typeface="Fira Sans Extra Condensed SemiBold"/>
                <a:cs typeface="Fira Sans Extra Condensed SemiBold"/>
                <a:sym typeface="Fira Sans Extra Condensed SemiBold"/>
              </a:defRPr>
            </a:lvl1pPr>
            <a:lvl2pPr marR="0" lvl="1"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2pPr>
            <a:lvl3pPr marR="0" lvl="2"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3pPr>
            <a:lvl4pPr marR="0" lvl="3"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4pPr>
            <a:lvl5pPr marR="0" lvl="4"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5pPr>
            <a:lvl6pPr marR="0" lvl="5"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6pPr>
            <a:lvl7pPr marR="0" lvl="6"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7pPr>
            <a:lvl8pPr marR="0" lvl="7"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8pPr>
            <a:lvl9pPr marR="0" lvl="8"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9pPr>
          </a:lstStyle>
          <a:p>
            <a:pPr marL="0" marR="0" lvl="0" indent="0" algn="l" defTabSz="914400" rtl="0" eaLnBrk="1" fontAlgn="auto" latinLnBrk="0" hangingPunct="1">
              <a:lnSpc>
                <a:spcPct val="100000"/>
              </a:lnSpc>
              <a:spcBef>
                <a:spcPts val="0"/>
              </a:spcBef>
              <a:spcAft>
                <a:spcPts val="0"/>
              </a:spcAft>
              <a:buClr>
                <a:schemeClr val="dk1"/>
              </a:buClr>
              <a:buSzPts val="3000"/>
              <a:buFont typeface="Fira Sans Extra Condensed SemiBold"/>
              <a:buNone/>
              <a:tabLst/>
              <a:defRPr/>
            </a:pPr>
            <a:r>
              <a:rPr kumimoji="0" lang="en-US" sz="3200" b="1" i="0" u="none" strike="noStrike" kern="0" cap="none" spc="0" normalizeH="0" baseline="0" noProof="0" dirty="0">
                <a:ln>
                  <a:noFill/>
                </a:ln>
                <a:solidFill>
                  <a:schemeClr val="tx1"/>
                </a:solidFill>
                <a:effectLst/>
                <a:uLnTx/>
                <a:uFillTx/>
                <a:latin typeface="Arial"/>
                <a:ea typeface="Roboto"/>
                <a:cs typeface="Arial"/>
                <a:sym typeface="Fira Sans Extra Condensed SemiBold"/>
              </a:rPr>
              <a:t>Requisition Form</a:t>
            </a:r>
            <a:endParaRPr kumimoji="0" lang="en-US" sz="3000" b="0" i="0" u="none" strike="noStrike" kern="0" cap="none" spc="0" normalizeH="0" baseline="0" noProof="0" dirty="0">
              <a:ln>
                <a:noFill/>
              </a:ln>
              <a:solidFill>
                <a:schemeClr val="dk1"/>
              </a:solidFill>
              <a:effectLst/>
              <a:uLnTx/>
              <a:uFillTx/>
              <a:latin typeface="Arial"/>
              <a:ea typeface="Fira Sans Extra Condensed SemiBold"/>
              <a:cs typeface="Arial"/>
              <a:sym typeface="Fira Sans Extra Condensed SemiBold"/>
            </a:endParaRPr>
          </a:p>
        </p:txBody>
      </p:sp>
      <p:sp>
        <p:nvSpPr>
          <p:cNvPr id="18" name="Title 2">
            <a:extLst>
              <a:ext uri="{FF2B5EF4-FFF2-40B4-BE49-F238E27FC236}">
                <a16:creationId xmlns:a16="http://schemas.microsoft.com/office/drawing/2014/main" id="{83383524-028A-83D1-3C2A-86615D7ADA34}"/>
              </a:ext>
            </a:extLst>
          </p:cNvPr>
          <p:cNvSpPr txBox="1">
            <a:spLocks/>
          </p:cNvSpPr>
          <p:nvPr/>
        </p:nvSpPr>
        <p:spPr>
          <a:xfrm>
            <a:off x="279042" y="672657"/>
            <a:ext cx="4824981" cy="40426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eaLnBrk="1" hangingPunct="1">
              <a:lnSpc>
                <a:spcPct val="100000"/>
              </a:lnSpc>
              <a:spcBef>
                <a:spcPts val="0"/>
              </a:spcBef>
              <a:spcAft>
                <a:spcPts val="0"/>
              </a:spcAft>
              <a:buClr>
                <a:schemeClr val="dk1"/>
              </a:buClr>
              <a:buSzPts val="3000"/>
              <a:buFont typeface="Fira Sans Extra Condensed SemiBold"/>
              <a:buNone/>
              <a:defRPr sz="3000" b="0" i="0" u="none" strike="noStrike" cap="none">
                <a:solidFill>
                  <a:schemeClr val="dk1"/>
                </a:solidFill>
                <a:latin typeface="+mj-lt"/>
                <a:ea typeface="Fira Sans Extra Condensed SemiBold"/>
                <a:cs typeface="Fira Sans Extra Condensed SemiBold"/>
                <a:sym typeface="Fira Sans Extra Condensed SemiBold"/>
              </a:defRPr>
            </a:lvl1pPr>
            <a:lvl2pPr marR="0" lvl="1"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2pPr>
            <a:lvl3pPr marR="0" lvl="2"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3pPr>
            <a:lvl4pPr marR="0" lvl="3"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4pPr>
            <a:lvl5pPr marR="0" lvl="4"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5pPr>
            <a:lvl6pPr marR="0" lvl="5"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6pPr>
            <a:lvl7pPr marR="0" lvl="6"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7pPr>
            <a:lvl8pPr marR="0" lvl="7"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8pPr>
            <a:lvl9pPr marR="0" lvl="8"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9pPr>
          </a:lstStyle>
          <a:p>
            <a:pPr algn="l"/>
            <a:r>
              <a:rPr lang="en-US" sz="2000">
                <a:solidFill>
                  <a:schemeClr val="tx1"/>
                </a:solidFill>
                <a:latin typeface="Arial"/>
                <a:ea typeface="+mj-lt"/>
                <a:cs typeface="Arial"/>
              </a:rPr>
              <a:t>Position Description</a:t>
            </a:r>
            <a:endParaRPr lang="en-US"/>
          </a:p>
        </p:txBody>
      </p:sp>
      <p:sp>
        <p:nvSpPr>
          <p:cNvPr id="19" name="TextBox 18">
            <a:extLst>
              <a:ext uri="{FF2B5EF4-FFF2-40B4-BE49-F238E27FC236}">
                <a16:creationId xmlns:a16="http://schemas.microsoft.com/office/drawing/2014/main" id="{4D01717A-2E25-E8EB-BFE5-79E049D09BB0}"/>
              </a:ext>
            </a:extLst>
          </p:cNvPr>
          <p:cNvSpPr txBox="1"/>
          <p:nvPr/>
        </p:nvSpPr>
        <p:spPr>
          <a:xfrm>
            <a:off x="281440" y="1278779"/>
            <a:ext cx="11403700" cy="584775"/>
          </a:xfrm>
          <a:prstGeom prst="rect">
            <a:avLst/>
          </a:prstGeom>
          <a:noFill/>
        </p:spPr>
        <p:txBody>
          <a:bodyPr wrap="square" lIns="91440" tIns="45720" rIns="91440" bIns="45720" anchor="t">
            <a:spAutoFit/>
          </a:bodyPr>
          <a:lstStyle/>
          <a:p>
            <a:pPr lvl="1"/>
            <a:r>
              <a:rPr lang="en-US" sz="1600">
                <a:solidFill>
                  <a:srgbClr val="222222"/>
                </a:solidFill>
              </a:rPr>
              <a:t>Review the guidelines described in the </a:t>
            </a:r>
            <a:r>
              <a:rPr lang="en-US" sz="1600">
                <a:solidFill>
                  <a:srgbClr val="222222"/>
                </a:solidFill>
                <a:hlinkClick r:id="rId3"/>
              </a:rPr>
              <a:t>CSU Classification Standard</a:t>
            </a:r>
            <a:r>
              <a:rPr lang="en-US" sz="1600">
                <a:solidFill>
                  <a:srgbClr val="222222"/>
                </a:solidFill>
              </a:rPr>
              <a:t> to learn the general duties performed by positions according to the corresponding job classification. </a:t>
            </a:r>
          </a:p>
        </p:txBody>
      </p:sp>
      <p:pic>
        <p:nvPicPr>
          <p:cNvPr id="5" name="Picture 4" descr="A white rectangular close up image of requisition form">
            <a:extLst>
              <a:ext uri="{FF2B5EF4-FFF2-40B4-BE49-F238E27FC236}">
                <a16:creationId xmlns:a16="http://schemas.microsoft.com/office/drawing/2014/main" id="{C5154842-5896-A45F-6053-6823EE5FEDE3}"/>
              </a:ext>
            </a:extLst>
          </p:cNvPr>
          <p:cNvPicPr>
            <a:picLocks noChangeAspect="1"/>
          </p:cNvPicPr>
          <p:nvPr/>
        </p:nvPicPr>
        <p:blipFill rotWithShape="1">
          <a:blip r:embed="rId4">
            <a:extLst>
              <a:ext uri="{28A0092B-C50C-407E-A947-70E740481C1C}">
                <a14:useLocalDpi xmlns:a14="http://schemas.microsoft.com/office/drawing/2010/main" val="0"/>
              </a:ext>
            </a:extLst>
          </a:blip>
          <a:srcRect t="30877"/>
          <a:stretch/>
        </p:blipFill>
        <p:spPr>
          <a:xfrm>
            <a:off x="2669327" y="2172464"/>
            <a:ext cx="6453998" cy="1718984"/>
          </a:xfrm>
          <a:prstGeom prst="rect">
            <a:avLst/>
          </a:prstGeom>
          <a:ln>
            <a:noFill/>
          </a:ln>
          <a:effectLst>
            <a:outerShdw blurRad="190500" algn="tl" rotWithShape="0">
              <a:srgbClr val="000000">
                <a:alpha val="70000"/>
              </a:srgbClr>
            </a:outerShdw>
          </a:effectLst>
        </p:spPr>
      </p:pic>
      <p:sp>
        <p:nvSpPr>
          <p:cNvPr id="7" name="TextBox 6">
            <a:extLst>
              <a:ext uri="{FF2B5EF4-FFF2-40B4-BE49-F238E27FC236}">
                <a16:creationId xmlns:a16="http://schemas.microsoft.com/office/drawing/2014/main" id="{78F413B2-BFDB-3490-0923-57DC12BA75D3}"/>
              </a:ext>
            </a:extLst>
          </p:cNvPr>
          <p:cNvSpPr txBox="1"/>
          <p:nvPr/>
        </p:nvSpPr>
        <p:spPr>
          <a:xfrm>
            <a:off x="281441" y="4107952"/>
            <a:ext cx="11402711" cy="830997"/>
          </a:xfrm>
          <a:prstGeom prst="rect">
            <a:avLst/>
          </a:prstGeom>
          <a:noFill/>
        </p:spPr>
        <p:txBody>
          <a:bodyPr wrap="square" lIns="91440" tIns="45720" rIns="91440" bIns="45720" anchor="t">
            <a:spAutoFit/>
          </a:bodyPr>
          <a:lstStyle/>
          <a:p>
            <a:r>
              <a:rPr lang="en-US" sz="1600">
                <a:solidFill>
                  <a:srgbClr val="212529"/>
                </a:solidFill>
              </a:rPr>
              <a:t>Click on the appropriate job posting template hyperlink to download the position description template that must be attached to your requisition. </a:t>
            </a:r>
            <a:endParaRPr lang="en-US" sz="1600"/>
          </a:p>
          <a:p>
            <a:pPr marL="285750" indent="-285750">
              <a:buChar char="•"/>
            </a:pPr>
            <a:r>
              <a:rPr lang="en-US" sz="1600">
                <a:solidFill>
                  <a:srgbClr val="212529"/>
                </a:solidFill>
              </a:rPr>
              <a:t>Departments are encouraged to complete a specific position description based on their operational needs. </a:t>
            </a:r>
            <a:endParaRPr lang="en-US" sz="1600"/>
          </a:p>
        </p:txBody>
      </p:sp>
      <p:pic>
        <p:nvPicPr>
          <p:cNvPr id="4" name="Picture 3">
            <a:extLst>
              <a:ext uri="{FF2B5EF4-FFF2-40B4-BE49-F238E27FC236}">
                <a16:creationId xmlns:a16="http://schemas.microsoft.com/office/drawing/2014/main" id="{BE11BB7A-C297-546D-1ADC-EBAD2162961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64123" y="5845987"/>
            <a:ext cx="3677728" cy="835880"/>
          </a:xfrm>
          <a:prstGeom prst="rect">
            <a:avLst/>
          </a:prstGeom>
        </p:spPr>
      </p:pic>
    </p:spTree>
    <p:extLst>
      <p:ext uri="{BB962C8B-B14F-4D97-AF65-F5344CB8AC3E}">
        <p14:creationId xmlns:p14="http://schemas.microsoft.com/office/powerpoint/2010/main" val="836932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7897C24-9324-C272-85E3-CF207942D93D}"/>
              </a:ext>
              <a:ext uri="{C183D7F6-B498-43B3-948B-1728B52AA6E4}">
                <adec:decorative xmlns:adec="http://schemas.microsoft.com/office/drawing/2017/decorative" val="1"/>
              </a:ext>
            </a:extLst>
          </p:cNvPr>
          <p:cNvSpPr/>
          <p:nvPr/>
        </p:nvSpPr>
        <p:spPr>
          <a:xfrm>
            <a:off x="164123" y="5773614"/>
            <a:ext cx="4138246" cy="808893"/>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highlight>
                <a:srgbClr val="000000"/>
              </a:highlight>
              <a:ea typeface="Roboto"/>
              <a:cs typeface="Roboto"/>
            </a:endParaRPr>
          </a:p>
        </p:txBody>
      </p:sp>
      <p:sp>
        <p:nvSpPr>
          <p:cNvPr id="14" name="TextBox 2">
            <a:extLst>
              <a:ext uri="{FF2B5EF4-FFF2-40B4-BE49-F238E27FC236}">
                <a16:creationId xmlns:a16="http://schemas.microsoft.com/office/drawing/2014/main" id="{A55B7A4D-A720-ACFB-7390-EFF75922F4F5}"/>
              </a:ext>
            </a:extLst>
          </p:cNvPr>
          <p:cNvSpPr txBox="1">
            <a:spLocks noGrp="1"/>
          </p:cNvSpPr>
          <p:nvPr>
            <p:ph type="title" idx="4294967295"/>
          </p:nvPr>
        </p:nvSpPr>
        <p:spPr>
          <a:xfrm>
            <a:off x="654473" y="366801"/>
            <a:ext cx="10767316"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000000"/>
                </a:solidFill>
                <a:effectLst/>
                <a:uLnTx/>
                <a:uFillTx/>
                <a:latin typeface="Arial"/>
                <a:ea typeface="Arial"/>
                <a:cs typeface="Arial"/>
                <a:sym typeface="Arial"/>
              </a:rPr>
              <a:t>Frequently Asked Questions </a:t>
            </a:r>
            <a:endParaRPr kumimoji="0" lang="en-US" sz="1400" b="1"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7" name="TextBox 6">
            <a:extLst>
              <a:ext uri="{FF2B5EF4-FFF2-40B4-BE49-F238E27FC236}">
                <a16:creationId xmlns:a16="http://schemas.microsoft.com/office/drawing/2014/main" id="{78F413B2-BFDB-3490-0923-57DC12BA75D3}"/>
              </a:ext>
            </a:extLst>
          </p:cNvPr>
          <p:cNvSpPr txBox="1"/>
          <p:nvPr/>
        </p:nvSpPr>
        <p:spPr>
          <a:xfrm>
            <a:off x="300346" y="1405279"/>
            <a:ext cx="11726856" cy="338554"/>
          </a:xfrm>
          <a:prstGeom prst="rect">
            <a:avLst/>
          </a:prstGeom>
          <a:noFill/>
        </p:spPr>
        <p:txBody>
          <a:bodyPr wrap="square" lIns="91440" tIns="45720" rIns="91440" bIns="45720" anchor="t">
            <a:spAutoFit/>
          </a:bodyPr>
          <a:lstStyle/>
          <a:p>
            <a:pPr marL="285750" lvl="1" indent="-285750">
              <a:buChar char="•"/>
            </a:pPr>
            <a:r>
              <a:rPr lang="en-US" sz="1600" b="1">
                <a:solidFill>
                  <a:schemeClr val="tx1"/>
                </a:solidFill>
              </a:rPr>
              <a:t>Is it necessary to submit a job requisition for each academic year, even if there is no update to be made?</a:t>
            </a:r>
            <a:endParaRPr lang="en-US" b="1">
              <a:solidFill>
                <a:schemeClr val="tx1"/>
              </a:solidFill>
            </a:endParaRPr>
          </a:p>
        </p:txBody>
      </p:sp>
      <p:sp>
        <p:nvSpPr>
          <p:cNvPr id="2" name="TextBox 1">
            <a:extLst>
              <a:ext uri="{FF2B5EF4-FFF2-40B4-BE49-F238E27FC236}">
                <a16:creationId xmlns:a16="http://schemas.microsoft.com/office/drawing/2014/main" id="{12468BB9-E862-2798-7122-396C8033AFE1}"/>
              </a:ext>
            </a:extLst>
          </p:cNvPr>
          <p:cNvSpPr txBox="1"/>
          <p:nvPr/>
        </p:nvSpPr>
        <p:spPr>
          <a:xfrm>
            <a:off x="660862" y="1651085"/>
            <a:ext cx="11005825" cy="584775"/>
          </a:xfrm>
          <a:prstGeom prst="rect">
            <a:avLst/>
          </a:prstGeom>
          <a:noFill/>
        </p:spPr>
        <p:txBody>
          <a:bodyPr wrap="square" lIns="91440" tIns="45720" rIns="91440" bIns="45720" anchor="t">
            <a:spAutoFit/>
          </a:bodyPr>
          <a:lstStyle/>
          <a:p>
            <a:pPr marL="342900" lvl="1" indent="-342900">
              <a:buFont typeface="Courier New"/>
              <a:buChar char="o"/>
            </a:pPr>
            <a:r>
              <a:rPr lang="en-US" sz="1600">
                <a:solidFill>
                  <a:schemeClr val="tx1"/>
                </a:solidFill>
              </a:rPr>
              <a:t>A new requisition must be submitted each year. Be sure that the active requisition has been approved for the term you are seeking to recruit.</a:t>
            </a:r>
          </a:p>
        </p:txBody>
      </p:sp>
      <p:sp>
        <p:nvSpPr>
          <p:cNvPr id="4" name="TextBox 3">
            <a:extLst>
              <a:ext uri="{FF2B5EF4-FFF2-40B4-BE49-F238E27FC236}">
                <a16:creationId xmlns:a16="http://schemas.microsoft.com/office/drawing/2014/main" id="{1B298886-7B62-0E1E-4304-D3852528D512}"/>
              </a:ext>
            </a:extLst>
          </p:cNvPr>
          <p:cNvSpPr txBox="1"/>
          <p:nvPr/>
        </p:nvSpPr>
        <p:spPr>
          <a:xfrm>
            <a:off x="292152" y="2372118"/>
            <a:ext cx="11726856" cy="584775"/>
          </a:xfrm>
          <a:prstGeom prst="rect">
            <a:avLst/>
          </a:prstGeom>
          <a:noFill/>
        </p:spPr>
        <p:txBody>
          <a:bodyPr wrap="square" lIns="91440" tIns="45720" rIns="91440" bIns="45720" anchor="t">
            <a:spAutoFit/>
          </a:bodyPr>
          <a:lstStyle/>
          <a:p>
            <a:pPr marL="285750" lvl="1" indent="-285750">
              <a:buChar char="•"/>
            </a:pPr>
            <a:r>
              <a:rPr lang="en-US" sz="1600" b="1">
                <a:solidFill>
                  <a:schemeClr val="tx1"/>
                </a:solidFill>
              </a:rPr>
              <a:t>As the interviewer for the role has not been finalized yet, is it permissible for the hiring department to leave the "Department Interviewer(s)" section blank?</a:t>
            </a:r>
          </a:p>
        </p:txBody>
      </p:sp>
      <p:sp>
        <p:nvSpPr>
          <p:cNvPr id="6" name="TextBox 5">
            <a:extLst>
              <a:ext uri="{FF2B5EF4-FFF2-40B4-BE49-F238E27FC236}">
                <a16:creationId xmlns:a16="http://schemas.microsoft.com/office/drawing/2014/main" id="{EEEAD655-5160-3132-FF93-5F313DF4E623}"/>
              </a:ext>
            </a:extLst>
          </p:cNvPr>
          <p:cNvSpPr txBox="1"/>
          <p:nvPr/>
        </p:nvSpPr>
        <p:spPr>
          <a:xfrm>
            <a:off x="652668" y="2871923"/>
            <a:ext cx="11005825" cy="338554"/>
          </a:xfrm>
          <a:prstGeom prst="rect">
            <a:avLst/>
          </a:prstGeom>
          <a:noFill/>
        </p:spPr>
        <p:txBody>
          <a:bodyPr wrap="square" lIns="91440" tIns="45720" rIns="91440" bIns="45720" anchor="t">
            <a:spAutoFit/>
          </a:bodyPr>
          <a:lstStyle/>
          <a:p>
            <a:pPr marL="342900" lvl="1" indent="-342900">
              <a:buFont typeface="Courier New"/>
              <a:buChar char="o"/>
            </a:pPr>
            <a:r>
              <a:rPr lang="en-US" sz="1600">
                <a:solidFill>
                  <a:schemeClr val="tx1"/>
                </a:solidFill>
              </a:rPr>
              <a:t>For a requisition to be approved, it is necessary to indicate at least one interviewer.</a:t>
            </a:r>
            <a:endParaRPr lang="en-US">
              <a:solidFill>
                <a:schemeClr val="tx1"/>
              </a:solidFill>
            </a:endParaRPr>
          </a:p>
        </p:txBody>
      </p:sp>
      <p:sp>
        <p:nvSpPr>
          <p:cNvPr id="15" name="TextBox 14">
            <a:extLst>
              <a:ext uri="{FF2B5EF4-FFF2-40B4-BE49-F238E27FC236}">
                <a16:creationId xmlns:a16="http://schemas.microsoft.com/office/drawing/2014/main" id="{B8705649-93C0-094C-E5E1-CB978B8652E9}"/>
              </a:ext>
            </a:extLst>
          </p:cNvPr>
          <p:cNvSpPr txBox="1"/>
          <p:nvPr/>
        </p:nvSpPr>
        <p:spPr>
          <a:xfrm>
            <a:off x="308538" y="3412698"/>
            <a:ext cx="11726856" cy="584775"/>
          </a:xfrm>
          <a:prstGeom prst="rect">
            <a:avLst/>
          </a:prstGeom>
          <a:noFill/>
        </p:spPr>
        <p:txBody>
          <a:bodyPr wrap="square" lIns="91440" tIns="45720" rIns="91440" bIns="45720" anchor="t">
            <a:spAutoFit/>
          </a:bodyPr>
          <a:lstStyle/>
          <a:p>
            <a:pPr marL="285750" lvl="1" indent="-285750">
              <a:buChar char="•"/>
            </a:pPr>
            <a:r>
              <a:rPr lang="en-US" sz="1600" b="1">
                <a:solidFill>
                  <a:schemeClr val="tx1"/>
                </a:solidFill>
              </a:rPr>
              <a:t>The department seeks to employ a larger number of student assistants than originally outlined in the approved requisition. What steps should be taken to facilitate the hiring of additional student assistants?</a:t>
            </a:r>
            <a:endParaRPr lang="en-US">
              <a:solidFill>
                <a:schemeClr val="tx1"/>
              </a:solidFill>
            </a:endParaRPr>
          </a:p>
        </p:txBody>
      </p:sp>
      <p:sp>
        <p:nvSpPr>
          <p:cNvPr id="16" name="TextBox 15">
            <a:extLst>
              <a:ext uri="{FF2B5EF4-FFF2-40B4-BE49-F238E27FC236}">
                <a16:creationId xmlns:a16="http://schemas.microsoft.com/office/drawing/2014/main" id="{42BC58C0-F769-964A-5E23-A0BA1A8B2EAF}"/>
              </a:ext>
            </a:extLst>
          </p:cNvPr>
          <p:cNvSpPr txBox="1"/>
          <p:nvPr/>
        </p:nvSpPr>
        <p:spPr>
          <a:xfrm>
            <a:off x="669054" y="3912503"/>
            <a:ext cx="11005825" cy="830997"/>
          </a:xfrm>
          <a:prstGeom prst="rect">
            <a:avLst/>
          </a:prstGeom>
          <a:noFill/>
        </p:spPr>
        <p:txBody>
          <a:bodyPr wrap="square" lIns="91440" tIns="45720" rIns="91440" bIns="45720" anchor="t">
            <a:spAutoFit/>
          </a:bodyPr>
          <a:lstStyle/>
          <a:p>
            <a:pPr marL="342900" lvl="1" indent="-342900">
              <a:buFont typeface="Courier New"/>
              <a:buChar char="o"/>
            </a:pPr>
            <a:r>
              <a:rPr lang="en-US" sz="1600">
                <a:solidFill>
                  <a:schemeClr val="tx1"/>
                </a:solidFill>
              </a:rPr>
              <a:t>If you intend to hire more student assistants than indicated in the current requisition, please submit an updated requisition for review and approval. Any changes made to student employment that differ from the current approved requisition require an update.</a:t>
            </a:r>
            <a:endParaRPr lang="en-US">
              <a:solidFill>
                <a:schemeClr val="tx1"/>
              </a:solidFill>
            </a:endParaRPr>
          </a:p>
        </p:txBody>
      </p:sp>
      <p:pic>
        <p:nvPicPr>
          <p:cNvPr id="5" name="Picture 4">
            <a:extLst>
              <a:ext uri="{FF2B5EF4-FFF2-40B4-BE49-F238E27FC236}">
                <a16:creationId xmlns:a16="http://schemas.microsoft.com/office/drawing/2014/main" id="{504E389E-95F0-1CFC-B172-4C0DB208EC3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64123" y="5845987"/>
            <a:ext cx="3677728" cy="835880"/>
          </a:xfrm>
          <a:prstGeom prst="rect">
            <a:avLst/>
          </a:prstGeom>
        </p:spPr>
      </p:pic>
    </p:spTree>
    <p:extLst>
      <p:ext uri="{BB962C8B-B14F-4D97-AF65-F5344CB8AC3E}">
        <p14:creationId xmlns:p14="http://schemas.microsoft.com/office/powerpoint/2010/main" val="30781947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C9DDAF-F584-515C-4866-9729AC4F50D7}"/>
              </a:ext>
            </a:extLst>
          </p:cNvPr>
          <p:cNvSpPr txBox="1">
            <a:spLocks noGrp="1"/>
          </p:cNvSpPr>
          <p:nvPr>
            <p:ph type="title" idx="4294967295"/>
          </p:nvPr>
        </p:nvSpPr>
        <p:spPr>
          <a:xfrm>
            <a:off x="629003" y="603828"/>
            <a:ext cx="5955758"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800" b="1" i="0" u="none" strike="noStrike" kern="0" cap="none" spc="0" normalizeH="0" baseline="0" noProof="0" dirty="0">
                <a:ln>
                  <a:noFill/>
                </a:ln>
                <a:solidFill>
                  <a:srgbClr val="000000"/>
                </a:solidFill>
                <a:effectLst/>
                <a:uLnTx/>
                <a:uFillTx/>
                <a:latin typeface="Roboto"/>
                <a:ea typeface="Roboto"/>
                <a:cs typeface="Roboto"/>
                <a:sym typeface="Arial"/>
              </a:rPr>
              <a:t>Contact Information</a:t>
            </a:r>
          </a:p>
        </p:txBody>
      </p:sp>
      <p:sp>
        <p:nvSpPr>
          <p:cNvPr id="3" name="TextBox 2">
            <a:extLst>
              <a:ext uri="{FF2B5EF4-FFF2-40B4-BE49-F238E27FC236}">
                <a16:creationId xmlns:a16="http://schemas.microsoft.com/office/drawing/2014/main" id="{0C89BADB-5841-BF85-00BB-8F4562B0FF63}"/>
              </a:ext>
            </a:extLst>
          </p:cNvPr>
          <p:cNvSpPr txBox="1"/>
          <p:nvPr/>
        </p:nvSpPr>
        <p:spPr>
          <a:xfrm>
            <a:off x="971135" y="2472418"/>
            <a:ext cx="6219049"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t>Experiential Learning Office </a:t>
            </a:r>
          </a:p>
          <a:p>
            <a:endParaRPr lang="en-US" sz="2400"/>
          </a:p>
          <a:p>
            <a:pPr marL="342900" indent="-342900">
              <a:buChar char="•"/>
            </a:pPr>
            <a:r>
              <a:rPr lang="en-US" sz="2400"/>
              <a:t>Email: studemp@calstatela.edu </a:t>
            </a:r>
          </a:p>
          <a:p>
            <a:pPr marL="342900" indent="-342900">
              <a:buChar char="•"/>
            </a:pPr>
            <a:r>
              <a:rPr lang="en-US" sz="2400"/>
              <a:t>Phone: 323-343-3293​ </a:t>
            </a:r>
          </a:p>
          <a:p>
            <a:pPr marL="342900" indent="-342900">
              <a:buChar char="•"/>
            </a:pPr>
            <a:r>
              <a:rPr lang="en-US" sz="2400"/>
              <a:t>Location: Career Center</a:t>
            </a:r>
          </a:p>
        </p:txBody>
      </p:sp>
      <p:pic>
        <p:nvPicPr>
          <p:cNvPr id="2" name="Graphic 1">
            <a:extLst>
              <a:ext uri="{FF2B5EF4-FFF2-40B4-BE49-F238E27FC236}">
                <a16:creationId xmlns:a16="http://schemas.microsoft.com/office/drawing/2014/main" id="{4B074760-80B7-2AD7-6664-555758D89FB4}"/>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37121" y="1016696"/>
            <a:ext cx="4114800" cy="4114800"/>
          </a:xfrm>
          <a:prstGeom prst="rect">
            <a:avLst/>
          </a:prstGeom>
        </p:spPr>
      </p:pic>
    </p:spTree>
    <p:extLst>
      <p:ext uri="{BB962C8B-B14F-4D97-AF65-F5344CB8AC3E}">
        <p14:creationId xmlns:p14="http://schemas.microsoft.com/office/powerpoint/2010/main" val="3237732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7897C24-9324-C272-85E3-CF207942D93D}"/>
              </a:ext>
              <a:ext uri="{C183D7F6-B498-43B3-948B-1728B52AA6E4}">
                <adec:decorative xmlns:adec="http://schemas.microsoft.com/office/drawing/2017/decorative" val="1"/>
              </a:ext>
            </a:extLst>
          </p:cNvPr>
          <p:cNvSpPr/>
          <p:nvPr/>
        </p:nvSpPr>
        <p:spPr>
          <a:xfrm>
            <a:off x="164123" y="5773614"/>
            <a:ext cx="4138246" cy="808893"/>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highlight>
                <a:srgbClr val="000000"/>
              </a:highlight>
              <a:ea typeface="Roboto"/>
              <a:cs typeface="Roboto"/>
            </a:endParaRPr>
          </a:p>
        </p:txBody>
      </p:sp>
      <p:pic>
        <p:nvPicPr>
          <p:cNvPr id="12" name="Picture 11">
            <a:extLst>
              <a:ext uri="{FF2B5EF4-FFF2-40B4-BE49-F238E27FC236}">
                <a16:creationId xmlns:a16="http://schemas.microsoft.com/office/drawing/2014/main" id="{593F25CF-2D9F-DCA6-AD47-20819C9291F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39305" y="1125211"/>
            <a:ext cx="4950460" cy="4722222"/>
          </a:xfrm>
          <a:prstGeom prst="rect">
            <a:avLst/>
          </a:prstGeom>
        </p:spPr>
      </p:pic>
      <p:sp>
        <p:nvSpPr>
          <p:cNvPr id="3" name="Title 2">
            <a:extLst>
              <a:ext uri="{FF2B5EF4-FFF2-40B4-BE49-F238E27FC236}">
                <a16:creationId xmlns:a16="http://schemas.microsoft.com/office/drawing/2014/main" id="{7F3197A2-8629-E434-4CC7-996CA07A6998}"/>
              </a:ext>
            </a:extLst>
          </p:cNvPr>
          <p:cNvSpPr>
            <a:spLocks noGrp="1"/>
          </p:cNvSpPr>
          <p:nvPr>
            <p:ph type="title"/>
          </p:nvPr>
        </p:nvSpPr>
        <p:spPr>
          <a:xfrm>
            <a:off x="288964" y="204607"/>
            <a:ext cx="8047853" cy="431163"/>
          </a:xfrm>
        </p:spPr>
        <p:txBody>
          <a:bodyPr/>
          <a:lstStyle/>
          <a:p>
            <a:pPr algn="l"/>
            <a:r>
              <a:rPr lang="en-US" sz="3200" b="1" dirty="0">
                <a:solidFill>
                  <a:schemeClr val="tx1"/>
                </a:solidFill>
                <a:latin typeface="Arial"/>
                <a:ea typeface="Roboto"/>
                <a:cs typeface="Arial"/>
              </a:rPr>
              <a:t>Requisition Completion Handbook</a:t>
            </a:r>
            <a:endParaRPr lang="en-US" sz="3200" b="1" dirty="0">
              <a:solidFill>
                <a:schemeClr val="tx1"/>
              </a:solidFill>
              <a:latin typeface="Arial"/>
              <a:ea typeface="+mj-lt"/>
              <a:cs typeface="+mj-lt"/>
            </a:endParaRPr>
          </a:p>
        </p:txBody>
      </p:sp>
      <p:sp>
        <p:nvSpPr>
          <p:cNvPr id="5" name="Title 2">
            <a:extLst>
              <a:ext uri="{FF2B5EF4-FFF2-40B4-BE49-F238E27FC236}">
                <a16:creationId xmlns:a16="http://schemas.microsoft.com/office/drawing/2014/main" id="{4B7B8E60-F4C6-33AD-6007-F3787C74FEF1}"/>
              </a:ext>
            </a:extLst>
          </p:cNvPr>
          <p:cNvSpPr txBox="1">
            <a:spLocks/>
          </p:cNvSpPr>
          <p:nvPr/>
        </p:nvSpPr>
        <p:spPr>
          <a:xfrm>
            <a:off x="288508" y="637692"/>
            <a:ext cx="5063106" cy="40426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eaLnBrk="1" hangingPunct="1">
              <a:lnSpc>
                <a:spcPct val="100000"/>
              </a:lnSpc>
              <a:spcBef>
                <a:spcPts val="0"/>
              </a:spcBef>
              <a:spcAft>
                <a:spcPts val="0"/>
              </a:spcAft>
              <a:buClr>
                <a:schemeClr val="dk1"/>
              </a:buClr>
              <a:buSzPts val="3000"/>
              <a:buFont typeface="Fira Sans Extra Condensed SemiBold"/>
              <a:buNone/>
              <a:defRPr sz="3000" b="0" i="0" u="none" strike="noStrike" cap="none">
                <a:solidFill>
                  <a:schemeClr val="dk1"/>
                </a:solidFill>
                <a:latin typeface="+mj-lt"/>
                <a:ea typeface="Fira Sans Extra Condensed SemiBold"/>
                <a:cs typeface="Fira Sans Extra Condensed SemiBold"/>
                <a:sym typeface="Fira Sans Extra Condensed SemiBold"/>
              </a:defRPr>
            </a:lvl1pPr>
            <a:lvl2pPr marR="0" lvl="1"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2pPr>
            <a:lvl3pPr marR="0" lvl="2"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3pPr>
            <a:lvl4pPr marR="0" lvl="3"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4pPr>
            <a:lvl5pPr marR="0" lvl="4"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5pPr>
            <a:lvl6pPr marR="0" lvl="5"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6pPr>
            <a:lvl7pPr marR="0" lvl="6"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7pPr>
            <a:lvl8pPr marR="0" lvl="7"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8pPr>
            <a:lvl9pPr marR="0" lvl="8"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9pPr>
          </a:lstStyle>
          <a:p>
            <a:pPr algn="l"/>
            <a:r>
              <a:rPr lang="en-US" sz="2000">
                <a:solidFill>
                  <a:schemeClr val="tx1"/>
                </a:solidFill>
                <a:latin typeface="Arial"/>
                <a:cs typeface="Arial"/>
              </a:rPr>
              <a:t>Purpose </a:t>
            </a:r>
            <a:endParaRPr lang="en-US"/>
          </a:p>
        </p:txBody>
      </p:sp>
      <p:pic>
        <p:nvPicPr>
          <p:cNvPr id="9" name="Picture 8" descr="An image of Student Employment requisition form.">
            <a:extLst>
              <a:ext uri="{FF2B5EF4-FFF2-40B4-BE49-F238E27FC236}">
                <a16:creationId xmlns:a16="http://schemas.microsoft.com/office/drawing/2014/main" id="{843C1459-E6F7-FBC6-D52D-3EB7A8005D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10940" y="635770"/>
            <a:ext cx="3493914" cy="4521857"/>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82012EEE-DA51-EE02-8ACE-C8A1F395DEC4}"/>
              </a:ext>
            </a:extLst>
          </p:cNvPr>
          <p:cNvSpPr txBox="1"/>
          <p:nvPr/>
        </p:nvSpPr>
        <p:spPr>
          <a:xfrm>
            <a:off x="291093" y="1303317"/>
            <a:ext cx="717732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ea typeface="Roboto"/>
              </a:rPr>
              <a:t>This handbook is intended to guide departments with the completion of the Student Employment Program's Requisition form.</a:t>
            </a:r>
          </a:p>
        </p:txBody>
      </p:sp>
      <p:sp>
        <p:nvSpPr>
          <p:cNvPr id="6" name="TextBox 5">
            <a:extLst>
              <a:ext uri="{FF2B5EF4-FFF2-40B4-BE49-F238E27FC236}">
                <a16:creationId xmlns:a16="http://schemas.microsoft.com/office/drawing/2014/main" id="{45160705-8EC3-B779-6BE3-5AB871E31E2C}"/>
              </a:ext>
            </a:extLst>
          </p:cNvPr>
          <p:cNvSpPr txBox="1"/>
          <p:nvPr/>
        </p:nvSpPr>
        <p:spPr>
          <a:xfrm>
            <a:off x="1765901" y="2582524"/>
            <a:ext cx="6157067"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ea typeface="Roboto"/>
              </a:rPr>
              <a:t>NOTE</a:t>
            </a:r>
            <a:r>
              <a:rPr lang="en-US" sz="1600">
                <a:ea typeface="Roboto"/>
              </a:rPr>
              <a:t>: </a:t>
            </a:r>
            <a:endParaRPr lang="en-US"/>
          </a:p>
          <a:p>
            <a:pPr marL="285750" indent="-285750">
              <a:buChar char="•"/>
            </a:pPr>
            <a:r>
              <a:rPr lang="en-US" sz="1600">
                <a:ea typeface="Roboto"/>
              </a:rPr>
              <a:t>Questions related to sections of the Requisition form not covered in this handbook should be directed to </a:t>
            </a:r>
            <a:r>
              <a:rPr lang="en-US" sz="1600">
                <a:ea typeface="Roboto"/>
                <a:hlinkClick r:id="rId5"/>
              </a:rPr>
              <a:t>studemp@calstatela.edu</a:t>
            </a:r>
            <a:r>
              <a:rPr lang="en-US" sz="1600">
                <a:ea typeface="Roboto"/>
              </a:rPr>
              <a:t> .</a:t>
            </a:r>
          </a:p>
          <a:p>
            <a:pPr marL="285750" indent="-285750">
              <a:buChar char="•"/>
            </a:pPr>
            <a:r>
              <a:rPr lang="en-US" sz="1600">
                <a:ea typeface="Roboto"/>
              </a:rPr>
              <a:t>Questions about the requisition related to the work study classification should be directed to </a:t>
            </a:r>
            <a:r>
              <a:rPr lang="en-US" sz="1600">
                <a:ea typeface="Roboto"/>
                <a:hlinkClick r:id="rId6"/>
              </a:rPr>
              <a:t>fws@calstatela.edu</a:t>
            </a:r>
            <a:r>
              <a:rPr lang="en-US" sz="1600">
                <a:ea typeface="Roboto"/>
              </a:rPr>
              <a:t>.</a:t>
            </a:r>
          </a:p>
        </p:txBody>
      </p:sp>
      <p:pic>
        <p:nvPicPr>
          <p:cNvPr id="7" name="Picture 6">
            <a:extLst>
              <a:ext uri="{FF2B5EF4-FFF2-40B4-BE49-F238E27FC236}">
                <a16:creationId xmlns:a16="http://schemas.microsoft.com/office/drawing/2014/main" id="{2D1360D4-3967-4CAE-45FC-3DB20F438CBB}"/>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164123" y="5845987"/>
            <a:ext cx="3677728" cy="835880"/>
          </a:xfrm>
          <a:prstGeom prst="rect">
            <a:avLst/>
          </a:prstGeom>
        </p:spPr>
      </p:pic>
    </p:spTree>
    <p:extLst>
      <p:ext uri="{BB962C8B-B14F-4D97-AF65-F5344CB8AC3E}">
        <p14:creationId xmlns:p14="http://schemas.microsoft.com/office/powerpoint/2010/main" val="2728800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7897C24-9324-C272-85E3-CF207942D93D}"/>
              </a:ext>
              <a:ext uri="{C183D7F6-B498-43B3-948B-1728B52AA6E4}">
                <adec:decorative xmlns:adec="http://schemas.microsoft.com/office/drawing/2017/decorative" val="1"/>
              </a:ext>
            </a:extLst>
          </p:cNvPr>
          <p:cNvSpPr/>
          <p:nvPr/>
        </p:nvSpPr>
        <p:spPr>
          <a:xfrm>
            <a:off x="164123" y="5773614"/>
            <a:ext cx="4138246" cy="808893"/>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highlight>
                <a:srgbClr val="000000"/>
              </a:highlight>
              <a:ea typeface="Roboto"/>
              <a:cs typeface="Roboto"/>
            </a:endParaRPr>
          </a:p>
        </p:txBody>
      </p:sp>
      <p:sp>
        <p:nvSpPr>
          <p:cNvPr id="3" name="Title 2">
            <a:extLst>
              <a:ext uri="{FF2B5EF4-FFF2-40B4-BE49-F238E27FC236}">
                <a16:creationId xmlns:a16="http://schemas.microsoft.com/office/drawing/2014/main" id="{7F3197A2-8629-E434-4CC7-996CA07A6998}"/>
              </a:ext>
            </a:extLst>
          </p:cNvPr>
          <p:cNvSpPr>
            <a:spLocks noGrp="1"/>
          </p:cNvSpPr>
          <p:nvPr>
            <p:ph type="title"/>
          </p:nvPr>
        </p:nvSpPr>
        <p:spPr>
          <a:xfrm>
            <a:off x="256837" y="239572"/>
            <a:ext cx="5063106" cy="404269"/>
          </a:xfrm>
        </p:spPr>
        <p:txBody>
          <a:bodyPr/>
          <a:lstStyle/>
          <a:p>
            <a:pPr algn="l"/>
            <a:r>
              <a:rPr lang="en-US" sz="3200" b="1" dirty="0">
                <a:solidFill>
                  <a:schemeClr val="tx1"/>
                </a:solidFill>
                <a:latin typeface="Arial"/>
                <a:ea typeface="Roboto"/>
                <a:cs typeface="Arial"/>
              </a:rPr>
              <a:t>Requisition Form</a:t>
            </a:r>
            <a:endParaRPr lang="en-US" dirty="0">
              <a:latin typeface="Arial"/>
              <a:cs typeface="Arial"/>
            </a:endParaRPr>
          </a:p>
        </p:txBody>
      </p:sp>
      <p:sp>
        <p:nvSpPr>
          <p:cNvPr id="5" name="Title 2">
            <a:extLst>
              <a:ext uri="{FF2B5EF4-FFF2-40B4-BE49-F238E27FC236}">
                <a16:creationId xmlns:a16="http://schemas.microsoft.com/office/drawing/2014/main" id="{4B7B8E60-F4C6-33AD-6007-F3787C74FEF1}"/>
              </a:ext>
            </a:extLst>
          </p:cNvPr>
          <p:cNvSpPr txBox="1">
            <a:spLocks/>
          </p:cNvSpPr>
          <p:nvPr/>
        </p:nvSpPr>
        <p:spPr>
          <a:xfrm>
            <a:off x="279042" y="672657"/>
            <a:ext cx="5063106" cy="40426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eaLnBrk="1" hangingPunct="1">
              <a:lnSpc>
                <a:spcPct val="100000"/>
              </a:lnSpc>
              <a:spcBef>
                <a:spcPts val="0"/>
              </a:spcBef>
              <a:spcAft>
                <a:spcPts val="0"/>
              </a:spcAft>
              <a:buClr>
                <a:schemeClr val="dk1"/>
              </a:buClr>
              <a:buSzPts val="3000"/>
              <a:buFont typeface="Fira Sans Extra Condensed SemiBold"/>
              <a:buNone/>
              <a:defRPr sz="3000" b="0" i="0" u="none" strike="noStrike" cap="none">
                <a:solidFill>
                  <a:schemeClr val="dk1"/>
                </a:solidFill>
                <a:latin typeface="+mj-lt"/>
                <a:ea typeface="Fira Sans Extra Condensed SemiBold"/>
                <a:cs typeface="Fira Sans Extra Condensed SemiBold"/>
                <a:sym typeface="Fira Sans Extra Condensed SemiBold"/>
              </a:defRPr>
            </a:lvl1pPr>
            <a:lvl2pPr marR="0" lvl="1"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2pPr>
            <a:lvl3pPr marR="0" lvl="2"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3pPr>
            <a:lvl4pPr marR="0" lvl="3"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4pPr>
            <a:lvl5pPr marR="0" lvl="4"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5pPr>
            <a:lvl6pPr marR="0" lvl="5"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6pPr>
            <a:lvl7pPr marR="0" lvl="6"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7pPr>
            <a:lvl8pPr marR="0" lvl="7"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8pPr>
            <a:lvl9pPr marR="0" lvl="8"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9pPr>
          </a:lstStyle>
          <a:p>
            <a:pPr algn="l"/>
            <a:r>
              <a:rPr lang="en-US" sz="2000">
                <a:solidFill>
                  <a:schemeClr val="tx1"/>
                </a:solidFill>
                <a:latin typeface="Arial"/>
                <a:cs typeface="Arial"/>
              </a:rPr>
              <a:t>Getting Started</a:t>
            </a:r>
          </a:p>
        </p:txBody>
      </p:sp>
      <p:pic>
        <p:nvPicPr>
          <p:cNvPr id="9" name="Picture 8" descr="An image of Student Employment requisition form.">
            <a:extLst>
              <a:ext uri="{FF2B5EF4-FFF2-40B4-BE49-F238E27FC236}">
                <a16:creationId xmlns:a16="http://schemas.microsoft.com/office/drawing/2014/main" id="{DEB690A9-1AED-F9B0-31E8-896245E0E4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4151" y="419009"/>
            <a:ext cx="3323223" cy="4300947"/>
          </a:xfrm>
          <a:prstGeom prst="rect">
            <a:avLst/>
          </a:prstGeom>
          <a:ln>
            <a:noFill/>
          </a:ln>
          <a:effectLst>
            <a:outerShdw blurRad="190500" algn="tl" rotWithShape="0">
              <a:srgbClr val="000000">
                <a:alpha val="70000"/>
              </a:srgbClr>
            </a:outerShdw>
          </a:effectLst>
        </p:spPr>
      </p:pic>
      <p:sp>
        <p:nvSpPr>
          <p:cNvPr id="2" name="TextBox 6">
            <a:extLst>
              <a:ext uri="{FF2B5EF4-FFF2-40B4-BE49-F238E27FC236}">
                <a16:creationId xmlns:a16="http://schemas.microsoft.com/office/drawing/2014/main" id="{78F413B2-BFDB-3490-0923-57DC12BA75D3}"/>
              </a:ext>
            </a:extLst>
          </p:cNvPr>
          <p:cNvSpPr txBox="1"/>
          <p:nvPr/>
        </p:nvSpPr>
        <p:spPr>
          <a:xfrm>
            <a:off x="684626" y="1305372"/>
            <a:ext cx="7117935" cy="830997"/>
          </a:xfrm>
          <a:prstGeom prst="rect">
            <a:avLst/>
          </a:prstGeom>
          <a:noFill/>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1"/>
            <a:r>
              <a:rPr lang="en-US" sz="1600">
                <a:solidFill>
                  <a:schemeClr val="tx1"/>
                </a:solidFill>
                <a:ea typeface="Roboto"/>
              </a:rPr>
              <a:t>Where can I access the most up to date form?</a:t>
            </a:r>
          </a:p>
          <a:p>
            <a:pPr marL="285750" lvl="1" indent="-285750">
              <a:buFont typeface="Arial"/>
              <a:buChar char="•"/>
            </a:pPr>
            <a:r>
              <a:rPr lang="en-US" sz="1600" b="1">
                <a:solidFill>
                  <a:schemeClr val="tx1"/>
                </a:solidFill>
                <a:ea typeface="Roboto"/>
              </a:rPr>
              <a:t>Access the form using your </a:t>
            </a:r>
            <a:r>
              <a:rPr lang="en-US" sz="1600" b="1" u="sng">
                <a:solidFill>
                  <a:schemeClr val="tx1"/>
                </a:solidFill>
                <a:ea typeface="Roboto"/>
              </a:rPr>
              <a:t>Adobe Sign account.</a:t>
            </a:r>
            <a:endParaRPr lang="en-US" sz="1600" b="1">
              <a:solidFill>
                <a:schemeClr val="tx1"/>
              </a:solidFill>
              <a:ea typeface="Roboto"/>
            </a:endParaRPr>
          </a:p>
          <a:p>
            <a:pPr marL="285750" lvl="7" indent="-285750">
              <a:buFont typeface="Arial"/>
              <a:buChar char="•"/>
            </a:pPr>
            <a:r>
              <a:rPr lang="en-US" sz="1600">
                <a:solidFill>
                  <a:schemeClr val="tx1"/>
                </a:solidFill>
                <a:ea typeface="Roboto"/>
              </a:rPr>
              <a:t>You can also find the form on our website under </a:t>
            </a:r>
            <a:r>
              <a:rPr lang="en-US" sz="1600">
                <a:solidFill>
                  <a:srgbClr val="0070C0"/>
                </a:solidFill>
                <a:ea typeface="Roboto"/>
                <a:hlinkClick r:id="rId4">
                  <a:extLst>
                    <a:ext uri="{A12FA001-AC4F-418D-AE19-62706E023703}">
                      <ahyp:hlinkClr xmlns:ahyp="http://schemas.microsoft.com/office/drawing/2018/hyperlinkcolor" val="tx"/>
                    </a:ext>
                  </a:extLst>
                </a:hlinkClick>
              </a:rPr>
              <a:t>Forms &amp; Documents</a:t>
            </a:r>
            <a:r>
              <a:rPr lang="en-US" sz="1600">
                <a:solidFill>
                  <a:srgbClr val="0070C0"/>
                </a:solidFill>
                <a:ea typeface="Roboto"/>
              </a:rPr>
              <a:t>.</a:t>
            </a:r>
          </a:p>
        </p:txBody>
      </p:sp>
      <p:sp>
        <p:nvSpPr>
          <p:cNvPr id="11" name="TextBox 6">
            <a:extLst>
              <a:ext uri="{FF2B5EF4-FFF2-40B4-BE49-F238E27FC236}">
                <a16:creationId xmlns:a16="http://schemas.microsoft.com/office/drawing/2014/main" id="{BA3C4298-A908-3838-0F40-3BC9E19D603C}"/>
              </a:ext>
            </a:extLst>
          </p:cNvPr>
          <p:cNvSpPr txBox="1"/>
          <p:nvPr/>
        </p:nvSpPr>
        <p:spPr>
          <a:xfrm>
            <a:off x="2899632" y="2692117"/>
            <a:ext cx="5087513" cy="1077218"/>
          </a:xfrm>
          <a:prstGeom prst="rect">
            <a:avLst/>
          </a:prstGeom>
          <a:noFill/>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7"/>
            <a:r>
              <a:rPr lang="en-US" sz="1600" b="1">
                <a:solidFill>
                  <a:schemeClr val="tx1"/>
                </a:solidFill>
                <a:ea typeface="Roboto"/>
              </a:rPr>
              <a:t>Important</a:t>
            </a:r>
            <a:r>
              <a:rPr lang="en-US" sz="1600">
                <a:solidFill>
                  <a:schemeClr val="tx1"/>
                </a:solidFill>
                <a:ea typeface="Roboto"/>
              </a:rPr>
              <a:t>:</a:t>
            </a:r>
            <a:endParaRPr lang="en-US"/>
          </a:p>
          <a:p>
            <a:pPr marL="285750" lvl="7" indent="-285750">
              <a:buChar char="•"/>
            </a:pPr>
            <a:r>
              <a:rPr lang="en-US" sz="1600">
                <a:solidFill>
                  <a:schemeClr val="tx1"/>
                </a:solidFill>
                <a:ea typeface="Roboto"/>
              </a:rPr>
              <a:t>Requisitions are approved for a fiscal year</a:t>
            </a:r>
          </a:p>
          <a:p>
            <a:pPr marL="285750" lvl="7" indent="-285750">
              <a:buChar char="•"/>
            </a:pPr>
            <a:r>
              <a:rPr lang="en-US" sz="1600">
                <a:solidFill>
                  <a:schemeClr val="tx1"/>
                </a:solidFill>
                <a:ea typeface="Roboto"/>
              </a:rPr>
              <a:t>The job description on an approved requisition is used on the Handshake job posting</a:t>
            </a:r>
            <a:endParaRPr lang="en-US" sz="1600">
              <a:solidFill>
                <a:schemeClr val="tx1"/>
              </a:solidFill>
            </a:endParaRPr>
          </a:p>
        </p:txBody>
      </p:sp>
      <p:pic>
        <p:nvPicPr>
          <p:cNvPr id="12" name="Picture 11">
            <a:extLst>
              <a:ext uri="{FF2B5EF4-FFF2-40B4-BE49-F238E27FC236}">
                <a16:creationId xmlns:a16="http://schemas.microsoft.com/office/drawing/2014/main" id="{527B9E42-1556-CB78-0301-95AD1157B3BA}"/>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flipH="1">
            <a:off x="-288798" y="1914378"/>
            <a:ext cx="3516737" cy="3493072"/>
          </a:xfrm>
          <a:prstGeom prst="rect">
            <a:avLst/>
          </a:prstGeom>
        </p:spPr>
      </p:pic>
      <p:pic>
        <p:nvPicPr>
          <p:cNvPr id="10" name="Picture 9">
            <a:extLst>
              <a:ext uri="{FF2B5EF4-FFF2-40B4-BE49-F238E27FC236}">
                <a16:creationId xmlns:a16="http://schemas.microsoft.com/office/drawing/2014/main" id="{E43A40C3-824D-9887-051A-089DBA7FE423}"/>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64123" y="5845987"/>
            <a:ext cx="3677728" cy="835880"/>
          </a:xfrm>
          <a:prstGeom prst="rect">
            <a:avLst/>
          </a:prstGeom>
        </p:spPr>
      </p:pic>
      <p:sp>
        <p:nvSpPr>
          <p:cNvPr id="7" name="TextBox 6">
            <a:extLst>
              <a:ext uri="{FF2B5EF4-FFF2-40B4-BE49-F238E27FC236}">
                <a16:creationId xmlns:a16="http://schemas.microsoft.com/office/drawing/2014/main" id="{78F413B2-BFDB-3490-0923-57DC12BA75D3}"/>
              </a:ext>
            </a:extLst>
          </p:cNvPr>
          <p:cNvSpPr txBox="1"/>
          <p:nvPr/>
        </p:nvSpPr>
        <p:spPr>
          <a:xfrm>
            <a:off x="427851" y="5077508"/>
            <a:ext cx="11762990" cy="338554"/>
          </a:xfrm>
          <a:prstGeom prst="rect">
            <a:avLst/>
          </a:prstGeom>
          <a:noFill/>
        </p:spPr>
        <p:txBody>
          <a:bodyPr wrap="square" lIns="91440" tIns="45720" rIns="91440" bIns="45720" anchor="t">
            <a:spAutoFit/>
          </a:bodyPr>
          <a:lstStyle/>
          <a:p>
            <a:pPr lvl="1"/>
            <a:r>
              <a:rPr lang="en-US" sz="1600" b="1">
                <a:solidFill>
                  <a:schemeClr val="tx1"/>
                </a:solidFill>
              </a:rPr>
              <a:t>Important:</a:t>
            </a:r>
            <a:r>
              <a:rPr lang="en-US" sz="1600">
                <a:solidFill>
                  <a:schemeClr val="tx1"/>
                </a:solidFill>
              </a:rPr>
              <a:t> We do not recommend saving the requisition form to reuse in future terms, as it may be updated at any time.</a:t>
            </a:r>
            <a:endParaRPr lang="en-US">
              <a:solidFill>
                <a:schemeClr val="tx1"/>
              </a:solidFill>
            </a:endParaRPr>
          </a:p>
        </p:txBody>
      </p:sp>
    </p:spTree>
    <p:extLst>
      <p:ext uri="{BB962C8B-B14F-4D97-AF65-F5344CB8AC3E}">
        <p14:creationId xmlns:p14="http://schemas.microsoft.com/office/powerpoint/2010/main" val="2536635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7897C24-9324-C272-85E3-CF207942D93D}"/>
              </a:ext>
              <a:ext uri="{C183D7F6-B498-43B3-948B-1728B52AA6E4}">
                <adec:decorative xmlns:adec="http://schemas.microsoft.com/office/drawing/2017/decorative" val="1"/>
              </a:ext>
            </a:extLst>
          </p:cNvPr>
          <p:cNvSpPr/>
          <p:nvPr/>
        </p:nvSpPr>
        <p:spPr>
          <a:xfrm>
            <a:off x="164123" y="5773614"/>
            <a:ext cx="4138246" cy="808893"/>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highlight>
                <a:srgbClr val="000000"/>
              </a:highlight>
              <a:ea typeface="Roboto"/>
              <a:cs typeface="Roboto"/>
            </a:endParaRPr>
          </a:p>
        </p:txBody>
      </p:sp>
      <p:sp>
        <p:nvSpPr>
          <p:cNvPr id="10" name="Title 2">
            <a:extLst>
              <a:ext uri="{FF2B5EF4-FFF2-40B4-BE49-F238E27FC236}">
                <a16:creationId xmlns:a16="http://schemas.microsoft.com/office/drawing/2014/main" id="{85DA6C87-EC25-0760-CCEC-A95F76B02E50}"/>
              </a:ext>
            </a:extLst>
          </p:cNvPr>
          <p:cNvSpPr txBox="1">
            <a:spLocks noGrp="1"/>
          </p:cNvSpPr>
          <p:nvPr>
            <p:ph type="title" idx="4294967295"/>
          </p:nvPr>
        </p:nvSpPr>
        <p:spPr>
          <a:xfrm>
            <a:off x="256837" y="239572"/>
            <a:ext cx="5063106" cy="404269"/>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defPPr marR="0" lvl="0" algn="l" rtl="0">
              <a:lnSpc>
                <a:spcPct val="100000"/>
              </a:lnSpc>
              <a:spcBef>
                <a:spcPts val="0"/>
              </a:spcBef>
              <a:spcAft>
                <a:spcPts val="0"/>
              </a:spcAft>
            </a:defPPr>
            <a:lvl1pPr marR="0" lvl="0" algn="ctr" rtl="0" eaLnBrk="1" hangingPunct="1">
              <a:lnSpc>
                <a:spcPct val="100000"/>
              </a:lnSpc>
              <a:spcBef>
                <a:spcPts val="0"/>
              </a:spcBef>
              <a:spcAft>
                <a:spcPts val="0"/>
              </a:spcAft>
              <a:buClr>
                <a:schemeClr val="dk1"/>
              </a:buClr>
              <a:buSzPts val="3000"/>
              <a:buFont typeface="Fira Sans Extra Condensed SemiBold"/>
              <a:buNone/>
              <a:defRPr sz="3000" b="0" i="0" u="none" strike="noStrike" cap="none">
                <a:solidFill>
                  <a:schemeClr val="dk1"/>
                </a:solidFill>
                <a:latin typeface="+mj-lt"/>
                <a:ea typeface="Fira Sans Extra Condensed SemiBold"/>
                <a:cs typeface="Fira Sans Extra Condensed SemiBold"/>
                <a:sym typeface="Fira Sans Extra Condensed SemiBold"/>
              </a:defRPr>
            </a:lvl1pPr>
            <a:lvl2pPr marR="0" lvl="1"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2pPr>
            <a:lvl3pPr marR="0" lvl="2"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3pPr>
            <a:lvl4pPr marR="0" lvl="3"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4pPr>
            <a:lvl5pPr marR="0" lvl="4"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5pPr>
            <a:lvl6pPr marR="0" lvl="5"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6pPr>
            <a:lvl7pPr marR="0" lvl="6"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7pPr>
            <a:lvl8pPr marR="0" lvl="7"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8pPr>
            <a:lvl9pPr marR="0" lvl="8"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9pPr>
          </a:lstStyle>
          <a:p>
            <a:pPr marL="0" marR="0" lvl="0" indent="0" algn="l" defTabSz="914400" rtl="0" eaLnBrk="1" fontAlgn="auto" latinLnBrk="0" hangingPunct="1">
              <a:lnSpc>
                <a:spcPct val="100000"/>
              </a:lnSpc>
              <a:spcBef>
                <a:spcPts val="0"/>
              </a:spcBef>
              <a:spcAft>
                <a:spcPts val="0"/>
              </a:spcAft>
              <a:buClr>
                <a:schemeClr val="dk1"/>
              </a:buClr>
              <a:buSzPts val="3000"/>
              <a:buFont typeface="Fira Sans Extra Condensed SemiBold"/>
              <a:buNone/>
              <a:tabLst/>
              <a:defRPr/>
            </a:pPr>
            <a:r>
              <a:rPr kumimoji="0" lang="en-US" sz="3200" b="1" i="0" u="none" strike="noStrike" kern="0" cap="none" spc="0" normalizeH="0" baseline="0" noProof="0" dirty="0">
                <a:ln>
                  <a:noFill/>
                </a:ln>
                <a:solidFill>
                  <a:schemeClr val="tx1"/>
                </a:solidFill>
                <a:effectLst/>
                <a:uLnTx/>
                <a:uFillTx/>
                <a:latin typeface="Arial"/>
                <a:ea typeface="Roboto"/>
                <a:cs typeface="Arial"/>
                <a:sym typeface="Fira Sans Extra Condensed SemiBold"/>
              </a:rPr>
              <a:t>Requisition Form</a:t>
            </a:r>
            <a:endParaRPr kumimoji="0" lang="en-US" sz="3000" b="0" i="0" u="none" strike="noStrike" kern="0" cap="none" spc="0" normalizeH="0" baseline="0" noProof="0" dirty="0">
              <a:ln>
                <a:noFill/>
              </a:ln>
              <a:solidFill>
                <a:schemeClr val="dk1"/>
              </a:solidFill>
              <a:effectLst/>
              <a:uLnTx/>
              <a:uFillTx/>
              <a:latin typeface="Arial"/>
              <a:ea typeface="Fira Sans Extra Condensed SemiBold"/>
              <a:cs typeface="Arial"/>
              <a:sym typeface="Fira Sans Extra Condensed SemiBold"/>
            </a:endParaRPr>
          </a:p>
        </p:txBody>
      </p:sp>
      <p:sp>
        <p:nvSpPr>
          <p:cNvPr id="13" name="Title 2">
            <a:extLst>
              <a:ext uri="{FF2B5EF4-FFF2-40B4-BE49-F238E27FC236}">
                <a16:creationId xmlns:a16="http://schemas.microsoft.com/office/drawing/2014/main" id="{3629123B-3539-782E-9DAC-A00781B4B12C}"/>
              </a:ext>
            </a:extLst>
          </p:cNvPr>
          <p:cNvSpPr txBox="1">
            <a:spLocks/>
          </p:cNvSpPr>
          <p:nvPr/>
        </p:nvSpPr>
        <p:spPr>
          <a:xfrm>
            <a:off x="279042" y="672657"/>
            <a:ext cx="5063106" cy="40426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eaLnBrk="1" hangingPunct="1">
              <a:lnSpc>
                <a:spcPct val="100000"/>
              </a:lnSpc>
              <a:spcBef>
                <a:spcPts val="0"/>
              </a:spcBef>
              <a:spcAft>
                <a:spcPts val="0"/>
              </a:spcAft>
              <a:buClr>
                <a:schemeClr val="dk1"/>
              </a:buClr>
              <a:buSzPts val="3000"/>
              <a:buFont typeface="Fira Sans Extra Condensed SemiBold"/>
              <a:buNone/>
              <a:defRPr sz="3000" b="0" i="0" u="none" strike="noStrike" cap="none">
                <a:solidFill>
                  <a:schemeClr val="dk1"/>
                </a:solidFill>
                <a:latin typeface="+mj-lt"/>
                <a:ea typeface="Fira Sans Extra Condensed SemiBold"/>
                <a:cs typeface="Fira Sans Extra Condensed SemiBold"/>
                <a:sym typeface="Fira Sans Extra Condensed SemiBold"/>
              </a:defRPr>
            </a:lvl1pPr>
            <a:lvl2pPr marR="0" lvl="1"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2pPr>
            <a:lvl3pPr marR="0" lvl="2"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3pPr>
            <a:lvl4pPr marR="0" lvl="3"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4pPr>
            <a:lvl5pPr marR="0" lvl="4"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5pPr>
            <a:lvl6pPr marR="0" lvl="5"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6pPr>
            <a:lvl7pPr marR="0" lvl="6"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7pPr>
            <a:lvl8pPr marR="0" lvl="7"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8pPr>
            <a:lvl9pPr marR="0" lvl="8"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9pPr>
          </a:lstStyle>
          <a:p>
            <a:pPr algn="l"/>
            <a:r>
              <a:rPr lang="en-US" sz="2000">
                <a:solidFill>
                  <a:schemeClr val="tx1"/>
                </a:solidFill>
                <a:latin typeface="Arial"/>
                <a:cs typeface="Arial"/>
              </a:rPr>
              <a:t>Process</a:t>
            </a:r>
            <a:endParaRPr lang="en-US"/>
          </a:p>
        </p:txBody>
      </p:sp>
      <p:pic>
        <p:nvPicPr>
          <p:cNvPr id="2" name="Picture 1" descr="A white rectangular close up image of requisition form">
            <a:extLst>
              <a:ext uri="{FF2B5EF4-FFF2-40B4-BE49-F238E27FC236}">
                <a16:creationId xmlns:a16="http://schemas.microsoft.com/office/drawing/2014/main" id="{6C1D7CE5-D212-26DD-C019-DE5D443658E1}"/>
              </a:ext>
            </a:extLst>
          </p:cNvPr>
          <p:cNvPicPr>
            <a:picLocks noChangeAspect="1"/>
          </p:cNvPicPr>
          <p:nvPr/>
        </p:nvPicPr>
        <p:blipFill rotWithShape="1">
          <a:blip r:embed="rId3"/>
          <a:srcRect l="-1" t="6009" r="-45" b="1"/>
          <a:stretch/>
        </p:blipFill>
        <p:spPr>
          <a:xfrm>
            <a:off x="843925" y="1418777"/>
            <a:ext cx="10504149" cy="614466"/>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78F413B2-BFDB-3490-0923-57DC12BA75D3}"/>
              </a:ext>
            </a:extLst>
          </p:cNvPr>
          <p:cNvSpPr txBox="1"/>
          <p:nvPr/>
        </p:nvSpPr>
        <p:spPr>
          <a:xfrm>
            <a:off x="296882" y="2497341"/>
            <a:ext cx="9177119" cy="2800767"/>
          </a:xfrm>
          <a:prstGeom prst="rect">
            <a:avLst/>
          </a:prstGeom>
          <a:noFill/>
        </p:spPr>
        <p:txBody>
          <a:bodyPr wrap="square" lIns="91440" tIns="45720" rIns="91440" bIns="45720" anchor="t">
            <a:spAutoFit/>
          </a:bodyPr>
          <a:lstStyle/>
          <a:p>
            <a:pPr lvl="1"/>
            <a:r>
              <a:rPr lang="en-US" sz="1600" b="1">
                <a:solidFill>
                  <a:schemeClr val="tx1"/>
                </a:solidFill>
              </a:rPr>
              <a:t>Fiscal Year</a:t>
            </a:r>
            <a:r>
              <a:rPr lang="en-US" sz="1600">
                <a:solidFill>
                  <a:schemeClr val="tx1"/>
                </a:solidFill>
              </a:rPr>
              <a:t>: Write the fiscal year when requisition will be active (e.g., 2023 – 2024).</a:t>
            </a:r>
          </a:p>
          <a:p>
            <a:pPr lvl="1"/>
            <a:endParaRPr lang="en-US" sz="1600">
              <a:solidFill>
                <a:schemeClr val="tx1"/>
              </a:solidFill>
            </a:endParaRPr>
          </a:p>
          <a:p>
            <a:pPr lvl="1"/>
            <a:r>
              <a:rPr lang="en-US" sz="1600" b="1">
                <a:solidFill>
                  <a:schemeClr val="tx1"/>
                </a:solidFill>
              </a:rPr>
              <a:t>Job Title</a:t>
            </a:r>
            <a:r>
              <a:rPr lang="en-US" sz="1600">
                <a:solidFill>
                  <a:schemeClr val="tx1"/>
                </a:solidFill>
              </a:rPr>
              <a:t>: Write the job title for the position. </a:t>
            </a:r>
          </a:p>
          <a:p>
            <a:pPr marL="285750" lvl="1" indent="-285750">
              <a:buChar char="•"/>
            </a:pPr>
            <a:r>
              <a:rPr lang="en-US">
                <a:solidFill>
                  <a:schemeClr val="tx1"/>
                </a:solidFill>
              </a:rPr>
              <a:t>NOTE: The job title on your requisition will be for Handshake job postings and student employment related forms (e.g., ETF).</a:t>
            </a:r>
          </a:p>
          <a:p>
            <a:pPr lvl="1"/>
            <a:endParaRPr lang="en-US" sz="1600">
              <a:solidFill>
                <a:schemeClr val="tx1"/>
              </a:solidFill>
            </a:endParaRPr>
          </a:p>
          <a:p>
            <a:pPr lvl="1"/>
            <a:r>
              <a:rPr lang="en-US" sz="1600" b="1">
                <a:solidFill>
                  <a:schemeClr val="tx1"/>
                </a:solidFill>
              </a:rPr>
              <a:t>Departmen</a:t>
            </a:r>
            <a:r>
              <a:rPr lang="en-US" sz="1600">
                <a:solidFill>
                  <a:schemeClr val="tx1"/>
                </a:solidFill>
              </a:rPr>
              <a:t>t: Write the name of the department hiring the student employees for the position.</a:t>
            </a:r>
          </a:p>
          <a:p>
            <a:pPr lvl="1"/>
            <a:endParaRPr lang="en-US" sz="1600">
              <a:solidFill>
                <a:schemeClr val="tx1"/>
              </a:solidFill>
            </a:endParaRPr>
          </a:p>
          <a:p>
            <a:r>
              <a:rPr lang="en-US" sz="1600" b="1">
                <a:solidFill>
                  <a:schemeClr val="tx1"/>
                </a:solidFill>
              </a:rPr>
              <a:t>Department ID</a:t>
            </a:r>
            <a:r>
              <a:rPr lang="en-US" sz="1600">
                <a:solidFill>
                  <a:schemeClr val="tx1"/>
                </a:solidFill>
              </a:rPr>
              <a:t>: Write the 6-digit number that corresponds to the department (e.g., </a:t>
            </a:r>
            <a:r>
              <a:rPr lang="en-US" sz="1600" b="1">
                <a:solidFill>
                  <a:schemeClr val="tx1"/>
                </a:solidFill>
              </a:rPr>
              <a:t>400130</a:t>
            </a:r>
            <a:r>
              <a:rPr lang="en-US" sz="1600">
                <a:solidFill>
                  <a:schemeClr val="tx1"/>
                </a:solidFill>
              </a:rPr>
              <a:t> for Career Center)</a:t>
            </a:r>
          </a:p>
          <a:p>
            <a:pPr lvl="1"/>
            <a:endParaRPr lang="en-US" sz="1600"/>
          </a:p>
        </p:txBody>
      </p:sp>
      <p:pic>
        <p:nvPicPr>
          <p:cNvPr id="14" name="Picture 13">
            <a:extLst>
              <a:ext uri="{FF2B5EF4-FFF2-40B4-BE49-F238E27FC236}">
                <a16:creationId xmlns:a16="http://schemas.microsoft.com/office/drawing/2014/main" id="{87AF8529-92B8-4722-F739-4424E115502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215704" y="2994074"/>
            <a:ext cx="3105150" cy="3105150"/>
          </a:xfrm>
          <a:prstGeom prst="rect">
            <a:avLst/>
          </a:prstGeom>
        </p:spPr>
      </p:pic>
      <p:pic>
        <p:nvPicPr>
          <p:cNvPr id="4" name="Picture 3">
            <a:extLst>
              <a:ext uri="{FF2B5EF4-FFF2-40B4-BE49-F238E27FC236}">
                <a16:creationId xmlns:a16="http://schemas.microsoft.com/office/drawing/2014/main" id="{22A3EBB8-42B4-0203-4B0D-FC1DF4F4AAB8}"/>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64123" y="5845987"/>
            <a:ext cx="3677728" cy="835880"/>
          </a:xfrm>
          <a:prstGeom prst="rect">
            <a:avLst/>
          </a:prstGeom>
        </p:spPr>
      </p:pic>
    </p:spTree>
    <p:extLst>
      <p:ext uri="{BB962C8B-B14F-4D97-AF65-F5344CB8AC3E}">
        <p14:creationId xmlns:p14="http://schemas.microsoft.com/office/powerpoint/2010/main" val="4094689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7897C24-9324-C272-85E3-CF207942D93D}"/>
              </a:ext>
              <a:ext uri="{C183D7F6-B498-43B3-948B-1728B52AA6E4}">
                <adec:decorative xmlns:adec="http://schemas.microsoft.com/office/drawing/2017/decorative" val="1"/>
              </a:ext>
            </a:extLst>
          </p:cNvPr>
          <p:cNvSpPr/>
          <p:nvPr/>
        </p:nvSpPr>
        <p:spPr>
          <a:xfrm>
            <a:off x="164123" y="5773614"/>
            <a:ext cx="4138246" cy="808893"/>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highlight>
                <a:srgbClr val="000000"/>
              </a:highlight>
              <a:ea typeface="Roboto"/>
              <a:cs typeface="Roboto"/>
            </a:endParaRPr>
          </a:p>
        </p:txBody>
      </p:sp>
      <p:sp>
        <p:nvSpPr>
          <p:cNvPr id="11" name="Title 2">
            <a:extLst>
              <a:ext uri="{FF2B5EF4-FFF2-40B4-BE49-F238E27FC236}">
                <a16:creationId xmlns:a16="http://schemas.microsoft.com/office/drawing/2014/main" id="{BE33F0B8-F947-7081-4675-EACAE893A3E6}"/>
              </a:ext>
            </a:extLst>
          </p:cNvPr>
          <p:cNvSpPr txBox="1">
            <a:spLocks noGrp="1"/>
          </p:cNvSpPr>
          <p:nvPr>
            <p:ph type="title" idx="4294967295"/>
          </p:nvPr>
        </p:nvSpPr>
        <p:spPr>
          <a:xfrm>
            <a:off x="256837" y="239572"/>
            <a:ext cx="5063106" cy="404269"/>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defPPr marR="0" lvl="0" algn="l" rtl="0">
              <a:lnSpc>
                <a:spcPct val="100000"/>
              </a:lnSpc>
              <a:spcBef>
                <a:spcPts val="0"/>
              </a:spcBef>
              <a:spcAft>
                <a:spcPts val="0"/>
              </a:spcAft>
            </a:defPPr>
            <a:lvl1pPr marR="0" lvl="0" algn="ctr" rtl="0" eaLnBrk="1" hangingPunct="1">
              <a:lnSpc>
                <a:spcPct val="100000"/>
              </a:lnSpc>
              <a:spcBef>
                <a:spcPts val="0"/>
              </a:spcBef>
              <a:spcAft>
                <a:spcPts val="0"/>
              </a:spcAft>
              <a:buClr>
                <a:schemeClr val="dk1"/>
              </a:buClr>
              <a:buSzPts val="3000"/>
              <a:buFont typeface="Fira Sans Extra Condensed SemiBold"/>
              <a:buNone/>
              <a:defRPr sz="3000" b="0" i="0" u="none" strike="noStrike" cap="none">
                <a:solidFill>
                  <a:schemeClr val="dk1"/>
                </a:solidFill>
                <a:latin typeface="+mj-lt"/>
                <a:ea typeface="Fira Sans Extra Condensed SemiBold"/>
                <a:cs typeface="Fira Sans Extra Condensed SemiBold"/>
                <a:sym typeface="Fira Sans Extra Condensed SemiBold"/>
              </a:defRPr>
            </a:lvl1pPr>
            <a:lvl2pPr marR="0" lvl="1"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2pPr>
            <a:lvl3pPr marR="0" lvl="2"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3pPr>
            <a:lvl4pPr marR="0" lvl="3"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4pPr>
            <a:lvl5pPr marR="0" lvl="4"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5pPr>
            <a:lvl6pPr marR="0" lvl="5"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6pPr>
            <a:lvl7pPr marR="0" lvl="6"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7pPr>
            <a:lvl8pPr marR="0" lvl="7"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8pPr>
            <a:lvl9pPr marR="0" lvl="8"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9pPr>
          </a:lstStyle>
          <a:p>
            <a:pPr marL="0" marR="0" lvl="0" indent="0" algn="l" defTabSz="914400" rtl="0" eaLnBrk="1" fontAlgn="auto" latinLnBrk="0" hangingPunct="1">
              <a:lnSpc>
                <a:spcPct val="100000"/>
              </a:lnSpc>
              <a:spcBef>
                <a:spcPts val="0"/>
              </a:spcBef>
              <a:spcAft>
                <a:spcPts val="0"/>
              </a:spcAft>
              <a:buClr>
                <a:schemeClr val="dk1"/>
              </a:buClr>
              <a:buSzPts val="3000"/>
              <a:buFont typeface="Fira Sans Extra Condensed SemiBold"/>
              <a:buNone/>
              <a:tabLst/>
              <a:defRPr/>
            </a:pPr>
            <a:r>
              <a:rPr kumimoji="0" lang="en-US" sz="3200" b="1" i="0" u="none" strike="noStrike" kern="0" cap="none" spc="0" normalizeH="0" baseline="0" noProof="0" dirty="0">
                <a:ln>
                  <a:noFill/>
                </a:ln>
                <a:solidFill>
                  <a:schemeClr val="tx1"/>
                </a:solidFill>
                <a:effectLst/>
                <a:uLnTx/>
                <a:uFillTx/>
                <a:latin typeface="Arial"/>
                <a:ea typeface="Roboto"/>
                <a:cs typeface="Arial"/>
                <a:sym typeface="Fira Sans Extra Condensed SemiBold"/>
              </a:rPr>
              <a:t>Requisition Form</a:t>
            </a:r>
            <a:endParaRPr kumimoji="0" lang="en-US" sz="3000" b="0" i="0" u="none" strike="noStrike" kern="0" cap="none" spc="0" normalizeH="0" baseline="0" noProof="0" dirty="0">
              <a:ln>
                <a:noFill/>
              </a:ln>
              <a:solidFill>
                <a:schemeClr val="dk1"/>
              </a:solidFill>
              <a:effectLst/>
              <a:uLnTx/>
              <a:uFillTx/>
              <a:latin typeface="Arial"/>
              <a:ea typeface="Fira Sans Extra Condensed SemiBold"/>
              <a:cs typeface="Arial"/>
              <a:sym typeface="Fira Sans Extra Condensed SemiBold"/>
            </a:endParaRPr>
          </a:p>
        </p:txBody>
      </p:sp>
      <p:sp>
        <p:nvSpPr>
          <p:cNvPr id="14" name="Title 2">
            <a:extLst>
              <a:ext uri="{FF2B5EF4-FFF2-40B4-BE49-F238E27FC236}">
                <a16:creationId xmlns:a16="http://schemas.microsoft.com/office/drawing/2014/main" id="{3AF2341B-4B40-8E66-44F6-C550DB324E82}"/>
              </a:ext>
            </a:extLst>
          </p:cNvPr>
          <p:cNvSpPr txBox="1">
            <a:spLocks/>
          </p:cNvSpPr>
          <p:nvPr/>
        </p:nvSpPr>
        <p:spPr>
          <a:xfrm>
            <a:off x="279042" y="672657"/>
            <a:ext cx="5063106" cy="40426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eaLnBrk="1" hangingPunct="1">
              <a:lnSpc>
                <a:spcPct val="100000"/>
              </a:lnSpc>
              <a:spcBef>
                <a:spcPts val="0"/>
              </a:spcBef>
              <a:spcAft>
                <a:spcPts val="0"/>
              </a:spcAft>
              <a:buClr>
                <a:schemeClr val="dk1"/>
              </a:buClr>
              <a:buSzPts val="3000"/>
              <a:buFont typeface="Fira Sans Extra Condensed SemiBold"/>
              <a:buNone/>
              <a:defRPr sz="3000" b="0" i="0" u="none" strike="noStrike" cap="none">
                <a:solidFill>
                  <a:schemeClr val="dk1"/>
                </a:solidFill>
                <a:latin typeface="+mj-lt"/>
                <a:ea typeface="Fira Sans Extra Condensed SemiBold"/>
                <a:cs typeface="Fira Sans Extra Condensed SemiBold"/>
                <a:sym typeface="Fira Sans Extra Condensed SemiBold"/>
              </a:defRPr>
            </a:lvl1pPr>
            <a:lvl2pPr marR="0" lvl="1"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2pPr>
            <a:lvl3pPr marR="0" lvl="2"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3pPr>
            <a:lvl4pPr marR="0" lvl="3"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4pPr>
            <a:lvl5pPr marR="0" lvl="4"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5pPr>
            <a:lvl6pPr marR="0" lvl="5"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6pPr>
            <a:lvl7pPr marR="0" lvl="6"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7pPr>
            <a:lvl8pPr marR="0" lvl="7"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8pPr>
            <a:lvl9pPr marR="0" lvl="8"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9pPr>
          </a:lstStyle>
          <a:p>
            <a:pPr algn="l"/>
            <a:r>
              <a:rPr lang="en-US" sz="2000">
                <a:solidFill>
                  <a:schemeClr val="tx1"/>
                </a:solidFill>
                <a:latin typeface="Arial"/>
                <a:cs typeface="Arial"/>
              </a:rPr>
              <a:t>Process</a:t>
            </a:r>
            <a:endParaRPr lang="en-US"/>
          </a:p>
        </p:txBody>
      </p:sp>
      <p:pic>
        <p:nvPicPr>
          <p:cNvPr id="2" name="Picture 1" descr="A white rectangular close up image of requisition form">
            <a:extLst>
              <a:ext uri="{FF2B5EF4-FFF2-40B4-BE49-F238E27FC236}">
                <a16:creationId xmlns:a16="http://schemas.microsoft.com/office/drawing/2014/main" id="{43F8115B-BC47-FF67-7813-34DF315D90E6}"/>
              </a:ext>
            </a:extLst>
          </p:cNvPr>
          <p:cNvPicPr>
            <a:picLocks noChangeAspect="1"/>
          </p:cNvPicPr>
          <p:nvPr/>
        </p:nvPicPr>
        <p:blipFill>
          <a:blip r:embed="rId3"/>
          <a:stretch>
            <a:fillRect/>
          </a:stretch>
        </p:blipFill>
        <p:spPr>
          <a:xfrm>
            <a:off x="3185239" y="1247353"/>
            <a:ext cx="5577591" cy="996799"/>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78F413B2-BFDB-3490-0923-57DC12BA75D3}"/>
              </a:ext>
            </a:extLst>
          </p:cNvPr>
          <p:cNvSpPr txBox="1"/>
          <p:nvPr/>
        </p:nvSpPr>
        <p:spPr>
          <a:xfrm>
            <a:off x="442442" y="2807989"/>
            <a:ext cx="8622096" cy="1231106"/>
          </a:xfrm>
          <a:prstGeom prst="rect">
            <a:avLst/>
          </a:prstGeom>
          <a:noFill/>
        </p:spPr>
        <p:txBody>
          <a:bodyPr wrap="square" lIns="91440" tIns="45720" rIns="91440" bIns="45720" anchor="t">
            <a:spAutoFit/>
          </a:bodyPr>
          <a:lstStyle/>
          <a:p>
            <a:pPr lvl="1"/>
            <a:r>
              <a:rPr lang="en-US" sz="1600"/>
              <a:t>Write the budgeted hiring wage range that will be used to determine the student employee's pay rate. </a:t>
            </a:r>
            <a:endParaRPr lang="en-US"/>
          </a:p>
          <a:p>
            <a:pPr marL="285750" lvl="1" indent="-285750">
              <a:buChar char="•"/>
            </a:pPr>
            <a:r>
              <a:rPr lang="en-US"/>
              <a:t>In the </a:t>
            </a:r>
            <a:r>
              <a:rPr lang="en-US" b="1"/>
              <a:t>From </a:t>
            </a:r>
            <a:r>
              <a:rPr lang="en-US"/>
              <a:t>section, write the minimum dollar amount of the position's classification salary range.</a:t>
            </a:r>
          </a:p>
          <a:p>
            <a:pPr marL="285750" lvl="1" indent="-285750">
              <a:buChar char="•"/>
            </a:pPr>
            <a:endParaRPr lang="en-US"/>
          </a:p>
          <a:p>
            <a:pPr marL="285750" lvl="1" indent="-285750">
              <a:buChar char="•"/>
            </a:pPr>
            <a:r>
              <a:rPr lang="en-US"/>
              <a:t>The </a:t>
            </a:r>
            <a:r>
              <a:rPr lang="en-US" b="1"/>
              <a:t>To </a:t>
            </a:r>
            <a:r>
              <a:rPr lang="en-US"/>
              <a:t>section shall not be a dollar amount above the position's classification salary rage</a:t>
            </a:r>
          </a:p>
        </p:txBody>
      </p:sp>
      <p:pic>
        <p:nvPicPr>
          <p:cNvPr id="16" name="Picture 15">
            <a:extLst>
              <a:ext uri="{FF2B5EF4-FFF2-40B4-BE49-F238E27FC236}">
                <a16:creationId xmlns:a16="http://schemas.microsoft.com/office/drawing/2014/main" id="{EC351DBA-1B2B-64CF-B3AD-B06E19E6106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064538" y="2751626"/>
            <a:ext cx="3505200" cy="3571875"/>
          </a:xfrm>
          <a:prstGeom prst="rect">
            <a:avLst/>
          </a:prstGeom>
        </p:spPr>
      </p:pic>
      <p:sp>
        <p:nvSpPr>
          <p:cNvPr id="17" name="TextBox 16">
            <a:extLst>
              <a:ext uri="{FF2B5EF4-FFF2-40B4-BE49-F238E27FC236}">
                <a16:creationId xmlns:a16="http://schemas.microsoft.com/office/drawing/2014/main" id="{811C17CA-A945-C689-6A37-9D5BB889B474}"/>
              </a:ext>
            </a:extLst>
          </p:cNvPr>
          <p:cNvSpPr txBox="1"/>
          <p:nvPr/>
        </p:nvSpPr>
        <p:spPr>
          <a:xfrm>
            <a:off x="442442" y="4693610"/>
            <a:ext cx="8320388" cy="584775"/>
          </a:xfrm>
          <a:prstGeom prst="rect">
            <a:avLst/>
          </a:prstGeom>
          <a:noFill/>
        </p:spPr>
        <p:txBody>
          <a:bodyPr wrap="square" lIns="91440" tIns="45720" rIns="91440" bIns="45720" anchor="t">
            <a:spAutoFit/>
          </a:bodyPr>
          <a:lstStyle/>
          <a:p>
            <a:pPr lvl="1"/>
            <a:r>
              <a:rPr lang="en-US" sz="1600" b="1">
                <a:solidFill>
                  <a:schemeClr val="tx1"/>
                </a:solidFill>
              </a:rPr>
              <a:t>Important: </a:t>
            </a:r>
            <a:r>
              <a:rPr lang="en-US" sz="1600"/>
              <a:t>All pay rates must be within the position classification’s salary range. To find the salary range for student employee classifications, please visit </a:t>
            </a:r>
            <a:r>
              <a:rPr lang="en-US" sz="1600">
                <a:solidFill>
                  <a:srgbClr val="0070C0"/>
                </a:solidFill>
                <a:hlinkClick r:id="rId5">
                  <a:extLst>
                    <a:ext uri="{A12FA001-AC4F-418D-AE19-62706E023703}">
                      <ahyp:hlinkClr xmlns:ahyp="http://schemas.microsoft.com/office/drawing/2018/hyperlinkcolor" val="tx"/>
                    </a:ext>
                  </a:extLst>
                </a:hlinkClick>
              </a:rPr>
              <a:t>CSU Salary Schedule</a:t>
            </a:r>
            <a:r>
              <a:rPr lang="en-US" sz="1600"/>
              <a:t>. </a:t>
            </a:r>
            <a:endParaRPr lang="en-US"/>
          </a:p>
        </p:txBody>
      </p:sp>
      <p:pic>
        <p:nvPicPr>
          <p:cNvPr id="4" name="Picture 3">
            <a:extLst>
              <a:ext uri="{FF2B5EF4-FFF2-40B4-BE49-F238E27FC236}">
                <a16:creationId xmlns:a16="http://schemas.microsoft.com/office/drawing/2014/main" id="{121C6C6C-A678-A08A-1DEC-1E797DF48943}"/>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64123" y="5845987"/>
            <a:ext cx="3677728" cy="835880"/>
          </a:xfrm>
          <a:prstGeom prst="rect">
            <a:avLst/>
          </a:prstGeom>
        </p:spPr>
      </p:pic>
    </p:spTree>
    <p:extLst>
      <p:ext uri="{BB962C8B-B14F-4D97-AF65-F5344CB8AC3E}">
        <p14:creationId xmlns:p14="http://schemas.microsoft.com/office/powerpoint/2010/main" val="4293592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7897C24-9324-C272-85E3-CF207942D93D}"/>
              </a:ext>
              <a:ext uri="{C183D7F6-B498-43B3-948B-1728B52AA6E4}">
                <adec:decorative xmlns:adec="http://schemas.microsoft.com/office/drawing/2017/decorative" val="1"/>
              </a:ext>
            </a:extLst>
          </p:cNvPr>
          <p:cNvSpPr/>
          <p:nvPr/>
        </p:nvSpPr>
        <p:spPr>
          <a:xfrm>
            <a:off x="164123" y="5773614"/>
            <a:ext cx="4138246" cy="808893"/>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highlight>
                <a:srgbClr val="000000"/>
              </a:highlight>
              <a:ea typeface="Roboto"/>
              <a:cs typeface="Roboto"/>
            </a:endParaRPr>
          </a:p>
        </p:txBody>
      </p:sp>
      <p:sp>
        <p:nvSpPr>
          <p:cNvPr id="6" name="Title 2">
            <a:extLst>
              <a:ext uri="{FF2B5EF4-FFF2-40B4-BE49-F238E27FC236}">
                <a16:creationId xmlns:a16="http://schemas.microsoft.com/office/drawing/2014/main" id="{7BF794FA-9D6D-6454-7060-1C50B806E129}"/>
              </a:ext>
            </a:extLst>
          </p:cNvPr>
          <p:cNvSpPr txBox="1">
            <a:spLocks noGrp="1"/>
          </p:cNvSpPr>
          <p:nvPr>
            <p:ph type="title" idx="4294967295"/>
          </p:nvPr>
        </p:nvSpPr>
        <p:spPr>
          <a:xfrm>
            <a:off x="256837" y="239572"/>
            <a:ext cx="5063106" cy="404269"/>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defPPr marR="0" lvl="0" algn="l" rtl="0">
              <a:lnSpc>
                <a:spcPct val="100000"/>
              </a:lnSpc>
              <a:spcBef>
                <a:spcPts val="0"/>
              </a:spcBef>
              <a:spcAft>
                <a:spcPts val="0"/>
              </a:spcAft>
            </a:defPPr>
            <a:lvl1pPr marR="0" lvl="0" algn="ctr" rtl="0" eaLnBrk="1" hangingPunct="1">
              <a:lnSpc>
                <a:spcPct val="100000"/>
              </a:lnSpc>
              <a:spcBef>
                <a:spcPts val="0"/>
              </a:spcBef>
              <a:spcAft>
                <a:spcPts val="0"/>
              </a:spcAft>
              <a:buClr>
                <a:schemeClr val="dk1"/>
              </a:buClr>
              <a:buSzPts val="3000"/>
              <a:buFont typeface="Fira Sans Extra Condensed SemiBold"/>
              <a:buNone/>
              <a:defRPr sz="3000" b="0" i="0" u="none" strike="noStrike" cap="none">
                <a:solidFill>
                  <a:schemeClr val="dk1"/>
                </a:solidFill>
                <a:latin typeface="+mj-lt"/>
                <a:ea typeface="Fira Sans Extra Condensed SemiBold"/>
                <a:cs typeface="Fira Sans Extra Condensed SemiBold"/>
                <a:sym typeface="Fira Sans Extra Condensed SemiBold"/>
              </a:defRPr>
            </a:lvl1pPr>
            <a:lvl2pPr marR="0" lvl="1"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2pPr>
            <a:lvl3pPr marR="0" lvl="2"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3pPr>
            <a:lvl4pPr marR="0" lvl="3"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4pPr>
            <a:lvl5pPr marR="0" lvl="4"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5pPr>
            <a:lvl6pPr marR="0" lvl="5"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6pPr>
            <a:lvl7pPr marR="0" lvl="6"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7pPr>
            <a:lvl8pPr marR="0" lvl="7"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8pPr>
            <a:lvl9pPr marR="0" lvl="8"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9pPr>
          </a:lstStyle>
          <a:p>
            <a:pPr marL="0" marR="0" lvl="0" indent="0" algn="l" defTabSz="914400" rtl="0" eaLnBrk="1" fontAlgn="auto" latinLnBrk="0" hangingPunct="1">
              <a:lnSpc>
                <a:spcPct val="100000"/>
              </a:lnSpc>
              <a:spcBef>
                <a:spcPts val="0"/>
              </a:spcBef>
              <a:spcAft>
                <a:spcPts val="0"/>
              </a:spcAft>
              <a:buClr>
                <a:schemeClr val="dk1"/>
              </a:buClr>
              <a:buSzPts val="3000"/>
              <a:buFont typeface="Fira Sans Extra Condensed SemiBold"/>
              <a:buNone/>
              <a:tabLst/>
              <a:defRPr/>
            </a:pPr>
            <a:r>
              <a:rPr kumimoji="0" lang="en-US" sz="3200" b="1" i="0" u="none" strike="noStrike" kern="0" cap="none" spc="0" normalizeH="0" baseline="0" noProof="0" dirty="0">
                <a:ln>
                  <a:noFill/>
                </a:ln>
                <a:solidFill>
                  <a:schemeClr val="tx1"/>
                </a:solidFill>
                <a:effectLst/>
                <a:uLnTx/>
                <a:uFillTx/>
                <a:latin typeface="Arial"/>
                <a:ea typeface="Roboto"/>
                <a:cs typeface="Arial"/>
                <a:sym typeface="Fira Sans Extra Condensed SemiBold"/>
              </a:rPr>
              <a:t>Requisition Form</a:t>
            </a:r>
            <a:endParaRPr kumimoji="0" lang="en-US" sz="3000" b="0" i="0" u="none" strike="noStrike" kern="0" cap="none" spc="0" normalizeH="0" baseline="0" noProof="0" dirty="0">
              <a:ln>
                <a:noFill/>
              </a:ln>
              <a:solidFill>
                <a:schemeClr val="dk1"/>
              </a:solidFill>
              <a:effectLst/>
              <a:uLnTx/>
              <a:uFillTx/>
              <a:latin typeface="Arial"/>
              <a:ea typeface="Fira Sans Extra Condensed SemiBold"/>
              <a:cs typeface="Arial"/>
              <a:sym typeface="Fira Sans Extra Condensed SemiBold"/>
            </a:endParaRPr>
          </a:p>
        </p:txBody>
      </p:sp>
      <p:sp>
        <p:nvSpPr>
          <p:cNvPr id="12" name="Title 2">
            <a:extLst>
              <a:ext uri="{FF2B5EF4-FFF2-40B4-BE49-F238E27FC236}">
                <a16:creationId xmlns:a16="http://schemas.microsoft.com/office/drawing/2014/main" id="{015C2845-F0A1-B19C-D4D2-B137C6814F37}"/>
              </a:ext>
            </a:extLst>
          </p:cNvPr>
          <p:cNvSpPr txBox="1">
            <a:spLocks/>
          </p:cNvSpPr>
          <p:nvPr/>
        </p:nvSpPr>
        <p:spPr>
          <a:xfrm>
            <a:off x="279042" y="672657"/>
            <a:ext cx="5063106" cy="40426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eaLnBrk="1" hangingPunct="1">
              <a:lnSpc>
                <a:spcPct val="100000"/>
              </a:lnSpc>
              <a:spcBef>
                <a:spcPts val="0"/>
              </a:spcBef>
              <a:spcAft>
                <a:spcPts val="0"/>
              </a:spcAft>
              <a:buClr>
                <a:schemeClr val="dk1"/>
              </a:buClr>
              <a:buSzPts val="3000"/>
              <a:buFont typeface="Fira Sans Extra Condensed SemiBold"/>
              <a:buNone/>
              <a:defRPr sz="3000" b="0" i="0" u="none" strike="noStrike" cap="none">
                <a:solidFill>
                  <a:schemeClr val="dk1"/>
                </a:solidFill>
                <a:latin typeface="+mj-lt"/>
                <a:ea typeface="Fira Sans Extra Condensed SemiBold"/>
                <a:cs typeface="Fira Sans Extra Condensed SemiBold"/>
                <a:sym typeface="Fira Sans Extra Condensed SemiBold"/>
              </a:defRPr>
            </a:lvl1pPr>
            <a:lvl2pPr marR="0" lvl="1"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2pPr>
            <a:lvl3pPr marR="0" lvl="2"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3pPr>
            <a:lvl4pPr marR="0" lvl="3"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4pPr>
            <a:lvl5pPr marR="0" lvl="4"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5pPr>
            <a:lvl6pPr marR="0" lvl="5"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6pPr>
            <a:lvl7pPr marR="0" lvl="6"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7pPr>
            <a:lvl8pPr marR="0" lvl="7"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8pPr>
            <a:lvl9pPr marR="0" lvl="8"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9pPr>
          </a:lstStyle>
          <a:p>
            <a:pPr algn="l"/>
            <a:r>
              <a:rPr lang="en-US" sz="2000">
                <a:solidFill>
                  <a:schemeClr val="tx1"/>
                </a:solidFill>
                <a:latin typeface="Arial"/>
                <a:cs typeface="Arial"/>
              </a:rPr>
              <a:t>Process</a:t>
            </a:r>
            <a:endParaRPr lang="en-US"/>
          </a:p>
        </p:txBody>
      </p:sp>
      <p:pic>
        <p:nvPicPr>
          <p:cNvPr id="10" name="Picture 9" descr="A white rectangular close up image of requisition form">
            <a:extLst>
              <a:ext uri="{FF2B5EF4-FFF2-40B4-BE49-F238E27FC236}">
                <a16:creationId xmlns:a16="http://schemas.microsoft.com/office/drawing/2014/main" id="{591AE3B1-0329-3C6E-9F4F-75CCE0CDB6F1}"/>
              </a:ext>
            </a:extLst>
          </p:cNvPr>
          <p:cNvPicPr>
            <a:picLocks noChangeAspect="1"/>
          </p:cNvPicPr>
          <p:nvPr/>
        </p:nvPicPr>
        <p:blipFill>
          <a:blip r:embed="rId3"/>
          <a:stretch>
            <a:fillRect/>
          </a:stretch>
        </p:blipFill>
        <p:spPr>
          <a:xfrm>
            <a:off x="1165290" y="1704745"/>
            <a:ext cx="9467682" cy="1002655"/>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E9210E57-10A7-E847-BB4B-5C96B5D943E7}"/>
              </a:ext>
            </a:extLst>
          </p:cNvPr>
          <p:cNvSpPr txBox="1"/>
          <p:nvPr/>
        </p:nvSpPr>
        <p:spPr>
          <a:xfrm>
            <a:off x="894997" y="3467313"/>
            <a:ext cx="10381129"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Write the number of positions needed for each academic term.</a:t>
            </a:r>
          </a:p>
          <a:p>
            <a:pPr marL="285750" indent="-285750">
              <a:buChar char="•"/>
            </a:pPr>
            <a:r>
              <a:rPr lang="en-US"/>
              <a:t>Write zero in the term(s) the department does not need to hire student employees.</a:t>
            </a:r>
          </a:p>
        </p:txBody>
      </p:sp>
      <p:pic>
        <p:nvPicPr>
          <p:cNvPr id="13" name="Picture 12">
            <a:extLst>
              <a:ext uri="{FF2B5EF4-FFF2-40B4-BE49-F238E27FC236}">
                <a16:creationId xmlns:a16="http://schemas.microsoft.com/office/drawing/2014/main" id="{866A04C6-166C-0DB2-D432-023AABB796E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631306" y="2596390"/>
            <a:ext cx="2944823" cy="2911397"/>
          </a:xfrm>
          <a:prstGeom prst="rect">
            <a:avLst/>
          </a:prstGeom>
        </p:spPr>
      </p:pic>
      <p:pic>
        <p:nvPicPr>
          <p:cNvPr id="4" name="Picture 3">
            <a:extLst>
              <a:ext uri="{FF2B5EF4-FFF2-40B4-BE49-F238E27FC236}">
                <a16:creationId xmlns:a16="http://schemas.microsoft.com/office/drawing/2014/main" id="{7D558068-F914-C907-7552-4B749400F5EB}"/>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64123" y="5845987"/>
            <a:ext cx="3677728" cy="835880"/>
          </a:xfrm>
          <a:prstGeom prst="rect">
            <a:avLst/>
          </a:prstGeom>
        </p:spPr>
      </p:pic>
    </p:spTree>
    <p:extLst>
      <p:ext uri="{BB962C8B-B14F-4D97-AF65-F5344CB8AC3E}">
        <p14:creationId xmlns:p14="http://schemas.microsoft.com/office/powerpoint/2010/main" val="3717359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7897C24-9324-C272-85E3-CF207942D93D}"/>
              </a:ext>
              <a:ext uri="{C183D7F6-B498-43B3-948B-1728B52AA6E4}">
                <adec:decorative xmlns:adec="http://schemas.microsoft.com/office/drawing/2017/decorative" val="1"/>
              </a:ext>
            </a:extLst>
          </p:cNvPr>
          <p:cNvSpPr/>
          <p:nvPr/>
        </p:nvSpPr>
        <p:spPr>
          <a:xfrm>
            <a:off x="164123" y="5773614"/>
            <a:ext cx="4138246" cy="808893"/>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highlight>
                <a:srgbClr val="000000"/>
              </a:highlight>
              <a:ea typeface="Roboto"/>
              <a:cs typeface="Roboto"/>
            </a:endParaRPr>
          </a:p>
        </p:txBody>
      </p:sp>
      <p:sp>
        <p:nvSpPr>
          <p:cNvPr id="11" name="Title 2">
            <a:extLst>
              <a:ext uri="{FF2B5EF4-FFF2-40B4-BE49-F238E27FC236}">
                <a16:creationId xmlns:a16="http://schemas.microsoft.com/office/drawing/2014/main" id="{5DEABEA8-A69B-CA24-36EE-59DC7EC468CB}"/>
              </a:ext>
            </a:extLst>
          </p:cNvPr>
          <p:cNvSpPr txBox="1">
            <a:spLocks noGrp="1"/>
          </p:cNvSpPr>
          <p:nvPr>
            <p:ph type="title" idx="4294967295"/>
          </p:nvPr>
        </p:nvSpPr>
        <p:spPr>
          <a:xfrm>
            <a:off x="256837" y="239572"/>
            <a:ext cx="5063106" cy="404269"/>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defPPr marR="0" lvl="0" algn="l" rtl="0">
              <a:lnSpc>
                <a:spcPct val="100000"/>
              </a:lnSpc>
              <a:spcBef>
                <a:spcPts val="0"/>
              </a:spcBef>
              <a:spcAft>
                <a:spcPts val="0"/>
              </a:spcAft>
            </a:defPPr>
            <a:lvl1pPr marR="0" lvl="0" algn="ctr" rtl="0" eaLnBrk="1" hangingPunct="1">
              <a:lnSpc>
                <a:spcPct val="100000"/>
              </a:lnSpc>
              <a:spcBef>
                <a:spcPts val="0"/>
              </a:spcBef>
              <a:spcAft>
                <a:spcPts val="0"/>
              </a:spcAft>
              <a:buClr>
                <a:schemeClr val="dk1"/>
              </a:buClr>
              <a:buSzPts val="3000"/>
              <a:buFont typeface="Fira Sans Extra Condensed SemiBold"/>
              <a:buNone/>
              <a:defRPr sz="3000" b="0" i="0" u="none" strike="noStrike" cap="none">
                <a:solidFill>
                  <a:schemeClr val="dk1"/>
                </a:solidFill>
                <a:latin typeface="+mj-lt"/>
                <a:ea typeface="Fira Sans Extra Condensed SemiBold"/>
                <a:cs typeface="Fira Sans Extra Condensed SemiBold"/>
                <a:sym typeface="Fira Sans Extra Condensed SemiBold"/>
              </a:defRPr>
            </a:lvl1pPr>
            <a:lvl2pPr marR="0" lvl="1"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2pPr>
            <a:lvl3pPr marR="0" lvl="2"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3pPr>
            <a:lvl4pPr marR="0" lvl="3"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4pPr>
            <a:lvl5pPr marR="0" lvl="4"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5pPr>
            <a:lvl6pPr marR="0" lvl="5"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6pPr>
            <a:lvl7pPr marR="0" lvl="6"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7pPr>
            <a:lvl8pPr marR="0" lvl="7"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8pPr>
            <a:lvl9pPr marR="0" lvl="8"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9pPr>
          </a:lstStyle>
          <a:p>
            <a:pPr marL="0" marR="0" lvl="0" indent="0" algn="l" defTabSz="914400" rtl="0" eaLnBrk="1" fontAlgn="auto" latinLnBrk="0" hangingPunct="1">
              <a:lnSpc>
                <a:spcPct val="100000"/>
              </a:lnSpc>
              <a:spcBef>
                <a:spcPts val="0"/>
              </a:spcBef>
              <a:spcAft>
                <a:spcPts val="0"/>
              </a:spcAft>
              <a:buClr>
                <a:schemeClr val="dk1"/>
              </a:buClr>
              <a:buSzPts val="3000"/>
              <a:buFont typeface="Fira Sans Extra Condensed SemiBold"/>
              <a:buNone/>
              <a:tabLst/>
              <a:defRPr/>
            </a:pPr>
            <a:r>
              <a:rPr kumimoji="0" lang="en-US" sz="3200" b="1" i="0" u="none" strike="noStrike" kern="0" cap="none" spc="0" normalizeH="0" baseline="0" noProof="0" dirty="0">
                <a:ln>
                  <a:noFill/>
                </a:ln>
                <a:solidFill>
                  <a:schemeClr val="tx1"/>
                </a:solidFill>
                <a:effectLst/>
                <a:uLnTx/>
                <a:uFillTx/>
                <a:latin typeface="Arial"/>
                <a:ea typeface="Roboto"/>
                <a:cs typeface="Arial"/>
                <a:sym typeface="Fira Sans Extra Condensed SemiBold"/>
              </a:rPr>
              <a:t>Requisition Form</a:t>
            </a:r>
            <a:endParaRPr kumimoji="0" lang="en-US" sz="3000" b="0" i="0" u="none" strike="noStrike" kern="0" cap="none" spc="0" normalizeH="0" baseline="0" noProof="0" dirty="0">
              <a:ln>
                <a:noFill/>
              </a:ln>
              <a:solidFill>
                <a:schemeClr val="dk1"/>
              </a:solidFill>
              <a:effectLst/>
              <a:uLnTx/>
              <a:uFillTx/>
              <a:latin typeface="Arial"/>
              <a:ea typeface="Fira Sans Extra Condensed SemiBold"/>
              <a:cs typeface="Arial"/>
              <a:sym typeface="Fira Sans Extra Condensed SemiBold"/>
            </a:endParaRPr>
          </a:p>
        </p:txBody>
      </p:sp>
      <p:sp>
        <p:nvSpPr>
          <p:cNvPr id="13" name="Title 2">
            <a:extLst>
              <a:ext uri="{FF2B5EF4-FFF2-40B4-BE49-F238E27FC236}">
                <a16:creationId xmlns:a16="http://schemas.microsoft.com/office/drawing/2014/main" id="{BC308DB3-E0DC-B4C7-5068-B1BD12029EFE}"/>
              </a:ext>
            </a:extLst>
          </p:cNvPr>
          <p:cNvSpPr txBox="1">
            <a:spLocks/>
          </p:cNvSpPr>
          <p:nvPr/>
        </p:nvSpPr>
        <p:spPr>
          <a:xfrm>
            <a:off x="279042" y="672657"/>
            <a:ext cx="5063106" cy="40426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eaLnBrk="1" hangingPunct="1">
              <a:lnSpc>
                <a:spcPct val="100000"/>
              </a:lnSpc>
              <a:spcBef>
                <a:spcPts val="0"/>
              </a:spcBef>
              <a:spcAft>
                <a:spcPts val="0"/>
              </a:spcAft>
              <a:buClr>
                <a:schemeClr val="dk1"/>
              </a:buClr>
              <a:buSzPts val="3000"/>
              <a:buFont typeface="Fira Sans Extra Condensed SemiBold"/>
              <a:buNone/>
              <a:defRPr sz="3000" b="0" i="0" u="none" strike="noStrike" cap="none">
                <a:solidFill>
                  <a:schemeClr val="dk1"/>
                </a:solidFill>
                <a:latin typeface="+mj-lt"/>
                <a:ea typeface="Fira Sans Extra Condensed SemiBold"/>
                <a:cs typeface="Fira Sans Extra Condensed SemiBold"/>
                <a:sym typeface="Fira Sans Extra Condensed SemiBold"/>
              </a:defRPr>
            </a:lvl1pPr>
            <a:lvl2pPr marR="0" lvl="1"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2pPr>
            <a:lvl3pPr marR="0" lvl="2"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3pPr>
            <a:lvl4pPr marR="0" lvl="3"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4pPr>
            <a:lvl5pPr marR="0" lvl="4"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5pPr>
            <a:lvl6pPr marR="0" lvl="5"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6pPr>
            <a:lvl7pPr marR="0" lvl="6"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7pPr>
            <a:lvl8pPr marR="0" lvl="7"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8pPr>
            <a:lvl9pPr marR="0" lvl="8"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9pPr>
          </a:lstStyle>
          <a:p>
            <a:pPr algn="l"/>
            <a:r>
              <a:rPr lang="en-US" sz="2000">
                <a:solidFill>
                  <a:schemeClr val="tx1"/>
                </a:solidFill>
                <a:latin typeface="Arial"/>
                <a:cs typeface="Arial"/>
              </a:rPr>
              <a:t>Process</a:t>
            </a:r>
            <a:endParaRPr lang="en-US"/>
          </a:p>
        </p:txBody>
      </p:sp>
      <p:pic>
        <p:nvPicPr>
          <p:cNvPr id="2" name="Picture 1" descr="A white rectangular close up image of requisition form">
            <a:extLst>
              <a:ext uri="{FF2B5EF4-FFF2-40B4-BE49-F238E27FC236}">
                <a16:creationId xmlns:a16="http://schemas.microsoft.com/office/drawing/2014/main" id="{0349E2E9-54AB-260E-0627-BA81AF9800E5}"/>
              </a:ext>
            </a:extLst>
          </p:cNvPr>
          <p:cNvPicPr>
            <a:picLocks noChangeAspect="1"/>
          </p:cNvPicPr>
          <p:nvPr/>
        </p:nvPicPr>
        <p:blipFill rotWithShape="1">
          <a:blip r:embed="rId3"/>
          <a:srcRect t="-6940" r="14030" b="-3379"/>
          <a:stretch/>
        </p:blipFill>
        <p:spPr>
          <a:xfrm>
            <a:off x="5759153" y="900891"/>
            <a:ext cx="6090557" cy="820490"/>
          </a:xfrm>
          <a:prstGeom prst="rect">
            <a:avLst/>
          </a:prstGeom>
          <a:ln>
            <a:no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id="{56587964-618F-DC13-8070-CA019032F149}"/>
              </a:ext>
            </a:extLst>
          </p:cNvPr>
          <p:cNvSpPr txBox="1"/>
          <p:nvPr/>
        </p:nvSpPr>
        <p:spPr>
          <a:xfrm>
            <a:off x="341186" y="1957284"/>
            <a:ext cx="5754814" cy="338554"/>
          </a:xfrm>
          <a:prstGeom prst="rect">
            <a:avLst/>
          </a:prstGeom>
          <a:noFill/>
        </p:spPr>
        <p:txBody>
          <a:bodyPr wrap="square" lIns="91440" tIns="45720" rIns="91440" bIns="45720" anchor="t">
            <a:spAutoFit/>
          </a:bodyPr>
          <a:lstStyle/>
          <a:p>
            <a:pPr lvl="1"/>
            <a:r>
              <a:rPr lang="en-US" sz="1600">
                <a:solidFill>
                  <a:schemeClr val="tx1"/>
                </a:solidFill>
                <a:ea typeface="Roboto"/>
              </a:rPr>
              <a:t>Select the appropriate job classification of the position.</a:t>
            </a:r>
          </a:p>
        </p:txBody>
      </p:sp>
      <p:sp>
        <p:nvSpPr>
          <p:cNvPr id="7" name="TextBox 6">
            <a:extLst>
              <a:ext uri="{FF2B5EF4-FFF2-40B4-BE49-F238E27FC236}">
                <a16:creationId xmlns:a16="http://schemas.microsoft.com/office/drawing/2014/main" id="{78F413B2-BFDB-3490-0923-57DC12BA75D3}"/>
              </a:ext>
            </a:extLst>
          </p:cNvPr>
          <p:cNvSpPr txBox="1"/>
          <p:nvPr/>
        </p:nvSpPr>
        <p:spPr>
          <a:xfrm>
            <a:off x="510387" y="2378588"/>
            <a:ext cx="11339323" cy="2569934"/>
          </a:xfrm>
          <a:prstGeom prst="rect">
            <a:avLst/>
          </a:prstGeom>
          <a:noFill/>
        </p:spPr>
        <p:txBody>
          <a:bodyPr wrap="square" lIns="91440" tIns="45720" rIns="91440" bIns="45720" anchor="t">
            <a:spAutoFit/>
          </a:bodyPr>
          <a:lstStyle/>
          <a:p>
            <a:pPr>
              <a:lnSpc>
                <a:spcPct val="150000"/>
              </a:lnSpc>
            </a:pPr>
            <a:r>
              <a:rPr lang="en-US">
                <a:solidFill>
                  <a:schemeClr val="tx1"/>
                </a:solidFill>
                <a:ea typeface="Roboto"/>
              </a:rPr>
              <a:t>The</a:t>
            </a:r>
            <a:r>
              <a:rPr lang="en-US" b="1">
                <a:solidFill>
                  <a:schemeClr val="tx1"/>
                </a:solidFill>
                <a:ea typeface="Roboto"/>
              </a:rPr>
              <a:t> Student Assistant </a:t>
            </a:r>
            <a:r>
              <a:rPr lang="en-US">
                <a:solidFill>
                  <a:schemeClr val="tx1"/>
                </a:solidFill>
                <a:ea typeface="Roboto"/>
              </a:rPr>
              <a:t>option is used to employ students in the following classifications:</a:t>
            </a:r>
          </a:p>
          <a:p>
            <a:pPr marL="171450" indent="-171450">
              <a:buChar char="•"/>
            </a:pPr>
            <a:r>
              <a:rPr lang="en-US" sz="1300">
                <a:solidFill>
                  <a:schemeClr val="tx1"/>
                </a:solidFill>
                <a:ea typeface="Roboto"/>
              </a:rPr>
              <a:t>Student Assistant (1870)</a:t>
            </a:r>
          </a:p>
          <a:p>
            <a:pPr marL="171450" indent="-171450">
              <a:buChar char="•"/>
            </a:pPr>
            <a:r>
              <a:rPr lang="en-US" sz="1300">
                <a:solidFill>
                  <a:schemeClr val="tx1"/>
                </a:solidFill>
                <a:ea typeface="Roboto"/>
              </a:rPr>
              <a:t>Bridge Student Assistant (1874) </a:t>
            </a:r>
          </a:p>
          <a:p>
            <a:pPr marL="171450" indent="-171450">
              <a:buChar char="•"/>
            </a:pPr>
            <a:r>
              <a:rPr lang="en-US" sz="1300">
                <a:solidFill>
                  <a:schemeClr val="tx1"/>
                </a:solidFill>
                <a:ea typeface="Roboto"/>
              </a:rPr>
              <a:t>Student Assistant – Nonresident Alien Tax Status (1868)  </a:t>
            </a:r>
            <a:endParaRPr lang="en-US" sz="1300">
              <a:solidFill>
                <a:schemeClr val="tx1"/>
              </a:solidFill>
            </a:endParaRPr>
          </a:p>
          <a:p>
            <a:endParaRPr lang="en-US" b="1">
              <a:solidFill>
                <a:schemeClr val="tx1"/>
              </a:solidFill>
              <a:ea typeface="Roboto"/>
              <a:cs typeface="Roboto"/>
            </a:endParaRPr>
          </a:p>
          <a:p>
            <a:r>
              <a:rPr lang="en-US">
                <a:solidFill>
                  <a:schemeClr val="tx1"/>
                </a:solidFill>
                <a:ea typeface="Roboto"/>
              </a:rPr>
              <a:t>The </a:t>
            </a:r>
            <a:r>
              <a:rPr lang="en-US" b="1">
                <a:solidFill>
                  <a:schemeClr val="tx1"/>
                </a:solidFill>
                <a:ea typeface="Roboto"/>
                <a:cs typeface="Roboto"/>
              </a:rPr>
              <a:t>Instructional Student Assistant </a:t>
            </a:r>
            <a:r>
              <a:rPr lang="en-US">
                <a:solidFill>
                  <a:schemeClr val="tx1"/>
                </a:solidFill>
                <a:ea typeface="Roboto"/>
              </a:rPr>
              <a:t>option is used to employ students in the following classification:</a:t>
            </a:r>
            <a:endParaRPr lang="en-US" b="1">
              <a:solidFill>
                <a:schemeClr val="tx1"/>
              </a:solidFill>
              <a:ea typeface="Roboto"/>
              <a:cs typeface="Roboto"/>
            </a:endParaRPr>
          </a:p>
          <a:p>
            <a:pPr marL="171450" indent="-171450">
              <a:buFont typeface="Arial,Sans-Serif"/>
              <a:buChar char="•"/>
            </a:pPr>
            <a:r>
              <a:rPr lang="en-US" sz="1300">
                <a:solidFill>
                  <a:schemeClr val="tx1"/>
                </a:solidFill>
                <a:ea typeface="Roboto"/>
              </a:rPr>
              <a:t>Instructional Student Assistant (1150)</a:t>
            </a:r>
          </a:p>
          <a:p>
            <a:pPr marL="171450" indent="-171450">
              <a:buFont typeface="Arial,Sans-Serif"/>
              <a:buChar char="•"/>
            </a:pPr>
            <a:endParaRPr lang="en-US" b="1">
              <a:solidFill>
                <a:schemeClr val="tx1"/>
              </a:solidFill>
              <a:ea typeface="Roboto"/>
            </a:endParaRPr>
          </a:p>
          <a:p>
            <a:r>
              <a:rPr lang="en-US">
                <a:solidFill>
                  <a:schemeClr val="tx1"/>
                </a:solidFill>
                <a:ea typeface="Roboto"/>
              </a:rPr>
              <a:t>The </a:t>
            </a:r>
            <a:r>
              <a:rPr lang="en-US" b="1">
                <a:solidFill>
                  <a:schemeClr val="tx1"/>
                </a:solidFill>
                <a:ea typeface="Roboto"/>
              </a:rPr>
              <a:t>Work Study</a:t>
            </a:r>
            <a:r>
              <a:rPr lang="en-US">
                <a:solidFill>
                  <a:schemeClr val="tx1"/>
                </a:solidFill>
                <a:ea typeface="Roboto"/>
              </a:rPr>
              <a:t> option is used to employ students in the following classification:</a:t>
            </a:r>
            <a:endParaRPr lang="en-US">
              <a:solidFill>
                <a:schemeClr val="tx1"/>
              </a:solidFill>
            </a:endParaRPr>
          </a:p>
          <a:p>
            <a:pPr marL="171450" indent="-171450">
              <a:buFont typeface="Arial,Sans-Serif"/>
              <a:buChar char="•"/>
            </a:pPr>
            <a:r>
              <a:rPr lang="en-US" sz="1300">
                <a:solidFill>
                  <a:schemeClr val="tx1"/>
                </a:solidFill>
                <a:ea typeface="Roboto"/>
              </a:rPr>
              <a:t>On-Campus Work Study (1871)</a:t>
            </a:r>
          </a:p>
          <a:p>
            <a:endParaRPr lang="en-US">
              <a:solidFill>
                <a:schemeClr val="tx1"/>
              </a:solidFill>
              <a:ea typeface="Roboto"/>
            </a:endParaRPr>
          </a:p>
        </p:txBody>
      </p:sp>
      <p:sp>
        <p:nvSpPr>
          <p:cNvPr id="4" name="TextBox 3">
            <a:extLst>
              <a:ext uri="{FF2B5EF4-FFF2-40B4-BE49-F238E27FC236}">
                <a16:creationId xmlns:a16="http://schemas.microsoft.com/office/drawing/2014/main" id="{D6B618C7-8BB0-1120-092C-E7CD8256C04F}"/>
              </a:ext>
            </a:extLst>
          </p:cNvPr>
          <p:cNvSpPr txBox="1"/>
          <p:nvPr/>
        </p:nvSpPr>
        <p:spPr>
          <a:xfrm>
            <a:off x="281907" y="4882467"/>
            <a:ext cx="11714364" cy="584775"/>
          </a:xfrm>
          <a:prstGeom prst="rect">
            <a:avLst/>
          </a:prstGeom>
          <a:noFill/>
        </p:spPr>
        <p:txBody>
          <a:bodyPr wrap="square" lIns="91440" tIns="45720" rIns="91440" bIns="45720" anchor="t">
            <a:spAutoFit/>
          </a:bodyPr>
          <a:lstStyle/>
          <a:p>
            <a:pPr lvl="1" algn="ctr"/>
            <a:r>
              <a:rPr lang="en-US" sz="1600" b="1">
                <a:solidFill>
                  <a:schemeClr val="tx1"/>
                </a:solidFill>
                <a:ea typeface="Roboto"/>
              </a:rPr>
              <a:t>Important:</a:t>
            </a:r>
            <a:r>
              <a:rPr lang="en-US" sz="1600">
                <a:solidFill>
                  <a:schemeClr val="tx1"/>
                </a:solidFill>
                <a:ea typeface="Roboto"/>
              </a:rPr>
              <a:t> A requisition is submitted for ONLY one job classification. If your department plans to hire other job classifications, submit a separate requisition. </a:t>
            </a:r>
            <a:endParaRPr lang="en-US">
              <a:solidFill>
                <a:schemeClr val="tx1"/>
              </a:solidFill>
            </a:endParaRPr>
          </a:p>
        </p:txBody>
      </p:sp>
      <p:pic>
        <p:nvPicPr>
          <p:cNvPr id="6" name="Picture 5">
            <a:extLst>
              <a:ext uri="{FF2B5EF4-FFF2-40B4-BE49-F238E27FC236}">
                <a16:creationId xmlns:a16="http://schemas.microsoft.com/office/drawing/2014/main" id="{9623F057-1EB9-8B05-A8A7-297BBEB7F29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64123" y="5845987"/>
            <a:ext cx="3677728" cy="835880"/>
          </a:xfrm>
          <a:prstGeom prst="rect">
            <a:avLst/>
          </a:prstGeom>
        </p:spPr>
      </p:pic>
    </p:spTree>
    <p:extLst>
      <p:ext uri="{BB962C8B-B14F-4D97-AF65-F5344CB8AC3E}">
        <p14:creationId xmlns:p14="http://schemas.microsoft.com/office/powerpoint/2010/main" val="2429305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AFF1CF2-4923-5E29-85D1-700801712F5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208666" y="2261996"/>
            <a:ext cx="4114800" cy="4114800"/>
          </a:xfrm>
          <a:prstGeom prst="rect">
            <a:avLst/>
          </a:prstGeom>
        </p:spPr>
      </p:pic>
      <p:sp>
        <p:nvSpPr>
          <p:cNvPr id="8" name="Rectangle 7">
            <a:extLst>
              <a:ext uri="{FF2B5EF4-FFF2-40B4-BE49-F238E27FC236}">
                <a16:creationId xmlns:a16="http://schemas.microsoft.com/office/drawing/2014/main" id="{47897C24-9324-C272-85E3-CF207942D93D}"/>
              </a:ext>
              <a:ext uri="{C183D7F6-B498-43B3-948B-1728B52AA6E4}">
                <adec:decorative xmlns:adec="http://schemas.microsoft.com/office/drawing/2017/decorative" val="1"/>
              </a:ext>
            </a:extLst>
          </p:cNvPr>
          <p:cNvSpPr/>
          <p:nvPr/>
        </p:nvSpPr>
        <p:spPr>
          <a:xfrm>
            <a:off x="164123" y="5773614"/>
            <a:ext cx="4138246" cy="808893"/>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highlight>
                <a:srgbClr val="000000"/>
              </a:highlight>
              <a:ea typeface="Roboto"/>
              <a:cs typeface="Roboto"/>
            </a:endParaRPr>
          </a:p>
        </p:txBody>
      </p:sp>
      <p:sp>
        <p:nvSpPr>
          <p:cNvPr id="11" name="Title 2">
            <a:extLst>
              <a:ext uri="{FF2B5EF4-FFF2-40B4-BE49-F238E27FC236}">
                <a16:creationId xmlns:a16="http://schemas.microsoft.com/office/drawing/2014/main" id="{3BD86AD8-8A3E-E0F1-A1BD-9C12B62F4E92}"/>
              </a:ext>
            </a:extLst>
          </p:cNvPr>
          <p:cNvSpPr txBox="1">
            <a:spLocks noGrp="1"/>
          </p:cNvSpPr>
          <p:nvPr>
            <p:ph type="title" idx="4294967295"/>
          </p:nvPr>
        </p:nvSpPr>
        <p:spPr>
          <a:xfrm>
            <a:off x="256837" y="239572"/>
            <a:ext cx="5063106" cy="404269"/>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defPPr marR="0" lvl="0" algn="l" rtl="0">
              <a:lnSpc>
                <a:spcPct val="100000"/>
              </a:lnSpc>
              <a:spcBef>
                <a:spcPts val="0"/>
              </a:spcBef>
              <a:spcAft>
                <a:spcPts val="0"/>
              </a:spcAft>
            </a:defPPr>
            <a:lvl1pPr marR="0" lvl="0" algn="ctr" rtl="0" eaLnBrk="1" hangingPunct="1">
              <a:lnSpc>
                <a:spcPct val="100000"/>
              </a:lnSpc>
              <a:spcBef>
                <a:spcPts val="0"/>
              </a:spcBef>
              <a:spcAft>
                <a:spcPts val="0"/>
              </a:spcAft>
              <a:buClr>
                <a:schemeClr val="dk1"/>
              </a:buClr>
              <a:buSzPts val="3000"/>
              <a:buFont typeface="Fira Sans Extra Condensed SemiBold"/>
              <a:buNone/>
              <a:defRPr sz="3000" b="0" i="0" u="none" strike="noStrike" cap="none">
                <a:solidFill>
                  <a:schemeClr val="dk1"/>
                </a:solidFill>
                <a:latin typeface="+mj-lt"/>
                <a:ea typeface="Fira Sans Extra Condensed SemiBold"/>
                <a:cs typeface="Fira Sans Extra Condensed SemiBold"/>
                <a:sym typeface="Fira Sans Extra Condensed SemiBold"/>
              </a:defRPr>
            </a:lvl1pPr>
            <a:lvl2pPr marR="0" lvl="1"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2pPr>
            <a:lvl3pPr marR="0" lvl="2"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3pPr>
            <a:lvl4pPr marR="0" lvl="3"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4pPr>
            <a:lvl5pPr marR="0" lvl="4"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5pPr>
            <a:lvl6pPr marR="0" lvl="5"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6pPr>
            <a:lvl7pPr marR="0" lvl="6"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7pPr>
            <a:lvl8pPr marR="0" lvl="7"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8pPr>
            <a:lvl9pPr marR="0" lvl="8"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9pPr>
          </a:lstStyle>
          <a:p>
            <a:pPr marL="0" marR="0" lvl="0" indent="0" algn="l" defTabSz="914400" rtl="0" eaLnBrk="1" fontAlgn="auto" latinLnBrk="0" hangingPunct="1">
              <a:lnSpc>
                <a:spcPct val="100000"/>
              </a:lnSpc>
              <a:spcBef>
                <a:spcPts val="0"/>
              </a:spcBef>
              <a:spcAft>
                <a:spcPts val="0"/>
              </a:spcAft>
              <a:buClr>
                <a:schemeClr val="dk1"/>
              </a:buClr>
              <a:buSzPts val="3000"/>
              <a:buFont typeface="Fira Sans Extra Condensed SemiBold"/>
              <a:buNone/>
              <a:tabLst/>
              <a:defRPr/>
            </a:pPr>
            <a:r>
              <a:rPr kumimoji="0" lang="en-US" sz="3200" b="1" i="0" u="none" strike="noStrike" kern="0" cap="none" spc="0" normalizeH="0" baseline="0" noProof="0" dirty="0">
                <a:ln>
                  <a:noFill/>
                </a:ln>
                <a:solidFill>
                  <a:schemeClr val="tx1"/>
                </a:solidFill>
                <a:effectLst/>
                <a:uLnTx/>
                <a:uFillTx/>
                <a:latin typeface="Arial"/>
                <a:ea typeface="Roboto"/>
                <a:cs typeface="Arial"/>
                <a:sym typeface="Fira Sans Extra Condensed SemiBold"/>
              </a:rPr>
              <a:t>Requisition Form</a:t>
            </a:r>
            <a:endParaRPr kumimoji="0" lang="en-US" sz="3000" b="0" i="0" u="none" strike="noStrike" kern="0" cap="none" spc="0" normalizeH="0" baseline="0" noProof="0" dirty="0">
              <a:ln>
                <a:noFill/>
              </a:ln>
              <a:solidFill>
                <a:schemeClr val="dk1"/>
              </a:solidFill>
              <a:effectLst/>
              <a:uLnTx/>
              <a:uFillTx/>
              <a:latin typeface="Arial"/>
              <a:ea typeface="Fira Sans Extra Condensed SemiBold"/>
              <a:cs typeface="Arial"/>
              <a:sym typeface="Fira Sans Extra Condensed SemiBold"/>
            </a:endParaRPr>
          </a:p>
        </p:txBody>
      </p:sp>
      <p:sp>
        <p:nvSpPr>
          <p:cNvPr id="13" name="Title 2">
            <a:extLst>
              <a:ext uri="{FF2B5EF4-FFF2-40B4-BE49-F238E27FC236}">
                <a16:creationId xmlns:a16="http://schemas.microsoft.com/office/drawing/2014/main" id="{66573D9C-743A-DD71-0971-983237B3A912}"/>
              </a:ext>
            </a:extLst>
          </p:cNvPr>
          <p:cNvSpPr txBox="1">
            <a:spLocks/>
          </p:cNvSpPr>
          <p:nvPr/>
        </p:nvSpPr>
        <p:spPr>
          <a:xfrm>
            <a:off x="279042" y="672657"/>
            <a:ext cx="5063106" cy="40426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eaLnBrk="1" hangingPunct="1">
              <a:lnSpc>
                <a:spcPct val="100000"/>
              </a:lnSpc>
              <a:spcBef>
                <a:spcPts val="0"/>
              </a:spcBef>
              <a:spcAft>
                <a:spcPts val="0"/>
              </a:spcAft>
              <a:buClr>
                <a:schemeClr val="dk1"/>
              </a:buClr>
              <a:buSzPts val="3000"/>
              <a:buFont typeface="Fira Sans Extra Condensed SemiBold"/>
              <a:buNone/>
              <a:defRPr sz="3000" b="0" i="0" u="none" strike="noStrike" cap="none">
                <a:solidFill>
                  <a:schemeClr val="dk1"/>
                </a:solidFill>
                <a:latin typeface="+mj-lt"/>
                <a:ea typeface="Fira Sans Extra Condensed SemiBold"/>
                <a:cs typeface="Fira Sans Extra Condensed SemiBold"/>
                <a:sym typeface="Fira Sans Extra Condensed SemiBold"/>
              </a:defRPr>
            </a:lvl1pPr>
            <a:lvl2pPr marR="0" lvl="1"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2pPr>
            <a:lvl3pPr marR="0" lvl="2"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3pPr>
            <a:lvl4pPr marR="0" lvl="3"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4pPr>
            <a:lvl5pPr marR="0" lvl="4"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5pPr>
            <a:lvl6pPr marR="0" lvl="5"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6pPr>
            <a:lvl7pPr marR="0" lvl="6"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7pPr>
            <a:lvl8pPr marR="0" lvl="7"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8pPr>
            <a:lvl9pPr marR="0" lvl="8"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9pPr>
          </a:lstStyle>
          <a:p>
            <a:pPr algn="l"/>
            <a:r>
              <a:rPr lang="en-US" sz="2000">
                <a:solidFill>
                  <a:schemeClr val="tx1"/>
                </a:solidFill>
                <a:latin typeface="Arial"/>
                <a:cs typeface="Arial"/>
              </a:rPr>
              <a:t>Process</a:t>
            </a:r>
            <a:endParaRPr lang="en-US"/>
          </a:p>
        </p:txBody>
      </p:sp>
      <p:pic>
        <p:nvPicPr>
          <p:cNvPr id="2" name="Picture 1" descr="A close up image of requisition form">
            <a:extLst>
              <a:ext uri="{FF2B5EF4-FFF2-40B4-BE49-F238E27FC236}">
                <a16:creationId xmlns:a16="http://schemas.microsoft.com/office/drawing/2014/main" id="{2A1565D2-CF99-4649-69AB-749048FC638D}"/>
              </a:ext>
            </a:extLst>
          </p:cNvPr>
          <p:cNvPicPr>
            <a:picLocks noChangeAspect="1"/>
          </p:cNvPicPr>
          <p:nvPr/>
        </p:nvPicPr>
        <p:blipFill>
          <a:blip r:embed="rId4"/>
          <a:stretch>
            <a:fillRect/>
          </a:stretch>
        </p:blipFill>
        <p:spPr>
          <a:xfrm>
            <a:off x="7450780" y="1260277"/>
            <a:ext cx="4423491" cy="851064"/>
          </a:xfrm>
          <a:prstGeom prst="rect">
            <a:avLst/>
          </a:prstGeom>
          <a:ln>
            <a:noFill/>
          </a:ln>
          <a:effectLst>
            <a:outerShdw blurRad="292100" dist="139700" dir="2700000" algn="tl" rotWithShape="0">
              <a:srgbClr val="333333">
                <a:alpha val="65000"/>
              </a:srgbClr>
            </a:outerShdw>
          </a:effectLst>
        </p:spPr>
      </p:pic>
      <p:sp>
        <p:nvSpPr>
          <p:cNvPr id="14" name="TextBox 13">
            <a:extLst>
              <a:ext uri="{FF2B5EF4-FFF2-40B4-BE49-F238E27FC236}">
                <a16:creationId xmlns:a16="http://schemas.microsoft.com/office/drawing/2014/main" id="{C1056924-5926-39B7-63AD-3D727931863F}"/>
              </a:ext>
            </a:extLst>
          </p:cNvPr>
          <p:cNvSpPr txBox="1"/>
          <p:nvPr/>
        </p:nvSpPr>
        <p:spPr>
          <a:xfrm>
            <a:off x="353754" y="1734387"/>
            <a:ext cx="6976193" cy="338554"/>
          </a:xfrm>
          <a:prstGeom prst="rect">
            <a:avLst/>
          </a:prstGeom>
          <a:noFill/>
        </p:spPr>
        <p:txBody>
          <a:bodyPr wrap="square" lIns="91440" tIns="45720" rIns="91440" bIns="45720" anchor="t">
            <a:spAutoFit/>
          </a:bodyPr>
          <a:lstStyle/>
          <a:p>
            <a:pPr lvl="1"/>
            <a:r>
              <a:rPr lang="en-US" sz="1600">
                <a:solidFill>
                  <a:schemeClr val="tx1"/>
                </a:solidFill>
              </a:rPr>
              <a:t>Select the option that best describes the recruitment type of the requisition.</a:t>
            </a:r>
          </a:p>
        </p:txBody>
      </p:sp>
      <p:sp>
        <p:nvSpPr>
          <p:cNvPr id="7" name="TextBox 6">
            <a:extLst>
              <a:ext uri="{FF2B5EF4-FFF2-40B4-BE49-F238E27FC236}">
                <a16:creationId xmlns:a16="http://schemas.microsoft.com/office/drawing/2014/main" id="{78F413B2-BFDB-3490-0923-57DC12BA75D3}"/>
              </a:ext>
            </a:extLst>
          </p:cNvPr>
          <p:cNvSpPr txBox="1"/>
          <p:nvPr/>
        </p:nvSpPr>
        <p:spPr>
          <a:xfrm>
            <a:off x="504464" y="2538905"/>
            <a:ext cx="9198830" cy="1569660"/>
          </a:xfrm>
          <a:prstGeom prst="rect">
            <a:avLst/>
          </a:prstGeom>
          <a:noFill/>
        </p:spPr>
        <p:txBody>
          <a:bodyPr wrap="square" lIns="91440" tIns="45720" rIns="91440" bIns="45720" anchor="t">
            <a:spAutoFit/>
          </a:bodyPr>
          <a:lstStyle/>
          <a:p>
            <a:pPr marL="285750" lvl="1" indent="-285750">
              <a:buChar char="•"/>
            </a:pPr>
            <a:r>
              <a:rPr lang="en-US" sz="1600">
                <a:solidFill>
                  <a:schemeClr val="tx1"/>
                </a:solidFill>
              </a:rPr>
              <a:t>The </a:t>
            </a:r>
            <a:r>
              <a:rPr lang="en-US" sz="1600" b="1">
                <a:solidFill>
                  <a:schemeClr val="tx1"/>
                </a:solidFill>
              </a:rPr>
              <a:t>New Position </a:t>
            </a:r>
            <a:r>
              <a:rPr lang="en-US" sz="1600">
                <a:solidFill>
                  <a:schemeClr val="tx1"/>
                </a:solidFill>
              </a:rPr>
              <a:t>option is used when the position is new to the department.</a:t>
            </a:r>
            <a:endParaRPr lang="en-US">
              <a:solidFill>
                <a:schemeClr val="tx1"/>
              </a:solidFill>
            </a:endParaRPr>
          </a:p>
          <a:p>
            <a:pPr marL="285750" lvl="1" indent="-285750">
              <a:buChar char="•"/>
            </a:pPr>
            <a:endParaRPr lang="en-US" sz="1600" b="1">
              <a:solidFill>
                <a:schemeClr val="tx1"/>
              </a:solidFill>
            </a:endParaRPr>
          </a:p>
          <a:p>
            <a:pPr marL="285750" lvl="1" indent="-285750">
              <a:buChar char="•"/>
            </a:pPr>
            <a:r>
              <a:rPr lang="en-US" sz="1600">
                <a:solidFill>
                  <a:schemeClr val="tx1"/>
                </a:solidFill>
              </a:rPr>
              <a:t>The </a:t>
            </a:r>
            <a:r>
              <a:rPr lang="en-US" sz="1600" b="1">
                <a:solidFill>
                  <a:schemeClr val="tx1"/>
                </a:solidFill>
              </a:rPr>
              <a:t>Revised</a:t>
            </a:r>
            <a:r>
              <a:rPr lang="en-US" sz="1600">
                <a:solidFill>
                  <a:schemeClr val="tx1"/>
                </a:solidFill>
              </a:rPr>
              <a:t> option is used when revising an existing or a previous fiscal year requisition. </a:t>
            </a:r>
          </a:p>
          <a:p>
            <a:pPr marL="285750" lvl="1" indent="-285750">
              <a:buChar char="•"/>
            </a:pPr>
            <a:endParaRPr lang="en-US" sz="1600" b="1">
              <a:solidFill>
                <a:schemeClr val="tx1"/>
              </a:solidFill>
            </a:endParaRPr>
          </a:p>
          <a:p>
            <a:pPr marL="285750" lvl="1" indent="-285750">
              <a:buChar char="•"/>
            </a:pPr>
            <a:r>
              <a:rPr lang="en-US" sz="1600">
                <a:solidFill>
                  <a:schemeClr val="tx1"/>
                </a:solidFill>
              </a:rPr>
              <a:t>The </a:t>
            </a:r>
            <a:r>
              <a:rPr lang="en-US" sz="1600" b="1">
                <a:solidFill>
                  <a:schemeClr val="tx1"/>
                </a:solidFill>
              </a:rPr>
              <a:t>Continuation </a:t>
            </a:r>
            <a:r>
              <a:rPr lang="en-US" sz="1600">
                <a:solidFill>
                  <a:schemeClr val="tx1"/>
                </a:solidFill>
              </a:rPr>
              <a:t>option is used when submitting a previous requisition for a new fiscal year and no changes are made.</a:t>
            </a:r>
            <a:endParaRPr lang="en-US">
              <a:solidFill>
                <a:schemeClr val="tx1"/>
              </a:solidFill>
            </a:endParaRPr>
          </a:p>
        </p:txBody>
      </p:sp>
      <p:pic>
        <p:nvPicPr>
          <p:cNvPr id="4" name="Picture 3">
            <a:extLst>
              <a:ext uri="{FF2B5EF4-FFF2-40B4-BE49-F238E27FC236}">
                <a16:creationId xmlns:a16="http://schemas.microsoft.com/office/drawing/2014/main" id="{2273E6D2-06DD-8EC5-28DD-A1736E2247BD}"/>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64123" y="5845987"/>
            <a:ext cx="3677728" cy="835880"/>
          </a:xfrm>
          <a:prstGeom prst="rect">
            <a:avLst/>
          </a:prstGeom>
        </p:spPr>
      </p:pic>
    </p:spTree>
    <p:extLst>
      <p:ext uri="{BB962C8B-B14F-4D97-AF65-F5344CB8AC3E}">
        <p14:creationId xmlns:p14="http://schemas.microsoft.com/office/powerpoint/2010/main" val="3343275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7897C24-9324-C272-85E3-CF207942D93D}"/>
              </a:ext>
              <a:ext uri="{C183D7F6-B498-43B3-948B-1728B52AA6E4}">
                <adec:decorative xmlns:adec="http://schemas.microsoft.com/office/drawing/2017/decorative" val="1"/>
              </a:ext>
            </a:extLst>
          </p:cNvPr>
          <p:cNvSpPr/>
          <p:nvPr/>
        </p:nvSpPr>
        <p:spPr>
          <a:xfrm>
            <a:off x="164123" y="5773614"/>
            <a:ext cx="4138246" cy="808893"/>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highlight>
                <a:srgbClr val="000000"/>
              </a:highlight>
              <a:ea typeface="Roboto"/>
              <a:cs typeface="Roboto"/>
            </a:endParaRPr>
          </a:p>
        </p:txBody>
      </p:sp>
      <p:sp>
        <p:nvSpPr>
          <p:cNvPr id="11" name="Title 2">
            <a:extLst>
              <a:ext uri="{FF2B5EF4-FFF2-40B4-BE49-F238E27FC236}">
                <a16:creationId xmlns:a16="http://schemas.microsoft.com/office/drawing/2014/main" id="{72DE74A1-314E-2870-8EC9-FD6BBE47C7DF}"/>
              </a:ext>
            </a:extLst>
          </p:cNvPr>
          <p:cNvSpPr txBox="1">
            <a:spLocks noGrp="1"/>
          </p:cNvSpPr>
          <p:nvPr>
            <p:ph type="title" idx="4294967295"/>
          </p:nvPr>
        </p:nvSpPr>
        <p:spPr>
          <a:xfrm>
            <a:off x="256837" y="239572"/>
            <a:ext cx="5063106" cy="404269"/>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defPPr marR="0" lvl="0" algn="l" rtl="0">
              <a:lnSpc>
                <a:spcPct val="100000"/>
              </a:lnSpc>
              <a:spcBef>
                <a:spcPts val="0"/>
              </a:spcBef>
              <a:spcAft>
                <a:spcPts val="0"/>
              </a:spcAft>
            </a:defPPr>
            <a:lvl1pPr marR="0" lvl="0" algn="ctr" rtl="0" eaLnBrk="1" hangingPunct="1">
              <a:lnSpc>
                <a:spcPct val="100000"/>
              </a:lnSpc>
              <a:spcBef>
                <a:spcPts val="0"/>
              </a:spcBef>
              <a:spcAft>
                <a:spcPts val="0"/>
              </a:spcAft>
              <a:buClr>
                <a:schemeClr val="dk1"/>
              </a:buClr>
              <a:buSzPts val="3000"/>
              <a:buFont typeface="Fira Sans Extra Condensed SemiBold"/>
              <a:buNone/>
              <a:defRPr sz="3000" b="0" i="0" u="none" strike="noStrike" cap="none">
                <a:solidFill>
                  <a:schemeClr val="dk1"/>
                </a:solidFill>
                <a:latin typeface="+mj-lt"/>
                <a:ea typeface="Fira Sans Extra Condensed SemiBold"/>
                <a:cs typeface="Fira Sans Extra Condensed SemiBold"/>
                <a:sym typeface="Fira Sans Extra Condensed SemiBold"/>
              </a:defRPr>
            </a:lvl1pPr>
            <a:lvl2pPr marR="0" lvl="1"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2pPr>
            <a:lvl3pPr marR="0" lvl="2"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3pPr>
            <a:lvl4pPr marR="0" lvl="3"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4pPr>
            <a:lvl5pPr marR="0" lvl="4"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5pPr>
            <a:lvl6pPr marR="0" lvl="5"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6pPr>
            <a:lvl7pPr marR="0" lvl="6"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7pPr>
            <a:lvl8pPr marR="0" lvl="7"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8pPr>
            <a:lvl9pPr marR="0" lvl="8"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9pPr>
          </a:lstStyle>
          <a:p>
            <a:pPr marL="0" marR="0" lvl="0" indent="0" algn="l" defTabSz="914400" rtl="0" eaLnBrk="1" fontAlgn="auto" latinLnBrk="0" hangingPunct="1">
              <a:lnSpc>
                <a:spcPct val="100000"/>
              </a:lnSpc>
              <a:spcBef>
                <a:spcPts val="0"/>
              </a:spcBef>
              <a:spcAft>
                <a:spcPts val="0"/>
              </a:spcAft>
              <a:buClr>
                <a:schemeClr val="dk1"/>
              </a:buClr>
              <a:buSzPts val="3000"/>
              <a:buFont typeface="Fira Sans Extra Condensed SemiBold"/>
              <a:buNone/>
              <a:tabLst/>
              <a:defRPr/>
            </a:pPr>
            <a:r>
              <a:rPr kumimoji="0" lang="en-US" sz="3200" b="1" i="0" u="none" strike="noStrike" kern="0" cap="none" spc="0" normalizeH="0" baseline="0" noProof="0" dirty="0">
                <a:ln>
                  <a:noFill/>
                </a:ln>
                <a:solidFill>
                  <a:schemeClr val="tx1"/>
                </a:solidFill>
                <a:effectLst/>
                <a:uLnTx/>
                <a:uFillTx/>
                <a:latin typeface="Arial"/>
                <a:ea typeface="Roboto"/>
                <a:cs typeface="Arial"/>
                <a:sym typeface="Fira Sans Extra Condensed SemiBold"/>
              </a:rPr>
              <a:t>Requisition Form</a:t>
            </a:r>
            <a:endParaRPr kumimoji="0" lang="en-US" sz="3000" b="0" i="0" u="none" strike="noStrike" kern="0" cap="none" spc="0" normalizeH="0" baseline="0" noProof="0" dirty="0">
              <a:ln>
                <a:noFill/>
              </a:ln>
              <a:solidFill>
                <a:schemeClr val="dk1"/>
              </a:solidFill>
              <a:effectLst/>
              <a:uLnTx/>
              <a:uFillTx/>
              <a:latin typeface="Arial"/>
              <a:ea typeface="Fira Sans Extra Condensed SemiBold"/>
              <a:cs typeface="Arial"/>
              <a:sym typeface="Fira Sans Extra Condensed SemiBold"/>
            </a:endParaRPr>
          </a:p>
        </p:txBody>
      </p:sp>
      <p:sp>
        <p:nvSpPr>
          <p:cNvPr id="14" name="Title 2">
            <a:extLst>
              <a:ext uri="{FF2B5EF4-FFF2-40B4-BE49-F238E27FC236}">
                <a16:creationId xmlns:a16="http://schemas.microsoft.com/office/drawing/2014/main" id="{1F3E974C-F211-E15C-D333-4EFBBE22657C}"/>
              </a:ext>
            </a:extLst>
          </p:cNvPr>
          <p:cNvSpPr txBox="1">
            <a:spLocks/>
          </p:cNvSpPr>
          <p:nvPr/>
        </p:nvSpPr>
        <p:spPr>
          <a:xfrm>
            <a:off x="279042" y="672657"/>
            <a:ext cx="5063106" cy="40426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eaLnBrk="1" hangingPunct="1">
              <a:lnSpc>
                <a:spcPct val="100000"/>
              </a:lnSpc>
              <a:spcBef>
                <a:spcPts val="0"/>
              </a:spcBef>
              <a:spcAft>
                <a:spcPts val="0"/>
              </a:spcAft>
              <a:buClr>
                <a:schemeClr val="dk1"/>
              </a:buClr>
              <a:buSzPts val="3000"/>
              <a:buFont typeface="Fira Sans Extra Condensed SemiBold"/>
              <a:buNone/>
              <a:defRPr sz="3000" b="0" i="0" u="none" strike="noStrike" cap="none">
                <a:solidFill>
                  <a:schemeClr val="dk1"/>
                </a:solidFill>
                <a:latin typeface="+mj-lt"/>
                <a:ea typeface="Fira Sans Extra Condensed SemiBold"/>
                <a:cs typeface="Fira Sans Extra Condensed SemiBold"/>
                <a:sym typeface="Fira Sans Extra Condensed SemiBold"/>
              </a:defRPr>
            </a:lvl1pPr>
            <a:lvl2pPr marR="0" lvl="1"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2pPr>
            <a:lvl3pPr marR="0" lvl="2"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3pPr>
            <a:lvl4pPr marR="0" lvl="3"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4pPr>
            <a:lvl5pPr marR="0" lvl="4"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5pPr>
            <a:lvl6pPr marR="0" lvl="5"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6pPr>
            <a:lvl7pPr marR="0" lvl="6"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7pPr>
            <a:lvl8pPr marR="0" lvl="7"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8pPr>
            <a:lvl9pPr marR="0" lvl="8"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9pPr>
          </a:lstStyle>
          <a:p>
            <a:pPr algn="l"/>
            <a:r>
              <a:rPr lang="en-US" sz="2000">
                <a:solidFill>
                  <a:schemeClr val="tx1"/>
                </a:solidFill>
                <a:latin typeface="Arial"/>
                <a:cs typeface="Arial"/>
              </a:rPr>
              <a:t>Process</a:t>
            </a:r>
            <a:endParaRPr lang="en-US"/>
          </a:p>
        </p:txBody>
      </p:sp>
      <p:sp>
        <p:nvSpPr>
          <p:cNvPr id="7" name="TextBox 6">
            <a:extLst>
              <a:ext uri="{FF2B5EF4-FFF2-40B4-BE49-F238E27FC236}">
                <a16:creationId xmlns:a16="http://schemas.microsoft.com/office/drawing/2014/main" id="{78F413B2-BFDB-3490-0923-57DC12BA75D3}"/>
              </a:ext>
            </a:extLst>
          </p:cNvPr>
          <p:cNvSpPr txBox="1"/>
          <p:nvPr/>
        </p:nvSpPr>
        <p:spPr>
          <a:xfrm>
            <a:off x="404335" y="1469022"/>
            <a:ext cx="9565536" cy="584775"/>
          </a:xfrm>
          <a:prstGeom prst="rect">
            <a:avLst/>
          </a:prstGeom>
          <a:noFill/>
        </p:spPr>
        <p:txBody>
          <a:bodyPr wrap="square" lIns="91440" tIns="45720" rIns="91440" bIns="45720" anchor="t">
            <a:spAutoFit/>
          </a:bodyPr>
          <a:lstStyle/>
          <a:p>
            <a:pPr lvl="1"/>
            <a:r>
              <a:rPr lang="en-US" sz="1600">
                <a:solidFill>
                  <a:schemeClr val="tx1"/>
                </a:solidFill>
              </a:rPr>
              <a:t>Write the full name and email of </a:t>
            </a:r>
            <a:r>
              <a:rPr lang="en-US" sz="1600" u="sng">
                <a:solidFill>
                  <a:schemeClr val="tx1"/>
                </a:solidFill>
              </a:rPr>
              <a:t>at least one department interviewer</a:t>
            </a:r>
            <a:r>
              <a:rPr lang="en-US" sz="1600">
                <a:solidFill>
                  <a:schemeClr val="tx1"/>
                </a:solidFill>
              </a:rPr>
              <a:t> who will interview candidates and participate in the candidate selection process for the position.</a:t>
            </a:r>
            <a:endParaRPr lang="en-US"/>
          </a:p>
        </p:txBody>
      </p:sp>
      <p:pic>
        <p:nvPicPr>
          <p:cNvPr id="4" name="Picture 3" descr="A close up image of requisition form">
            <a:extLst>
              <a:ext uri="{FF2B5EF4-FFF2-40B4-BE49-F238E27FC236}">
                <a16:creationId xmlns:a16="http://schemas.microsoft.com/office/drawing/2014/main" id="{FE0ECAD5-1031-0B60-0346-28D4771A9805}"/>
              </a:ext>
            </a:extLst>
          </p:cNvPr>
          <p:cNvPicPr>
            <a:picLocks noChangeAspect="1"/>
          </p:cNvPicPr>
          <p:nvPr/>
        </p:nvPicPr>
        <p:blipFill>
          <a:blip r:embed="rId3"/>
          <a:stretch>
            <a:fillRect/>
          </a:stretch>
        </p:blipFill>
        <p:spPr>
          <a:xfrm>
            <a:off x="404626" y="2311257"/>
            <a:ext cx="9119982" cy="1113709"/>
          </a:xfrm>
          <a:prstGeom prst="rect">
            <a:avLst/>
          </a:prstGeom>
          <a:ln>
            <a:noFill/>
          </a:ln>
          <a:effectLst>
            <a:outerShdw blurRad="292100" dist="139700" dir="2700000" algn="tl" rotWithShape="0">
              <a:srgbClr val="333333">
                <a:alpha val="65000"/>
              </a:srgbClr>
            </a:outerShdw>
          </a:effectLst>
        </p:spPr>
      </p:pic>
      <p:pic>
        <p:nvPicPr>
          <p:cNvPr id="15" name="Picture 14">
            <a:extLst>
              <a:ext uri="{FF2B5EF4-FFF2-40B4-BE49-F238E27FC236}">
                <a16:creationId xmlns:a16="http://schemas.microsoft.com/office/drawing/2014/main" id="{757348C9-3A73-61C0-F591-72AEFBB12A0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081665" y="2072194"/>
            <a:ext cx="4114800" cy="4114800"/>
          </a:xfrm>
          <a:prstGeom prst="rect">
            <a:avLst/>
          </a:prstGeom>
        </p:spPr>
      </p:pic>
      <p:pic>
        <p:nvPicPr>
          <p:cNvPr id="3" name="Picture 2">
            <a:extLst>
              <a:ext uri="{FF2B5EF4-FFF2-40B4-BE49-F238E27FC236}">
                <a16:creationId xmlns:a16="http://schemas.microsoft.com/office/drawing/2014/main" id="{5C17D8D5-F67D-1C11-3E23-18F5282CD84C}"/>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64123" y="5845987"/>
            <a:ext cx="3677728" cy="835880"/>
          </a:xfrm>
          <a:prstGeom prst="rect">
            <a:avLst/>
          </a:prstGeom>
        </p:spPr>
      </p:pic>
    </p:spTree>
    <p:extLst>
      <p:ext uri="{BB962C8B-B14F-4D97-AF65-F5344CB8AC3E}">
        <p14:creationId xmlns:p14="http://schemas.microsoft.com/office/powerpoint/2010/main" val="1526467631"/>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232321"/>
      </a:lt2>
      <a:accent1>
        <a:srgbClr val="8999CE"/>
      </a:accent1>
      <a:accent2>
        <a:srgbClr val="E2A8A2"/>
      </a:accent2>
      <a:accent3>
        <a:srgbClr val="E4796B"/>
      </a:accent3>
      <a:accent4>
        <a:srgbClr val="FEC357"/>
      </a:accent4>
      <a:accent5>
        <a:srgbClr val="659E67"/>
      </a:accent5>
      <a:accent6>
        <a:srgbClr val="E1E2EA"/>
      </a:accent6>
      <a:hlink>
        <a:srgbClr val="0097A7"/>
      </a:hlink>
      <a:folHlink>
        <a:srgbClr val="0097A7"/>
      </a:folHlink>
    </a:clrScheme>
    <a:fontScheme name="Custom 4">
      <a:majorFont>
        <a:latin typeface="Fira Sans Condensed ExtraBold"/>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udent Mentoring Infographics by Slidesgo">
  <a:themeElements>
    <a:clrScheme name="Simple Light">
      <a:dk1>
        <a:srgbClr val="000000"/>
      </a:dk1>
      <a:lt1>
        <a:srgbClr val="FFFFFF"/>
      </a:lt1>
      <a:dk2>
        <a:srgbClr val="2D2442"/>
      </a:dk2>
      <a:lt2>
        <a:srgbClr val="5A4F72"/>
      </a:lt2>
      <a:accent1>
        <a:srgbClr val="874C2E"/>
      </a:accent1>
      <a:accent2>
        <a:srgbClr val="BC744A"/>
      </a:accent2>
      <a:accent3>
        <a:srgbClr val="C1ADA4"/>
      </a:accent3>
      <a:accent4>
        <a:srgbClr val="D6CED7"/>
      </a:accent4>
      <a:accent5>
        <a:srgbClr val="EED9CE"/>
      </a:accent5>
      <a:accent6>
        <a:srgbClr val="F7EEEB"/>
      </a:accent6>
      <a:hlink>
        <a:srgbClr val="000000"/>
      </a:hlink>
      <a:folHlink>
        <a:srgbClr val="0097A7"/>
      </a:folHlink>
    </a:clrScheme>
    <a:fontScheme name="Custom 4">
      <a:majorFont>
        <a:latin typeface="Fira Sans Condensed ExtraBold"/>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c84a71dd-756e-4152-b7bb-d3a5b223e811">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50D5F49BE92D749AC26B6E8A39605EF" ma:contentTypeVersion="8" ma:contentTypeDescription="Create a new document." ma:contentTypeScope="" ma:versionID="8fb3651bccc0f375a1ce969cbc38ebfb">
  <xsd:schema xmlns:xsd="http://www.w3.org/2001/XMLSchema" xmlns:xs="http://www.w3.org/2001/XMLSchema" xmlns:p="http://schemas.microsoft.com/office/2006/metadata/properties" xmlns:ns2="b0c70f1e-b6c2-4fd1-b72d-f2046a82d471" xmlns:ns3="c84a71dd-756e-4152-b7bb-d3a5b223e811" targetNamespace="http://schemas.microsoft.com/office/2006/metadata/properties" ma:root="true" ma:fieldsID="99f8a043805f8538605771e3494a22de" ns2:_="" ns3:_="">
    <xsd:import namespace="b0c70f1e-b6c2-4fd1-b72d-f2046a82d471"/>
    <xsd:import namespace="c84a71dd-756e-4152-b7bb-d3a5b223e81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c70f1e-b6c2-4fd1-b72d-f2046a82d4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84a71dd-756e-4152-b7bb-d3a5b223e81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4471F52-6077-478D-BFDF-3D826586F7B9}">
  <ds:schemaRefs>
    <ds:schemaRef ds:uri="b0c70f1e-b6c2-4fd1-b72d-f2046a82d471"/>
    <ds:schemaRef ds:uri="c84a71dd-756e-4152-b7bb-d3a5b223e81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C34C9F1-4C20-483D-BBEB-EA78CB821CFA}">
  <ds:schemaRefs>
    <ds:schemaRef ds:uri="b0c70f1e-b6c2-4fd1-b72d-f2046a82d471"/>
    <ds:schemaRef ds:uri="c84a71dd-756e-4152-b7bb-d3a5b223e81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4CBE961-6FDB-4CCE-845E-E89CFBC1EF8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SP 23 Orientation Leader Academy_3-24</Template>
  <TotalTime>69</TotalTime>
  <Words>1180</Words>
  <Application>Microsoft Office PowerPoint</Application>
  <PresentationFormat>Widescreen</PresentationFormat>
  <Paragraphs>127</Paragraphs>
  <Slides>17</Slides>
  <Notes>16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17</vt:i4>
      </vt:variant>
    </vt:vector>
  </HeadingPairs>
  <TitlesOfParts>
    <vt:vector size="28" baseType="lpstr">
      <vt:lpstr>Arial</vt:lpstr>
      <vt:lpstr>Arial Black</vt:lpstr>
      <vt:lpstr>Arial,Sans-Serif</vt:lpstr>
      <vt:lpstr>Calibri</vt:lpstr>
      <vt:lpstr>Courier New</vt:lpstr>
      <vt:lpstr>Fira Sans Condensed ExtraBold</vt:lpstr>
      <vt:lpstr>Fira Sans Extra Condensed</vt:lpstr>
      <vt:lpstr>Fira Sans Extra Condensed SemiBold</vt:lpstr>
      <vt:lpstr>Roboto</vt:lpstr>
      <vt:lpstr>Simple Light</vt:lpstr>
      <vt:lpstr>Student Mentoring Infographics by Slidesgo</vt:lpstr>
      <vt:lpstr>On-Campus Student Employment Program:</vt:lpstr>
      <vt:lpstr>Requisition Completion Handbook</vt:lpstr>
      <vt:lpstr>Requisition Form</vt:lpstr>
      <vt:lpstr>Requisition Form</vt:lpstr>
      <vt:lpstr>Requisition Form</vt:lpstr>
      <vt:lpstr>Requisition Form</vt:lpstr>
      <vt:lpstr>Requisition Form</vt:lpstr>
      <vt:lpstr>Requisition Form</vt:lpstr>
      <vt:lpstr>Requisition Form</vt:lpstr>
      <vt:lpstr>Requisition Form</vt:lpstr>
      <vt:lpstr>Requisition Form</vt:lpstr>
      <vt:lpstr>Requisition Form</vt:lpstr>
      <vt:lpstr>Requisition Form</vt:lpstr>
      <vt:lpstr>Requisition Form</vt:lpstr>
      <vt:lpstr>Requisition Form</vt:lpstr>
      <vt:lpstr>Frequently Asked Questions </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Academic Internships and CPT Workshop</dc:title>
  <dc:creator>Cortez, Arielle M</dc:creator>
  <cp:lastModifiedBy>Campa, Esteban</cp:lastModifiedBy>
  <cp:revision>11</cp:revision>
  <dcterms:created xsi:type="dcterms:W3CDTF">2023-03-16T16:53:17Z</dcterms:created>
  <dcterms:modified xsi:type="dcterms:W3CDTF">2024-08-12T23:08:08Z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0x010100C50D5F49BE92D749AC26B6E8A39605EF</vt:lpwstr>
  </property>
  <property fmtid="{D5CDD505-2E9C-101B-9397-08002B2CF9AE}" pid="3" name="Order">
    <vt:r8>23500</vt:r8>
  </property>
  <property fmtid="{D5CDD505-2E9C-101B-9397-08002B2CF9AE}" pid="4" name="xd_Signature">
    <vt:bool>false</vt:bool>
  </property>
  <property fmtid="{D5CDD505-2E9C-101B-9397-08002B2CF9AE}" pid="5" name="xd_ProgID">
    <vt:lpwstr/>
  </property>
  <property fmtid="{D5CDD505-2E9C-101B-9397-08002B2CF9AE}" pid="6" name="TriggerFlowInfo">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MediaServiceImageTags">
    <vt:lpwstr/>
  </property>
</Properties>
</file>