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20"/>
  </p:notesMasterIdLst>
  <p:handoutMasterIdLst>
    <p:handoutMasterId r:id="rId21"/>
  </p:handoutMasterIdLst>
  <p:sldIdLst>
    <p:sldId id="262" r:id="rId3"/>
    <p:sldId id="329" r:id="rId4"/>
    <p:sldId id="372" r:id="rId5"/>
    <p:sldId id="386" r:id="rId6"/>
    <p:sldId id="382" r:id="rId7"/>
    <p:sldId id="384" r:id="rId8"/>
    <p:sldId id="381" r:id="rId9"/>
    <p:sldId id="373" r:id="rId10"/>
    <p:sldId id="387" r:id="rId11"/>
    <p:sldId id="385" r:id="rId12"/>
    <p:sldId id="388" r:id="rId13"/>
    <p:sldId id="389" r:id="rId14"/>
    <p:sldId id="393" r:id="rId15"/>
    <p:sldId id="395" r:id="rId16"/>
    <p:sldId id="396" r:id="rId17"/>
    <p:sldId id="394" r:id="rId18"/>
    <p:sldId id="327" r:id="rId19"/>
  </p:sldIdLst>
  <p:sldSz cx="24387175" cy="13716000"/>
  <p:notesSz cx="7010400" cy="92964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4308">
          <p15:clr>
            <a:srgbClr val="A4A3A4"/>
          </p15:clr>
        </p15:guide>
        <p15:guide id="3" pos="105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Warter-Perez" initials="NW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F55"/>
    <a:srgbClr val="3D367E"/>
    <a:srgbClr val="F1B300"/>
    <a:srgbClr val="EDC200"/>
    <a:srgbClr val="FFE791"/>
    <a:srgbClr val="FFCC66"/>
    <a:srgbClr val="E6DC8A"/>
    <a:srgbClr val="E3CB6A"/>
    <a:srgbClr val="F1E36F"/>
    <a:srgbClr val="FFDB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8" autoAdjust="0"/>
    <p:restoredTop sz="94299" autoAdjust="0"/>
  </p:normalViewPr>
  <p:slideViewPr>
    <p:cSldViewPr snapToGrid="0" snapToObjects="1">
      <p:cViewPr varScale="1">
        <p:scale>
          <a:sx n="58" d="100"/>
          <a:sy n="58" d="100"/>
        </p:scale>
        <p:origin x="448" y="232"/>
      </p:cViewPr>
      <p:guideLst>
        <p:guide orient="horz"/>
        <p:guide pos="14308"/>
        <p:guide pos="1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497D2-6D78-4410-BDB1-49AB0ADB3ED9}" type="doc">
      <dgm:prSet loTypeId="urn:microsoft.com/office/officeart/2005/8/layout/chart3" loCatId="cycle" qsTypeId="urn:microsoft.com/office/officeart/2005/8/quickstyle/simple1" qsCatId="simple" csTypeId="urn:microsoft.com/office/officeart/2005/8/colors/colorful1" csCatId="colorful" phldr="1"/>
      <dgm:spPr/>
    </dgm:pt>
    <dgm:pt modelId="{D82F1C8D-C3C3-4EDC-B0C5-BA9E6412D073}">
      <dgm:prSet phldrT="[Text]"/>
      <dgm:spPr/>
      <dgm:t>
        <a:bodyPr/>
        <a:lstStyle/>
        <a:p>
          <a:r>
            <a:rPr lang="en-US" dirty="0"/>
            <a:t>People</a:t>
          </a:r>
        </a:p>
      </dgm:t>
    </dgm:pt>
    <dgm:pt modelId="{3E1474C7-4BEF-45AD-B538-4969CA3EA66E}" type="parTrans" cxnId="{45BFD614-892A-4C7C-9F1B-64071F71CF62}">
      <dgm:prSet/>
      <dgm:spPr/>
      <dgm:t>
        <a:bodyPr/>
        <a:lstStyle/>
        <a:p>
          <a:endParaRPr lang="en-US"/>
        </a:p>
      </dgm:t>
    </dgm:pt>
    <dgm:pt modelId="{71231EA7-5CA1-4967-9603-DE4F8717F75A}" type="sibTrans" cxnId="{45BFD614-892A-4C7C-9F1B-64071F71CF62}">
      <dgm:prSet/>
      <dgm:spPr/>
      <dgm:t>
        <a:bodyPr/>
        <a:lstStyle/>
        <a:p>
          <a:endParaRPr lang="en-US"/>
        </a:p>
      </dgm:t>
    </dgm:pt>
    <dgm:pt modelId="{0071200F-7D50-4D33-AE53-BB6F8CA17A71}">
      <dgm:prSet phldrT="[Text]"/>
      <dgm:spPr/>
      <dgm:t>
        <a:bodyPr/>
        <a:lstStyle/>
        <a:p>
          <a:r>
            <a:rPr lang="en-US" dirty="0"/>
            <a:t>Process</a:t>
          </a:r>
        </a:p>
      </dgm:t>
    </dgm:pt>
    <dgm:pt modelId="{29C5E0E3-B822-44CD-A5F7-2E86D4EF6F88}" type="parTrans" cxnId="{8D6B96CD-9102-43F8-8B02-3CDE2ABCBC0A}">
      <dgm:prSet/>
      <dgm:spPr/>
      <dgm:t>
        <a:bodyPr/>
        <a:lstStyle/>
        <a:p>
          <a:endParaRPr lang="en-US"/>
        </a:p>
      </dgm:t>
    </dgm:pt>
    <dgm:pt modelId="{6F6BF170-22BC-45A2-B8A7-1D7BF3EA9652}" type="sibTrans" cxnId="{8D6B96CD-9102-43F8-8B02-3CDE2ABCBC0A}">
      <dgm:prSet/>
      <dgm:spPr/>
      <dgm:t>
        <a:bodyPr/>
        <a:lstStyle/>
        <a:p>
          <a:endParaRPr lang="en-US"/>
        </a:p>
      </dgm:t>
    </dgm:pt>
    <dgm:pt modelId="{0985F1A1-F0EF-4073-956F-4032FBC40BFE}">
      <dgm:prSet phldrT="[Text]"/>
      <dgm:spPr/>
      <dgm:t>
        <a:bodyPr/>
        <a:lstStyle/>
        <a:p>
          <a:r>
            <a:rPr lang="en-US" dirty="0"/>
            <a:t>Environment</a:t>
          </a:r>
        </a:p>
      </dgm:t>
    </dgm:pt>
    <dgm:pt modelId="{E5BB7114-5D09-411A-87B0-2B72144CEC6F}" type="parTrans" cxnId="{0221D88C-02B3-4727-AE37-A40AF6A80E7D}">
      <dgm:prSet/>
      <dgm:spPr/>
      <dgm:t>
        <a:bodyPr/>
        <a:lstStyle/>
        <a:p>
          <a:endParaRPr lang="en-US"/>
        </a:p>
      </dgm:t>
    </dgm:pt>
    <dgm:pt modelId="{2AD7FDAE-D6B1-406C-A306-F5DAD790BFC6}" type="sibTrans" cxnId="{0221D88C-02B3-4727-AE37-A40AF6A80E7D}">
      <dgm:prSet/>
      <dgm:spPr/>
      <dgm:t>
        <a:bodyPr/>
        <a:lstStyle/>
        <a:p>
          <a:endParaRPr lang="en-US"/>
        </a:p>
      </dgm:t>
    </dgm:pt>
    <dgm:pt modelId="{68930263-624E-4DD8-8206-DB38C3F7939D}" type="pres">
      <dgm:prSet presAssocID="{D12497D2-6D78-4410-BDB1-49AB0ADB3ED9}" presName="compositeShape" presStyleCnt="0">
        <dgm:presLayoutVars>
          <dgm:chMax val="7"/>
          <dgm:dir/>
          <dgm:resizeHandles val="exact"/>
        </dgm:presLayoutVars>
      </dgm:prSet>
      <dgm:spPr/>
    </dgm:pt>
    <dgm:pt modelId="{1AC4724D-483E-45E4-9359-52C41B5F1994}" type="pres">
      <dgm:prSet presAssocID="{D12497D2-6D78-4410-BDB1-49AB0ADB3ED9}" presName="wedge1" presStyleLbl="node1" presStyleIdx="0" presStyleCnt="3"/>
      <dgm:spPr/>
    </dgm:pt>
    <dgm:pt modelId="{EFC88A6A-C5EE-4142-952F-41E7BD9C1CEC}" type="pres">
      <dgm:prSet presAssocID="{D12497D2-6D78-4410-BDB1-49AB0ADB3ED9}" presName="wedge1Tx" presStyleLbl="node1" presStyleIdx="0" presStyleCnt="3">
        <dgm:presLayoutVars>
          <dgm:chMax val="0"/>
          <dgm:chPref val="0"/>
          <dgm:bulletEnabled val="1"/>
        </dgm:presLayoutVars>
      </dgm:prSet>
      <dgm:spPr/>
    </dgm:pt>
    <dgm:pt modelId="{30E4E005-D025-4636-A289-E5F68549F88D}" type="pres">
      <dgm:prSet presAssocID="{D12497D2-6D78-4410-BDB1-49AB0ADB3ED9}" presName="wedge2" presStyleLbl="node1" presStyleIdx="1" presStyleCnt="3"/>
      <dgm:spPr/>
    </dgm:pt>
    <dgm:pt modelId="{CBD120C8-9065-457A-A165-74416C895E4F}" type="pres">
      <dgm:prSet presAssocID="{D12497D2-6D78-4410-BDB1-49AB0ADB3ED9}" presName="wedge2Tx" presStyleLbl="node1" presStyleIdx="1" presStyleCnt="3">
        <dgm:presLayoutVars>
          <dgm:chMax val="0"/>
          <dgm:chPref val="0"/>
          <dgm:bulletEnabled val="1"/>
        </dgm:presLayoutVars>
      </dgm:prSet>
      <dgm:spPr/>
    </dgm:pt>
    <dgm:pt modelId="{3FF1EC72-F129-4B1E-B5C0-641D410E7BE0}" type="pres">
      <dgm:prSet presAssocID="{D12497D2-6D78-4410-BDB1-49AB0ADB3ED9}" presName="wedge3" presStyleLbl="node1" presStyleIdx="2" presStyleCnt="3"/>
      <dgm:spPr/>
    </dgm:pt>
    <dgm:pt modelId="{6F874A30-0E44-4608-B8C6-6AA0B0D07F49}" type="pres">
      <dgm:prSet presAssocID="{D12497D2-6D78-4410-BDB1-49AB0ADB3ED9}" presName="wedge3Tx" presStyleLbl="node1" presStyleIdx="2" presStyleCnt="3">
        <dgm:presLayoutVars>
          <dgm:chMax val="0"/>
          <dgm:chPref val="0"/>
          <dgm:bulletEnabled val="1"/>
        </dgm:presLayoutVars>
      </dgm:prSet>
      <dgm:spPr/>
    </dgm:pt>
  </dgm:ptLst>
  <dgm:cxnLst>
    <dgm:cxn modelId="{45BFD614-892A-4C7C-9F1B-64071F71CF62}" srcId="{D12497D2-6D78-4410-BDB1-49AB0ADB3ED9}" destId="{D82F1C8D-C3C3-4EDC-B0C5-BA9E6412D073}" srcOrd="0" destOrd="0" parTransId="{3E1474C7-4BEF-45AD-B538-4969CA3EA66E}" sibTransId="{71231EA7-5CA1-4967-9603-DE4F8717F75A}"/>
    <dgm:cxn modelId="{A2D97052-18D9-482E-81A7-D054B07675CA}" type="presOf" srcId="{D82F1C8D-C3C3-4EDC-B0C5-BA9E6412D073}" destId="{EFC88A6A-C5EE-4142-952F-41E7BD9C1CEC}" srcOrd="1" destOrd="0" presId="urn:microsoft.com/office/officeart/2005/8/layout/chart3"/>
    <dgm:cxn modelId="{FB9E7F62-A9F5-48AF-ADC3-0416F445515F}" type="presOf" srcId="{0985F1A1-F0EF-4073-956F-4032FBC40BFE}" destId="{6F874A30-0E44-4608-B8C6-6AA0B0D07F49}" srcOrd="1" destOrd="0" presId="urn:microsoft.com/office/officeart/2005/8/layout/chart3"/>
    <dgm:cxn modelId="{FD04B68C-4F87-40A7-B47F-F0B67F8B23FA}" type="presOf" srcId="{D82F1C8D-C3C3-4EDC-B0C5-BA9E6412D073}" destId="{1AC4724D-483E-45E4-9359-52C41B5F1994}" srcOrd="0" destOrd="0" presId="urn:microsoft.com/office/officeart/2005/8/layout/chart3"/>
    <dgm:cxn modelId="{0221D88C-02B3-4727-AE37-A40AF6A80E7D}" srcId="{D12497D2-6D78-4410-BDB1-49AB0ADB3ED9}" destId="{0985F1A1-F0EF-4073-956F-4032FBC40BFE}" srcOrd="2" destOrd="0" parTransId="{E5BB7114-5D09-411A-87B0-2B72144CEC6F}" sibTransId="{2AD7FDAE-D6B1-406C-A306-F5DAD790BFC6}"/>
    <dgm:cxn modelId="{5EB14EB8-29B5-4E11-B724-876F7337FEC2}" type="presOf" srcId="{0985F1A1-F0EF-4073-956F-4032FBC40BFE}" destId="{3FF1EC72-F129-4B1E-B5C0-641D410E7BE0}" srcOrd="0" destOrd="0" presId="urn:microsoft.com/office/officeart/2005/8/layout/chart3"/>
    <dgm:cxn modelId="{7E5396C3-50D7-44B3-9A61-9E431C699F23}" type="presOf" srcId="{D12497D2-6D78-4410-BDB1-49AB0ADB3ED9}" destId="{68930263-624E-4DD8-8206-DB38C3F7939D}" srcOrd="0" destOrd="0" presId="urn:microsoft.com/office/officeart/2005/8/layout/chart3"/>
    <dgm:cxn modelId="{8D6B96CD-9102-43F8-8B02-3CDE2ABCBC0A}" srcId="{D12497D2-6D78-4410-BDB1-49AB0ADB3ED9}" destId="{0071200F-7D50-4D33-AE53-BB6F8CA17A71}" srcOrd="1" destOrd="0" parTransId="{29C5E0E3-B822-44CD-A5F7-2E86D4EF6F88}" sibTransId="{6F6BF170-22BC-45A2-B8A7-1D7BF3EA9652}"/>
    <dgm:cxn modelId="{94D30DE2-2368-47B4-A064-095B77F78F61}" type="presOf" srcId="{0071200F-7D50-4D33-AE53-BB6F8CA17A71}" destId="{CBD120C8-9065-457A-A165-74416C895E4F}" srcOrd="1" destOrd="0" presId="urn:microsoft.com/office/officeart/2005/8/layout/chart3"/>
    <dgm:cxn modelId="{BC1B75FA-4D6A-4E13-88D1-DBEA5C7D8DC0}" type="presOf" srcId="{0071200F-7D50-4D33-AE53-BB6F8CA17A71}" destId="{30E4E005-D025-4636-A289-E5F68549F88D}" srcOrd="0" destOrd="0" presId="urn:microsoft.com/office/officeart/2005/8/layout/chart3"/>
    <dgm:cxn modelId="{7A94A3DF-E17D-4581-B398-02410555AFD3}" type="presParOf" srcId="{68930263-624E-4DD8-8206-DB38C3F7939D}" destId="{1AC4724D-483E-45E4-9359-52C41B5F1994}" srcOrd="0" destOrd="0" presId="urn:microsoft.com/office/officeart/2005/8/layout/chart3"/>
    <dgm:cxn modelId="{77C71F95-9F3A-40EC-BF17-D33FA763F835}" type="presParOf" srcId="{68930263-624E-4DD8-8206-DB38C3F7939D}" destId="{EFC88A6A-C5EE-4142-952F-41E7BD9C1CEC}" srcOrd="1" destOrd="0" presId="urn:microsoft.com/office/officeart/2005/8/layout/chart3"/>
    <dgm:cxn modelId="{A723EB0D-E614-4E64-B842-038518F16C14}" type="presParOf" srcId="{68930263-624E-4DD8-8206-DB38C3F7939D}" destId="{30E4E005-D025-4636-A289-E5F68549F88D}" srcOrd="2" destOrd="0" presId="urn:microsoft.com/office/officeart/2005/8/layout/chart3"/>
    <dgm:cxn modelId="{12DDE5D8-5EBA-400A-A81C-D881519C140C}" type="presParOf" srcId="{68930263-624E-4DD8-8206-DB38C3F7939D}" destId="{CBD120C8-9065-457A-A165-74416C895E4F}" srcOrd="3" destOrd="0" presId="urn:microsoft.com/office/officeart/2005/8/layout/chart3"/>
    <dgm:cxn modelId="{A08D21F6-E782-49FA-B428-F4F3609C4FA2}" type="presParOf" srcId="{68930263-624E-4DD8-8206-DB38C3F7939D}" destId="{3FF1EC72-F129-4B1E-B5C0-641D410E7BE0}" srcOrd="4" destOrd="0" presId="urn:microsoft.com/office/officeart/2005/8/layout/chart3"/>
    <dgm:cxn modelId="{B4F647B5-5F9C-4D81-AC7D-D1944043830B}" type="presParOf" srcId="{68930263-624E-4DD8-8206-DB38C3F7939D}" destId="{6F874A30-0E44-4608-B8C6-6AA0B0D07F49}"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4724D-483E-45E4-9359-52C41B5F1994}">
      <dsp:nvSpPr>
        <dsp:cNvPr id="0" name=""/>
        <dsp:cNvSpPr/>
      </dsp:nvSpPr>
      <dsp:spPr>
        <a:xfrm>
          <a:off x="3811444" y="731615"/>
          <a:ext cx="9104544" cy="9104544"/>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People</a:t>
          </a:r>
        </a:p>
      </dsp:txBody>
      <dsp:txXfrm>
        <a:off x="8761499" y="2411620"/>
        <a:ext cx="3089042" cy="3034848"/>
      </dsp:txXfrm>
    </dsp:sp>
    <dsp:sp modelId="{30E4E005-D025-4636-A289-E5F68549F88D}">
      <dsp:nvSpPr>
        <dsp:cNvPr id="0" name=""/>
        <dsp:cNvSpPr/>
      </dsp:nvSpPr>
      <dsp:spPr>
        <a:xfrm>
          <a:off x="3342127" y="1002583"/>
          <a:ext cx="9104544" cy="9104544"/>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Process</a:t>
          </a:r>
        </a:p>
      </dsp:txBody>
      <dsp:txXfrm>
        <a:off x="5835038" y="6747118"/>
        <a:ext cx="4118722" cy="2818073"/>
      </dsp:txXfrm>
    </dsp:sp>
    <dsp:sp modelId="{3FF1EC72-F129-4B1E-B5C0-641D410E7BE0}">
      <dsp:nvSpPr>
        <dsp:cNvPr id="0" name=""/>
        <dsp:cNvSpPr/>
      </dsp:nvSpPr>
      <dsp:spPr>
        <a:xfrm>
          <a:off x="3342127" y="1002583"/>
          <a:ext cx="9104544" cy="9104544"/>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Environment</a:t>
          </a:r>
        </a:p>
      </dsp:txBody>
      <dsp:txXfrm>
        <a:off x="4317614" y="2790976"/>
        <a:ext cx="3089042" cy="303484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240CD7D8-0E50-EB43-911A-DFD77E481B8D}" type="datetime1">
              <a:rPr lang="en-US" smtClean="0">
                <a:latin typeface="Open Sans Light"/>
              </a:rPr>
              <a:t>7/19/18</a:t>
            </a:fld>
            <a:endParaRPr lang="en-US" dirty="0">
              <a:latin typeface="Open Sans Light"/>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atin typeface="Open Sans Light"/>
              </a:defRPr>
            </a:lvl1pPr>
          </a:lstStyle>
          <a:p>
            <a:fld id="{2C1E213E-0677-C346-B610-E5F197DCE660}" type="datetime1">
              <a:rPr lang="en-US" smtClean="0"/>
              <a:t>7/19/18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39238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8152" rtl="0" eaLnBrk="1" fontAlgn="base" latinLnBrk="0" hangingPunct="1">
              <a:lnSpc>
                <a:spcPct val="100000"/>
              </a:lnSpc>
              <a:spcBef>
                <a:spcPct val="0"/>
              </a:spcBef>
              <a:spcAft>
                <a:spcPct val="0"/>
              </a:spcAft>
              <a:buClrTx/>
              <a:buSzTx/>
              <a:buFontTx/>
              <a:buNone/>
              <a:tabLst/>
              <a:defRPr/>
            </a:pPr>
            <a:fld id="{CF0F0CA7-A269-4371-BE50-5744832EA9B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152"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291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8152" rtl="0" eaLnBrk="1" fontAlgn="base" latinLnBrk="0" hangingPunct="1">
              <a:lnSpc>
                <a:spcPct val="100000"/>
              </a:lnSpc>
              <a:spcBef>
                <a:spcPct val="0"/>
              </a:spcBef>
              <a:spcAft>
                <a:spcPct val="0"/>
              </a:spcAft>
              <a:buClrTx/>
              <a:buSzTx/>
              <a:buFontTx/>
              <a:buNone/>
              <a:tabLst/>
              <a:defRPr/>
            </a:pPr>
            <a:fld id="{CF0F0CA7-A269-4371-BE50-5744832EA9B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152"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6102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281892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359" y="3200401"/>
            <a:ext cx="10771002"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1"/>
            <a:ext cx="10771002"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41B1DCD-E42C-4AF5-974F-123906852950}" type="datetime1">
              <a:rPr lang="en-US" altLang="en-US"/>
              <a:pPr>
                <a:defRPr/>
              </a:pPr>
              <a:t>7/19/18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B10837F-DE8D-4818-8DDE-EC1881F18DE7}" type="slidenum">
              <a:rPr lang="en-US" altLang="en-US"/>
              <a:pPr>
                <a:defRPr/>
              </a:pPr>
              <a:t>‹#›</a:t>
            </a:fld>
            <a:endParaRPr lang="en-US" altLang="en-US"/>
          </a:p>
        </p:txBody>
      </p:sp>
    </p:spTree>
    <p:extLst>
      <p:ext uri="{BB962C8B-B14F-4D97-AF65-F5344CB8AC3E}">
        <p14:creationId xmlns:p14="http://schemas.microsoft.com/office/powerpoint/2010/main" val="283846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26"/>
            <a:ext cx="10775238"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48" y="3070226"/>
            <a:ext cx="1077947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48" y="4349750"/>
            <a:ext cx="1077947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245DAAB-4D8F-4DE7-B582-679B779D48B9}" type="datetime1">
              <a:rPr lang="en-US" altLang="en-US"/>
              <a:pPr>
                <a:defRPr/>
              </a:pPr>
              <a:t>7/19/18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2B83F98F-7F78-4FB9-B613-FA8330E71CB8}" type="slidenum">
              <a:rPr lang="en-US" altLang="en-US"/>
              <a:pPr>
                <a:defRPr/>
              </a:pPr>
              <a:t>‹#›</a:t>
            </a:fld>
            <a:endParaRPr lang="en-US" altLang="en-US"/>
          </a:p>
        </p:txBody>
      </p:sp>
    </p:spTree>
    <p:extLst>
      <p:ext uri="{BB962C8B-B14F-4D97-AF65-F5344CB8AC3E}">
        <p14:creationId xmlns:p14="http://schemas.microsoft.com/office/powerpoint/2010/main" val="290285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50650D-F032-47AC-9801-2D042FA0025F}" type="datetime1">
              <a:rPr lang="en-US" altLang="en-US"/>
              <a:pPr>
                <a:defRPr/>
              </a:pPr>
              <a:t>7/19/18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7EF6EE1A-C1C1-4CF9-ACA6-7BBF1CA44BBF}" type="slidenum">
              <a:rPr lang="en-US" altLang="en-US"/>
              <a:pPr>
                <a:defRPr/>
              </a:pPr>
              <a:t>‹#›</a:t>
            </a:fld>
            <a:endParaRPr lang="en-US" altLang="en-US"/>
          </a:p>
        </p:txBody>
      </p:sp>
    </p:spTree>
    <p:extLst>
      <p:ext uri="{BB962C8B-B14F-4D97-AF65-F5344CB8AC3E}">
        <p14:creationId xmlns:p14="http://schemas.microsoft.com/office/powerpoint/2010/main" val="1345398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0D3E4E-AAD2-48CB-B39B-3F272E743988}" type="datetime1">
              <a:rPr lang="en-US" altLang="en-US"/>
              <a:pPr>
                <a:defRPr/>
              </a:pPr>
              <a:t>7/19/18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943D3269-E1FF-44EA-9337-45FF1CA78637}" type="slidenum">
              <a:rPr lang="en-US" altLang="en-US"/>
              <a:pPr>
                <a:defRPr/>
              </a:pPr>
              <a:t>‹#›</a:t>
            </a:fld>
            <a:endParaRPr lang="en-US" altLang="en-US"/>
          </a:p>
        </p:txBody>
      </p:sp>
    </p:spTree>
    <p:extLst>
      <p:ext uri="{BB962C8B-B14F-4D97-AF65-F5344CB8AC3E}">
        <p14:creationId xmlns:p14="http://schemas.microsoft.com/office/powerpoint/2010/main" val="58071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46101"/>
            <a:ext cx="13633108"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0" y="2870201"/>
            <a:ext cx="8023213"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8FF596-75C3-4727-9D4F-5393E68BCA83}" type="datetime1">
              <a:rPr lang="en-US" altLang="en-US"/>
              <a:pPr>
                <a:defRPr/>
              </a:pPr>
              <a:t>7/19/18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AD9926C-51F1-42D8-AB78-0B25811BC215}" type="slidenum">
              <a:rPr lang="en-US" altLang="en-US"/>
              <a:pPr>
                <a:defRPr/>
              </a:pPr>
              <a:t>‹#›</a:t>
            </a:fld>
            <a:endParaRPr lang="en-US" altLang="en-US"/>
          </a:p>
        </p:txBody>
      </p:sp>
    </p:spTree>
    <p:extLst>
      <p:ext uri="{BB962C8B-B14F-4D97-AF65-F5344CB8AC3E}">
        <p14:creationId xmlns:p14="http://schemas.microsoft.com/office/powerpoint/2010/main" val="161395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57" y="1225550"/>
            <a:ext cx="14632305" cy="822960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en-US" noProof="0"/>
          </a:p>
        </p:txBody>
      </p:sp>
      <p:sp>
        <p:nvSpPr>
          <p:cNvPr id="4" name="Text Placeholder 3"/>
          <p:cNvSpPr>
            <a:spLocks noGrp="1"/>
          </p:cNvSpPr>
          <p:nvPr>
            <p:ph type="body" sz="half" idx="2"/>
          </p:nvPr>
        </p:nvSpPr>
        <p:spPr>
          <a:xfrm>
            <a:off x="4780057" y="10734676"/>
            <a:ext cx="14632305"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5B4920-7275-4694-A862-48B96805415C}" type="datetime1">
              <a:rPr lang="en-US" altLang="en-US"/>
              <a:pPr>
                <a:defRPr/>
              </a:pPr>
              <a:t>7/19/18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00F83F4-B783-4DF5-913A-E609D5F45706}" type="slidenum">
              <a:rPr lang="en-US" altLang="en-US"/>
              <a:pPr>
                <a:defRPr/>
              </a:pPr>
              <a:t>‹#›</a:t>
            </a:fld>
            <a:endParaRPr lang="en-US" altLang="en-US"/>
          </a:p>
        </p:txBody>
      </p:sp>
    </p:spTree>
    <p:extLst>
      <p:ext uri="{BB962C8B-B14F-4D97-AF65-F5344CB8AC3E}">
        <p14:creationId xmlns:p14="http://schemas.microsoft.com/office/powerpoint/2010/main" val="110222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a:t>Drag picture to placeholder or click icon to add</a:t>
            </a:r>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a:t>Drag picture to placeholder or click icon to add</a:t>
            </a:r>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a:t>Drag picture to placeholder or click icon to add</a:t>
            </a:r>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a:t>Drag picture to placeholder or click icon to add</a:t>
            </a: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137336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38622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4" name="Picture Placeholder 3"/>
          <p:cNvSpPr>
            <a:spLocks noGrp="1"/>
          </p:cNvSpPr>
          <p:nvPr>
            <p:ph type="pic" sz="quarter" idx="13"/>
          </p:nvPr>
        </p:nvSpPr>
        <p:spPr>
          <a:xfrm>
            <a:off x="-1" y="3318969"/>
            <a:ext cx="24387175" cy="5917778"/>
          </a:xfrm>
        </p:spPr>
        <p:txBody>
          <a:bodyPr/>
          <a:lstStyle/>
          <a:p>
            <a:r>
              <a:rPr lang="en-US"/>
              <a:t>Drag picture to placeholder or click icon to add</a:t>
            </a:r>
          </a:p>
        </p:txBody>
      </p:sp>
    </p:spTree>
    <p:extLst>
      <p:ext uri="{BB962C8B-B14F-4D97-AF65-F5344CB8AC3E}">
        <p14:creationId xmlns:p14="http://schemas.microsoft.com/office/powerpoint/2010/main" val="24440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p:spPr>
        <p:txBody>
          <a:body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5821D41-F7DD-41A5-867C-AB7C65EFBD31}" type="datetime1">
              <a:rPr lang="en-US" altLang="en-US"/>
              <a:pPr>
                <a:defRPr/>
              </a:pPr>
              <a:t>7/19/18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3217F75-AC38-4446-A234-D0F5A405438F}" type="slidenum">
              <a:rPr lang="en-US" altLang="en-US"/>
              <a:pPr>
                <a:defRPr/>
              </a:pPr>
              <a:t>‹#›</a:t>
            </a:fld>
            <a:endParaRPr lang="en-US" altLang="en-US"/>
          </a:p>
        </p:txBody>
      </p:sp>
    </p:spTree>
    <p:extLst>
      <p:ext uri="{BB962C8B-B14F-4D97-AF65-F5344CB8AC3E}">
        <p14:creationId xmlns:p14="http://schemas.microsoft.com/office/powerpoint/2010/main" val="337420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5DE8B4-C058-48FF-B896-C05067D8FE96}" type="datetime1">
              <a:rPr lang="en-US" altLang="en-US"/>
              <a:pPr>
                <a:defRPr/>
              </a:pPr>
              <a:t>7/19/18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11A8155-01FD-45A6-A709-405988AF4A4C}" type="slidenum">
              <a:rPr lang="en-US" altLang="en-US"/>
              <a:pPr>
                <a:defRPr/>
              </a:pPr>
              <a:t>‹#›</a:t>
            </a:fld>
            <a:endParaRPr lang="en-US" altLang="en-US"/>
          </a:p>
        </p:txBody>
      </p:sp>
    </p:spTree>
    <p:extLst>
      <p:ext uri="{BB962C8B-B14F-4D97-AF65-F5344CB8AC3E}">
        <p14:creationId xmlns:p14="http://schemas.microsoft.com/office/powerpoint/2010/main" val="288120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587B70C-474D-4577-A39B-A7692477D3CE}" type="datetime1">
              <a:rPr lang="en-US" altLang="en-US"/>
              <a:pPr>
                <a:defRPr/>
              </a:pPr>
              <a:t>7/19/18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B16CFCB-1D0C-406D-BA1B-414488CB62F3}" type="slidenum">
              <a:rPr lang="en-US" altLang="en-US"/>
              <a:pPr>
                <a:defRPr/>
              </a:pPr>
              <a:t>‹#›</a:t>
            </a:fld>
            <a:endParaRPr lang="en-US" altLang="en-US"/>
          </a:p>
        </p:txBody>
      </p:sp>
    </p:spTree>
    <p:extLst>
      <p:ext uri="{BB962C8B-B14F-4D97-AF65-F5344CB8AC3E}">
        <p14:creationId xmlns:p14="http://schemas.microsoft.com/office/powerpoint/2010/main" val="29993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4" name="Rectangle 3"/>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5" r:id="rId4"/>
    <p:sldLayoutId id="2147483675" r:id="rId5"/>
    <p:sldLayoutId id="2147483682"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Futura Bk BT Book"/>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CC90A"/>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359" y="549276"/>
            <a:ext cx="2194845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219359" y="3200401"/>
            <a:ext cx="21948458" cy="905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219359" y="12712701"/>
            <a:ext cx="5690341" cy="730250"/>
          </a:xfrm>
          <a:prstGeom prst="rect">
            <a:avLst/>
          </a:prstGeom>
        </p:spPr>
        <p:txBody>
          <a:bodyPr vert="horz" wrap="square" lIns="91440" tIns="45720" rIns="91440" bIns="45720" numCol="1" anchor="ctr" anchorCtr="0" compatLnSpc="1">
            <a:prstTxWarp prst="textNoShape">
              <a:avLst/>
            </a:prstTxWarp>
          </a:bodyPr>
          <a:lstStyle>
            <a:lvl1pPr eaLnBrk="1" hangingPunct="1">
              <a:defRPr sz="2400">
                <a:solidFill>
                  <a:srgbClr val="898989"/>
                </a:solidFill>
              </a:defRPr>
            </a:lvl1pPr>
          </a:lstStyle>
          <a:p>
            <a:pPr>
              <a:defRPr/>
            </a:pPr>
            <a:fld id="{C2C98967-708D-4D04-8AF7-B5B0E9F83C8A}" type="datetime1">
              <a:rPr lang="en-US" altLang="en-US"/>
              <a:pPr>
                <a:defRPr/>
              </a:pPr>
              <a:t>7/19/18</a:t>
            </a:fld>
            <a:endParaRPr lang="en-US" altLang="en-US"/>
          </a:p>
        </p:txBody>
      </p:sp>
      <p:sp>
        <p:nvSpPr>
          <p:cNvPr id="5" name="Footer Placeholder 4"/>
          <p:cNvSpPr>
            <a:spLocks noGrp="1"/>
          </p:cNvSpPr>
          <p:nvPr>
            <p:ph type="ftr" sz="quarter" idx="3"/>
          </p:nvPr>
        </p:nvSpPr>
        <p:spPr>
          <a:xfrm>
            <a:off x="8332285" y="12712701"/>
            <a:ext cx="7722605" cy="7302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240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a:xfrm>
            <a:off x="17477475" y="12712701"/>
            <a:ext cx="5690341" cy="730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898989"/>
                </a:solidFill>
              </a:defRPr>
            </a:lvl1pPr>
          </a:lstStyle>
          <a:p>
            <a:pPr>
              <a:defRPr/>
            </a:pPr>
            <a:fld id="{34769CCF-DB81-49FB-9199-B22DF6C66648}" type="slidenum">
              <a:rPr lang="en-US" altLang="en-US"/>
              <a:pPr>
                <a:defRPr/>
              </a:pPr>
              <a:t>‹#›</a:t>
            </a:fld>
            <a:endParaRPr lang="en-US" altLang="en-US"/>
          </a:p>
        </p:txBody>
      </p:sp>
    </p:spTree>
    <p:extLst>
      <p:ext uri="{BB962C8B-B14F-4D97-AF65-F5344CB8AC3E}">
        <p14:creationId xmlns:p14="http://schemas.microsoft.com/office/powerpoint/2010/main" val="25430689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0" fontAlgn="base" hangingPunct="0">
        <a:spcBef>
          <a:spcPct val="0"/>
        </a:spcBef>
        <a:spcAft>
          <a:spcPct val="0"/>
        </a:spcAft>
        <a:defRPr sz="7200" b="1" kern="1200">
          <a:solidFill>
            <a:schemeClr val="tx1"/>
          </a:solidFill>
          <a:latin typeface="Arial"/>
          <a:ea typeface="+mj-ea"/>
          <a:cs typeface="Arial"/>
        </a:defRPr>
      </a:lvl1pPr>
      <a:lvl2pPr algn="l" defTabSz="914400" rtl="0" eaLnBrk="0" fontAlgn="base" hangingPunct="0">
        <a:spcBef>
          <a:spcPct val="0"/>
        </a:spcBef>
        <a:spcAft>
          <a:spcPct val="0"/>
        </a:spcAft>
        <a:defRPr sz="7200" b="1">
          <a:solidFill>
            <a:schemeClr val="tx1"/>
          </a:solidFill>
          <a:latin typeface="Arial" panose="020B0604020202020204" pitchFamily="34" charset="0"/>
          <a:cs typeface="Arial" panose="020B0604020202020204" pitchFamily="34" charset="0"/>
        </a:defRPr>
      </a:lvl2pPr>
      <a:lvl3pPr algn="l" defTabSz="914400" rtl="0" eaLnBrk="0" fontAlgn="base" hangingPunct="0">
        <a:spcBef>
          <a:spcPct val="0"/>
        </a:spcBef>
        <a:spcAft>
          <a:spcPct val="0"/>
        </a:spcAft>
        <a:defRPr sz="7200" b="1">
          <a:solidFill>
            <a:schemeClr val="tx1"/>
          </a:solidFill>
          <a:latin typeface="Arial" panose="020B0604020202020204" pitchFamily="34" charset="0"/>
          <a:cs typeface="Arial" panose="020B0604020202020204" pitchFamily="34" charset="0"/>
        </a:defRPr>
      </a:lvl3pPr>
      <a:lvl4pPr algn="l" defTabSz="914400" rtl="0" eaLnBrk="0" fontAlgn="base" hangingPunct="0">
        <a:spcBef>
          <a:spcPct val="0"/>
        </a:spcBef>
        <a:spcAft>
          <a:spcPct val="0"/>
        </a:spcAft>
        <a:defRPr sz="7200" b="1">
          <a:solidFill>
            <a:schemeClr val="tx1"/>
          </a:solidFill>
          <a:latin typeface="Arial" panose="020B0604020202020204" pitchFamily="34" charset="0"/>
          <a:cs typeface="Arial" panose="020B0604020202020204" pitchFamily="34" charset="0"/>
        </a:defRPr>
      </a:lvl4pPr>
      <a:lvl5pPr algn="l" defTabSz="914400" rtl="0" eaLnBrk="0" fontAlgn="base" hangingPunct="0">
        <a:spcBef>
          <a:spcPct val="0"/>
        </a:spcBef>
        <a:spcAft>
          <a:spcPct val="0"/>
        </a:spcAft>
        <a:defRPr sz="7200" b="1">
          <a:solidFill>
            <a:schemeClr val="tx1"/>
          </a:solidFill>
          <a:latin typeface="Arial" panose="020B0604020202020204" pitchFamily="34" charset="0"/>
          <a:cs typeface="Arial" panose="020B0604020202020204" pitchFamily="34" charset="0"/>
        </a:defRPr>
      </a:lvl5pPr>
      <a:lvl6pPr marL="914400" algn="l" defTabSz="914400" rtl="0" fontAlgn="base">
        <a:spcBef>
          <a:spcPct val="0"/>
        </a:spcBef>
        <a:spcAft>
          <a:spcPct val="0"/>
        </a:spcAft>
        <a:defRPr sz="7200" b="1">
          <a:solidFill>
            <a:schemeClr val="tx1"/>
          </a:solidFill>
          <a:latin typeface="Arial" panose="020B0604020202020204" pitchFamily="34" charset="0"/>
          <a:cs typeface="Arial" panose="020B0604020202020204" pitchFamily="34" charset="0"/>
        </a:defRPr>
      </a:lvl6pPr>
      <a:lvl7pPr marL="1828800" algn="l" defTabSz="914400" rtl="0" fontAlgn="base">
        <a:spcBef>
          <a:spcPct val="0"/>
        </a:spcBef>
        <a:spcAft>
          <a:spcPct val="0"/>
        </a:spcAft>
        <a:defRPr sz="7200" b="1">
          <a:solidFill>
            <a:schemeClr val="tx1"/>
          </a:solidFill>
          <a:latin typeface="Arial" panose="020B0604020202020204" pitchFamily="34" charset="0"/>
          <a:cs typeface="Arial" panose="020B0604020202020204" pitchFamily="34" charset="0"/>
        </a:defRPr>
      </a:lvl7pPr>
      <a:lvl8pPr marL="2743200" algn="l" defTabSz="914400" rtl="0" fontAlgn="base">
        <a:spcBef>
          <a:spcPct val="0"/>
        </a:spcBef>
        <a:spcAft>
          <a:spcPct val="0"/>
        </a:spcAft>
        <a:defRPr sz="7200" b="1">
          <a:solidFill>
            <a:schemeClr val="tx1"/>
          </a:solidFill>
          <a:latin typeface="Arial" panose="020B0604020202020204" pitchFamily="34" charset="0"/>
          <a:cs typeface="Arial" panose="020B0604020202020204" pitchFamily="34" charset="0"/>
        </a:defRPr>
      </a:lvl8pPr>
      <a:lvl9pPr marL="3657600" algn="l" defTabSz="914400" rtl="0" fontAlgn="base">
        <a:spcBef>
          <a:spcPct val="0"/>
        </a:spcBef>
        <a:spcAft>
          <a:spcPct val="0"/>
        </a:spcAft>
        <a:defRPr sz="7200" b="1">
          <a:solidFill>
            <a:schemeClr val="tx1"/>
          </a:solidFill>
          <a:latin typeface="Arial" panose="020B0604020202020204" pitchFamily="34" charset="0"/>
          <a:cs typeface="Arial" panose="020B0604020202020204" pitchFamily="34" charset="0"/>
        </a:defRPr>
      </a:lvl9pPr>
    </p:titleStyle>
    <p:bodyStyle>
      <a:lvl1pPr marL="685800" indent="-685800" algn="l" defTabSz="914400" rtl="0" eaLnBrk="0" fontAlgn="base" hangingPunct="0">
        <a:spcBef>
          <a:spcPct val="20000"/>
        </a:spcBef>
        <a:spcAft>
          <a:spcPct val="0"/>
        </a:spcAft>
        <a:buFont typeface="Arial" panose="020B0604020202020204" pitchFamily="34" charset="0"/>
        <a:buChar char="•"/>
        <a:defRPr sz="6400" kern="1200">
          <a:solidFill>
            <a:schemeClr val="tx1"/>
          </a:solidFill>
          <a:latin typeface="Arial"/>
          <a:ea typeface="+mn-ea"/>
          <a:cs typeface="Arial"/>
        </a:defRPr>
      </a:lvl1pPr>
      <a:lvl2pPr marL="1485900" indent="-571500" algn="l" defTabSz="914400" rtl="0" eaLnBrk="0" fontAlgn="base" hangingPunct="0">
        <a:spcBef>
          <a:spcPct val="20000"/>
        </a:spcBef>
        <a:spcAft>
          <a:spcPct val="0"/>
        </a:spcAft>
        <a:buFont typeface="Arial" panose="020B0604020202020204" pitchFamily="34" charset="0"/>
        <a:buChar char="–"/>
        <a:defRPr sz="5600" kern="1200">
          <a:solidFill>
            <a:schemeClr val="tx1"/>
          </a:solidFill>
          <a:latin typeface="Arial"/>
          <a:ea typeface="+mn-ea"/>
          <a:cs typeface="Arial"/>
        </a:defRPr>
      </a:lvl2pPr>
      <a:lvl3pPr marL="2286000" indent="-457200" algn="l" defTabSz="914400" rtl="0" eaLnBrk="0" fontAlgn="base" hangingPunct="0">
        <a:spcBef>
          <a:spcPct val="20000"/>
        </a:spcBef>
        <a:spcAft>
          <a:spcPct val="0"/>
        </a:spcAft>
        <a:buFont typeface="Arial" panose="020B0604020202020204" pitchFamily="34" charset="0"/>
        <a:buChar char="•"/>
        <a:defRPr sz="4800" kern="1200">
          <a:solidFill>
            <a:schemeClr val="tx1"/>
          </a:solidFill>
          <a:latin typeface="Arial"/>
          <a:ea typeface="+mn-ea"/>
          <a:cs typeface="Arial"/>
        </a:defRPr>
      </a:lvl3pPr>
      <a:lvl4pPr marL="3200400" indent="-457200" algn="l" defTabSz="914400" rtl="0" eaLnBrk="0" fontAlgn="base" hangingPunct="0">
        <a:spcBef>
          <a:spcPct val="20000"/>
        </a:spcBef>
        <a:spcAft>
          <a:spcPct val="0"/>
        </a:spcAft>
        <a:buFont typeface="Arial" panose="020B0604020202020204" pitchFamily="34" charset="0"/>
        <a:buChar char="–"/>
        <a:defRPr sz="4000" kern="1200">
          <a:solidFill>
            <a:schemeClr val="tx1"/>
          </a:solidFill>
          <a:latin typeface="Arial"/>
          <a:ea typeface="+mn-ea"/>
          <a:cs typeface="Arial"/>
        </a:defRPr>
      </a:lvl4pPr>
      <a:lvl5pPr marL="4114800" indent="-457200" algn="l" defTabSz="914400" rtl="0" eaLnBrk="0" fontAlgn="base" hangingPunct="0">
        <a:spcBef>
          <a:spcPct val="20000"/>
        </a:spcBef>
        <a:spcAft>
          <a:spcPct val="0"/>
        </a:spcAft>
        <a:buFont typeface="Arial" panose="020B0604020202020204" pitchFamily="34" charset="0"/>
        <a:buChar char="»"/>
        <a:defRPr sz="4000" kern="1200">
          <a:solidFill>
            <a:schemeClr val="tx1"/>
          </a:solidFill>
          <a:latin typeface="Arial"/>
          <a:ea typeface="+mn-ea"/>
          <a:cs typeface="Arial"/>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alStateLAlogo_hero_original_4color_rever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148" y="1949943"/>
            <a:ext cx="11114602" cy="9112266"/>
          </a:xfrm>
          <a:prstGeom prst="rect">
            <a:avLst/>
          </a:prstGeom>
        </p:spPr>
      </p:pic>
    </p:spTree>
    <p:extLst>
      <p:ext uri="{BB962C8B-B14F-4D97-AF65-F5344CB8AC3E}">
        <p14:creationId xmlns:p14="http://schemas.microsoft.com/office/powerpoint/2010/main" val="21930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249" y="4389756"/>
            <a:ext cx="21948458" cy="2286000"/>
          </a:xfrm>
        </p:spPr>
        <p:txBody>
          <a:bodyPr/>
          <a:lstStyle/>
          <a:p>
            <a:pPr algn="ctr"/>
            <a:r>
              <a:rPr lang="en-US" dirty="0"/>
              <a:t>Study and Assess current Environment—</a:t>
            </a:r>
            <a:br>
              <a:rPr lang="en-US" dirty="0"/>
            </a:br>
            <a:r>
              <a:rPr lang="en-US" dirty="0"/>
              <a:t>What do our Employees think?</a:t>
            </a:r>
          </a:p>
        </p:txBody>
      </p:sp>
      <p:sp>
        <p:nvSpPr>
          <p:cNvPr id="4" name="Slide Number Placeholder 3"/>
          <p:cNvSpPr>
            <a:spLocks noGrp="1"/>
          </p:cNvSpPr>
          <p:nvPr>
            <p:ph type="sldNum" sz="quarter" idx="12"/>
          </p:nvPr>
        </p:nvSpPr>
        <p:spPr/>
        <p:txBody>
          <a:bodyPr/>
          <a:lstStyle/>
          <a:p>
            <a:pPr>
              <a:defRPr/>
            </a:pPr>
            <a:fld id="{711A8155-01FD-45A6-A709-405988AF4A4C}" type="slidenum">
              <a:rPr lang="en-US" altLang="en-US" smtClean="0"/>
              <a:pPr>
                <a:defRPr/>
              </a:pPr>
              <a:t>10</a:t>
            </a:fld>
            <a:endParaRPr lang="en-US" altLang="en-US"/>
          </a:p>
        </p:txBody>
      </p:sp>
    </p:spTree>
    <p:extLst>
      <p:ext uri="{BB962C8B-B14F-4D97-AF65-F5344CB8AC3E}">
        <p14:creationId xmlns:p14="http://schemas.microsoft.com/office/powerpoint/2010/main" val="228664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Focus Groups</a:t>
            </a:r>
          </a:p>
        </p:txBody>
      </p:sp>
      <p:sp>
        <p:nvSpPr>
          <p:cNvPr id="3" name="Content Placeholder 2"/>
          <p:cNvSpPr>
            <a:spLocks noGrp="1"/>
          </p:cNvSpPr>
          <p:nvPr>
            <p:ph idx="1"/>
          </p:nvPr>
        </p:nvSpPr>
        <p:spPr/>
        <p:txBody>
          <a:bodyPr/>
          <a:lstStyle/>
          <a:p>
            <a:r>
              <a:rPr lang="en-US" dirty="0"/>
              <a:t>Faculty Focus Groups-Fall 2017</a:t>
            </a:r>
          </a:p>
          <a:p>
            <a:pPr lvl="1"/>
            <a:r>
              <a:rPr lang="en-US" dirty="0"/>
              <a:t>Tenure Track Faculty</a:t>
            </a:r>
          </a:p>
          <a:p>
            <a:pPr lvl="1"/>
            <a:r>
              <a:rPr lang="en-US" dirty="0"/>
              <a:t>Non Tenure Track Faculty</a:t>
            </a:r>
          </a:p>
          <a:p>
            <a:pPr lvl="1"/>
            <a:r>
              <a:rPr lang="en-US" dirty="0"/>
              <a:t>Department Chairs</a:t>
            </a:r>
          </a:p>
          <a:p>
            <a:r>
              <a:rPr lang="en-US" dirty="0"/>
              <a:t>Staff Focus Groups-Spring 2018</a:t>
            </a:r>
          </a:p>
          <a:p>
            <a:r>
              <a:rPr lang="en-US" dirty="0"/>
              <a:t>Student Assistants-To be scheduled</a:t>
            </a:r>
          </a:p>
          <a:p>
            <a:pPr lvl="1"/>
            <a:endParaRPr lang="en-US" dirty="0"/>
          </a:p>
          <a:p>
            <a:pPr lvl="1"/>
            <a:endParaRPr lang="en-US" dirty="0"/>
          </a:p>
        </p:txBody>
      </p:sp>
    </p:spTree>
    <p:extLst>
      <p:ext uri="{BB962C8B-B14F-4D97-AF65-F5344CB8AC3E}">
        <p14:creationId xmlns:p14="http://schemas.microsoft.com/office/powerpoint/2010/main" val="90826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Faculty think</a:t>
            </a:r>
          </a:p>
        </p:txBody>
      </p:sp>
      <p:sp>
        <p:nvSpPr>
          <p:cNvPr id="9" name="Content Placeholder 8"/>
          <p:cNvSpPr>
            <a:spLocks noGrp="1"/>
          </p:cNvSpPr>
          <p:nvPr>
            <p:ph idx="1"/>
          </p:nvPr>
        </p:nvSpPr>
        <p:spPr>
          <a:xfrm>
            <a:off x="1219359" y="2621903"/>
            <a:ext cx="21948458" cy="9051926"/>
          </a:xfrm>
        </p:spPr>
        <p:txBody>
          <a:bodyPr/>
          <a:lstStyle/>
          <a:p>
            <a:r>
              <a:rPr lang="en-US" sz="4800" dirty="0"/>
              <a:t>Campus climate has improved</a:t>
            </a:r>
          </a:p>
          <a:p>
            <a:r>
              <a:rPr lang="en-US" sz="4800" dirty="0"/>
              <a:t>Exhausted/overwhelmed by the pace of change on campus/workload</a:t>
            </a:r>
          </a:p>
          <a:p>
            <a:r>
              <a:rPr lang="en-US" sz="4800" dirty="0"/>
              <a:t>Lack of resources to do their jobs effectively, poor classroom conditions</a:t>
            </a:r>
          </a:p>
          <a:p>
            <a:r>
              <a:rPr lang="en-US" sz="4800" dirty="0"/>
              <a:t>Concern for their students</a:t>
            </a:r>
          </a:p>
          <a:p>
            <a:r>
              <a:rPr lang="en-US" sz="4800" dirty="0"/>
              <a:t>Lack of office space</a:t>
            </a:r>
          </a:p>
          <a:p>
            <a:r>
              <a:rPr lang="en-US" sz="4800" dirty="0"/>
              <a:t>Communication on campus is an issue</a:t>
            </a:r>
          </a:p>
          <a:p>
            <a:r>
              <a:rPr lang="en-US" sz="4800" dirty="0"/>
              <a:t>Hiring and onboarding</a:t>
            </a:r>
          </a:p>
          <a:p>
            <a:r>
              <a:rPr lang="en-US" sz="4800" dirty="0"/>
              <a:t>Concerns about the quality of teaching on campus/way teaching is evaluated</a:t>
            </a:r>
          </a:p>
          <a:p>
            <a:r>
              <a:rPr lang="en-US" sz="4800" dirty="0"/>
              <a:t>Concerns about the treatment of staff by faculty</a:t>
            </a:r>
          </a:p>
          <a:p>
            <a:r>
              <a:rPr lang="en-US" sz="4800" dirty="0"/>
              <a:t>Concerns about processes on campus</a:t>
            </a:r>
          </a:p>
          <a:p>
            <a:r>
              <a:rPr lang="en-US" sz="4800" dirty="0"/>
              <a:t>Loyal to Cal State LA</a:t>
            </a:r>
          </a:p>
          <a:p>
            <a:pPr lvl="0"/>
            <a:r>
              <a:rPr lang="en-US" sz="4800" dirty="0"/>
              <a:t>Lecturers feel </a:t>
            </a:r>
            <a:r>
              <a:rPr lang="en-US" sz="4800" dirty="0">
                <a:solidFill>
                  <a:prstClr val="black"/>
                </a:solidFill>
              </a:rPr>
              <a:t>undervalued by the campus (Not seen as “real” faculty)</a:t>
            </a:r>
          </a:p>
          <a:p>
            <a:endParaRPr lang="en-US" sz="4800" dirty="0"/>
          </a:p>
        </p:txBody>
      </p:sp>
    </p:spTree>
    <p:extLst>
      <p:ext uri="{BB962C8B-B14F-4D97-AF65-F5344CB8AC3E}">
        <p14:creationId xmlns:p14="http://schemas.microsoft.com/office/powerpoint/2010/main" val="346037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tx1"/>
            </a:gs>
            <a:gs pos="100000">
              <a:srgbClr val="FCC90A"/>
            </a:gs>
          </a:gsLst>
          <a:lin ang="5400000"/>
        </a:gra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82487" y="448261"/>
            <a:ext cx="20712741" cy="13417367"/>
          </a:xfrm>
        </p:spPr>
      </p:pic>
    </p:spTree>
    <p:extLst>
      <p:ext uri="{BB962C8B-B14F-4D97-AF65-F5344CB8AC3E}">
        <p14:creationId xmlns:p14="http://schemas.microsoft.com/office/powerpoint/2010/main" val="425094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Cal State LA’s Mission Statement</a:t>
            </a:r>
          </a:p>
        </p:txBody>
      </p:sp>
      <p:sp>
        <p:nvSpPr>
          <p:cNvPr id="7" name="Content Placeholder 6"/>
          <p:cNvSpPr>
            <a:spLocks noGrp="1"/>
          </p:cNvSpPr>
          <p:nvPr>
            <p:ph idx="1"/>
          </p:nvPr>
        </p:nvSpPr>
        <p:spPr>
          <a:xfrm>
            <a:off x="1551868" y="4979324"/>
            <a:ext cx="21948458" cy="7257010"/>
          </a:xfrm>
        </p:spPr>
        <p:txBody>
          <a:bodyPr/>
          <a:lstStyle/>
          <a:p>
            <a:pPr marL="0" indent="0">
              <a:buNone/>
            </a:pPr>
            <a:r>
              <a:rPr lang="en-US" dirty="0">
                <a:solidFill>
                  <a:srgbClr val="333333"/>
                </a:solidFill>
                <a:latin typeface="Arial" panose="020B0604020202020204" pitchFamily="34" charset="0"/>
                <a:cs typeface="Arial" panose="020B0604020202020204" pitchFamily="34" charset="0"/>
              </a:rPr>
              <a:t>Cal State LA transforms lives and fosters thriving communities across greater Los Angeles. We cultivate and amplify our students' unique talents, diverse life experiences, and intellect through engaged teaching, learning, scholarship, research, and public service that support their overall success, well-being, and the greater good.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56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Issues:</a:t>
            </a:r>
          </a:p>
        </p:txBody>
      </p:sp>
      <p:sp>
        <p:nvSpPr>
          <p:cNvPr id="3" name="Slide Number Placeholder 2"/>
          <p:cNvSpPr>
            <a:spLocks noGrp="1"/>
          </p:cNvSpPr>
          <p:nvPr>
            <p:ph type="sldNum" sz="quarter" idx="12"/>
          </p:nvPr>
        </p:nvSpPr>
        <p:spPr/>
        <p:txBody>
          <a:bodyPr/>
          <a:lstStyle/>
          <a:p>
            <a:pPr>
              <a:defRPr/>
            </a:pPr>
            <a:endParaRPr lang="en-US" altLang="en-US" dirty="0"/>
          </a:p>
        </p:txBody>
      </p:sp>
      <p:graphicFrame>
        <p:nvGraphicFramePr>
          <p:cNvPr id="4" name="Diagram 3"/>
          <p:cNvGraphicFramePr/>
          <p:nvPr>
            <p:extLst>
              <p:ext uri="{D42A27DB-BD31-4B8C-83A1-F6EECF244321}">
                <p14:modId xmlns:p14="http://schemas.microsoft.com/office/powerpoint/2010/main" val="3015854584"/>
              </p:ext>
            </p:extLst>
          </p:nvPr>
        </p:nvGraphicFramePr>
        <p:xfrm>
          <a:off x="4064529" y="1438628"/>
          <a:ext cx="16258117" cy="10838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8670386" y="3906982"/>
            <a:ext cx="4056610" cy="3785652"/>
          </a:xfrm>
          <a:prstGeom prst="rect">
            <a:avLst/>
          </a:prstGeom>
          <a:noFill/>
        </p:spPr>
        <p:txBody>
          <a:bodyPr wrap="square" lIns="91440" tIns="45720" rIns="91440" bIns="45720">
            <a:spAutoFit/>
          </a:bodyPr>
          <a:lstStyle/>
          <a:p>
            <a:pPr algn="ctr"/>
            <a:r>
              <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Time</a:t>
            </a:r>
          </a:p>
          <a:p>
            <a:pPr algn="ctr"/>
            <a:r>
              <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Money</a:t>
            </a:r>
          </a:p>
          <a:p>
            <a:pPr algn="ctr"/>
            <a:r>
              <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Will</a:t>
            </a:r>
          </a:p>
        </p:txBody>
      </p:sp>
    </p:spTree>
    <p:extLst>
      <p:ext uri="{BB962C8B-B14F-4D97-AF65-F5344CB8AC3E}">
        <p14:creationId xmlns:p14="http://schemas.microsoft.com/office/powerpoint/2010/main" val="416912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Now what?</a:t>
            </a:r>
          </a:p>
        </p:txBody>
      </p:sp>
      <p:sp>
        <p:nvSpPr>
          <p:cNvPr id="3" name="Content Placeholder 2"/>
          <p:cNvSpPr>
            <a:spLocks noGrp="1"/>
          </p:cNvSpPr>
          <p:nvPr>
            <p:ph idx="1"/>
          </p:nvPr>
        </p:nvSpPr>
        <p:spPr/>
        <p:txBody>
          <a:bodyPr/>
          <a:lstStyle/>
          <a:p>
            <a:r>
              <a:rPr lang="en-US" dirty="0"/>
              <a:t>Change Management training end of May</a:t>
            </a:r>
          </a:p>
          <a:p>
            <a:pPr marL="0" indent="0">
              <a:buNone/>
            </a:pPr>
            <a:endParaRPr lang="en-US" dirty="0"/>
          </a:p>
          <a:p>
            <a:r>
              <a:rPr lang="en-US" dirty="0"/>
              <a:t>Complete focus group work</a:t>
            </a:r>
          </a:p>
          <a:p>
            <a:pPr marL="0" indent="0">
              <a:buNone/>
            </a:pPr>
            <a:endParaRPr lang="en-US" dirty="0"/>
          </a:p>
          <a:p>
            <a:r>
              <a:rPr lang="en-US" dirty="0"/>
              <a:t>Create subcommittees for each of the employee groups that will review focus group topics and propose potential initiatives to begin to address some of the areas of concern or improvements that can be made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11A8155-01FD-45A6-A709-405988AF4A4C}" type="slidenum">
              <a:rPr lang="en-US" altLang="en-US" smtClean="0"/>
              <a:pPr>
                <a:defRPr/>
              </a:pPr>
              <a:t>16</a:t>
            </a:fld>
            <a:endParaRPr lang="en-US" altLang="en-US"/>
          </a:p>
        </p:txBody>
      </p:sp>
    </p:spTree>
    <p:extLst>
      <p:ext uri="{BB962C8B-B14F-4D97-AF65-F5344CB8AC3E}">
        <p14:creationId xmlns:p14="http://schemas.microsoft.com/office/powerpoint/2010/main" val="116869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3250972" y="4286045"/>
            <a:ext cx="17131486" cy="1825541"/>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gn="l">
              <a:lnSpc>
                <a:spcPct val="90000"/>
              </a:lnSpc>
              <a:tabLst>
                <a:tab pos="4983873" algn="l"/>
              </a:tabLst>
            </a:pPr>
            <a:r>
              <a:rPr lang="en-US" sz="8800" dirty="0">
                <a:solidFill>
                  <a:schemeClr val="accent1"/>
                </a:solidFill>
                <a:latin typeface="FuturaBT Book"/>
                <a:cs typeface="FuturaBT Book"/>
              </a:rPr>
              <a:t>Questions</a:t>
            </a:r>
          </a:p>
        </p:txBody>
      </p:sp>
      <p:sp>
        <p:nvSpPr>
          <p:cNvPr id="8" name="TextBox 7"/>
          <p:cNvSpPr txBox="1"/>
          <p:nvPr/>
        </p:nvSpPr>
        <p:spPr>
          <a:xfrm>
            <a:off x="11593905" y="3578159"/>
            <a:ext cx="12945189" cy="707886"/>
          </a:xfrm>
          <a:prstGeom prst="rect">
            <a:avLst/>
          </a:prstGeom>
          <a:noFill/>
        </p:spPr>
        <p:txBody>
          <a:bodyPr wrap="square" rtlCol="0">
            <a:spAutoFit/>
          </a:bodyPr>
          <a:lstStyle/>
          <a:p>
            <a:endParaRPr lang="en-US" sz="4000" dirty="0">
              <a:solidFill>
                <a:srgbClr val="FFFFFF"/>
              </a:solidFill>
              <a:latin typeface="FuturaBT Book"/>
              <a:cs typeface="FuturaBT Book"/>
            </a:endParaRPr>
          </a:p>
        </p:txBody>
      </p:sp>
      <p:pic>
        <p:nvPicPr>
          <p:cNvPr id="20" name="Picture 19" descr="CalStateLAlogo_hero_original_4color_rever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562" y="1875270"/>
            <a:ext cx="6220750" cy="5100058"/>
          </a:xfrm>
          <a:prstGeom prst="rect">
            <a:avLst/>
          </a:prstGeom>
        </p:spPr>
      </p:pic>
    </p:spTree>
    <p:extLst>
      <p:ext uri="{BB962C8B-B14F-4D97-AF65-F5344CB8AC3E}">
        <p14:creationId xmlns:p14="http://schemas.microsoft.com/office/powerpoint/2010/main" val="15013189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27845" y="4078275"/>
            <a:ext cx="17131486" cy="1508712"/>
          </a:xfrm>
        </p:spPr>
        <p:txBody>
          <a:bodyPr/>
          <a:lstStyle/>
          <a:p>
            <a:r>
              <a:rPr lang="en-US" sz="8800" b="1" dirty="0">
                <a:solidFill>
                  <a:schemeClr val="bg1"/>
                </a:solidFill>
                <a:latin typeface="FuturaBT Book"/>
                <a:cs typeface="FuturaBT Book"/>
              </a:rPr>
              <a:t>A Great Place to Work </a:t>
            </a:r>
          </a:p>
        </p:txBody>
      </p:sp>
      <p:sp>
        <p:nvSpPr>
          <p:cNvPr id="3" name="Subtitle 2"/>
          <p:cNvSpPr>
            <a:spLocks noGrp="1"/>
          </p:cNvSpPr>
          <p:nvPr>
            <p:ph type="subTitle" idx="1"/>
          </p:nvPr>
        </p:nvSpPr>
        <p:spPr>
          <a:xfrm>
            <a:off x="3658076" y="5831627"/>
            <a:ext cx="17071023" cy="1116864"/>
          </a:xfrm>
        </p:spPr>
        <p:txBody>
          <a:bodyPr>
            <a:normAutofit/>
          </a:bodyPr>
          <a:lstStyle/>
          <a:p>
            <a:r>
              <a:rPr lang="en-US" sz="4000" i="1" dirty="0">
                <a:solidFill>
                  <a:srgbClr val="FFFFFF"/>
                </a:solidFill>
                <a:latin typeface="Tisa Offc"/>
                <a:cs typeface="Tisa Offc"/>
              </a:rPr>
              <a:t>Presented by Lisa Chavez</a:t>
            </a:r>
          </a:p>
        </p:txBody>
      </p:sp>
      <p:pic>
        <p:nvPicPr>
          <p:cNvPr id="5" name="Picture 4" descr="CalStateLAlogo_hero_horizontal_4color_rever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485" y="11633840"/>
            <a:ext cx="7531100" cy="1244600"/>
          </a:xfrm>
          <a:prstGeom prst="rect">
            <a:avLst/>
          </a:prstGeom>
        </p:spPr>
      </p:pic>
    </p:spTree>
    <p:extLst>
      <p:ext uri="{BB962C8B-B14F-4D97-AF65-F5344CB8AC3E}">
        <p14:creationId xmlns:p14="http://schemas.microsoft.com/office/powerpoint/2010/main" val="350687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altLang="en-US" dirty="0">
                <a:latin typeface="B Helvetica Bold"/>
                <a:cs typeface="Arial" panose="020B0604020202020204" pitchFamily="34" charset="0"/>
              </a:rPr>
            </a:br>
            <a:r>
              <a:rPr lang="en-US" altLang="en-US" dirty="0">
                <a:latin typeface="Arial" panose="020B0604020202020204" pitchFamily="34" charset="0"/>
                <a:cs typeface="Arial" panose="020B0604020202020204" pitchFamily="34" charset="0"/>
              </a:rPr>
              <a:t>Task Force Charge:</a:t>
            </a:r>
            <a:endParaRPr lang="en-US" dirty="0">
              <a:latin typeface="Arial" panose="020B0604020202020204" pitchFamily="34" charset="0"/>
              <a:cs typeface="Arial" panose="020B0604020202020204" pitchFamily="34" charset="0"/>
            </a:endParaRPr>
          </a:p>
        </p:txBody>
      </p:sp>
      <p:sp>
        <p:nvSpPr>
          <p:cNvPr id="48131" name="Content Placeholder 2"/>
          <p:cNvSpPr>
            <a:spLocks noGrp="1"/>
          </p:cNvSpPr>
          <p:nvPr>
            <p:ph idx="1"/>
          </p:nvPr>
        </p:nvSpPr>
        <p:spPr/>
        <p:txBody>
          <a:bodyPr>
            <a:normAutofit fontScale="85000" lnSpcReduction="20000"/>
          </a:bodyPr>
          <a:lstStyle/>
          <a:p>
            <a:r>
              <a:rPr lang="en-US" altLang="en-US" sz="5600" dirty="0">
                <a:latin typeface="Arial" panose="020B0604020202020204" pitchFamily="34" charset="0"/>
                <a:cs typeface="Arial" panose="020B0604020202020204" pitchFamily="34" charset="0"/>
              </a:rPr>
              <a:t>Study and assess Cal State LA’s current work environment to support the professional and personal responsibilities of our employees</a:t>
            </a:r>
          </a:p>
          <a:p>
            <a:r>
              <a:rPr lang="en-US" altLang="en-US" sz="5600" dirty="0">
                <a:latin typeface="Arial" panose="020B0604020202020204" pitchFamily="34" charset="0"/>
                <a:cs typeface="Arial" panose="020B0604020202020204" pitchFamily="34" charset="0"/>
              </a:rPr>
              <a:t>Conduct a review and inventory of current programs and identify gaps</a:t>
            </a:r>
          </a:p>
          <a:p>
            <a:r>
              <a:rPr lang="en-US" altLang="en-US" sz="5600" dirty="0">
                <a:latin typeface="Arial" panose="020B0604020202020204" pitchFamily="34" charset="0"/>
                <a:cs typeface="Arial" panose="020B0604020202020204" pitchFamily="34" charset="0"/>
              </a:rPr>
              <a:t>Make recommendations regarding the continuation, modification, and addition of activities, technology, policies, and programs to enhance the work culture of the University while working within the context of limited resources</a:t>
            </a:r>
          </a:p>
          <a:p>
            <a:r>
              <a:rPr lang="en-US" altLang="en-US" sz="5600" dirty="0">
                <a:latin typeface="Arial" panose="020B0604020202020204" pitchFamily="34" charset="0"/>
                <a:cs typeface="Arial" panose="020B0604020202020204" pitchFamily="34" charset="0"/>
              </a:rPr>
              <a:t>Review current charitable efforts and poll University constituents about issues they care about – and solicit passionate and active volunteers to steer</a:t>
            </a:r>
          </a:p>
          <a:p>
            <a:pPr marL="0" indent="0">
              <a:buNone/>
            </a:pPr>
            <a:endParaRPr lang="en-US" altLang="en-US" sz="5600" dirty="0">
              <a:latin typeface="Arial" panose="020B0604020202020204" pitchFamily="34" charset="0"/>
              <a:cs typeface="Arial" panose="020B0604020202020204" pitchFamily="34" charset="0"/>
            </a:endParaRPr>
          </a:p>
          <a:p>
            <a:pPr marL="0" indent="0">
              <a:buNone/>
            </a:pPr>
            <a:r>
              <a:rPr lang="en-US" altLang="en-US" sz="7100" i="1" dirty="0">
                <a:latin typeface="Arial" panose="020B0604020202020204" pitchFamily="34" charset="0"/>
                <a:cs typeface="Arial" panose="020B0604020202020204" pitchFamily="34" charset="0"/>
              </a:rPr>
              <a:t>The Goal is to ensure a supportive, balanced, productive work environment which in turn contributes to the University’s continued student success.</a:t>
            </a:r>
          </a:p>
          <a:p>
            <a:endParaRPr lang="en-US" altLang="en-US" sz="5600" dirty="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6400">
                <a:solidFill>
                  <a:schemeClr val="tx1"/>
                </a:solidFill>
                <a:latin typeface="Arial" panose="020B0604020202020204" pitchFamily="34" charset="0"/>
                <a:cs typeface="Arial" panose="020B0604020202020204" pitchFamily="34" charset="0"/>
              </a:defRPr>
            </a:lvl1pPr>
            <a:lvl2pPr marL="1485900" indent="-571500">
              <a:spcBef>
                <a:spcPct val="20000"/>
              </a:spcBef>
              <a:buFont typeface="Arial" panose="020B0604020202020204" pitchFamily="34" charset="0"/>
              <a:buChar char="–"/>
              <a:defRPr sz="5600">
                <a:solidFill>
                  <a:schemeClr val="tx1"/>
                </a:solidFill>
                <a:latin typeface="Arial" panose="020B0604020202020204" pitchFamily="34" charset="0"/>
                <a:cs typeface="Arial" panose="020B0604020202020204" pitchFamily="34" charset="0"/>
              </a:defRPr>
            </a:lvl2pPr>
            <a:lvl3pPr marL="2286000" indent="-457200">
              <a:spcBef>
                <a:spcPct val="20000"/>
              </a:spcBef>
              <a:buFont typeface="Arial" panose="020B0604020202020204" pitchFamily="34" charset="0"/>
              <a:buChar char="•"/>
              <a:defRPr sz="4800">
                <a:solidFill>
                  <a:schemeClr val="tx1"/>
                </a:solidFill>
                <a:latin typeface="Arial" panose="020B0604020202020204" pitchFamily="34" charset="0"/>
                <a:cs typeface="Arial" panose="020B0604020202020204" pitchFamily="34" charset="0"/>
              </a:defRPr>
            </a:lvl3pPr>
            <a:lvl4pPr marL="3200400" indent="-457200">
              <a:spcBef>
                <a:spcPct val="20000"/>
              </a:spcBef>
              <a:buFont typeface="Arial" panose="020B0604020202020204" pitchFamily="34" charset="0"/>
              <a:buChar char="–"/>
              <a:defRPr sz="4000">
                <a:solidFill>
                  <a:schemeClr val="tx1"/>
                </a:solidFill>
                <a:latin typeface="Arial" panose="020B0604020202020204" pitchFamily="34" charset="0"/>
                <a:cs typeface="Arial" panose="020B0604020202020204" pitchFamily="34" charset="0"/>
              </a:defRPr>
            </a:lvl4pPr>
            <a:lvl5pPr marL="4114800" indent="-457200">
              <a:spcBef>
                <a:spcPct val="20000"/>
              </a:spcBef>
              <a:buFont typeface="Arial" panose="020B0604020202020204" pitchFamily="34" charset="0"/>
              <a:buChar char="»"/>
              <a:defRPr sz="4000">
                <a:solidFill>
                  <a:schemeClr val="tx1"/>
                </a:solidFill>
                <a:latin typeface="Arial" panose="020B0604020202020204" pitchFamily="34" charset="0"/>
                <a:cs typeface="Arial" panose="020B0604020202020204" pitchFamily="34" charset="0"/>
              </a:defRPr>
            </a:lvl5pPr>
            <a:lvl6pPr marL="5029200" indent="-457200" defTabSz="914400" eaLnBrk="0" fontAlgn="base" hangingPunct="0">
              <a:spcBef>
                <a:spcPct val="20000"/>
              </a:spcBef>
              <a:spcAft>
                <a:spcPct val="0"/>
              </a:spcAft>
              <a:buFont typeface="Arial" panose="020B0604020202020204" pitchFamily="34" charset="0"/>
              <a:buChar char="»"/>
              <a:defRPr sz="4000">
                <a:solidFill>
                  <a:schemeClr val="tx1"/>
                </a:solidFill>
                <a:latin typeface="Arial" panose="020B0604020202020204" pitchFamily="34" charset="0"/>
                <a:cs typeface="Arial" panose="020B0604020202020204" pitchFamily="34" charset="0"/>
              </a:defRPr>
            </a:lvl6pPr>
            <a:lvl7pPr marL="5943600" indent="-457200" defTabSz="914400" eaLnBrk="0" fontAlgn="base" hangingPunct="0">
              <a:spcBef>
                <a:spcPct val="20000"/>
              </a:spcBef>
              <a:spcAft>
                <a:spcPct val="0"/>
              </a:spcAft>
              <a:buFont typeface="Arial" panose="020B0604020202020204" pitchFamily="34" charset="0"/>
              <a:buChar char="»"/>
              <a:defRPr sz="4000">
                <a:solidFill>
                  <a:schemeClr val="tx1"/>
                </a:solidFill>
                <a:latin typeface="Arial" panose="020B0604020202020204" pitchFamily="34" charset="0"/>
                <a:cs typeface="Arial" panose="020B0604020202020204" pitchFamily="34" charset="0"/>
              </a:defRPr>
            </a:lvl7pPr>
            <a:lvl8pPr marL="6858000" indent="-457200" defTabSz="914400" eaLnBrk="0" fontAlgn="base" hangingPunct="0">
              <a:spcBef>
                <a:spcPct val="20000"/>
              </a:spcBef>
              <a:spcAft>
                <a:spcPct val="0"/>
              </a:spcAft>
              <a:buFont typeface="Arial" panose="020B0604020202020204" pitchFamily="34" charset="0"/>
              <a:buChar char="»"/>
              <a:defRPr sz="4000">
                <a:solidFill>
                  <a:schemeClr val="tx1"/>
                </a:solidFill>
                <a:latin typeface="Arial" panose="020B0604020202020204" pitchFamily="34" charset="0"/>
                <a:cs typeface="Arial" panose="020B0604020202020204" pitchFamily="34" charset="0"/>
              </a:defRPr>
            </a:lvl8pPr>
            <a:lvl9pPr marL="7772400" indent="-457200" defTabSz="914400" eaLnBrk="0" fontAlgn="base" hangingPunct="0">
              <a:spcBef>
                <a:spcPct val="20000"/>
              </a:spcBef>
              <a:spcAft>
                <a:spcPct val="0"/>
              </a:spcAft>
              <a:buFont typeface="Arial" panose="020B0604020202020204" pitchFamily="34" charset="0"/>
              <a:buChar char="»"/>
              <a:defRPr sz="4000">
                <a:solidFill>
                  <a:schemeClr val="tx1"/>
                </a:solidFill>
                <a:latin typeface="Arial" panose="020B0604020202020204" pitchFamily="34" charset="0"/>
                <a:cs typeface="Arial" panose="020B0604020202020204" pitchFamily="34" charset="0"/>
              </a:defRPr>
            </a:lvl9pPr>
          </a:lstStyle>
          <a:p>
            <a:pPr defTabSz="1828800" fontAlgn="base">
              <a:spcBef>
                <a:spcPct val="0"/>
              </a:spcBef>
              <a:spcAft>
                <a:spcPct val="0"/>
              </a:spcAft>
              <a:buNone/>
            </a:pPr>
            <a:fld id="{2CA0C8FA-09E9-4F35-B108-9F79B15A8724}" type="slidenum">
              <a:rPr lang="en-US" altLang="en-US" sz="2400">
                <a:solidFill>
                  <a:srgbClr val="898989"/>
                </a:solidFill>
                <a:latin typeface="Calibri" panose="020F0502020204030204" pitchFamily="34" charset="0"/>
              </a:rPr>
              <a:pPr defTabSz="1828800" fontAlgn="base">
                <a:spcBef>
                  <a:spcPct val="0"/>
                </a:spcBef>
                <a:spcAft>
                  <a:spcPct val="0"/>
                </a:spcAft>
                <a:buNone/>
              </a:pPr>
              <a:t>3</a:t>
            </a:fld>
            <a:endParaRPr lang="en-US" altLang="en-US" sz="2400">
              <a:solidFill>
                <a:srgbClr val="898989"/>
              </a:solidFill>
              <a:latin typeface="Calibri" panose="020F0502020204030204" pitchFamily="34" charset="0"/>
            </a:endParaRPr>
          </a:p>
        </p:txBody>
      </p:sp>
    </p:spTree>
    <p:extLst>
      <p:ext uri="{BB962C8B-B14F-4D97-AF65-F5344CB8AC3E}">
        <p14:creationId xmlns:p14="http://schemas.microsoft.com/office/powerpoint/2010/main" val="317077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Members</a:t>
            </a:r>
          </a:p>
        </p:txBody>
      </p:sp>
      <p:sp>
        <p:nvSpPr>
          <p:cNvPr id="3" name="Content Placeholder 2"/>
          <p:cNvSpPr>
            <a:spLocks noGrp="1"/>
          </p:cNvSpPr>
          <p:nvPr>
            <p:ph sz="half" idx="1"/>
          </p:nvPr>
        </p:nvSpPr>
        <p:spPr>
          <a:xfrm>
            <a:off x="1219358" y="3200401"/>
            <a:ext cx="12208235" cy="10000210"/>
          </a:xfrm>
        </p:spPr>
        <p:txBody>
          <a:bodyPr/>
          <a:lstStyle/>
          <a:p>
            <a:pPr marL="342900" marR="0" lvl="0" indent="-342900">
              <a:spcBef>
                <a:spcPts val="585"/>
              </a:spcBef>
              <a:spcAft>
                <a:spcPts val="0"/>
              </a:spcAft>
              <a:buSzPts val="1200"/>
              <a:buFont typeface="Symbol" panose="05050102010706020507" pitchFamily="18" charset="2"/>
              <a:buChar char=""/>
            </a:pPr>
            <a:r>
              <a:rPr lang="en-US" sz="6600" spc="-5" dirty="0">
                <a:latin typeface="Arial" panose="020B0604020202020204" pitchFamily="34" charset="0"/>
                <a:ea typeface="Symbol" panose="05050102010706020507" pitchFamily="18" charset="2"/>
                <a:cs typeface="Arial" panose="020B0604020202020204" pitchFamily="34" charset="0"/>
              </a:rPr>
              <a:t>Lisa Chavez</a:t>
            </a:r>
            <a:r>
              <a:rPr lang="en-US" sz="6600" spc="-10" dirty="0">
                <a:latin typeface="Arial" panose="020B0604020202020204" pitchFamily="34" charset="0"/>
                <a:ea typeface="Symbol" panose="05050102010706020507" pitchFamily="18" charset="2"/>
                <a:cs typeface="Arial" panose="020B0604020202020204" pitchFamily="34" charset="0"/>
              </a:rPr>
              <a:t> </a:t>
            </a:r>
            <a:r>
              <a:rPr lang="en-US" sz="6600" spc="-5" dirty="0">
                <a:latin typeface="Arial" panose="020B0604020202020204" pitchFamily="34" charset="0"/>
                <a:ea typeface="Symbol" panose="05050102010706020507" pitchFamily="18" charset="2"/>
                <a:cs typeface="Arial" panose="020B0604020202020204" pitchFamily="34" charset="0"/>
              </a:rPr>
              <a:t>(Co-chair)</a:t>
            </a:r>
            <a:endParaRPr lang="en-US" sz="6600" dirty="0">
              <a:latin typeface="Arial" panose="020B0604020202020204" pitchFamily="34" charset="0"/>
              <a:ea typeface="Symbol" panose="05050102010706020507" pitchFamily="18" charset="2"/>
              <a:cs typeface="Arial" panose="020B0604020202020204" pitchFamily="34" charset="0"/>
            </a:endParaRPr>
          </a:p>
          <a:p>
            <a:pPr marL="342900" marR="0" lvl="0" indent="-342900">
              <a:spcBef>
                <a:spcPts val="605"/>
              </a:spcBef>
              <a:spcAft>
                <a:spcPts val="0"/>
              </a:spcAft>
              <a:buSzPts val="1200"/>
              <a:buFont typeface="Symbol" panose="05050102010706020507" pitchFamily="18" charset="2"/>
              <a:buChar char=""/>
            </a:pPr>
            <a:r>
              <a:rPr lang="en-US" sz="6600" dirty="0">
                <a:latin typeface="Arial" panose="020B0604020202020204" pitchFamily="34" charset="0"/>
                <a:ea typeface="Symbol" panose="05050102010706020507" pitchFamily="18" charset="2"/>
                <a:cs typeface="Arial" panose="020B0604020202020204" pitchFamily="34" charset="0"/>
              </a:rPr>
              <a:t>Nancy Wada McKee </a:t>
            </a:r>
            <a:r>
              <a:rPr lang="en-US" sz="6600" spc="-5" dirty="0">
                <a:latin typeface="Arial" panose="020B0604020202020204" pitchFamily="34" charset="0"/>
                <a:ea typeface="Symbol" panose="05050102010706020507" pitchFamily="18" charset="2"/>
                <a:cs typeface="Arial" panose="020B0604020202020204" pitchFamily="34" charset="0"/>
              </a:rPr>
              <a:t>(Co-chair)</a:t>
            </a:r>
            <a:endParaRPr lang="en-US" sz="6600" dirty="0">
              <a:latin typeface="Arial" panose="020B0604020202020204" pitchFamily="34" charset="0"/>
              <a:ea typeface="Symbol" panose="05050102010706020507" pitchFamily="18" charset="2"/>
              <a:cs typeface="Arial" panose="020B0604020202020204" pitchFamily="34" charset="0"/>
            </a:endParaRPr>
          </a:p>
          <a:p>
            <a:pPr marL="342900" marR="0" lvl="0" indent="-342900">
              <a:spcBef>
                <a:spcPts val="590"/>
              </a:spcBef>
              <a:spcAft>
                <a:spcPts val="0"/>
              </a:spcAft>
              <a:buSzPts val="1200"/>
              <a:buFont typeface="Symbol" panose="05050102010706020507" pitchFamily="18" charset="2"/>
              <a:buChar char=""/>
            </a:pPr>
            <a:r>
              <a:rPr lang="en-US" sz="6600" spc="-5" dirty="0">
                <a:latin typeface="Arial" panose="020B0604020202020204" pitchFamily="34" charset="0"/>
                <a:ea typeface="Symbol" panose="05050102010706020507" pitchFamily="18" charset="2"/>
                <a:cs typeface="Arial" panose="020B0604020202020204" pitchFamily="34" charset="0"/>
              </a:rPr>
              <a:t>Troy Allen</a:t>
            </a:r>
            <a:endParaRPr lang="en-US" sz="6600" dirty="0">
              <a:latin typeface="Arial" panose="020B0604020202020204" pitchFamily="34" charset="0"/>
              <a:ea typeface="Symbol" panose="05050102010706020507" pitchFamily="18" charset="2"/>
              <a:cs typeface="Arial" panose="020B0604020202020204" pitchFamily="34" charset="0"/>
            </a:endParaRPr>
          </a:p>
          <a:p>
            <a:pPr marL="342900" marR="0" lvl="0" indent="-342900">
              <a:spcBef>
                <a:spcPts val="605"/>
              </a:spcBef>
              <a:spcAft>
                <a:spcPts val="0"/>
              </a:spcAft>
              <a:buSzPts val="1200"/>
              <a:buFont typeface="Symbol" panose="05050102010706020507" pitchFamily="18" charset="2"/>
              <a:buChar char=""/>
            </a:pPr>
            <a:r>
              <a:rPr lang="en-US" sz="6600" dirty="0">
                <a:latin typeface="Arial" panose="020B0604020202020204" pitchFamily="34" charset="0"/>
                <a:ea typeface="Symbol" panose="05050102010706020507" pitchFamily="18" charset="2"/>
                <a:cs typeface="Arial" panose="020B0604020202020204" pitchFamily="34" charset="0"/>
              </a:rPr>
              <a:t>Ernest Argumaniz </a:t>
            </a:r>
          </a:p>
          <a:p>
            <a:pPr marL="342900" marR="0" lvl="0" indent="-342900">
              <a:spcBef>
                <a:spcPts val="605"/>
              </a:spcBef>
              <a:spcAft>
                <a:spcPts val="0"/>
              </a:spcAft>
              <a:buSzPts val="1200"/>
              <a:buFont typeface="Symbol" panose="05050102010706020507" pitchFamily="18" charset="2"/>
              <a:buChar char=""/>
            </a:pPr>
            <a:r>
              <a:rPr lang="en-US" sz="6600" dirty="0">
                <a:latin typeface="Arial" panose="020B0604020202020204" pitchFamily="34" charset="0"/>
                <a:ea typeface="Symbol" panose="05050102010706020507" pitchFamily="18" charset="2"/>
                <a:cs typeface="Arial" panose="020B0604020202020204" pitchFamily="34" charset="0"/>
              </a:rPr>
              <a:t>Michael Caldwell</a:t>
            </a:r>
          </a:p>
          <a:p>
            <a:pPr marL="342900" marR="0" lvl="0" indent="-342900">
              <a:spcBef>
                <a:spcPts val="605"/>
              </a:spcBef>
              <a:spcAft>
                <a:spcPts val="0"/>
              </a:spcAft>
              <a:buSzPts val="1200"/>
              <a:buFont typeface="Symbol" panose="05050102010706020507" pitchFamily="18" charset="2"/>
              <a:buChar char=""/>
            </a:pPr>
            <a:r>
              <a:rPr lang="en-US" sz="6600" dirty="0">
                <a:latin typeface="Arial" panose="020B0604020202020204" pitchFamily="34" charset="0"/>
                <a:ea typeface="Symbol" panose="05050102010706020507" pitchFamily="18" charset="2"/>
                <a:cs typeface="Arial" panose="020B0604020202020204" pitchFamily="34" charset="0"/>
              </a:rPr>
              <a:t>David Connors</a:t>
            </a:r>
          </a:p>
          <a:p>
            <a:pPr marL="342900" marR="0" lvl="0" indent="-342900">
              <a:spcBef>
                <a:spcPts val="605"/>
              </a:spcBef>
              <a:spcAft>
                <a:spcPts val="0"/>
              </a:spcAft>
              <a:buSzPts val="1200"/>
              <a:buFont typeface="Symbol" panose="05050102010706020507" pitchFamily="18" charset="2"/>
              <a:buChar char=""/>
            </a:pPr>
            <a:r>
              <a:rPr lang="en-US" sz="6600" dirty="0">
                <a:latin typeface="Arial" panose="020B0604020202020204" pitchFamily="34" charset="0"/>
                <a:ea typeface="Symbol" panose="05050102010706020507" pitchFamily="18" charset="2"/>
                <a:cs typeface="Arial" panose="020B0604020202020204" pitchFamily="34" charset="0"/>
              </a:rPr>
              <a:t>Jason Dennison</a:t>
            </a:r>
          </a:p>
          <a:p>
            <a:pPr marL="342900" marR="0" lvl="0" indent="-342900">
              <a:spcBef>
                <a:spcPts val="605"/>
              </a:spcBef>
              <a:spcAft>
                <a:spcPts val="0"/>
              </a:spcAft>
              <a:buSzPts val="1200"/>
              <a:buFont typeface="Symbol" panose="05050102010706020507" pitchFamily="18" charset="2"/>
              <a:buChar char=""/>
            </a:pPr>
            <a:r>
              <a:rPr lang="en-US" sz="6600" dirty="0">
                <a:latin typeface="Arial" panose="020B0604020202020204" pitchFamily="34" charset="0"/>
                <a:ea typeface="Symbol" panose="05050102010706020507" pitchFamily="18" charset="2"/>
                <a:cs typeface="Arial" panose="020B0604020202020204" pitchFamily="34" charset="0"/>
              </a:rPr>
              <a:t>Cynthia Galvez</a:t>
            </a:r>
          </a:p>
        </p:txBody>
      </p:sp>
      <p:sp>
        <p:nvSpPr>
          <p:cNvPr id="6" name="Content Placeholder 5"/>
          <p:cNvSpPr>
            <a:spLocks noGrp="1"/>
          </p:cNvSpPr>
          <p:nvPr>
            <p:ph sz="half" idx="2"/>
          </p:nvPr>
        </p:nvSpPr>
        <p:spPr>
          <a:xfrm>
            <a:off x="13427593" y="3248025"/>
            <a:ext cx="10771002" cy="9051926"/>
          </a:xfrm>
        </p:spPr>
        <p:txBody>
          <a:bodyPr/>
          <a:lstStyle/>
          <a:p>
            <a:pPr marL="342900" marR="0" lvl="0" indent="-342900">
              <a:spcBef>
                <a:spcPts val="605"/>
              </a:spcBef>
              <a:spcAft>
                <a:spcPts val="0"/>
              </a:spcAft>
              <a:buSzPts val="1200"/>
              <a:buFont typeface="Symbol" panose="05050102010706020507" pitchFamily="18" charset="2"/>
              <a:buChar char=""/>
            </a:pPr>
            <a:r>
              <a:rPr lang="en-US" sz="6000" dirty="0">
                <a:latin typeface="Arial" panose="020B0604020202020204" pitchFamily="34" charset="0"/>
                <a:ea typeface="Symbol" panose="05050102010706020507" pitchFamily="18" charset="2"/>
                <a:cs typeface="Arial" panose="020B0604020202020204" pitchFamily="34" charset="0"/>
              </a:rPr>
              <a:t>Carlos Gutierrez</a:t>
            </a:r>
          </a:p>
          <a:p>
            <a:pPr marL="342900" marR="0" lvl="0" indent="-342900">
              <a:spcBef>
                <a:spcPts val="605"/>
              </a:spcBef>
              <a:spcAft>
                <a:spcPts val="0"/>
              </a:spcAft>
              <a:buSzPts val="1200"/>
              <a:buFont typeface="Symbol" panose="05050102010706020507" pitchFamily="18" charset="2"/>
              <a:buChar char=""/>
            </a:pPr>
            <a:r>
              <a:rPr lang="en-US" sz="6000" dirty="0">
                <a:latin typeface="Arial" panose="020B0604020202020204" pitchFamily="34" charset="0"/>
                <a:ea typeface="Symbol" panose="05050102010706020507" pitchFamily="18" charset="2"/>
                <a:cs typeface="Arial" panose="020B0604020202020204" pitchFamily="34" charset="0"/>
              </a:rPr>
              <a:t>Margaret </a:t>
            </a:r>
            <a:r>
              <a:rPr lang="en-US" sz="6000" dirty="0" err="1">
                <a:latin typeface="Arial" panose="020B0604020202020204" pitchFamily="34" charset="0"/>
                <a:ea typeface="Symbol" panose="05050102010706020507" pitchFamily="18" charset="2"/>
                <a:cs typeface="Arial" panose="020B0604020202020204" pitchFamily="34" charset="0"/>
              </a:rPr>
              <a:t>Montpas</a:t>
            </a:r>
            <a:endParaRPr lang="en-US" sz="6000" dirty="0">
              <a:latin typeface="Arial" panose="020B0604020202020204" pitchFamily="34" charset="0"/>
              <a:ea typeface="Symbol" panose="05050102010706020507" pitchFamily="18" charset="2"/>
              <a:cs typeface="Arial" panose="020B0604020202020204" pitchFamily="34" charset="0"/>
            </a:endParaRPr>
          </a:p>
          <a:p>
            <a:pPr marL="342900" marR="0" lvl="0" indent="-342900">
              <a:spcBef>
                <a:spcPts val="605"/>
              </a:spcBef>
              <a:spcAft>
                <a:spcPts val="0"/>
              </a:spcAft>
              <a:buSzPts val="1200"/>
              <a:buFont typeface="Symbol" panose="05050102010706020507" pitchFamily="18" charset="2"/>
              <a:buChar char=""/>
            </a:pPr>
            <a:r>
              <a:rPr lang="en-US" sz="6000" dirty="0">
                <a:latin typeface="Arial" panose="020B0604020202020204" pitchFamily="34" charset="0"/>
                <a:ea typeface="Symbol" panose="05050102010706020507" pitchFamily="18" charset="2"/>
                <a:cs typeface="Arial" panose="020B0604020202020204" pitchFamily="34" charset="0"/>
              </a:rPr>
              <a:t>Cheryl Ney</a:t>
            </a:r>
          </a:p>
          <a:p>
            <a:pPr marL="342900" marR="0" lvl="0" indent="-342900">
              <a:spcBef>
                <a:spcPts val="605"/>
              </a:spcBef>
              <a:spcAft>
                <a:spcPts val="0"/>
              </a:spcAft>
              <a:buSzPts val="1200"/>
              <a:buFont typeface="Symbol" panose="05050102010706020507" pitchFamily="18" charset="2"/>
              <a:buChar char=""/>
            </a:pPr>
            <a:r>
              <a:rPr lang="en-US" sz="6000" dirty="0">
                <a:latin typeface="Arial" panose="020B0604020202020204" pitchFamily="34" charset="0"/>
                <a:ea typeface="Symbol" panose="05050102010706020507" pitchFamily="18" charset="2"/>
                <a:cs typeface="Arial" panose="020B0604020202020204" pitchFamily="34" charset="0"/>
              </a:rPr>
              <a:t>Pablo Ortega</a:t>
            </a:r>
          </a:p>
          <a:p>
            <a:pPr marL="342900" marR="0" lvl="0" indent="-342900">
              <a:spcBef>
                <a:spcPts val="605"/>
              </a:spcBef>
              <a:spcAft>
                <a:spcPts val="0"/>
              </a:spcAft>
              <a:buSzPts val="1200"/>
              <a:buFont typeface="Symbol" panose="05050102010706020507" pitchFamily="18" charset="2"/>
              <a:buChar char=""/>
            </a:pPr>
            <a:r>
              <a:rPr lang="en-US" sz="6000" dirty="0">
                <a:latin typeface="Arial" panose="020B0604020202020204" pitchFamily="34" charset="0"/>
                <a:ea typeface="Symbol" panose="05050102010706020507" pitchFamily="18" charset="2"/>
                <a:cs typeface="Arial" panose="020B0604020202020204" pitchFamily="34" charset="0"/>
              </a:rPr>
              <a:t>Tosha Pham</a:t>
            </a:r>
          </a:p>
          <a:p>
            <a:pPr marL="342900" marR="0" lvl="0" indent="-342900">
              <a:spcBef>
                <a:spcPts val="605"/>
              </a:spcBef>
              <a:spcAft>
                <a:spcPts val="0"/>
              </a:spcAft>
              <a:buSzPts val="1200"/>
              <a:buFont typeface="Symbol" panose="05050102010706020507" pitchFamily="18" charset="2"/>
              <a:buChar char=""/>
            </a:pPr>
            <a:r>
              <a:rPr lang="en-US" sz="6000" dirty="0" err="1">
                <a:latin typeface="Arial" panose="020B0604020202020204" pitchFamily="34" charset="0"/>
                <a:ea typeface="Symbol" panose="05050102010706020507" pitchFamily="18" charset="2"/>
                <a:cs typeface="Arial" panose="020B0604020202020204" pitchFamily="34" charset="0"/>
              </a:rPr>
              <a:t>Bidhan</a:t>
            </a:r>
            <a:r>
              <a:rPr lang="en-US" sz="6000" dirty="0">
                <a:latin typeface="Arial" panose="020B0604020202020204" pitchFamily="34" charset="0"/>
                <a:ea typeface="Symbol" panose="05050102010706020507" pitchFamily="18" charset="2"/>
                <a:cs typeface="Arial" panose="020B0604020202020204" pitchFamily="34" charset="0"/>
              </a:rPr>
              <a:t> Roy</a:t>
            </a:r>
          </a:p>
          <a:p>
            <a:pPr marL="342900" marR="0" lvl="0" indent="-342900">
              <a:spcBef>
                <a:spcPts val="605"/>
              </a:spcBef>
              <a:spcAft>
                <a:spcPts val="0"/>
              </a:spcAft>
              <a:buSzPts val="1200"/>
              <a:buFont typeface="Symbol" panose="05050102010706020507" pitchFamily="18" charset="2"/>
              <a:buChar char=""/>
            </a:pPr>
            <a:r>
              <a:rPr lang="en-US" sz="6000" dirty="0">
                <a:latin typeface="Arial" panose="020B0604020202020204" pitchFamily="34" charset="0"/>
                <a:ea typeface="Symbol" panose="05050102010706020507" pitchFamily="18" charset="2"/>
                <a:cs typeface="Arial" panose="020B0604020202020204" pitchFamily="34" charset="0"/>
              </a:rPr>
              <a:t>Alma </a:t>
            </a:r>
            <a:r>
              <a:rPr lang="en-US" sz="6000" dirty="0" err="1">
                <a:latin typeface="Arial" panose="020B0604020202020204" pitchFamily="34" charset="0"/>
                <a:ea typeface="Symbol" panose="05050102010706020507" pitchFamily="18" charset="2"/>
                <a:cs typeface="Arial" panose="020B0604020202020204" pitchFamily="34" charset="0"/>
              </a:rPr>
              <a:t>Sahagun</a:t>
            </a:r>
            <a:endParaRPr lang="en-US" sz="6000" dirty="0">
              <a:latin typeface="Arial" panose="020B0604020202020204" pitchFamily="34" charset="0"/>
              <a:ea typeface="Symbol" panose="05050102010706020507" pitchFamily="18" charset="2"/>
              <a:cs typeface="Arial" panose="020B0604020202020204" pitchFamily="34" charset="0"/>
            </a:endParaRPr>
          </a:p>
          <a:p>
            <a:pPr marL="342900" marR="0" lvl="0" indent="-342900">
              <a:spcBef>
                <a:spcPts val="590"/>
              </a:spcBef>
              <a:spcAft>
                <a:spcPts val="0"/>
              </a:spcAft>
              <a:buSzPts val="1200"/>
              <a:buFont typeface="Symbol" panose="05050102010706020507" pitchFamily="18" charset="2"/>
              <a:buChar char=""/>
            </a:pPr>
            <a:r>
              <a:rPr lang="en-US" sz="6000" dirty="0">
                <a:latin typeface="Arial" panose="020B0604020202020204" pitchFamily="34" charset="0"/>
                <a:ea typeface="Symbol" panose="05050102010706020507" pitchFamily="18" charset="2"/>
                <a:cs typeface="Arial" panose="020B0604020202020204" pitchFamily="34" charset="0"/>
              </a:rPr>
              <a:t>Robert Salerno</a:t>
            </a:r>
          </a:p>
          <a:p>
            <a:pPr marL="342900" marR="0" lvl="0" indent="-342900">
              <a:spcBef>
                <a:spcPts val="590"/>
              </a:spcBef>
              <a:spcAft>
                <a:spcPts val="0"/>
              </a:spcAft>
              <a:buSzPts val="1200"/>
              <a:buFont typeface="Symbol" panose="05050102010706020507" pitchFamily="18" charset="2"/>
              <a:buChar char=""/>
            </a:pPr>
            <a:r>
              <a:rPr lang="en-US" sz="6000" dirty="0">
                <a:latin typeface="Arial" panose="020B0604020202020204" pitchFamily="34" charset="0"/>
                <a:ea typeface="Symbol" panose="05050102010706020507" pitchFamily="18" charset="2"/>
                <a:cs typeface="Arial" panose="020B0604020202020204" pitchFamily="34" charset="0"/>
              </a:rPr>
              <a:t>Veronica Woo</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711A8155-01FD-45A6-A709-405988AF4A4C}" type="slidenum">
              <a:rPr lang="en-US" altLang="en-US" smtClean="0"/>
              <a:pPr>
                <a:defRPr/>
              </a:pPr>
              <a:t>4</a:t>
            </a:fld>
            <a:endParaRPr lang="en-US" altLang="en-US"/>
          </a:p>
        </p:txBody>
      </p:sp>
    </p:spTree>
    <p:extLst>
      <p:ext uri="{BB962C8B-B14F-4D97-AF65-F5344CB8AC3E}">
        <p14:creationId xmlns:p14="http://schemas.microsoft.com/office/powerpoint/2010/main" val="328157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Who we are:</a:t>
            </a:r>
          </a:p>
        </p:txBody>
      </p:sp>
      <p:sp>
        <p:nvSpPr>
          <p:cNvPr id="8" name="Content Placeholder 7"/>
          <p:cNvSpPr>
            <a:spLocks noGrp="1"/>
          </p:cNvSpPr>
          <p:nvPr>
            <p:ph idx="1"/>
          </p:nvPr>
        </p:nvSpPr>
        <p:spPr>
          <a:xfrm>
            <a:off x="1219359" y="3350030"/>
            <a:ext cx="21948458" cy="9051926"/>
          </a:xfrm>
        </p:spPr>
        <p:txBody>
          <a:bodyPr/>
          <a:lstStyle/>
          <a:p>
            <a:r>
              <a:rPr lang="en-US" dirty="0"/>
              <a:t>Faculty</a:t>
            </a:r>
          </a:p>
          <a:p>
            <a:pPr lvl="1"/>
            <a:r>
              <a:rPr lang="en-US" dirty="0"/>
              <a:t>Tenure Track</a:t>
            </a:r>
          </a:p>
          <a:p>
            <a:pPr lvl="1"/>
            <a:r>
              <a:rPr lang="en-US" dirty="0"/>
              <a:t>Lecturers</a:t>
            </a:r>
          </a:p>
          <a:p>
            <a:pPr lvl="1"/>
            <a:r>
              <a:rPr lang="en-US" dirty="0"/>
              <a:t>Department Chairs</a:t>
            </a:r>
          </a:p>
          <a:p>
            <a:r>
              <a:rPr lang="en-US" dirty="0"/>
              <a:t>Staff</a:t>
            </a:r>
          </a:p>
          <a:p>
            <a:r>
              <a:rPr lang="en-US" dirty="0"/>
              <a:t>Student Assistants</a:t>
            </a:r>
          </a:p>
        </p:txBody>
      </p:sp>
    </p:spTree>
    <p:extLst>
      <p:ext uri="{BB962C8B-B14F-4D97-AF65-F5344CB8AC3E}">
        <p14:creationId xmlns:p14="http://schemas.microsoft.com/office/powerpoint/2010/main" val="121511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7588" y="-2121381"/>
            <a:ext cx="12192000" cy="754053"/>
          </a:xfrm>
          <a:prstGeom prst="rect">
            <a:avLst/>
          </a:prstGeom>
        </p:spPr>
        <p:txBody>
          <a:bodyPr>
            <a:spAutoFit/>
          </a:bodyPr>
          <a:lstStyle/>
          <a:p>
            <a:r>
              <a:rPr lang="en-US" dirty="0"/>
              <a:t>	What we do WELL    --    STAFF</a:t>
            </a:r>
          </a:p>
        </p:txBody>
      </p:sp>
      <p:sp>
        <p:nvSpPr>
          <p:cNvPr id="3" name="Title 2"/>
          <p:cNvSpPr>
            <a:spLocks noGrp="1"/>
          </p:cNvSpPr>
          <p:nvPr>
            <p:ph type="title"/>
          </p:nvPr>
        </p:nvSpPr>
        <p:spPr/>
        <p:txBody>
          <a:bodyPr/>
          <a:lstStyle/>
          <a:p>
            <a:pPr algn="ctr"/>
            <a:r>
              <a:rPr lang="en-US" dirty="0"/>
              <a:t>What do we do Well--Staff</a:t>
            </a:r>
          </a:p>
        </p:txBody>
      </p:sp>
      <p:sp>
        <p:nvSpPr>
          <p:cNvPr id="5" name="Content Placeholder 4"/>
          <p:cNvSpPr>
            <a:spLocks noGrp="1"/>
          </p:cNvSpPr>
          <p:nvPr>
            <p:ph sz="half" idx="2"/>
          </p:nvPr>
        </p:nvSpPr>
        <p:spPr>
          <a:xfrm>
            <a:off x="1219359" y="3749676"/>
            <a:ext cx="10775238" cy="10215706"/>
          </a:xfrm>
        </p:spPr>
        <p:txBody>
          <a:bodyPr/>
          <a:lstStyle/>
          <a:p>
            <a:pPr defTabSz="1087444" eaLnBrk="1" fontAlgn="auto" hangingPunct="1">
              <a:spcBef>
                <a:spcPts val="0"/>
              </a:spcBef>
              <a:spcAft>
                <a:spcPts val="0"/>
              </a:spcAft>
            </a:pPr>
            <a:r>
              <a:rPr lang="en-US" sz="4000" b="1" dirty="0">
                <a:solidFill>
                  <a:prstClr val="black"/>
                </a:solidFill>
                <a:latin typeface="Calibri"/>
              </a:rPr>
              <a:t>Benefits (Health/Dental/Vision, Vacation, Recognition)</a:t>
            </a:r>
          </a:p>
          <a:p>
            <a:pPr defTabSz="1087444" eaLnBrk="1" fontAlgn="auto" hangingPunct="1">
              <a:spcBef>
                <a:spcPts val="0"/>
              </a:spcBef>
              <a:spcAft>
                <a:spcPts val="0"/>
              </a:spcAft>
            </a:pPr>
            <a:r>
              <a:rPr lang="en-US" sz="4000" b="1" dirty="0">
                <a:solidFill>
                  <a:prstClr val="black"/>
                </a:solidFill>
                <a:latin typeface="Calibri"/>
              </a:rPr>
              <a:t>Mental health workshops</a:t>
            </a:r>
          </a:p>
          <a:p>
            <a:pPr defTabSz="1087444" eaLnBrk="1" fontAlgn="auto" hangingPunct="1">
              <a:spcBef>
                <a:spcPts val="0"/>
              </a:spcBef>
              <a:spcAft>
                <a:spcPts val="0"/>
              </a:spcAft>
            </a:pPr>
            <a:r>
              <a:rPr lang="en-US" sz="4000" b="1" dirty="0">
                <a:solidFill>
                  <a:prstClr val="black"/>
                </a:solidFill>
                <a:latin typeface="Calibri"/>
              </a:rPr>
              <a:t>Transportation:  great commuter options</a:t>
            </a:r>
          </a:p>
          <a:p>
            <a:pPr defTabSz="1087444" eaLnBrk="1" fontAlgn="auto" hangingPunct="1">
              <a:spcBef>
                <a:spcPts val="0"/>
              </a:spcBef>
              <a:spcAft>
                <a:spcPts val="0"/>
              </a:spcAft>
            </a:pPr>
            <a:r>
              <a:rPr lang="en-US" sz="4000" b="1" dirty="0">
                <a:solidFill>
                  <a:prstClr val="black"/>
                </a:solidFill>
                <a:latin typeface="Calibri"/>
              </a:rPr>
              <a:t>Discounted tuition (staff/family)</a:t>
            </a:r>
          </a:p>
          <a:p>
            <a:pPr defTabSz="1087444" eaLnBrk="1" fontAlgn="auto" hangingPunct="1">
              <a:spcBef>
                <a:spcPts val="0"/>
              </a:spcBef>
              <a:spcAft>
                <a:spcPts val="0"/>
              </a:spcAft>
            </a:pPr>
            <a:r>
              <a:rPr lang="en-US" sz="4000" b="1" dirty="0">
                <a:solidFill>
                  <a:prstClr val="black"/>
                </a:solidFill>
                <a:latin typeface="Calibri"/>
              </a:rPr>
              <a:t>Summer workshops</a:t>
            </a:r>
          </a:p>
          <a:p>
            <a:pPr defTabSz="1087444" eaLnBrk="1" fontAlgn="auto" hangingPunct="1">
              <a:spcBef>
                <a:spcPts val="0"/>
              </a:spcBef>
              <a:spcAft>
                <a:spcPts val="0"/>
              </a:spcAft>
            </a:pPr>
            <a:r>
              <a:rPr lang="en-US" sz="4000" b="1" dirty="0">
                <a:solidFill>
                  <a:prstClr val="black"/>
                </a:solidFill>
                <a:latin typeface="Calibri"/>
              </a:rPr>
              <a:t>Training</a:t>
            </a:r>
          </a:p>
          <a:p>
            <a:pPr defTabSz="1087444" eaLnBrk="1" fontAlgn="auto" hangingPunct="1">
              <a:spcBef>
                <a:spcPts val="0"/>
              </a:spcBef>
              <a:spcAft>
                <a:spcPts val="0"/>
              </a:spcAft>
            </a:pPr>
            <a:r>
              <a:rPr lang="en-US" sz="4000" b="1" dirty="0">
                <a:solidFill>
                  <a:prstClr val="black"/>
                </a:solidFill>
                <a:latin typeface="Calibri"/>
              </a:rPr>
              <a:t>Discounted software</a:t>
            </a:r>
          </a:p>
          <a:p>
            <a:pPr defTabSz="1087444" eaLnBrk="1" fontAlgn="auto" hangingPunct="1">
              <a:spcBef>
                <a:spcPts val="0"/>
              </a:spcBef>
              <a:spcAft>
                <a:spcPts val="0"/>
              </a:spcAft>
            </a:pPr>
            <a:r>
              <a:rPr lang="en-US" sz="4000" b="1" dirty="0">
                <a:solidFill>
                  <a:prstClr val="black"/>
                </a:solidFill>
                <a:latin typeface="Calibri"/>
              </a:rPr>
              <a:t>Discounted food on campus</a:t>
            </a:r>
          </a:p>
          <a:p>
            <a:pPr defTabSz="1087444" eaLnBrk="1" fontAlgn="auto" hangingPunct="1">
              <a:spcBef>
                <a:spcPts val="0"/>
              </a:spcBef>
              <a:spcAft>
                <a:spcPts val="0"/>
              </a:spcAft>
            </a:pPr>
            <a:r>
              <a:rPr lang="en-US" sz="4000" b="1" dirty="0">
                <a:solidFill>
                  <a:prstClr val="black"/>
                </a:solidFill>
                <a:latin typeface="Calibri"/>
              </a:rPr>
              <a:t>Great people</a:t>
            </a:r>
          </a:p>
          <a:p>
            <a:pPr defTabSz="1087444" eaLnBrk="1" fontAlgn="auto" hangingPunct="1">
              <a:spcBef>
                <a:spcPts val="0"/>
              </a:spcBef>
              <a:spcAft>
                <a:spcPts val="0"/>
              </a:spcAft>
            </a:pPr>
            <a:r>
              <a:rPr lang="en-US" sz="4000" b="1" dirty="0">
                <a:solidFill>
                  <a:prstClr val="black"/>
                </a:solidFill>
                <a:latin typeface="Calibri"/>
              </a:rPr>
              <a:t>Location</a:t>
            </a:r>
          </a:p>
          <a:p>
            <a:pPr defTabSz="1087444" eaLnBrk="1" fontAlgn="auto" hangingPunct="1">
              <a:spcBef>
                <a:spcPts val="0"/>
              </a:spcBef>
              <a:spcAft>
                <a:spcPts val="0"/>
              </a:spcAft>
            </a:pPr>
            <a:r>
              <a:rPr lang="en-US" sz="4000" b="1" dirty="0">
                <a:solidFill>
                  <a:prstClr val="black"/>
                </a:solidFill>
                <a:latin typeface="Calibri"/>
              </a:rPr>
              <a:t>Diversity</a:t>
            </a:r>
          </a:p>
          <a:p>
            <a:pPr defTabSz="1087444" eaLnBrk="1" fontAlgn="auto" hangingPunct="1">
              <a:spcBef>
                <a:spcPts val="0"/>
              </a:spcBef>
              <a:spcAft>
                <a:spcPts val="0"/>
              </a:spcAft>
            </a:pPr>
            <a:r>
              <a:rPr lang="en-US" sz="4000" b="1" dirty="0">
                <a:solidFill>
                  <a:prstClr val="black"/>
                </a:solidFill>
                <a:latin typeface="Calibri"/>
              </a:rPr>
              <a:t>Mission driven focus</a:t>
            </a:r>
          </a:p>
          <a:p>
            <a:endParaRPr lang="en-US" dirty="0"/>
          </a:p>
        </p:txBody>
      </p:sp>
      <p:sp>
        <p:nvSpPr>
          <p:cNvPr id="7" name="Content Placeholder 6"/>
          <p:cNvSpPr>
            <a:spLocks noGrp="1"/>
          </p:cNvSpPr>
          <p:nvPr>
            <p:ph sz="quarter" idx="4"/>
          </p:nvPr>
        </p:nvSpPr>
        <p:spPr>
          <a:xfrm>
            <a:off x="12388347" y="3749676"/>
            <a:ext cx="10779470" cy="7902576"/>
          </a:xfrm>
        </p:spPr>
        <p:txBody>
          <a:bodyPr/>
          <a:lstStyle/>
          <a:p>
            <a:pPr defTabSz="1087444" eaLnBrk="1" fontAlgn="auto" hangingPunct="1">
              <a:spcBef>
                <a:spcPts val="0"/>
              </a:spcBef>
              <a:spcAft>
                <a:spcPts val="0"/>
              </a:spcAft>
            </a:pPr>
            <a:r>
              <a:rPr lang="en-US" sz="4000" b="1" dirty="0">
                <a:solidFill>
                  <a:prstClr val="black"/>
                </a:solidFill>
                <a:latin typeface="Calibri"/>
              </a:rPr>
              <a:t>Health Center (massages, over-the-counter medicine available, flu shots)</a:t>
            </a:r>
          </a:p>
          <a:p>
            <a:pPr defTabSz="1087444" eaLnBrk="1" fontAlgn="auto" hangingPunct="1">
              <a:spcBef>
                <a:spcPts val="0"/>
              </a:spcBef>
              <a:spcAft>
                <a:spcPts val="0"/>
              </a:spcAft>
            </a:pPr>
            <a:r>
              <a:rPr lang="en-US" sz="4000" b="1" dirty="0">
                <a:solidFill>
                  <a:prstClr val="black"/>
                </a:solidFill>
                <a:latin typeface="Calibri"/>
              </a:rPr>
              <a:t>Entertainment</a:t>
            </a:r>
          </a:p>
          <a:p>
            <a:pPr defTabSz="1087444" eaLnBrk="1" fontAlgn="auto" hangingPunct="1">
              <a:spcBef>
                <a:spcPts val="0"/>
              </a:spcBef>
              <a:spcAft>
                <a:spcPts val="0"/>
              </a:spcAft>
            </a:pPr>
            <a:r>
              <a:rPr lang="en-US" sz="4000" b="1" dirty="0">
                <a:solidFill>
                  <a:prstClr val="black"/>
                </a:solidFill>
                <a:latin typeface="Calibri"/>
              </a:rPr>
              <a:t>Wi-Fi</a:t>
            </a:r>
          </a:p>
          <a:p>
            <a:pPr defTabSz="1087444" eaLnBrk="1" fontAlgn="auto" hangingPunct="1">
              <a:spcBef>
                <a:spcPts val="0"/>
              </a:spcBef>
              <a:spcAft>
                <a:spcPts val="0"/>
              </a:spcAft>
            </a:pPr>
            <a:r>
              <a:rPr lang="en-US" sz="4000" b="1" dirty="0">
                <a:solidFill>
                  <a:prstClr val="black"/>
                </a:solidFill>
                <a:latin typeface="Calibri"/>
              </a:rPr>
              <a:t>Teams of greatness all over the campus</a:t>
            </a:r>
          </a:p>
          <a:p>
            <a:pPr defTabSz="1087444" eaLnBrk="1" fontAlgn="auto" hangingPunct="1">
              <a:spcBef>
                <a:spcPts val="0"/>
              </a:spcBef>
              <a:spcAft>
                <a:spcPts val="0"/>
              </a:spcAft>
            </a:pPr>
            <a:r>
              <a:rPr lang="en-US" sz="4000" b="1" dirty="0">
                <a:solidFill>
                  <a:prstClr val="black"/>
                </a:solidFill>
                <a:latin typeface="Calibri"/>
              </a:rPr>
              <a:t>Sunshine/weather</a:t>
            </a:r>
          </a:p>
          <a:p>
            <a:pPr defTabSz="1087444" eaLnBrk="1" fontAlgn="auto" hangingPunct="1">
              <a:spcBef>
                <a:spcPts val="0"/>
              </a:spcBef>
              <a:spcAft>
                <a:spcPts val="0"/>
              </a:spcAft>
            </a:pPr>
            <a:r>
              <a:rPr lang="en-US" sz="4000" b="1" dirty="0">
                <a:solidFill>
                  <a:prstClr val="black"/>
                </a:solidFill>
                <a:latin typeface="Calibri"/>
              </a:rPr>
              <a:t>Advancement opportunities</a:t>
            </a:r>
          </a:p>
          <a:p>
            <a:pPr defTabSz="1087444" eaLnBrk="1" fontAlgn="auto" hangingPunct="1">
              <a:spcBef>
                <a:spcPts val="0"/>
              </a:spcBef>
              <a:spcAft>
                <a:spcPts val="0"/>
              </a:spcAft>
            </a:pPr>
            <a:r>
              <a:rPr lang="en-US" sz="4000" b="1" dirty="0">
                <a:solidFill>
                  <a:prstClr val="black"/>
                </a:solidFill>
                <a:latin typeface="Calibri"/>
              </a:rPr>
              <a:t>Community engagement opportunities</a:t>
            </a:r>
          </a:p>
          <a:p>
            <a:pPr defTabSz="1087444" eaLnBrk="1" fontAlgn="auto" hangingPunct="1">
              <a:spcBef>
                <a:spcPts val="0"/>
              </a:spcBef>
              <a:spcAft>
                <a:spcPts val="0"/>
              </a:spcAft>
            </a:pPr>
            <a:r>
              <a:rPr lang="en-US" sz="4000" b="1" dirty="0">
                <a:solidFill>
                  <a:prstClr val="black"/>
                </a:solidFill>
                <a:latin typeface="Calibri"/>
              </a:rPr>
              <a:t>Beautiful campus</a:t>
            </a:r>
          </a:p>
          <a:p>
            <a:pPr defTabSz="1087444" eaLnBrk="1" fontAlgn="auto" hangingPunct="1">
              <a:spcBef>
                <a:spcPts val="0"/>
              </a:spcBef>
              <a:spcAft>
                <a:spcPts val="0"/>
              </a:spcAft>
            </a:pPr>
            <a:r>
              <a:rPr lang="en-US" sz="4000" b="1" dirty="0">
                <a:solidFill>
                  <a:prstClr val="black"/>
                </a:solidFill>
                <a:latin typeface="Calibri"/>
              </a:rPr>
              <a:t>Healthy environment</a:t>
            </a:r>
          </a:p>
          <a:p>
            <a:pPr defTabSz="1087444" eaLnBrk="1" fontAlgn="auto" hangingPunct="1">
              <a:spcBef>
                <a:spcPts val="0"/>
              </a:spcBef>
              <a:spcAft>
                <a:spcPts val="0"/>
              </a:spcAft>
            </a:pPr>
            <a:r>
              <a:rPr lang="en-US" sz="4000" b="1" dirty="0">
                <a:solidFill>
                  <a:prstClr val="black"/>
                </a:solidFill>
                <a:latin typeface="Calibri"/>
              </a:rPr>
              <a:t>Students</a:t>
            </a:r>
          </a:p>
          <a:p>
            <a:pPr defTabSz="1087444" eaLnBrk="1" fontAlgn="auto" hangingPunct="1">
              <a:spcBef>
                <a:spcPts val="0"/>
              </a:spcBef>
              <a:spcAft>
                <a:spcPts val="0"/>
              </a:spcAft>
            </a:pPr>
            <a:r>
              <a:rPr lang="en-US" sz="4000" b="1" dirty="0">
                <a:solidFill>
                  <a:prstClr val="black"/>
                </a:solidFill>
                <a:latin typeface="Calibri"/>
              </a:rPr>
              <a:t>Faculty</a:t>
            </a:r>
          </a:p>
          <a:p>
            <a:pPr defTabSz="1087444" eaLnBrk="1" fontAlgn="auto" hangingPunct="1">
              <a:spcBef>
                <a:spcPts val="0"/>
              </a:spcBef>
              <a:spcAft>
                <a:spcPts val="0"/>
              </a:spcAft>
            </a:pPr>
            <a:r>
              <a:rPr lang="en-US" sz="4000" b="1" dirty="0">
                <a:solidFill>
                  <a:prstClr val="black"/>
                </a:solidFill>
                <a:latin typeface="Calibri"/>
              </a:rPr>
              <a:t>Ease of communication, vertical/horizontal</a:t>
            </a:r>
          </a:p>
          <a:p>
            <a:endParaRPr lang="en-US" dirty="0"/>
          </a:p>
        </p:txBody>
      </p:sp>
    </p:spTree>
    <p:extLst>
      <p:ext uri="{BB962C8B-B14F-4D97-AF65-F5344CB8AC3E}">
        <p14:creationId xmlns:p14="http://schemas.microsoft.com/office/powerpoint/2010/main" val="148655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What we can IMPROVE</a:t>
            </a:r>
            <a:br>
              <a:rPr lang="en-US" dirty="0"/>
            </a:br>
            <a:endParaRPr lang="en-US" dirty="0"/>
          </a:p>
        </p:txBody>
      </p:sp>
      <p:sp>
        <p:nvSpPr>
          <p:cNvPr id="7" name="Content Placeholder 6"/>
          <p:cNvSpPr>
            <a:spLocks noGrp="1"/>
          </p:cNvSpPr>
          <p:nvPr>
            <p:ph sz="half" idx="1"/>
          </p:nvPr>
        </p:nvSpPr>
        <p:spPr/>
        <p:txBody>
          <a:bodyPr/>
          <a:lstStyle/>
          <a:p>
            <a:r>
              <a:rPr lang="en-US" sz="3600" dirty="0"/>
              <a:t>Market current benefits (discounts, download software)</a:t>
            </a:r>
          </a:p>
          <a:p>
            <a:r>
              <a:rPr lang="en-US" sz="3600" dirty="0"/>
              <a:t>Intentional spaces for interactions</a:t>
            </a:r>
          </a:p>
          <a:p>
            <a:r>
              <a:rPr lang="en-US" sz="3600" dirty="0"/>
              <a:t>Training for Students</a:t>
            </a:r>
          </a:p>
          <a:p>
            <a:r>
              <a:rPr lang="en-US" sz="3600" dirty="0"/>
              <a:t>Staff Training Manual</a:t>
            </a:r>
          </a:p>
          <a:p>
            <a:r>
              <a:rPr lang="en-US" sz="3600" dirty="0"/>
              <a:t>On Boarding</a:t>
            </a:r>
          </a:p>
          <a:p>
            <a:r>
              <a:rPr lang="en-US" sz="3600" dirty="0"/>
              <a:t>Signature Reduction Act</a:t>
            </a:r>
          </a:p>
          <a:p>
            <a:r>
              <a:rPr lang="en-US" sz="3600" dirty="0"/>
              <a:t>Faculty Lecturers:  provide sense of belonging; feel needed</a:t>
            </a:r>
          </a:p>
          <a:p>
            <a:r>
              <a:rPr lang="en-US" sz="3600" dirty="0"/>
              <a:t>Recycling improvements</a:t>
            </a:r>
          </a:p>
          <a:p>
            <a:r>
              <a:rPr lang="en-US" sz="3600" dirty="0"/>
              <a:t>Personal responsibility</a:t>
            </a:r>
          </a:p>
        </p:txBody>
      </p:sp>
      <p:sp>
        <p:nvSpPr>
          <p:cNvPr id="8" name="Content Placeholder 7"/>
          <p:cNvSpPr>
            <a:spLocks noGrp="1"/>
          </p:cNvSpPr>
          <p:nvPr>
            <p:ph sz="half" idx="2"/>
          </p:nvPr>
        </p:nvSpPr>
        <p:spPr/>
        <p:txBody>
          <a:bodyPr/>
          <a:lstStyle/>
          <a:p>
            <a:pPr lvl="0"/>
            <a:r>
              <a:rPr lang="en-US" sz="3600" dirty="0">
                <a:solidFill>
                  <a:prstClr val="black"/>
                </a:solidFill>
              </a:rPr>
              <a:t>Pride building activities</a:t>
            </a:r>
          </a:p>
          <a:p>
            <a:pPr lvl="0"/>
            <a:r>
              <a:rPr lang="en-US" sz="3600" dirty="0">
                <a:solidFill>
                  <a:prstClr val="black"/>
                </a:solidFill>
              </a:rPr>
              <a:t>Retention/Tenure/Promotion (RTP) process</a:t>
            </a:r>
          </a:p>
          <a:p>
            <a:pPr lvl="0"/>
            <a:r>
              <a:rPr lang="en-US" sz="3600" dirty="0">
                <a:solidFill>
                  <a:prstClr val="black"/>
                </a:solidFill>
              </a:rPr>
              <a:t>Negativity funneling; place to deliver and handle issues, complaints, suggestions</a:t>
            </a:r>
          </a:p>
          <a:p>
            <a:pPr lvl="0"/>
            <a:r>
              <a:rPr lang="en-US" sz="3600" dirty="0">
                <a:solidFill>
                  <a:prstClr val="black"/>
                </a:solidFill>
              </a:rPr>
              <a:t>More mental health resources on campus</a:t>
            </a:r>
          </a:p>
          <a:p>
            <a:pPr lvl="0"/>
            <a:r>
              <a:rPr lang="en-US" sz="3600" dirty="0">
                <a:solidFill>
                  <a:prstClr val="black"/>
                </a:solidFill>
              </a:rPr>
              <a:t>Ombudsman </a:t>
            </a:r>
          </a:p>
          <a:p>
            <a:pPr lvl="0"/>
            <a:r>
              <a:rPr lang="en-US" sz="3600" dirty="0">
                <a:solidFill>
                  <a:prstClr val="black"/>
                </a:solidFill>
              </a:rPr>
              <a:t>Conduct, Assessment, Response and Evaluation (CARE) Team for employees</a:t>
            </a:r>
          </a:p>
          <a:p>
            <a:pPr lvl="0"/>
            <a:r>
              <a:rPr lang="en-US" sz="3600" dirty="0">
                <a:solidFill>
                  <a:prstClr val="black"/>
                </a:solidFill>
              </a:rPr>
              <a:t>Space allocation / locating</a:t>
            </a:r>
          </a:p>
          <a:p>
            <a:pPr lvl="0"/>
            <a:r>
              <a:rPr lang="en-US" sz="3600" dirty="0">
                <a:solidFill>
                  <a:prstClr val="black"/>
                </a:solidFill>
              </a:rPr>
              <a:t>Mutual respect</a:t>
            </a:r>
          </a:p>
          <a:p>
            <a:pPr lvl="0"/>
            <a:r>
              <a:rPr lang="en-US" sz="3600" dirty="0">
                <a:solidFill>
                  <a:prstClr val="black"/>
                </a:solidFill>
              </a:rPr>
              <a:t>Employee Assistance Program (EAP) on campus</a:t>
            </a:r>
          </a:p>
          <a:p>
            <a:endParaRPr lang="en-US" dirty="0"/>
          </a:p>
        </p:txBody>
      </p:sp>
    </p:spTree>
    <p:extLst>
      <p:ext uri="{BB962C8B-B14F-4D97-AF65-F5344CB8AC3E}">
        <p14:creationId xmlns:p14="http://schemas.microsoft.com/office/powerpoint/2010/main" val="316990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3855" y="748145"/>
            <a:ext cx="22743622" cy="12319462"/>
          </a:xfrm>
          <a:prstGeom prst="rect">
            <a:avLst/>
          </a:prstGeom>
        </p:spPr>
      </p:pic>
    </p:spTree>
    <p:extLst>
      <p:ext uri="{BB962C8B-B14F-4D97-AF65-F5344CB8AC3E}">
        <p14:creationId xmlns:p14="http://schemas.microsoft.com/office/powerpoint/2010/main" val="410952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2842" y="914401"/>
            <a:ext cx="22966989" cy="12440453"/>
          </a:xfrm>
          <a:prstGeom prst="rect">
            <a:avLst/>
          </a:prstGeom>
        </p:spPr>
      </p:pic>
    </p:spTree>
    <p:extLst>
      <p:ext uri="{BB962C8B-B14F-4D97-AF65-F5344CB8AC3E}">
        <p14:creationId xmlns:p14="http://schemas.microsoft.com/office/powerpoint/2010/main" val="3687353503"/>
      </p:ext>
    </p:extLst>
  </p:cSld>
  <p:clrMapOvr>
    <a:masterClrMapping/>
  </p:clrMapOvr>
</p:sld>
</file>

<file path=ppt/theme/theme1.xml><?xml version="1.0" encoding="utf-8"?>
<a:theme xmlns:a="http://schemas.openxmlformats.org/drawingml/2006/main" name="Simple ppt presentation">
  <a:themeElements>
    <a:clrScheme name="Custom 3">
      <a:dk1>
        <a:sysClr val="windowText" lastClr="000000"/>
      </a:dk1>
      <a:lt1>
        <a:sysClr val="window" lastClr="FFFFFF"/>
      </a:lt1>
      <a:dk2>
        <a:srgbClr val="4A4F55"/>
      </a:dk2>
      <a:lt2>
        <a:srgbClr val="8A8A8D"/>
      </a:lt2>
      <a:accent1>
        <a:srgbClr val="FFCE00"/>
      </a:accent1>
      <a:accent2>
        <a:srgbClr val="FFCE00"/>
      </a:accent2>
      <a:accent3>
        <a:srgbClr val="FFCE00"/>
      </a:accent3>
      <a:accent4>
        <a:srgbClr val="FFCE00"/>
      </a:accent4>
      <a:accent5>
        <a:srgbClr val="FFCE00"/>
      </a:accent5>
      <a:accent6>
        <a:srgbClr val="FFCE00"/>
      </a:accent6>
      <a:hlink>
        <a:srgbClr val="FFCE00"/>
      </a:hlink>
      <a:folHlink>
        <a:srgbClr val="A586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4775</TotalTime>
  <Words>582</Words>
  <Application>Microsoft Macintosh PowerPoint</Application>
  <PresentationFormat>Custom</PresentationFormat>
  <Paragraphs>124</Paragraphs>
  <Slides>17</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B Helvetica Bold</vt:lpstr>
      <vt:lpstr>Calibri</vt:lpstr>
      <vt:lpstr>Futura Bk BT Book</vt:lpstr>
      <vt:lpstr>FuturaBT Book</vt:lpstr>
      <vt:lpstr>Open Sans</vt:lpstr>
      <vt:lpstr>Open Sans Light</vt:lpstr>
      <vt:lpstr>Symbol</vt:lpstr>
      <vt:lpstr>Tisa Offc</vt:lpstr>
      <vt:lpstr>TisaOT</vt:lpstr>
      <vt:lpstr>Simple ppt presentation</vt:lpstr>
      <vt:lpstr>Office Theme</vt:lpstr>
      <vt:lpstr>PowerPoint Presentation</vt:lpstr>
      <vt:lpstr>A Great Place to Work </vt:lpstr>
      <vt:lpstr> Task Force Charge:</vt:lpstr>
      <vt:lpstr>Members</vt:lpstr>
      <vt:lpstr>Who we are:</vt:lpstr>
      <vt:lpstr>What do we do Well--Staff</vt:lpstr>
      <vt:lpstr>What we can IMPROVE </vt:lpstr>
      <vt:lpstr>PowerPoint Presentation</vt:lpstr>
      <vt:lpstr>PowerPoint Presentation</vt:lpstr>
      <vt:lpstr>Study and Assess current Environment— What do our Employees think?</vt:lpstr>
      <vt:lpstr>Focus Groups</vt:lpstr>
      <vt:lpstr>What Faculty think</vt:lpstr>
      <vt:lpstr>PowerPoint Presentation</vt:lpstr>
      <vt:lpstr>Cal State LA’s Mission Statement</vt:lpstr>
      <vt:lpstr>Major Issues:</vt:lpstr>
      <vt:lpstr>Now what?</vt:lpstr>
      <vt:lpstr>PowerPoint Presentation</vt:lpstr>
    </vt:vector>
  </TitlesOfParts>
  <Company>Louis Twelve Design</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Leyva, Adriana</cp:lastModifiedBy>
  <cp:revision>809</cp:revision>
  <cp:lastPrinted>2018-04-11T00:21:39Z</cp:lastPrinted>
  <dcterms:created xsi:type="dcterms:W3CDTF">2014-12-02T17:36:54Z</dcterms:created>
  <dcterms:modified xsi:type="dcterms:W3CDTF">2018-07-19T16:36:01Z</dcterms:modified>
</cp:coreProperties>
</file>