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5" r:id="rId2"/>
    <p:sldId id="297" r:id="rId3"/>
    <p:sldId id="483" r:id="rId4"/>
    <p:sldId id="435" r:id="rId5"/>
    <p:sldId id="467" r:id="rId6"/>
    <p:sldId id="490" r:id="rId7"/>
    <p:sldId id="493" r:id="rId8"/>
    <p:sldId id="391" r:id="rId9"/>
    <p:sldId id="484" r:id="rId10"/>
    <p:sldId id="486" r:id="rId11"/>
    <p:sldId id="487" r:id="rId12"/>
    <p:sldId id="489" r:id="rId13"/>
    <p:sldId id="432" r:id="rId14"/>
    <p:sldId id="449" r:id="rId1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BD3747"/>
    <a:srgbClr val="932B37"/>
    <a:srgbClr val="610DBD"/>
    <a:srgbClr val="1275B8"/>
    <a:srgbClr val="9C1F2E"/>
    <a:srgbClr val="E6B012"/>
    <a:srgbClr val="A03844"/>
    <a:srgbClr val="155D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95" autoAdjust="0"/>
    <p:restoredTop sz="91520" autoAdjust="0"/>
  </p:normalViewPr>
  <p:slideViewPr>
    <p:cSldViewPr>
      <p:cViewPr varScale="1">
        <p:scale>
          <a:sx n="137" d="100"/>
          <a:sy n="137" d="100"/>
        </p:scale>
        <p:origin x="233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2170"/>
    </p:cViewPr>
  </p:sorterViewPr>
  <p:notesViewPr>
    <p:cSldViewPr>
      <p:cViewPr varScale="1">
        <p:scale>
          <a:sx n="71" d="100"/>
          <a:sy n="71" d="100"/>
        </p:scale>
        <p:origin x="-1806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080D4FFC-5322-41FA-AAE7-44C2AA9D13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11638" y="542925"/>
            <a:ext cx="2092325" cy="1568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66725" y="2246313"/>
            <a:ext cx="5999163" cy="643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94E70B3B-1D3B-4D50-9EDC-EA74371E142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5EFD99-B1B5-439E-A6F2-346A3C3FB527}" type="slidenum">
              <a:rPr lang="en-US" altLang="en-US" sz="1200" smtClean="0"/>
              <a:pPr>
                <a:spcBef>
                  <a:spcPct val="0"/>
                </a:spcBef>
              </a:pPr>
              <a:t>1</a:t>
            </a:fld>
            <a:endParaRPr lang="en-US" altLang="en-US" sz="1200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7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9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14BF57-6EBA-4286-BCB6-B72F2082B629}" type="slidenum">
              <a:rPr lang="en-US" altLang="en-US" sz="1200" smtClean="0"/>
              <a:pPr>
                <a:spcBef>
                  <a:spcPct val="0"/>
                </a:spcBef>
              </a:pPr>
              <a:t>10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7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9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67D6AC-94A4-400C-B24C-42D49F96C4BE}" type="slidenum">
              <a:rPr lang="en-US" altLang="en-US" sz="1200" smtClean="0"/>
              <a:pPr>
                <a:spcBef>
                  <a:spcPct val="0"/>
                </a:spcBef>
              </a:pPr>
              <a:t>11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65685D-EFB0-44AD-9592-4830F29F98A9}" type="slidenum">
              <a:rPr lang="en-US" altLang="en-US" sz="1200" smtClean="0"/>
              <a:pPr>
                <a:spcBef>
                  <a:spcPct val="0"/>
                </a:spcBef>
              </a:pPr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79126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AA03FE-F9A1-43F6-8006-4F9DAE949B52}" type="slidenum">
              <a:rPr lang="en-US" altLang="en-US" sz="1200" smtClean="0"/>
              <a:pPr>
                <a:spcBef>
                  <a:spcPct val="0"/>
                </a:spcBef>
              </a:pPr>
              <a:t>13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E70B3B-1D3B-4D50-9EDC-EA74371E142F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4818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7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9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514EF3-A409-48BE-BD92-E0D836E4F043}" type="slidenum">
              <a:rPr lang="en-US" altLang="en-US" sz="1200" smtClean="0"/>
              <a:pPr>
                <a:spcBef>
                  <a:spcPct val="0"/>
                </a:spcBef>
              </a:pPr>
              <a:t>3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8B3B84-BCAD-40D6-8CC2-BD89B4439269}" type="slidenum">
              <a:rPr lang="en-US" altLang="en-US" sz="1200" smtClean="0"/>
              <a:pPr>
                <a:spcBef>
                  <a:spcPct val="0"/>
                </a:spcBef>
              </a:pPr>
              <a:t>4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EECF5B-F1B9-4EC1-885D-A3193BB88A4C}" type="slidenum">
              <a:rPr lang="en-US" altLang="en-US" sz="1200" smtClean="0"/>
              <a:pPr>
                <a:spcBef>
                  <a:spcPct val="0"/>
                </a:spcBef>
              </a:pPr>
              <a:t>5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EECF5B-F1B9-4EC1-885D-A3193BB88A4C}" type="slidenum">
              <a:rPr lang="en-US" altLang="en-US" sz="1200" smtClean="0"/>
              <a:pPr>
                <a:spcBef>
                  <a:spcPct val="0"/>
                </a:spcBef>
              </a:pPr>
              <a:t>6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74771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224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7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9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F61E1C-AB0D-4058-BE94-B0DD60A41AF3}" type="slidenum">
              <a:rPr lang="en-US" altLang="en-US" sz="1200" smtClean="0"/>
              <a:pPr>
                <a:spcBef>
                  <a:spcPct val="0"/>
                </a:spcBef>
              </a:pPr>
              <a:t>9</a:t>
            </a:fld>
            <a:endParaRPr lang="en-US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" descr="RedPowerpointBackground.jpg                                    00052529Macintosh HD                   BCA56E57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4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8"/>
          <p:cNvSpPr>
            <a:spLocks noChangeArrowheads="1"/>
          </p:cNvSpPr>
          <p:nvPr userDrawn="1"/>
        </p:nvSpPr>
        <p:spPr bwMode="auto">
          <a:xfrm>
            <a:off x="0" y="1981200"/>
            <a:ext cx="9144000" cy="762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4" name="Rectangle 29"/>
          <p:cNvSpPr>
            <a:spLocks noChangeArrowheads="1"/>
          </p:cNvSpPr>
          <p:nvPr userDrawn="1"/>
        </p:nvSpPr>
        <p:spPr bwMode="auto">
          <a:xfrm>
            <a:off x="0" y="4800600"/>
            <a:ext cx="9144000" cy="762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pic>
        <p:nvPicPr>
          <p:cNvPr id="5" name="Picture 30" descr="CSUWordmarkWorkingforCA.jpg                                    00052529Macintosh HD                   BCA56E57: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9" t="30136" b="53542"/>
          <a:stretch>
            <a:fillRect/>
          </a:stretch>
        </p:blipFill>
        <p:spPr bwMode="auto">
          <a:xfrm>
            <a:off x="420688" y="381000"/>
            <a:ext cx="365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700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6C1B4-ABCF-4BE7-9BB1-BDBCC0F625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7399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74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800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A1F9-D7F2-42F4-93EE-C6385A8299C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8925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2362200"/>
            <a:ext cx="8229600" cy="38100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7906D-2679-4174-8DA0-F8392C996A2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140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36BFA-C5E3-4032-9380-656CE136AAD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0903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790CD-B722-4A45-9212-96A91651F73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0660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9491A-58C5-433F-BDB3-799F470BE2A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5710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7714A-8B2D-412C-AA24-C4196677AAE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5747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AB1D9-B671-4877-81FC-855C2E0E78A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5073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13C6B-0D08-468C-B764-0A9914F9ACE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507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4F356-0B8D-4A24-ADF6-3D910EC530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905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32A28-32AA-47A8-950B-31510E24C3D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4855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62200"/>
            <a:ext cx="8229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dirty="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dirty="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7178CEF-B639-49E9-B1D4-0022240987B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1" name="Picture 35" descr="CSUWordmarkWorkingforCA.jpg                                    00052529Macintosh HD                   BCA56E57: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9" t="30136" b="53542"/>
          <a:stretch>
            <a:fillRect/>
          </a:stretch>
        </p:blipFill>
        <p:spPr bwMode="auto">
          <a:xfrm>
            <a:off x="228600" y="304800"/>
            <a:ext cx="365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36"/>
          <p:cNvSpPr>
            <a:spLocks noChangeArrowheads="1"/>
          </p:cNvSpPr>
          <p:nvPr userDrawn="1"/>
        </p:nvSpPr>
        <p:spPr bwMode="auto">
          <a:xfrm>
            <a:off x="0" y="0"/>
            <a:ext cx="91440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b="0" dirty="0">
              <a:solidFill>
                <a:schemeClr val="tx2"/>
              </a:solidFill>
            </a:endParaRPr>
          </a:p>
        </p:txBody>
      </p:sp>
      <p:sp>
        <p:nvSpPr>
          <p:cNvPr id="1033" name="Line 37"/>
          <p:cNvSpPr>
            <a:spLocks noChangeShapeType="1"/>
          </p:cNvSpPr>
          <p:nvPr userDrawn="1"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  <p:sldLayoutId id="214748428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34950" indent="-2349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6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0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statela.edu/academicpersonnel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lfac.org/" TargetMode="External"/><Relationship Id="rId5" Type="http://schemas.openxmlformats.org/officeDocument/2006/relationships/hyperlink" Target="http://www.calstate.edu/HR/index.shtml" TargetMode="External"/><Relationship Id="rId4" Type="http://schemas.openxmlformats.org/officeDocument/2006/relationships/hyperlink" Target="http://www.calstate.edu/LaborRel/Contracts_HTML/CFA_CONTRACT/2014-2017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617662"/>
            <a:ext cx="9144000" cy="2819400"/>
          </a:xfrm>
          <a:solidFill>
            <a:srgbClr val="FFFF00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br>
              <a:rPr lang="en-US" altLang="en-US" sz="4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altLang="en-US" sz="4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Understanding Article 12 (Unit 3 CBA)</a:t>
            </a:r>
            <a:br>
              <a:rPr lang="en-US" altLang="en-US" sz="4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altLang="en-US" sz="4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Order of Assignment</a:t>
            </a:r>
            <a:br>
              <a:rPr lang="en-US" altLang="en-US" sz="4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br>
              <a:rPr lang="en-US" altLang="en-US" sz="2000" b="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br>
              <a:rPr lang="en-US" altLang="en-US" sz="4000" b="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lang="en-US" altLang="en-US" sz="24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387" name="Rectangle 1028"/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5105400"/>
            <a:ext cx="3657600" cy="1143000"/>
          </a:xfrm>
          <a:noFill/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n-US" altLang="en-US" sz="1800" b="1" i="1" dirty="0">
                <a:solidFill>
                  <a:srgbClr val="FFFF00"/>
                </a:solidFill>
                <a:latin typeface="Verdana" panose="020B0604030504040204" pitchFamily="34" charset="0"/>
              </a:rPr>
              <a:t>Nancy McQueen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n-US" altLang="en-US" sz="1800" i="1" dirty="0">
                <a:solidFill>
                  <a:srgbClr val="FFFF00"/>
                </a:solidFill>
                <a:latin typeface="Verdana" panose="020B0604030504040204" pitchFamily="34" charset="0"/>
              </a:rPr>
              <a:t>Office of Faculty Affairs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n-US" altLang="en-US" sz="1800" i="1">
                <a:solidFill>
                  <a:srgbClr val="FFFF00"/>
                </a:solidFill>
                <a:latin typeface="Verdana" panose="020B0604030504040204" pitchFamily="34" charset="0"/>
              </a:rPr>
              <a:t>October 14, </a:t>
            </a:r>
            <a:r>
              <a:rPr lang="en-US" altLang="en-US" sz="1800" i="1" dirty="0">
                <a:solidFill>
                  <a:srgbClr val="FFFF00"/>
                </a:solidFill>
                <a:latin typeface="Verdana" panose="020B0604030504040204" pitchFamily="34" charset="0"/>
              </a:rPr>
              <a:t>2020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endParaRPr lang="en-US" altLang="en-US" sz="1800" dirty="0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  <p:pic>
        <p:nvPicPr>
          <p:cNvPr id="1638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7912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 result for cal state l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648200"/>
            <a:ext cx="27432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905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4808538" y="1289050"/>
            <a:ext cx="4335462" cy="768350"/>
          </a:xfrm>
        </p:spPr>
        <p:txBody>
          <a:bodyPr anchor="t"/>
          <a:lstStyle/>
          <a:p>
            <a:pPr algn="ctr"/>
            <a:r>
              <a:rPr lang="en-US" altLang="en-US" dirty="0">
                <a:solidFill>
                  <a:schemeClr val="tx1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Article 12 Timeline for 3-year Appointments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0887" y="1310821"/>
            <a:ext cx="4797652" cy="5928179"/>
          </a:xfrm>
          <a:solidFill>
            <a:schemeClr val="accent3">
              <a:lumMod val="85000"/>
              <a:alpha val="26000"/>
            </a:schemeClr>
          </a:solidFill>
        </p:spPr>
        <p:txBody>
          <a:bodyPr/>
          <a:lstStyle/>
          <a:p>
            <a:pPr>
              <a:defRPr/>
            </a:pPr>
            <a:r>
              <a:rPr lang="en-US" altLang="en-US" sz="18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ea typeface="Calibri" pitchFamily="34" charset="0"/>
                <a:cs typeface="Segoe UI Semibold" panose="020B0702040204020203" pitchFamily="34" charset="0"/>
              </a:rPr>
              <a:t>Years 1-6: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ea typeface="Calibri" pitchFamily="34" charset="0"/>
                <a:cs typeface="Segoe UI Semibold" panose="020B0702040204020203" pitchFamily="34" charset="0"/>
              </a:rPr>
              <a:t>Original appointment can be for any time base or duration (12.3)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ea typeface="Calibri" pitchFamily="34" charset="0"/>
                <a:cs typeface="Segoe UI Semibold" panose="020B0702040204020203" pitchFamily="34" charset="0"/>
              </a:rPr>
              <a:t>After that, careful consideration (12.7)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ea typeface="Calibri" pitchFamily="34" charset="0"/>
                <a:cs typeface="Segoe UI Semibold" panose="020B0702040204020203" pitchFamily="34" charset="0"/>
              </a:rPr>
              <a:t>Only those on a one-year appointment have entitlements (12.3)</a:t>
            </a:r>
          </a:p>
          <a:p>
            <a:pPr>
              <a:defRPr/>
            </a:pPr>
            <a:r>
              <a:rPr lang="en-US" altLang="en-US" sz="18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ea typeface="Calibri" pitchFamily="34" charset="0"/>
                <a:cs typeface="Segoe UI Semibold" panose="020B0702040204020203" pitchFamily="34" charset="0"/>
              </a:rPr>
              <a:t>Transition to year 7: Requires a cumulative evaluation for 3-year appointment (12.12)</a:t>
            </a:r>
          </a:p>
          <a:p>
            <a:pPr>
              <a:defRPr/>
            </a:pPr>
            <a:r>
              <a:rPr lang="en-US" altLang="en-US" sz="18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ea typeface="Calibri" pitchFamily="34" charset="0"/>
                <a:cs typeface="Segoe UI Semibold" panose="020B0702040204020203" pitchFamily="34" charset="0"/>
              </a:rPr>
              <a:t>Year 7 and beyond (12.12):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ea typeface="Calibri" pitchFamily="34" charset="0"/>
                <a:cs typeface="Segoe UI Semibold" panose="020B0702040204020203" pitchFamily="34" charset="0"/>
              </a:rPr>
              <a:t>3-year appointments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ea typeface="Calibri" pitchFamily="34" charset="0"/>
                <a:cs typeface="Segoe UI Semibold" panose="020B0702040204020203" pitchFamily="34" charset="0"/>
              </a:rPr>
              <a:t>Higher priority for work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Segoe UI Semibold" panose="020B0702040204020203" pitchFamily="34" charset="0"/>
                <a:ea typeface="Calibri" pitchFamily="34" charset="0"/>
                <a:cs typeface="Segoe UI Semibold" panose="020B0702040204020203" pitchFamily="34" charset="0"/>
              </a:rPr>
              <a:t>Re-evaluation for subsequent 3-year appointments - Done in year 3 of the appointment – must be deemed satisfactory for reappointment</a:t>
            </a:r>
          </a:p>
          <a:p>
            <a:pPr marL="457200" lvl="1" indent="0">
              <a:buFontTx/>
              <a:buNone/>
              <a:defRPr/>
            </a:pPr>
            <a:endParaRPr lang="en-US" altLang="en-US" dirty="0">
              <a:solidFill>
                <a:srgbClr val="155DF3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710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7912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93713" y="1228725"/>
            <a:ext cx="8229600" cy="609600"/>
          </a:xfrm>
        </p:spPr>
        <p:txBody>
          <a:bodyPr anchor="t"/>
          <a:lstStyle/>
          <a:p>
            <a:pPr algn="ctr"/>
            <a:r>
              <a:rPr lang="en-US" altLang="en-US" dirty="0">
                <a:solidFill>
                  <a:srgbClr val="FFFF00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Article 12 Timelines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95800"/>
          </a:xfrm>
        </p:spPr>
        <p:txBody>
          <a:bodyPr/>
          <a:lstStyle/>
          <a:p>
            <a:pPr>
              <a:defRPr/>
            </a:pPr>
            <a:r>
              <a:rPr lang="en-US" altLang="en-US" sz="2000" dirty="0">
                <a:solidFill>
                  <a:schemeClr val="bg1"/>
                </a:solidFill>
                <a:latin typeface="Segoe UI Semibold" panose="020B0702040204020203" pitchFamily="34" charset="0"/>
                <a:ea typeface="Calibri" pitchFamily="34" charset="0"/>
                <a:cs typeface="Segoe UI Semibold" panose="020B0702040204020203" pitchFamily="34" charset="0"/>
              </a:rPr>
              <a:t>3 Year Appointments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ea typeface="ＭＳ Ｐゴシック" pitchFamily="108" charset="-128"/>
                <a:cs typeface="Segoe UI Semibold" panose="020B0702040204020203" pitchFamily="34" charset="0"/>
              </a:rPr>
              <a:t>Temporary faculty employed during the previous academic year and possessing six (6) or more years of consecutive service: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ea typeface="ＭＳ Ｐゴシック" pitchFamily="108" charset="-128"/>
                <a:cs typeface="Segoe UI Semibold" panose="020B0702040204020203" pitchFamily="34" charset="0"/>
              </a:rPr>
              <a:t>On a single campus, in a single department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ea typeface="ＭＳ Ｐゴシック" pitchFamily="108" charset="-128"/>
                <a:cs typeface="Segoe UI Semibold" panose="020B0702040204020203" pitchFamily="34" charset="0"/>
              </a:rPr>
              <a:t>Employment of one (1) semester during the Academic Year is considered one (1) year of service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ea typeface="ＭＳ Ｐゴシック" pitchFamily="108" charset="-128"/>
                <a:cs typeface="Segoe UI Semibold" panose="020B0702040204020203" pitchFamily="34" charset="0"/>
              </a:rPr>
              <a:t>“Entitlement” is determined by total paid units during year prior to 3-year contract; 3</a:t>
            </a:r>
            <a:r>
              <a:rPr lang="en-US" sz="2000" baseline="30000" dirty="0">
                <a:solidFill>
                  <a:schemeClr val="bg1"/>
                </a:solidFill>
                <a:latin typeface="Segoe UI Semibold" panose="020B0702040204020203" pitchFamily="34" charset="0"/>
                <a:ea typeface="ＭＳ Ｐゴシック" pitchFamily="108" charset="-128"/>
                <a:cs typeface="Segoe UI Semibold" panose="020B0702040204020203" pitchFamily="34" charset="0"/>
              </a:rPr>
              <a:t>rd</a:t>
            </a:r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ea typeface="ＭＳ Ｐゴシック" pitchFamily="108" charset="-128"/>
                <a:cs typeface="Segoe UI Semibold" panose="020B0702040204020203" pitchFamily="34" charset="0"/>
              </a:rPr>
              <a:t> year of subsequent contracts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bg1"/>
                </a:solidFill>
                <a:latin typeface="Segoe UI Semibold" panose="020B0702040204020203" pitchFamily="34" charset="0"/>
                <a:ea typeface="ＭＳ Ｐゴシック" panose="020B0600070205080204" pitchFamily="34" charset="-128"/>
                <a:cs typeface="Segoe UI Semibold" panose="020B0702040204020203" pitchFamily="34" charset="0"/>
              </a:rPr>
              <a:t>Part-time appointments are conditioned on budget and/or enrollment.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66FF33"/>
                </a:solidFill>
                <a:latin typeface="Segoe UI Semibold" panose="020B0702040204020203" pitchFamily="34" charset="0"/>
                <a:ea typeface="ＭＳ Ｐゴシック" panose="020B0600070205080204" pitchFamily="34" charset="-128"/>
                <a:cs typeface="Segoe UI Semibold" panose="020B0702040204020203" pitchFamily="34" charset="0"/>
              </a:rPr>
              <a:t>If you are unable to appoint at the previous </a:t>
            </a:r>
            <a:r>
              <a:rPr lang="en-US" altLang="en-US" sz="2000" dirty="0" err="1">
                <a:solidFill>
                  <a:srgbClr val="66FF33"/>
                </a:solidFill>
                <a:latin typeface="Segoe UI Semibold" panose="020B0702040204020203" pitchFamily="34" charset="0"/>
                <a:ea typeface="ＭＳ Ｐゴシック" panose="020B0600070205080204" pitchFamily="34" charset="-128"/>
                <a:cs typeface="Segoe UI Semibold" panose="020B0702040204020203" pitchFamily="34" charset="0"/>
              </a:rPr>
              <a:t>timebase</a:t>
            </a:r>
            <a:r>
              <a:rPr lang="en-US" altLang="en-US" sz="2000" dirty="0">
                <a:solidFill>
                  <a:srgbClr val="66FF33"/>
                </a:solidFill>
                <a:latin typeface="Segoe UI Semibold" panose="020B0702040204020203" pitchFamily="34" charset="0"/>
                <a:ea typeface="ＭＳ Ｐゴシック" panose="020B0600070205080204" pitchFamily="34" charset="-128"/>
                <a:cs typeface="Segoe UI Semibold" panose="020B0702040204020203" pitchFamily="34" charset="0"/>
              </a:rPr>
              <a:t>, you may appoint at a lesser </a:t>
            </a:r>
            <a:r>
              <a:rPr lang="en-US" altLang="en-US" sz="2000" dirty="0" err="1">
                <a:solidFill>
                  <a:srgbClr val="66FF33"/>
                </a:solidFill>
                <a:latin typeface="Segoe UI Semibold" panose="020B0702040204020203" pitchFamily="34" charset="0"/>
                <a:ea typeface="ＭＳ Ｐゴシック" panose="020B0600070205080204" pitchFamily="34" charset="-128"/>
                <a:cs typeface="Segoe UI Semibold" panose="020B0702040204020203" pitchFamily="34" charset="0"/>
              </a:rPr>
              <a:t>timebase</a:t>
            </a:r>
            <a:r>
              <a:rPr lang="en-US" altLang="en-US" sz="2000" dirty="0">
                <a:solidFill>
                  <a:srgbClr val="66FF33"/>
                </a:solidFill>
                <a:latin typeface="Segoe UI Semibold" panose="020B0702040204020203" pitchFamily="34" charset="0"/>
                <a:ea typeface="ＭＳ Ｐゴシック" panose="020B0600070205080204" pitchFamily="34" charset="-128"/>
                <a:cs typeface="Segoe UI Semibold" panose="020B0702040204020203" pitchFamily="34" charset="0"/>
              </a:rPr>
              <a:t> ( 12.13)</a:t>
            </a:r>
          </a:p>
          <a:p>
            <a:pPr marL="457200" lvl="1" indent="0">
              <a:buFontTx/>
              <a:buNone/>
              <a:defRPr/>
            </a:pPr>
            <a:endParaRPr lang="en-US" altLang="en-US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915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7912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6748" y="4495800"/>
            <a:ext cx="7772400" cy="224676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en-US" sz="3600" dirty="0">
                <a:solidFill>
                  <a:srgbClr val="FFFF00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What factors do you consider when we need to appoint work, including hiring new lecturers?</a:t>
            </a:r>
          </a:p>
          <a:p>
            <a:pPr algn="ctr" eaLnBrk="1" hangingPunct="1">
              <a:defRPr/>
            </a:pPr>
            <a:r>
              <a:rPr lang="en-US" altLang="en-US" sz="3200" dirty="0">
                <a:solidFill>
                  <a:srgbClr val="FFFF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(3-5 Minute Discussion)</a:t>
            </a:r>
            <a:endParaRPr lang="en-US" sz="32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048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7912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8FF788-0C7D-B044-B026-D7CCEB965E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96711"/>
            <a:ext cx="4800600" cy="319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052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615113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7912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762000"/>
          </a:xfrm>
        </p:spPr>
        <p:txBody>
          <a:bodyPr/>
          <a:lstStyle/>
          <a:p>
            <a:pPr algn="ctr"/>
            <a:r>
              <a:rPr lang="en-US" altLang="en-US" sz="3600" dirty="0">
                <a:solidFill>
                  <a:srgbClr val="FFFF00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Resources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246062" y="2060575"/>
            <a:ext cx="8651875" cy="46450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Office of Faculty Affairs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  <a:hlinkClick r:id="rId3"/>
              </a:rPr>
              <a:t>www.calstatela.edu/academicpersonnel</a:t>
            </a:r>
            <a:endParaRPr lang="en-US" altLang="en-US" dirty="0">
              <a:solidFill>
                <a:schemeClr val="bg1"/>
              </a:solidFill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Faculty Contract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  <a:hlinkClick r:id="rId4"/>
              </a:rPr>
              <a:t>www.calstate.edu/LaborRel/Contracts_HTML/CFA_CONTRACT/2014-2017/</a:t>
            </a:r>
            <a:endParaRPr lang="en-US" altLang="en-US" dirty="0">
              <a:solidFill>
                <a:schemeClr val="bg1"/>
              </a:solidFill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General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  <a:hlinkClick r:id="rId5"/>
              </a:rPr>
              <a:t>www.calstate.edu/HR/index.shtml</a:t>
            </a:r>
            <a:endParaRPr lang="en-US" altLang="en-US" sz="2800" dirty="0">
              <a:solidFill>
                <a:schemeClr val="bg1"/>
              </a:solidFill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CFA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www.calfac.org</a:t>
            </a:r>
          </a:p>
          <a:p>
            <a:br>
              <a:rPr lang="en-US" dirty="0"/>
            </a:b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chemeClr val="bg1"/>
              </a:solidFill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9636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7912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295400"/>
            <a:ext cx="11410950" cy="572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1257300"/>
            <a:ext cx="4114800" cy="914400"/>
          </a:xfrm>
          <a:solidFill>
            <a:schemeClr val="bg2">
              <a:alpha val="18039"/>
            </a:schemeClr>
          </a:solidFill>
        </p:spPr>
        <p:txBody>
          <a:bodyPr anchor="t"/>
          <a:lstStyle/>
          <a:p>
            <a:pPr algn="ctr" eaLnBrk="1" hangingPunct="1"/>
            <a:r>
              <a:rPr lang="en-US" altLang="en-US" sz="4000" dirty="0">
                <a:solidFill>
                  <a:srgbClr val="FFFF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Today’s Topics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81000" y="2133600"/>
            <a:ext cx="4953000" cy="2286000"/>
          </a:xfrm>
          <a:solidFill>
            <a:schemeClr val="bg2">
              <a:alpha val="38000"/>
            </a:schemeClr>
          </a:solidFill>
        </p:spPr>
        <p:txBody>
          <a:bodyPr/>
          <a:lstStyle/>
          <a:p>
            <a:pPr lvl="1" eaLnBrk="1" hangingPunct="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FFFF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Appointment of Lecturers</a:t>
            </a:r>
          </a:p>
          <a:p>
            <a:pPr lvl="1" eaLnBrk="1" hangingPunct="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FFFF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Lecturer Entitlements</a:t>
            </a:r>
          </a:p>
          <a:p>
            <a:pPr lvl="1" eaLnBrk="1" hangingPunct="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FFFF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Your Questions</a:t>
            </a:r>
          </a:p>
        </p:txBody>
      </p:sp>
      <p:pic>
        <p:nvPicPr>
          <p:cNvPr id="1843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7912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1295400"/>
            <a:ext cx="9161463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itle 1"/>
          <p:cNvSpPr>
            <a:spLocks noGrp="1"/>
          </p:cNvSpPr>
          <p:nvPr>
            <p:ph type="title"/>
          </p:nvPr>
        </p:nvSpPr>
        <p:spPr>
          <a:xfrm>
            <a:off x="428625" y="1474788"/>
            <a:ext cx="8229600" cy="685800"/>
          </a:xfrm>
        </p:spPr>
        <p:txBody>
          <a:bodyPr anchor="t"/>
          <a:lstStyle/>
          <a:p>
            <a:pPr algn="ctr"/>
            <a:r>
              <a:rPr lang="en-US" altLang="en-US" dirty="0">
                <a:solidFill>
                  <a:srgbClr val="FFFF00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Article 12 Provides the Blueprint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36120" y="1981200"/>
            <a:ext cx="8229600" cy="4800600"/>
          </a:xfrm>
          <a:solidFill>
            <a:schemeClr val="bg2">
              <a:alpha val="29019"/>
            </a:schemeClr>
          </a:solidFill>
        </p:spPr>
        <p:txBody>
          <a:bodyPr/>
          <a:lstStyle/>
          <a:p>
            <a:r>
              <a:rPr lang="en-US" altLang="en-US" sz="2600" dirty="0">
                <a:solidFill>
                  <a:schemeClr val="bg1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General Principles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Tenure-track faculty take precedence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Long-term lecturers (three-year appointments) who have performed satisfactorily have first priority for work among temporary faculty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Faculty who have worked for you and performed satisfactorily receive careful consideration for reappointment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Current part-time faculty have opportunities to increase their time base if work is available</a:t>
            </a:r>
          </a:p>
        </p:txBody>
      </p:sp>
      <p:pic>
        <p:nvPicPr>
          <p:cNvPr id="3686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7912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81000" y="1139825"/>
            <a:ext cx="8229600" cy="536575"/>
          </a:xfrm>
        </p:spPr>
        <p:txBody>
          <a:bodyPr anchor="t"/>
          <a:lstStyle/>
          <a:p>
            <a:pPr algn="ctr"/>
            <a:r>
              <a:rPr lang="en-US" altLang="en-US" dirty="0">
                <a:solidFill>
                  <a:srgbClr val="FFFF00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The Article 12 Glossary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05800" cy="4876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bg1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Careful Consideration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bg1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Lecturers who have been evaluated (12.7)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bg1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Anyone who worked for you in current/prior year (12.29)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bg1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Review of application, evaluations, and Personnel Action File – sign in to PAF and be prepared to justify decisions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bg1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Similar Assignment – refers to </a:t>
            </a:r>
            <a:r>
              <a:rPr lang="en-US" altLang="en-US" sz="1800" dirty="0" err="1">
                <a:solidFill>
                  <a:schemeClr val="bg1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timebase</a:t>
            </a:r>
            <a:r>
              <a:rPr lang="en-US" altLang="en-US" sz="1800" dirty="0">
                <a:solidFill>
                  <a:schemeClr val="bg1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 (12.3)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bg1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Offered to a part-time lecturer with 2 semesters of consecutive employment in the same department and same campus in an academic year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rgbClr val="66FF33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IF</a:t>
            </a:r>
            <a:r>
              <a:rPr lang="en-US" altLang="en-US" sz="1800" dirty="0">
                <a:solidFill>
                  <a:schemeClr val="bg1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 </a:t>
            </a:r>
            <a:r>
              <a:rPr lang="en-US" altLang="en-US" sz="1800" dirty="0">
                <a:solidFill>
                  <a:srgbClr val="66FF33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rehired</a:t>
            </a:r>
            <a:r>
              <a:rPr lang="en-US" altLang="en-US" sz="1800" dirty="0">
                <a:solidFill>
                  <a:schemeClr val="bg1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, lecturers get a 1-year conditional appointment to same or higher time base (</a:t>
            </a:r>
            <a:r>
              <a:rPr lang="en-US" altLang="en-US" sz="1800" dirty="0">
                <a:solidFill>
                  <a:srgbClr val="66FF33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sufficient work must be available – 12.5</a:t>
            </a:r>
            <a:r>
              <a:rPr lang="en-US" altLang="en-US" sz="1800" dirty="0">
                <a:solidFill>
                  <a:schemeClr val="bg1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bg1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Worked turned down by the lecturer counts towards meeting their entitlement as do classes that get canceled due to low enrollment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bg1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If a class is canceled after the third meeting, the lecturer gets paid for the entire class.</a:t>
            </a:r>
          </a:p>
        </p:txBody>
      </p:sp>
      <p:pic>
        <p:nvPicPr>
          <p:cNvPr id="3891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7912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229600" cy="752475"/>
          </a:xfrm>
        </p:spPr>
        <p:txBody>
          <a:bodyPr anchor="t"/>
          <a:lstStyle/>
          <a:p>
            <a:pPr algn="ctr"/>
            <a:r>
              <a:rPr lang="en-US" altLang="en-US" dirty="0">
                <a:solidFill>
                  <a:srgbClr val="FFFF00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The Article 12 Glossary (continued)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Personnel Action File (PAF) (Article 11)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One official file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Access is logged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Conditional and Unconditional Appointments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Part-time may be conditional (12.5) - entitlements apply </a:t>
            </a:r>
          </a:p>
          <a:p>
            <a:pPr lvl="2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bg1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Conditional on enrollment and funding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Full time </a:t>
            </a:r>
            <a:r>
              <a:rPr lang="en-US" altLang="en-US" sz="2400" u="sng" dirty="0">
                <a:solidFill>
                  <a:schemeClr val="bg1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must be unconditional </a:t>
            </a:r>
            <a:r>
              <a:rPr lang="en-US" altLang="en-US" sz="2400" dirty="0">
                <a:solidFill>
                  <a:schemeClr val="bg1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(12.6) -</a:t>
            </a:r>
          </a:p>
          <a:p>
            <a:pPr lvl="2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bg1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Must be paid for 15 units even if less than 15 units of work is  available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Entitlement</a:t>
            </a:r>
          </a:p>
          <a:p>
            <a:pPr lvl="2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bg1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Refers to time base</a:t>
            </a:r>
          </a:p>
          <a:p>
            <a:pPr lvl="1"/>
            <a:endParaRPr lang="en-US" alt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6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7912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229600" cy="752475"/>
          </a:xfrm>
        </p:spPr>
        <p:txBody>
          <a:bodyPr anchor="t"/>
          <a:lstStyle/>
          <a:p>
            <a:pPr marL="457200" lvl="1" indent="0">
              <a:buNone/>
            </a:pPr>
            <a:r>
              <a:rPr lang="en-US" altLang="en-US" sz="3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Preference for Available Temporary Work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the need to assign additional temporary work to lecturers after the assignment needs of tenured and probationary faculty have been satisfied (including FERP </a:t>
            </a:r>
            <a:r>
              <a:rPr lang="en-US" alt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PRTB </a:t>
            </a:r>
            <a:r>
              <a:rPr lang="en-US" alt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faculty), and after work to be taught by administrators, teaching associates, and other student employees or voluntary faculty, the work shall first be offered to </a:t>
            </a:r>
            <a:r>
              <a:rPr lang="en-US" alt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qualified</a:t>
            </a:r>
            <a:r>
              <a:rPr lang="en-US" alt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temporary faculty in the department who have </a:t>
            </a:r>
            <a:r>
              <a:rPr lang="en-US" alt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performed satisfactorily</a:t>
            </a:r>
            <a:r>
              <a:rPr lang="en-US" alt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the following order: (12.29)</a:t>
            </a:r>
          </a:p>
        </p:txBody>
      </p:sp>
      <p:pic>
        <p:nvPicPr>
          <p:cNvPr id="4096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7912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10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229600" cy="46038"/>
          </a:xfrm>
        </p:spPr>
        <p:txBody>
          <a:bodyPr/>
          <a:lstStyle/>
          <a:p>
            <a:pPr algn="ctr"/>
            <a:endParaRPr lang="en-US" altLang="en-US" sz="2400" dirty="0"/>
          </a:p>
        </p:txBody>
      </p:sp>
      <p:graphicFrame>
        <p:nvGraphicFramePr>
          <p:cNvPr id="147514" name="Group 5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678849566"/>
              </p:ext>
            </p:extLst>
          </p:nvPr>
        </p:nvGraphicFramePr>
        <p:xfrm>
          <a:off x="609600" y="1219200"/>
          <a:ext cx="7997826" cy="5527747"/>
        </p:xfrm>
        <a:graphic>
          <a:graphicData uri="http://schemas.openxmlformats.org/drawingml/2006/table">
            <a:tbl>
              <a:tblPr/>
              <a:tblGrid>
                <a:gridCol w="3998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8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98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-96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Beginning of the academic year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-96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During the year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-96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3-year full-time appointees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-96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3-year full-time appointees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8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-96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Continuing multi-year full-time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-96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Continuing multi-year full-time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-96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3-year part-time appointees, up to “entitlement”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-96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3-year part-time appointees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-96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Eligible for 3-year, on “recall” list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-96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Eligible for 3-year, on “recall” list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-96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 Continuing multi-year part-time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-96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 Continuing 1-year full-time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-96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 Visiting faculty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-96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 Continuing 1-year, multi-year part-time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-96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-96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 Visiting faculty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90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-96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 “Careful consideration” (worked prior year)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-96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 “Careful consideration”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229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-96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8.i. 3-year part-time appointees, up to FT (or 1-year PT appointees who are demonstrably better qualified)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-96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9.i 3-year part-time appointees, up to FT (or 1-year PT appointees who are demonstrably better qualified)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80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-96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8.ii One-year PT appointees, up to FT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-96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9.ii One-year PT appointees, up to FT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80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-96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8.iii All other qualified candidates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-96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9.iii All other qualified candidates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3052" name="TextBox 1"/>
          <p:cNvSpPr txBox="1">
            <a:spLocks noChangeArrowheads="1"/>
          </p:cNvSpPr>
          <p:nvPr/>
        </p:nvSpPr>
        <p:spPr bwMode="auto">
          <a:xfrm>
            <a:off x="6019800" y="250825"/>
            <a:ext cx="2982913" cy="83099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dirty="0"/>
              <a:t>Temporary Faculty:</a:t>
            </a:r>
          </a:p>
          <a:p>
            <a:pPr algn="ctr" eaLnBrk="1" hangingPunct="1"/>
            <a:r>
              <a:rPr lang="en-US" altLang="en-US" sz="1600" dirty="0"/>
              <a:t>Order of Assignment </a:t>
            </a:r>
          </a:p>
          <a:p>
            <a:pPr algn="ctr" eaLnBrk="1" hangingPunct="1"/>
            <a:r>
              <a:rPr lang="en-US" altLang="en-US" sz="1600" dirty="0"/>
              <a:t>(Article 12.29) </a:t>
            </a:r>
          </a:p>
        </p:txBody>
      </p:sp>
      <p:pic>
        <p:nvPicPr>
          <p:cNvPr id="4305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7912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846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229600" cy="46038"/>
          </a:xfrm>
        </p:spPr>
        <p:txBody>
          <a:bodyPr/>
          <a:lstStyle/>
          <a:p>
            <a:pPr algn="ctr"/>
            <a:endParaRPr lang="en-US" altLang="en-US" sz="2400" dirty="0"/>
          </a:p>
        </p:txBody>
      </p:sp>
      <p:graphicFrame>
        <p:nvGraphicFramePr>
          <p:cNvPr id="147514" name="Group 5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886491828"/>
              </p:ext>
            </p:extLst>
          </p:nvPr>
        </p:nvGraphicFramePr>
        <p:xfrm>
          <a:off x="609600" y="1219200"/>
          <a:ext cx="7997826" cy="5556178"/>
        </p:xfrm>
        <a:graphic>
          <a:graphicData uri="http://schemas.openxmlformats.org/drawingml/2006/table">
            <a:tbl>
              <a:tblPr/>
              <a:tblGrid>
                <a:gridCol w="3998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8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-96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Beginning of the academic year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-96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During the year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7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-96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3-year full-time appointees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-96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3-year full-time appointees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-96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Continuing multi-year full-time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-96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Continuing multi-year full-time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1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-96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3-year part-time appointees, up to “entitlement”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-96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3-year part-time appointees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7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-96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Eligible for 3-year, on “recall” list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-96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Eligible for 3-year, on “recall” list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4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-96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 Continuing multi-year part-time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-96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 Continuing 1-year full-time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4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-96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 Visiting faculty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-96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 Continuing 1-year, multi-year part-time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01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-96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 Careful consideration (worked prior year)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-96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 Visiting faculty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01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-96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7a. “Careful consideration” (worked in academic year 2019-2020)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-96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 “Careful consideration”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102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-96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8.i. 3-year part-time appointees, up to FT (or 1-year PT appointees who are demonstrably better qualified)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-96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9.i 3-year part-time appointees, up to FT (or 1-year PT appointees who are demonstrably better qualified)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4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-96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8.ii One-year PT appointees, up to FT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-96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9.ii One-year PT appointees, up to FT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64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-96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8.iii All other qualified candidates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-96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9.iii All other qualified candidates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3052" name="TextBox 1"/>
          <p:cNvSpPr txBox="1">
            <a:spLocks noChangeArrowheads="1"/>
          </p:cNvSpPr>
          <p:nvPr/>
        </p:nvSpPr>
        <p:spPr bwMode="auto">
          <a:xfrm>
            <a:off x="6019800" y="250825"/>
            <a:ext cx="2982913" cy="83099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dirty="0"/>
              <a:t>Temporary Faculty:</a:t>
            </a:r>
          </a:p>
          <a:p>
            <a:pPr algn="ctr" eaLnBrk="1" hangingPunct="1"/>
            <a:r>
              <a:rPr lang="en-US" altLang="en-US" sz="1600" dirty="0"/>
              <a:t>Order of Assignment (Article 12.29), 2020-2021 0nly</a:t>
            </a:r>
          </a:p>
        </p:txBody>
      </p:sp>
      <p:pic>
        <p:nvPicPr>
          <p:cNvPr id="4305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7912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381000" y="1143001"/>
            <a:ext cx="8229600" cy="533400"/>
          </a:xfrm>
        </p:spPr>
        <p:txBody>
          <a:bodyPr anchor="t"/>
          <a:lstStyle/>
          <a:p>
            <a:pPr algn="ctr"/>
            <a:r>
              <a:rPr lang="en-US" altLang="en-US" dirty="0">
                <a:solidFill>
                  <a:srgbClr val="FFFF00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One Year Appointments and Entitlements</a:t>
            </a:r>
            <a:br>
              <a:rPr lang="en-US" altLang="en-US" dirty="0">
                <a:solidFill>
                  <a:schemeClr val="bg1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</a:br>
            <a:endParaRPr lang="en-US" altLang="en-US" dirty="0">
              <a:solidFill>
                <a:schemeClr val="bg1"/>
              </a:solidFill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505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59" y="3810000"/>
            <a:ext cx="8839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57692" y="16002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2400" kern="0" dirty="0">
                <a:solidFill>
                  <a:schemeClr val="bg1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Eligibility Criteria for One-Year (Provision 12.3) Appointments</a:t>
            </a:r>
          </a:p>
          <a:p>
            <a:pPr algn="ctr">
              <a:defRPr/>
            </a:pPr>
            <a:endParaRPr lang="en-US" altLang="en-US" sz="1000" kern="0" dirty="0">
              <a:solidFill>
                <a:schemeClr val="bg1"/>
              </a:solidFill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endParaRP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b="0" kern="0" dirty="0">
                <a:solidFill>
                  <a:schemeClr val="bg1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Semester Campus Rule: Must work two consecutive terms in prior academic year and only the first two consecutive terms count in establishing entitlement. Fall is the first term of the year.  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b="0" kern="0" dirty="0">
                <a:solidFill>
                  <a:schemeClr val="bg1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Units taught during extension for credit programs do not count towards entitlement</a:t>
            </a:r>
            <a:br>
              <a:rPr lang="en-US" altLang="en-US" sz="2000" b="0" kern="0" dirty="0">
                <a:solidFill>
                  <a:schemeClr val="bg1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</a:br>
            <a:endParaRPr lang="en-US" altLang="en-US" sz="2000" b="0" kern="0" dirty="0">
              <a:solidFill>
                <a:schemeClr val="bg1"/>
              </a:solidFill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506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6" y="76200"/>
            <a:ext cx="5791200" cy="106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75695E"/>
      </a:dk2>
      <a:lt2>
        <a:srgbClr val="000000"/>
      </a:lt2>
      <a:accent1>
        <a:srgbClr val="C8221A"/>
      </a:accent1>
      <a:accent2>
        <a:srgbClr val="0A4567"/>
      </a:accent2>
      <a:accent3>
        <a:srgbClr val="FFFFFF"/>
      </a:accent3>
      <a:accent4>
        <a:srgbClr val="000000"/>
      </a:accent4>
      <a:accent5>
        <a:srgbClr val="E0ABAB"/>
      </a:accent5>
      <a:accent6>
        <a:srgbClr val="083E5D"/>
      </a:accent6>
      <a:hlink>
        <a:srgbClr val="C5AC81"/>
      </a:hlink>
      <a:folHlink>
        <a:srgbClr val="8B7F7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2004:Templates:Presentations:Designs:Beach</Template>
  <TotalTime>11901</TotalTime>
  <Words>1133</Words>
  <Application>Microsoft Macintosh PowerPoint</Application>
  <PresentationFormat>On-screen Show (4:3)</PresentationFormat>
  <Paragraphs>135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Segoe UI Semibold</vt:lpstr>
      <vt:lpstr>Verdana</vt:lpstr>
      <vt:lpstr>Wingdings</vt:lpstr>
      <vt:lpstr>Default Design</vt:lpstr>
      <vt:lpstr> Understanding Article 12 (Unit 3 CBA) Order of Assignment   </vt:lpstr>
      <vt:lpstr>Today’s Topics</vt:lpstr>
      <vt:lpstr>Article 12 Provides the Blueprint</vt:lpstr>
      <vt:lpstr>The Article 12 Glossary</vt:lpstr>
      <vt:lpstr>The Article 12 Glossary (continued)</vt:lpstr>
      <vt:lpstr>Preference for Available Temporary Work</vt:lpstr>
      <vt:lpstr>PowerPoint Presentation</vt:lpstr>
      <vt:lpstr>PowerPoint Presentation</vt:lpstr>
      <vt:lpstr>One Year Appointments and Entitlements </vt:lpstr>
      <vt:lpstr>Article 12 Timeline for 3-year Appointments</vt:lpstr>
      <vt:lpstr>Article 12 Timelines</vt:lpstr>
      <vt:lpstr>PowerPoint Presentation</vt:lpstr>
      <vt:lpstr>PowerPoint Presentation</vt:lpstr>
      <vt:lpstr>Resources</vt:lpstr>
    </vt:vector>
  </TitlesOfParts>
  <Company>Compaq Computer Corp.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name or presenter name</dc:title>
  <dc:creator>Joy Davies</dc:creator>
  <dc:description>Rev. 1 - October 2000</dc:description>
  <cp:lastModifiedBy>McQueen, Nancy</cp:lastModifiedBy>
  <cp:revision>533</cp:revision>
  <cp:lastPrinted>2006-09-14T16:47:43Z</cp:lastPrinted>
  <dcterms:created xsi:type="dcterms:W3CDTF">2000-10-09T15:40:46Z</dcterms:created>
  <dcterms:modified xsi:type="dcterms:W3CDTF">2020-10-14T23:17:41Z</dcterms:modified>
</cp:coreProperties>
</file>