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57" d="100"/>
          <a:sy n="57" d="100"/>
        </p:scale>
        <p:origin x="8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4DA32D-7DFD-41BA-BB6F-976B6C452B66}" type="datetimeFigureOut">
              <a:rPr lang="en-US" smtClean="0"/>
              <a:t>5/5/2017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C072C-6533-414C-965D-20CA63271792}" type="slidenum">
              <a:rPr lang="en-US" smtClean="0"/>
              <a:t>‹#›</a:t>
            </a:fld>
            <a:endParaRPr lang="en-US"/>
          </a:p>
        </p:txBody>
      </p:sp>
    </p:spTree>
    <p:extLst>
      <p:ext uri="{BB962C8B-B14F-4D97-AF65-F5344CB8AC3E}">
        <p14:creationId xmlns:p14="http://schemas.microsoft.com/office/powerpoint/2010/main" val="839040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A survey regarding GE outcome achievement was administered to a broad swath of students who took lower division General Education courses in Fall 2015. The survey was developed based on a prior pilot and consultation with academic governance and institutional research to examine the impact of the course they took on achieving all of the GE outcomes. The sizeable response rate and data analysis provide indirect evidence for effectiveness of GE courses on the achievement of program outcomes</a:t>
            </a:r>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41517682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the not so surprising</a:t>
            </a:r>
            <a:r>
              <a:rPr lang="en-US" baseline="0" dirty="0" smtClean="0"/>
              <a:t> – disciplines tended to do well in the expected area – average overall questions was a 3.81 </a:t>
            </a:r>
          </a:p>
          <a:p>
            <a:r>
              <a:rPr lang="en-US" baseline="0" dirty="0" smtClean="0"/>
              <a:t>The new GE Critical Thinking requirement has similar structure and outcomes as the previous ENGL 102 course, which had high scores on written &amp; </a:t>
            </a:r>
            <a:r>
              <a:rPr lang="en-US" baseline="0" dirty="0" err="1" smtClean="0"/>
              <a:t>crit</a:t>
            </a:r>
            <a:r>
              <a:rPr lang="en-US" baseline="0" dirty="0" smtClean="0"/>
              <a:t> thinking skills in 2015. These English 102 scores were encouraging because this course (and ones like it) will be used to fulfill the new university requirement for critical thinking.</a:t>
            </a:r>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2544172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green squares</a:t>
            </a:r>
            <a:r>
              <a:rPr lang="en-US" baseline="0" dirty="0" smtClean="0"/>
              <a:t> = more high scores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3 = “no impact”/neutral</a:t>
            </a:r>
          </a:p>
          <a:p>
            <a:endParaRPr lang="en-US" baseline="0" dirty="0" smtClean="0"/>
          </a:p>
          <a:p>
            <a:r>
              <a:rPr lang="en-US" dirty="0" smtClean="0"/>
              <a:t>Focus on the American and CA gov’t block</a:t>
            </a:r>
            <a:r>
              <a:rPr lang="en-US" baseline="0" dirty="0" smtClean="0"/>
              <a:t>s for now XXXX:  </a:t>
            </a:r>
            <a:r>
              <a:rPr lang="en-US" dirty="0" smtClean="0"/>
              <a:t>American Government</a:t>
            </a:r>
            <a:r>
              <a:rPr lang="en-US" baseline="0" dirty="0" smtClean="0"/>
              <a:t> – more green compared to last year</a:t>
            </a:r>
          </a:p>
          <a:p>
            <a:endParaRPr lang="en-US" baseline="0" dirty="0" smtClean="0"/>
          </a:p>
          <a:p>
            <a:r>
              <a:rPr lang="en-US" baseline="0" dirty="0" smtClean="0"/>
              <a:t>ASK – Take a look at your discipline, are they learning what you want them to learn?</a:t>
            </a:r>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948937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 </a:t>
            </a:r>
            <a:r>
              <a:rPr lang="en-US" dirty="0" smtClean="0"/>
              <a:t>Institutions </a:t>
            </a:r>
            <a:r>
              <a:rPr lang="en-US" dirty="0"/>
              <a:t>block shows</a:t>
            </a:r>
            <a:r>
              <a:rPr lang="en-US" baseline="0" dirty="0"/>
              <a:t> improvement across the first few outcomes </a:t>
            </a:r>
            <a:endParaRPr lang="en-US" dirty="0"/>
          </a:p>
          <a:p>
            <a:endParaRPr lang="en-US"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Wayne says, “the</a:t>
            </a:r>
            <a:r>
              <a:rPr lang="en-US" baseline="0" dirty="0" smtClean="0"/>
              <a:t> poor physical sciences” </a:t>
            </a:r>
            <a:endParaRPr lang="en-US" dirty="0" smtClean="0"/>
          </a:p>
          <a:p>
            <a:endParaRPr lang="en-US" dirty="0" smtClean="0"/>
          </a:p>
          <a:p>
            <a:r>
              <a:rPr lang="en-US" dirty="0" smtClean="0"/>
              <a:t>CT </a:t>
            </a:r>
            <a:r>
              <a:rPr lang="en-US" dirty="0"/>
              <a:t>comparison </a:t>
            </a:r>
            <a:r>
              <a:rPr lang="mr-IN" dirty="0"/>
              <a:t>–</a:t>
            </a:r>
            <a:r>
              <a:rPr lang="en-US" dirty="0"/>
              <a:t>  XXX the writing</a:t>
            </a:r>
            <a:r>
              <a:rPr lang="en-US" baseline="0" dirty="0"/>
              <a:t> block </a:t>
            </a:r>
          </a:p>
          <a:p>
            <a:endParaRPr lang="en-US" baseline="0" dirty="0"/>
          </a:p>
          <a:p>
            <a:endParaRPr lang="en-US" dirty="0"/>
          </a:p>
          <a:p>
            <a:pPr lvl="0" fontAlgn="base"/>
            <a:r>
              <a:rPr lang="en-US" sz="1200" kern="1200" dirty="0">
                <a:solidFill>
                  <a:schemeClr val="tx1"/>
                </a:solidFill>
                <a:effectLst/>
                <a:latin typeface="+mn-lt"/>
                <a:ea typeface="+mn-ea"/>
                <a:cs typeface="+mn-cs"/>
              </a:rPr>
              <a:t>Describe the goal(s) of the assessment;</a:t>
            </a:r>
          </a:p>
          <a:p>
            <a:pPr lvl="0" fontAlgn="base"/>
            <a:r>
              <a:rPr lang="en-US" sz="1200" kern="1200" dirty="0">
                <a:solidFill>
                  <a:schemeClr val="tx1"/>
                </a:solidFill>
                <a:effectLst/>
                <a:latin typeface="+mn-lt"/>
                <a:ea typeface="+mn-ea"/>
                <a:cs typeface="+mn-cs"/>
              </a:rPr>
              <a:t>Share how you made this a collaborative process;</a:t>
            </a:r>
          </a:p>
          <a:p>
            <a:pPr lvl="0" fontAlgn="base"/>
            <a:r>
              <a:rPr lang="en-US" sz="1200" kern="1200" dirty="0">
                <a:solidFill>
                  <a:schemeClr val="tx1"/>
                </a:solidFill>
                <a:effectLst/>
                <a:latin typeface="+mn-lt"/>
                <a:ea typeface="+mn-ea"/>
                <a:cs typeface="+mn-cs"/>
              </a:rPr>
              <a:t>Describe how data were collected and analyzed;</a:t>
            </a:r>
          </a:p>
          <a:p>
            <a:pPr lvl="0" fontAlgn="base"/>
            <a:r>
              <a:rPr lang="en-US" sz="1200" kern="1200" dirty="0">
                <a:solidFill>
                  <a:schemeClr val="tx1"/>
                </a:solidFill>
                <a:effectLst/>
                <a:latin typeface="+mn-lt"/>
                <a:ea typeface="+mn-ea"/>
                <a:cs typeface="+mn-cs"/>
              </a:rPr>
              <a:t>Describe how data were used to guide </a:t>
            </a:r>
            <a:r>
              <a:rPr lang="en-US" sz="1200" kern="1200" dirty="0" err="1">
                <a:solidFill>
                  <a:schemeClr val="tx1"/>
                </a:solidFill>
                <a:effectLst/>
                <a:latin typeface="+mn-lt"/>
                <a:ea typeface="+mn-ea"/>
                <a:cs typeface="+mn-cs"/>
              </a:rPr>
              <a:t>change;XXX</a:t>
            </a:r>
            <a:endParaRPr lang="en-US" sz="1200" kern="1200" dirty="0">
              <a:solidFill>
                <a:schemeClr val="tx1"/>
              </a:solidFill>
              <a:effectLst/>
              <a:latin typeface="+mn-lt"/>
              <a:ea typeface="+mn-ea"/>
              <a:cs typeface="+mn-cs"/>
            </a:endParaRPr>
          </a:p>
          <a:p>
            <a:pPr lvl="0" fontAlgn="base"/>
            <a:r>
              <a:rPr lang="en-US" sz="1200" kern="1200" dirty="0">
                <a:solidFill>
                  <a:schemeClr val="tx1"/>
                </a:solidFill>
                <a:effectLst/>
                <a:latin typeface="+mn-lt"/>
                <a:ea typeface="+mn-ea"/>
                <a:cs typeface="+mn-cs"/>
              </a:rPr>
              <a:t>And, finally, describe the changes that took place due to this process. XXXX</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3964837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kern="1200" dirty="0">
                <a:solidFill>
                  <a:schemeClr val="tx1"/>
                </a:solidFill>
                <a:effectLst/>
                <a:latin typeface="+mn-lt"/>
                <a:ea typeface="+mn-ea"/>
                <a:cs typeface="+mn-cs"/>
              </a:rPr>
              <a:t>Describe the goal(s) of the assessment;</a:t>
            </a:r>
          </a:p>
          <a:p>
            <a:pPr lvl="0" fontAlgn="base"/>
            <a:r>
              <a:rPr lang="en-US" sz="1200" kern="1200" dirty="0">
                <a:solidFill>
                  <a:schemeClr val="tx1"/>
                </a:solidFill>
                <a:effectLst/>
                <a:latin typeface="+mn-lt"/>
                <a:ea typeface="+mn-ea"/>
                <a:cs typeface="+mn-cs"/>
              </a:rPr>
              <a:t>Share how you made this a collaborative process;</a:t>
            </a:r>
          </a:p>
          <a:p>
            <a:pPr lvl="0" fontAlgn="base"/>
            <a:r>
              <a:rPr lang="en-US" sz="1200" kern="1200" dirty="0">
                <a:solidFill>
                  <a:schemeClr val="tx1"/>
                </a:solidFill>
                <a:effectLst/>
                <a:latin typeface="+mn-lt"/>
                <a:ea typeface="+mn-ea"/>
                <a:cs typeface="+mn-cs"/>
              </a:rPr>
              <a:t>Describe how data were collected and analyzed;</a:t>
            </a:r>
          </a:p>
          <a:p>
            <a:pPr lvl="0" fontAlgn="base"/>
            <a:r>
              <a:rPr lang="en-US" sz="1200" kern="1200" dirty="0">
                <a:solidFill>
                  <a:schemeClr val="tx1"/>
                </a:solidFill>
                <a:effectLst/>
                <a:latin typeface="+mn-lt"/>
                <a:ea typeface="+mn-ea"/>
                <a:cs typeface="+mn-cs"/>
              </a:rPr>
              <a:t>Describe how data were used to guide change;</a:t>
            </a:r>
          </a:p>
          <a:p>
            <a:pPr lvl="0" fontAlgn="base"/>
            <a:r>
              <a:rPr lang="en-US" sz="1200" kern="1200" dirty="0">
                <a:solidFill>
                  <a:schemeClr val="tx1"/>
                </a:solidFill>
                <a:effectLst/>
                <a:latin typeface="+mn-lt"/>
                <a:ea typeface="+mn-ea"/>
                <a:cs typeface="+mn-cs"/>
              </a:rPr>
              <a:t>And, finally, describe the changes that took place due to this process.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2646710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endParaRPr lang="en-US" sz="1200" kern="1200" dirty="0">
              <a:solidFill>
                <a:schemeClr val="tx1"/>
              </a:solidFill>
              <a:effectLst/>
              <a:latin typeface="+mn-lt"/>
              <a:ea typeface="+mn-ea"/>
              <a:cs typeface="+mn-cs"/>
            </a:endParaRPr>
          </a:p>
          <a:p>
            <a:pPr lvl="0" fontAlgn="base"/>
            <a:r>
              <a:rPr lang="en-US" sz="1200" kern="1200" dirty="0">
                <a:solidFill>
                  <a:schemeClr val="tx1"/>
                </a:solidFill>
                <a:effectLst/>
                <a:latin typeface="+mn-lt"/>
                <a:ea typeface="+mn-ea"/>
                <a:cs typeface="+mn-cs"/>
              </a:rPr>
              <a:t>Focus on </a:t>
            </a:r>
          </a:p>
          <a:p>
            <a:pPr marL="228600" lvl="0" indent="-228600" fontAlgn="base">
              <a:buFont typeface="+mj-lt"/>
              <a:buAutoNum type="arabicPeriod"/>
            </a:pPr>
            <a:r>
              <a:rPr lang="en-US" sz="1200" kern="1200" dirty="0">
                <a:solidFill>
                  <a:schemeClr val="tx1"/>
                </a:solidFill>
                <a:effectLst/>
                <a:latin typeface="+mn-lt"/>
                <a:ea typeface="+mn-ea"/>
                <a:cs typeface="+mn-cs"/>
              </a:rPr>
              <a:t>Am </a:t>
            </a:r>
            <a:r>
              <a:rPr lang="en-US" sz="1200" kern="1200" dirty="0" err="1">
                <a:solidFill>
                  <a:schemeClr val="tx1"/>
                </a:solidFill>
                <a:effectLst/>
                <a:latin typeface="+mn-lt"/>
                <a:ea typeface="+mn-ea"/>
                <a:cs typeface="+mn-cs"/>
              </a:rPr>
              <a:t>inst</a:t>
            </a:r>
            <a:r>
              <a:rPr lang="en-US" sz="1200" kern="1200" dirty="0">
                <a:solidFill>
                  <a:schemeClr val="tx1"/>
                </a:solidFill>
                <a:effectLst/>
                <a:latin typeface="+mn-lt"/>
                <a:ea typeface="+mn-ea"/>
                <a:cs typeface="+mn-cs"/>
              </a:rPr>
              <a:t> courses </a:t>
            </a:r>
          </a:p>
          <a:p>
            <a:pPr marL="228600" lvl="0" indent="-228600" fontAlgn="base">
              <a:buFont typeface="+mj-lt"/>
              <a:buAutoNum type="arabicPeriod"/>
            </a:pPr>
            <a:r>
              <a:rPr lang="en-US" sz="1200" kern="1200" dirty="0">
                <a:solidFill>
                  <a:schemeClr val="tx1"/>
                </a:solidFill>
                <a:effectLst/>
                <a:latin typeface="+mn-lt"/>
                <a:ea typeface="+mn-ea"/>
                <a:cs typeface="+mn-cs"/>
              </a:rPr>
              <a:t>Life long learning courses </a:t>
            </a:r>
          </a:p>
          <a:p>
            <a:pPr lvl="0" fontAlgn="base"/>
            <a:endParaRPr lang="en-US" sz="1200" kern="1200" dirty="0">
              <a:solidFill>
                <a:schemeClr val="tx1"/>
              </a:solidFill>
              <a:effectLst/>
              <a:latin typeface="+mn-lt"/>
              <a:ea typeface="+mn-ea"/>
              <a:cs typeface="+mn-cs"/>
            </a:endParaRPr>
          </a:p>
          <a:p>
            <a:pPr lvl="0" fontAlgn="base"/>
            <a:endParaRPr lang="en-US" sz="1200" kern="1200" dirty="0">
              <a:solidFill>
                <a:schemeClr val="tx1"/>
              </a:solidFill>
              <a:effectLst/>
              <a:latin typeface="+mn-lt"/>
              <a:ea typeface="+mn-ea"/>
              <a:cs typeface="+mn-cs"/>
            </a:endParaRPr>
          </a:p>
          <a:p>
            <a:pPr lvl="0" fontAlgn="base"/>
            <a:endParaRPr lang="en-US" sz="1200" kern="1200" dirty="0">
              <a:solidFill>
                <a:schemeClr val="tx1"/>
              </a:solidFill>
              <a:effectLst/>
              <a:latin typeface="+mn-lt"/>
              <a:ea typeface="+mn-ea"/>
              <a:cs typeface="+mn-cs"/>
            </a:endParaRPr>
          </a:p>
          <a:p>
            <a:pPr lvl="0" fontAlgn="base"/>
            <a:r>
              <a:rPr lang="en-US" sz="1200" kern="1200" dirty="0">
                <a:solidFill>
                  <a:schemeClr val="tx1"/>
                </a:solidFill>
                <a:effectLst/>
                <a:latin typeface="+mn-lt"/>
                <a:ea typeface="+mn-ea"/>
                <a:cs typeface="+mn-cs"/>
              </a:rPr>
              <a:t>Describe the goal(s) of the assessment;</a:t>
            </a:r>
          </a:p>
          <a:p>
            <a:pPr lvl="0" fontAlgn="base"/>
            <a:r>
              <a:rPr lang="en-US" sz="1200" kern="1200" dirty="0">
                <a:solidFill>
                  <a:schemeClr val="tx1"/>
                </a:solidFill>
                <a:effectLst/>
                <a:latin typeface="+mn-lt"/>
                <a:ea typeface="+mn-ea"/>
                <a:cs typeface="+mn-cs"/>
              </a:rPr>
              <a:t>Share how you made this a collaborative process;</a:t>
            </a:r>
          </a:p>
          <a:p>
            <a:pPr lvl="0" fontAlgn="base"/>
            <a:r>
              <a:rPr lang="en-US" sz="1200" kern="1200" dirty="0">
                <a:solidFill>
                  <a:schemeClr val="tx1"/>
                </a:solidFill>
                <a:effectLst/>
                <a:latin typeface="+mn-lt"/>
                <a:ea typeface="+mn-ea"/>
                <a:cs typeface="+mn-cs"/>
              </a:rPr>
              <a:t>Describe how data were collected and analyzed;</a:t>
            </a:r>
          </a:p>
          <a:p>
            <a:pPr lvl="0" fontAlgn="base"/>
            <a:r>
              <a:rPr lang="en-US" sz="1200" kern="1200" dirty="0">
                <a:solidFill>
                  <a:schemeClr val="tx1"/>
                </a:solidFill>
                <a:effectLst/>
                <a:latin typeface="+mn-lt"/>
                <a:ea typeface="+mn-ea"/>
                <a:cs typeface="+mn-cs"/>
              </a:rPr>
              <a:t>Describe how data were used to guide change;</a:t>
            </a:r>
          </a:p>
          <a:p>
            <a:pPr lvl="0" fontAlgn="base"/>
            <a:r>
              <a:rPr lang="en-US" sz="1200" kern="1200" dirty="0">
                <a:solidFill>
                  <a:schemeClr val="tx1"/>
                </a:solidFill>
                <a:effectLst/>
                <a:latin typeface="+mn-lt"/>
                <a:ea typeface="+mn-ea"/>
                <a:cs typeface="+mn-cs"/>
              </a:rPr>
              <a:t>And, finally, describe the changes that took place due to this process.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10715971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American</a:t>
            </a:r>
            <a:r>
              <a:rPr lang="en-US" baseline="0" dirty="0" smtClean="0"/>
              <a:t> History/</a:t>
            </a:r>
            <a:r>
              <a:rPr lang="en-US" baseline="0" dirty="0" err="1" smtClean="0"/>
              <a:t>Govt</a:t>
            </a:r>
            <a:r>
              <a:rPr lang="en-US" baseline="0" dirty="0" smtClean="0"/>
              <a:t> – again, lots more green = higher student agreement with diversity outcomes</a:t>
            </a:r>
            <a:endParaRPr lang="en-US" dirty="0" smtClean="0"/>
          </a:p>
          <a:p>
            <a:endParaRPr lang="en-US" dirty="0" smtClean="0"/>
          </a:p>
          <a:p>
            <a:r>
              <a:rPr lang="en-US" dirty="0" smtClean="0"/>
              <a:t>Comparing </a:t>
            </a:r>
            <a:r>
              <a:rPr lang="en-US" dirty="0"/>
              <a:t>the AM -</a:t>
            </a:r>
            <a:r>
              <a:rPr lang="en-US" baseline="0" dirty="0"/>
              <a:t> US </a:t>
            </a:r>
            <a:r>
              <a:rPr lang="en-US" baseline="0" dirty="0" err="1"/>
              <a:t>govt</a:t>
            </a:r>
            <a:r>
              <a:rPr lang="en-US" baseline="0" dirty="0"/>
              <a:t> to the 2015 figures note much higher scores on the diversity outcomes </a:t>
            </a:r>
            <a:r>
              <a:rPr lang="mr-IN" baseline="0" dirty="0"/>
              <a:t>–</a:t>
            </a:r>
            <a:r>
              <a:rPr lang="en-US" baseline="0" dirty="0"/>
              <a:t> </a:t>
            </a:r>
          </a:p>
          <a:p>
            <a:r>
              <a:rPr lang="en-US" baseline="0" dirty="0"/>
              <a:t>Likely a consequence of </a:t>
            </a:r>
            <a:r>
              <a:rPr lang="en-US" baseline="0" dirty="0" smtClean="0"/>
              <a:t>the ethnic </a:t>
            </a:r>
            <a:r>
              <a:rPr lang="en-US" baseline="0" dirty="0"/>
              <a:t>studies programs </a:t>
            </a:r>
            <a:r>
              <a:rPr lang="en-US" baseline="0" dirty="0" smtClean="0"/>
              <a:t>now offering </a:t>
            </a:r>
            <a:r>
              <a:rPr lang="en-US" baseline="0" dirty="0"/>
              <a:t>classes in these areas </a:t>
            </a:r>
            <a:r>
              <a:rPr lang="mr-IN" baseline="0" dirty="0"/>
              <a:t>–</a:t>
            </a:r>
            <a:r>
              <a:rPr lang="en-US" baseline="0" dirty="0"/>
              <a:t> which was suggested in last program review process </a:t>
            </a:r>
            <a:r>
              <a:rPr lang="mr-IN" baseline="0" dirty="0"/>
              <a:t>–</a:t>
            </a:r>
            <a:r>
              <a:rPr lang="en-US" baseline="0" dirty="0"/>
              <a:t> and brought to the revision committee along with previous survey data</a:t>
            </a:r>
          </a:p>
          <a:p>
            <a:endParaRPr lang="en-US" baseline="0"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32116053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C94E8D62-D41F-6042-BCDF-79D228EFA10F}"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624729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initiative</a:t>
            </a:r>
            <a:r>
              <a:rPr lang="en-US" baseline="0" dirty="0" smtClean="0"/>
              <a:t> – ~20 courses actively involved in Fall 16 (per town halls - Mike Willard)</a:t>
            </a:r>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13280129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36212128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C94E8D62-D41F-6042-BCDF-79D228EFA10F}"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457943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C94E8D62-D41F-6042-BCDF-79D228EFA10F}"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3606017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C94E8D62-D41F-6042-BCDF-79D228EFA10F}"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433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1957378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2016</a:t>
            </a:r>
            <a:r>
              <a:rPr lang="en-US" baseline="0" dirty="0" smtClean="0"/>
              <a:t> Sex/Gender:  Pop &amp; Sample both – 59% female, 41% male</a:t>
            </a:r>
          </a:p>
          <a:p>
            <a:endParaRPr lang="en-US" baseline="0" dirty="0" smtClean="0"/>
          </a:p>
          <a:p>
            <a:r>
              <a:rPr lang="en-US" dirty="0" smtClean="0"/>
              <a:t>Our undergrad student population (degree-seeking, Fall 2015 &amp; 2016) is 58% female, 42% male</a:t>
            </a:r>
            <a:r>
              <a:rPr lang="en-US" baseline="0" dirty="0" smtClean="0"/>
              <a:t>:  </a:t>
            </a:r>
          </a:p>
          <a:p>
            <a:r>
              <a:rPr lang="en-US" baseline="0" dirty="0" smtClean="0"/>
              <a:t>2015 - </a:t>
            </a:r>
            <a:r>
              <a:rPr lang="en-US" dirty="0" smtClean="0"/>
              <a:t>9,723 men, 13,682 women</a:t>
            </a:r>
          </a:p>
          <a:p>
            <a:r>
              <a:rPr lang="en-US" baseline="0" dirty="0" smtClean="0"/>
              <a:t>2016 - 10,133 men, 13,898 women</a:t>
            </a:r>
            <a:endParaRPr lang="en-US" dirty="0" smtClean="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1832847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In addition to the university demographics, there is also a typical Female response bias that is seen in survey data.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2015 – 74%</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2016</a:t>
            </a:r>
            <a:r>
              <a:rPr lang="en-US" baseline="0" dirty="0" smtClean="0"/>
              <a:t> – 70%</a:t>
            </a:r>
            <a:endParaRPr lang="en-US" dirty="0" smtClean="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4002605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UNIT OF ANALYSIS:  COURSE</a:t>
            </a:r>
          </a:p>
          <a:p>
            <a:endParaRPr lang="en-US" sz="1200" dirty="0" smtClean="0"/>
          </a:p>
          <a:p>
            <a:r>
              <a:rPr lang="en-US" dirty="0" smtClean="0"/>
              <a:t>COURSES</a:t>
            </a:r>
          </a:p>
          <a:p>
            <a:pPr marL="285750" indent="-285750">
              <a:buFont typeface="Arial" panose="020B0604020202020204" pitchFamily="34" charset="0"/>
              <a:buChar char="•"/>
            </a:pPr>
            <a:r>
              <a:rPr lang="en-US" dirty="0" smtClean="0"/>
              <a:t>571 Overall Courses with assessment data</a:t>
            </a:r>
          </a:p>
          <a:p>
            <a:pPr marL="742950" lvl="1" indent="-285750">
              <a:buFont typeface="Arial" panose="020B0604020202020204" pitchFamily="34" charset="0"/>
              <a:buChar char="•"/>
            </a:pPr>
            <a:r>
              <a:rPr lang="en-US" dirty="0" smtClean="0"/>
              <a:t>Individuals submitted a responses for a 2</a:t>
            </a:r>
            <a:r>
              <a:rPr lang="en-US" baseline="30000" dirty="0" smtClean="0"/>
              <a:t>nd</a:t>
            </a:r>
            <a:r>
              <a:rPr lang="en-US" dirty="0" smtClean="0"/>
              <a:t> course</a:t>
            </a:r>
          </a:p>
          <a:p>
            <a:pPr marL="285750" indent="-285750">
              <a:buFont typeface="Arial" panose="020B0604020202020204" pitchFamily="34" charset="0"/>
              <a:buChar char="•"/>
            </a:pPr>
            <a:r>
              <a:rPr lang="en-US" dirty="0" smtClean="0"/>
              <a:t>545 Final # of Courses in cleaned data (from 453 individuals)</a:t>
            </a:r>
          </a:p>
          <a:p>
            <a:pPr marL="742950" lvl="1" indent="-285750">
              <a:buFont typeface="Arial" panose="020B0604020202020204" pitchFamily="34" charset="0"/>
              <a:buChar char="•"/>
            </a:pPr>
            <a:r>
              <a:rPr lang="en-US" dirty="0" smtClean="0"/>
              <a:t>Removed non-GE courses </a:t>
            </a:r>
          </a:p>
          <a:p>
            <a:pPr marL="742950" lvl="1" indent="-285750">
              <a:buFont typeface="Arial" panose="020B0604020202020204" pitchFamily="34" charset="0"/>
              <a:buChar char="•"/>
            </a:pPr>
            <a:r>
              <a:rPr lang="en-US" dirty="0" smtClean="0"/>
              <a:t>Removed courses unable to be identified (incomplete or incorrect)</a:t>
            </a:r>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3303683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2927405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Survey questions </a:t>
            </a:r>
            <a:r>
              <a:rPr lang="mr-IN" dirty="0"/>
              <a:t>–</a:t>
            </a:r>
            <a:r>
              <a:rPr lang="en-US" dirty="0"/>
              <a:t> drafted by the</a:t>
            </a:r>
            <a:r>
              <a:rPr lang="en-US" baseline="0" dirty="0"/>
              <a:t> GE director  in 2009 --&gt; reviewed/revised  by GES </a:t>
            </a:r>
            <a:r>
              <a:rPr lang="en-US" baseline="0" dirty="0">
                <a:sym typeface="Wingdings"/>
              </a:rPr>
              <a:t> </a:t>
            </a:r>
            <a:r>
              <a:rPr lang="en-US" baseline="0" dirty="0"/>
              <a:t> reviewed/revised </a:t>
            </a:r>
            <a:r>
              <a:rPr lang="en-US" baseline="0" dirty="0">
                <a:sym typeface="Wingdings"/>
              </a:rPr>
              <a:t>by a student focus group  </a:t>
            </a:r>
            <a:r>
              <a:rPr lang="en-US" baseline="0" dirty="0"/>
              <a:t> reviewed/revised by EEAC (faculty/students/admins) (and then again GES EEAC /EEC  for the 2015&amp;16 offerings</a:t>
            </a:r>
          </a:p>
          <a:p>
            <a:endParaRPr lang="en-US" baseline="0" dirty="0"/>
          </a:p>
          <a:p>
            <a:pPr lvl="0" fontAlgn="base"/>
            <a:r>
              <a:rPr lang="en-US" sz="1200" kern="1200" dirty="0">
                <a:solidFill>
                  <a:schemeClr val="tx1"/>
                </a:solidFill>
                <a:effectLst/>
                <a:latin typeface="+mn-lt"/>
                <a:ea typeface="+mn-ea"/>
                <a:cs typeface="+mn-cs"/>
              </a:rPr>
              <a:t>Describe the goal(s) of the assessment;</a:t>
            </a:r>
          </a:p>
          <a:p>
            <a:pPr lvl="0" fontAlgn="base"/>
            <a:r>
              <a:rPr lang="en-US" sz="1200" kern="1200" dirty="0">
                <a:solidFill>
                  <a:schemeClr val="tx1"/>
                </a:solidFill>
                <a:effectLst/>
                <a:latin typeface="+mn-lt"/>
                <a:ea typeface="+mn-ea"/>
                <a:cs typeface="+mn-cs"/>
              </a:rPr>
              <a:t>Share how you made this a collaborative process; CXXXXX</a:t>
            </a:r>
          </a:p>
          <a:p>
            <a:pPr lvl="0" fontAlgn="base"/>
            <a:r>
              <a:rPr lang="en-US" sz="1200" kern="1200" dirty="0">
                <a:solidFill>
                  <a:schemeClr val="tx1"/>
                </a:solidFill>
                <a:effectLst/>
                <a:latin typeface="+mn-lt"/>
                <a:ea typeface="+mn-ea"/>
                <a:cs typeface="+mn-cs"/>
              </a:rPr>
              <a:t>Describe how data were collected and analyzed;</a:t>
            </a:r>
          </a:p>
          <a:p>
            <a:pPr lvl="0" fontAlgn="base"/>
            <a:r>
              <a:rPr lang="en-US" sz="1200" kern="1200" dirty="0">
                <a:solidFill>
                  <a:schemeClr val="tx1"/>
                </a:solidFill>
                <a:effectLst/>
                <a:latin typeface="+mn-lt"/>
                <a:ea typeface="+mn-ea"/>
                <a:cs typeface="+mn-cs"/>
              </a:rPr>
              <a:t>Describe how data were used to guide change;</a:t>
            </a:r>
          </a:p>
          <a:p>
            <a:pPr lvl="0" fontAlgn="base"/>
            <a:r>
              <a:rPr lang="en-US" sz="1200" kern="1200" dirty="0">
                <a:solidFill>
                  <a:schemeClr val="tx1"/>
                </a:solidFill>
                <a:effectLst/>
                <a:latin typeface="+mn-lt"/>
                <a:ea typeface="+mn-ea"/>
                <a:cs typeface="+mn-cs"/>
              </a:rPr>
              <a:t>And, finally, describe the changes that took place due to this process.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pPr marL="0" marR="0" lvl="0" indent="0" algn="r" defTabSz="455818" rtl="0" eaLnBrk="1" fontAlgn="auto" latinLnBrk="0" hangingPunct="1">
              <a:lnSpc>
                <a:spcPct val="100000"/>
              </a:lnSpc>
              <a:spcBef>
                <a:spcPts val="0"/>
              </a:spcBef>
              <a:spcAft>
                <a:spcPts val="0"/>
              </a:spcAft>
              <a:buClrTx/>
              <a:buSzTx/>
              <a:buFontTx/>
              <a:buNone/>
              <a:tabLst/>
              <a:defRPr/>
            </a:pPr>
            <a:fld id="{8188DB4F-16ED-7848-A5EF-8B24263044C4}" type="slidenum">
              <a:rPr kumimoji="0" lang="en-US" sz="1200" b="0" i="0" u="none" strike="noStrike" kern="1200" cap="none" spc="0" normalizeH="0" baseline="0" noProof="0" smtClean="0">
                <a:ln>
                  <a:noFill/>
                </a:ln>
                <a:solidFill>
                  <a:prstClr val="black"/>
                </a:solidFill>
                <a:effectLst/>
                <a:uLnTx/>
                <a:uFillTx/>
                <a:latin typeface="Open Sans Light"/>
                <a:ea typeface="+mn-ea"/>
                <a:cs typeface="+mn-cs"/>
              </a:rPr>
              <a:pPr marL="0" marR="0" lvl="0" indent="0" algn="r" defTabSz="455818"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Open Sans Light"/>
              <a:ea typeface="+mn-ea"/>
              <a:cs typeface="+mn-cs"/>
            </a:endParaRPr>
          </a:p>
        </p:txBody>
      </p:sp>
    </p:spTree>
    <p:extLst>
      <p:ext uri="{BB962C8B-B14F-4D97-AF65-F5344CB8AC3E}">
        <p14:creationId xmlns:p14="http://schemas.microsoft.com/office/powerpoint/2010/main" val="3598400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5"/>
            <a:ext cx="7034363" cy="4268965"/>
          </a:xfrm>
        </p:spPr>
        <p:txBody>
          <a:bodyPr anchor="t">
            <a:normAutofit/>
          </a:bodyPr>
          <a:lstStyle>
            <a:lvl1pPr algn="l">
              <a:lnSpc>
                <a:spcPct val="85000"/>
              </a:lnSpc>
              <a:defRPr sz="5775"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88913" y="5537927"/>
            <a:ext cx="7034363" cy="706355"/>
          </a:xfrm>
        </p:spPr>
        <p:txBody>
          <a:bodyPr>
            <a:normAutofit/>
          </a:bodyPr>
          <a:lstStyle>
            <a:lvl1pPr marL="0" indent="0" algn="l">
              <a:lnSpc>
                <a:spcPct val="114000"/>
              </a:lnSpc>
              <a:spcBef>
                <a:spcPts val="0"/>
              </a:spcBef>
              <a:buNone/>
              <a:defRPr sz="1500" b="0" i="1"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88914" y="6314442"/>
            <a:ext cx="1596623" cy="365125"/>
          </a:xfrm>
        </p:spPr>
        <p:txBody>
          <a:bodyPr/>
          <a:lstStyle>
            <a:lvl1pPr algn="l">
              <a:defRPr sz="900">
                <a:solidFill>
                  <a:schemeClr val="tx2"/>
                </a:solidFill>
              </a:defRPr>
            </a:lvl1pPr>
          </a:lstStyle>
          <a:p>
            <a:fld id="{3C633830-2244-49AE-BC4A-47F415C177C6}" type="datetimeFigureOut">
              <a:rPr lang="en-US" smtClean="0">
                <a:solidFill>
                  <a:srgbClr val="F5F5F5"/>
                </a:solidFill>
              </a:rPr>
              <a:pPr/>
              <a:t>5/5/2017</a:t>
            </a:fld>
            <a:endParaRPr lang="en-US" dirty="0">
              <a:solidFill>
                <a:srgbClr val="F5F5F5"/>
              </a:solidFill>
            </a:endParaRPr>
          </a:p>
        </p:txBody>
      </p:sp>
      <p:sp>
        <p:nvSpPr>
          <p:cNvPr id="5" name="Footer Placeholder 4"/>
          <p:cNvSpPr>
            <a:spLocks noGrp="1"/>
          </p:cNvSpPr>
          <p:nvPr>
            <p:ph type="ftr" sz="quarter" idx="11"/>
          </p:nvPr>
        </p:nvSpPr>
        <p:spPr>
          <a:xfrm>
            <a:off x="3000592" y="6314442"/>
            <a:ext cx="5122683" cy="365125"/>
          </a:xfrm>
        </p:spPr>
        <p:txBody>
          <a:bodyPr/>
          <a:lstStyle>
            <a:lvl1pPr algn="l">
              <a:defRPr b="0">
                <a:solidFill>
                  <a:schemeClr val="tx2"/>
                </a:solidFill>
              </a:defRPr>
            </a:lvl1pPr>
          </a:lstStyle>
          <a:p>
            <a:endParaRPr lang="en-US" dirty="0">
              <a:solidFill>
                <a:srgbClr val="F5F5F5"/>
              </a:solidFill>
            </a:endParaRPr>
          </a:p>
        </p:txBody>
      </p:sp>
      <p:sp>
        <p:nvSpPr>
          <p:cNvPr id="6" name="Slide Number Placeholder 5"/>
          <p:cNvSpPr>
            <a:spLocks noGrp="1"/>
          </p:cNvSpPr>
          <p:nvPr>
            <p:ph type="sldNum" sz="quarter" idx="12"/>
          </p:nvPr>
        </p:nvSpPr>
        <p:spPr>
          <a:xfrm>
            <a:off x="11784011" y="1416218"/>
            <a:ext cx="407988" cy="365125"/>
          </a:xfrm>
        </p:spPr>
        <p:txBody>
          <a:bodyPr/>
          <a:lstStyle>
            <a:lvl1pPr algn="r">
              <a:defRPr>
                <a:solidFill>
                  <a:schemeClr val="bg2"/>
                </a:solidFill>
              </a:defRPr>
            </a:lvl1pPr>
          </a:lstStyle>
          <a:p>
            <a:fld id="{2AC27A5A-7290-4DE1-BA94-4BE8A8E57DCF}" type="slidenum">
              <a:rPr lang="en-US" smtClean="0">
                <a:solidFill>
                  <a:srgbClr val="1D1A1D"/>
                </a:solidFill>
              </a:rPr>
              <a:pPr/>
              <a:t>‹#›</a:t>
            </a:fld>
            <a:endParaRPr lang="en-US" dirty="0">
              <a:solidFill>
                <a:srgbClr val="1D1A1D"/>
              </a:solidFill>
            </a:endParaRPr>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2122110"/>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81601" y="640080"/>
            <a:ext cx="6248399"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solidFill>
                  <a:prstClr val="black">
                    <a:lumMod val="85000"/>
                    <a:lumOff val="15000"/>
                  </a:prstClr>
                </a:solidFill>
              </a:rPr>
              <a:pPr/>
              <a:t>5/5/2017</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2AC27A5A-7290-4DE1-BA94-4BE8A8E57DCF}"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1432060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6" y="642931"/>
            <a:ext cx="2446671"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642934"/>
            <a:ext cx="7070679"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36187" y="5927133"/>
            <a:ext cx="3814856" cy="365125"/>
          </a:xfrm>
        </p:spPr>
        <p:txBody>
          <a:bodyPr/>
          <a:lstStyle/>
          <a:p>
            <a:fld id="{3C633830-2244-49AE-BC4A-47F415C177C6}" type="datetimeFigureOut">
              <a:rPr lang="en-US" smtClean="0">
                <a:solidFill>
                  <a:prstClr val="black">
                    <a:lumMod val="85000"/>
                    <a:lumOff val="15000"/>
                  </a:prstClr>
                </a:solidFill>
              </a:rPr>
              <a:pPr/>
              <a:t>5/5/2017</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a:xfrm>
            <a:off x="6536187" y="6315951"/>
            <a:ext cx="3814856" cy="365125"/>
          </a:xfrm>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a:xfrm>
            <a:off x="11784011" y="5607594"/>
            <a:ext cx="407988" cy="365125"/>
          </a:xfrm>
        </p:spPr>
        <p:txBody>
          <a:bodyPr/>
          <a:lstStyle/>
          <a:p>
            <a:fld id="{2AC27A5A-7290-4DE1-BA94-4BE8A8E57DCF}" type="slidenum">
              <a:rPr lang="en-US" smtClean="0">
                <a:solidFill>
                  <a:srgbClr val="F5F5F5"/>
                </a:solidFill>
              </a:rPr>
              <a:pPr/>
              <a:t>‹#›</a:t>
            </a:fld>
            <a:endParaRPr lang="en-US" dirty="0">
              <a:solidFill>
                <a:srgbClr val="F5F5F5"/>
              </a:solidFill>
            </a:endParaRPr>
          </a:p>
        </p:txBody>
      </p:sp>
      <p:cxnSp>
        <p:nvCxnSpPr>
          <p:cNvPr id="13" name="Straight Connector 12" title="Horizontal Rule Line"/>
          <p:cNvCxnSpPr/>
          <p:nvPr/>
        </p:nvCxnSpPr>
        <p:spPr>
          <a:xfrm>
            <a:off x="1"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950665"/>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6DD121-BE1C-F240-ABE3-92737AA2A772}" type="datetimeFigureOut">
              <a:rPr lang="en-US" smtClean="0">
                <a:solidFill>
                  <a:prstClr val="black">
                    <a:tint val="75000"/>
                  </a:prstClr>
                </a:solidFill>
              </a:rPr>
              <a:pPr/>
              <a:t>5/5/2017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0E10B6D-FB0D-7B46-86B0-5CC235D1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8997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DD121-BE1C-F240-ABE3-92737AA2A772}" type="datetimeFigureOut">
              <a:rPr lang="en-US" smtClean="0">
                <a:solidFill>
                  <a:prstClr val="black">
                    <a:tint val="75000"/>
                  </a:prstClr>
                </a:solidFill>
              </a:rPr>
              <a:pPr/>
              <a:t>5/5/2017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0E10B6D-FB0D-7B46-86B0-5CC235D1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1769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6DD121-BE1C-F240-ABE3-92737AA2A772}" type="datetimeFigureOut">
              <a:rPr lang="en-US" smtClean="0">
                <a:solidFill>
                  <a:prstClr val="black">
                    <a:tint val="75000"/>
                  </a:prstClr>
                </a:solidFill>
              </a:rPr>
              <a:pPr/>
              <a:t>5/5/2017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0E10B6D-FB0D-7B46-86B0-5CC235D1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9576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6DD121-BE1C-F240-ABE3-92737AA2A772}" type="datetimeFigureOut">
              <a:rPr lang="en-US" smtClean="0">
                <a:solidFill>
                  <a:prstClr val="black">
                    <a:tint val="75000"/>
                  </a:prstClr>
                </a:solidFill>
              </a:rPr>
              <a:pPr/>
              <a:t>5/5/2017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0E10B6D-FB0D-7B46-86B0-5CC235D1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7645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6DD121-BE1C-F240-ABE3-92737AA2A772}" type="datetimeFigureOut">
              <a:rPr lang="en-US" smtClean="0">
                <a:solidFill>
                  <a:prstClr val="black">
                    <a:tint val="75000"/>
                  </a:prstClr>
                </a:solidFill>
              </a:rPr>
              <a:pPr/>
              <a:t>5/5/2017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0E10B6D-FB0D-7B46-86B0-5CC235D1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98577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6DD121-BE1C-F240-ABE3-92737AA2A772}" type="datetimeFigureOut">
              <a:rPr lang="en-US" smtClean="0">
                <a:solidFill>
                  <a:prstClr val="black">
                    <a:tint val="75000"/>
                  </a:prstClr>
                </a:solidFill>
              </a:rPr>
              <a:pPr/>
              <a:t>5/5/2017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0E10B6D-FB0D-7B46-86B0-5CC235D1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38547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DD121-BE1C-F240-ABE3-92737AA2A772}" type="datetimeFigureOut">
              <a:rPr lang="en-US" smtClean="0">
                <a:solidFill>
                  <a:prstClr val="black">
                    <a:tint val="75000"/>
                  </a:prstClr>
                </a:solidFill>
              </a:rPr>
              <a:pPr/>
              <a:t>5/5/2017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0E10B6D-FB0D-7B46-86B0-5CC235D1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29415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DD121-BE1C-F240-ABE3-92737AA2A772}" type="datetimeFigureOut">
              <a:rPr lang="en-US" smtClean="0">
                <a:solidFill>
                  <a:prstClr val="black">
                    <a:tint val="75000"/>
                  </a:prstClr>
                </a:solidFill>
              </a:rPr>
              <a:pPr/>
              <a:t>5/5/2017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0E10B6D-FB0D-7B46-86B0-5CC235D1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1749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solidFill>
                  <a:prstClr val="black">
                    <a:lumMod val="85000"/>
                    <a:lumOff val="15000"/>
                  </a:prstClr>
                </a:solidFill>
              </a:rPr>
              <a:pPr/>
              <a:t>5/5/2017</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2AC27A5A-7290-4DE1-BA94-4BE8A8E57DCF}"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28714424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DD121-BE1C-F240-ABE3-92737AA2A772}" type="datetimeFigureOut">
              <a:rPr lang="en-US" smtClean="0">
                <a:solidFill>
                  <a:prstClr val="black">
                    <a:tint val="75000"/>
                  </a:prstClr>
                </a:solidFill>
              </a:rPr>
              <a:pPr/>
              <a:t>5/5/2017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0E10B6D-FB0D-7B46-86B0-5CC235D1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83099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DD121-BE1C-F240-ABE3-92737AA2A772}" type="datetimeFigureOut">
              <a:rPr lang="en-US" smtClean="0">
                <a:solidFill>
                  <a:prstClr val="black">
                    <a:tint val="75000"/>
                  </a:prstClr>
                </a:solidFill>
              </a:rPr>
              <a:pPr/>
              <a:t>5/5/2017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0E10B6D-FB0D-7B46-86B0-5CC235D1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67421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DD121-BE1C-F240-ABE3-92737AA2A772}" type="datetimeFigureOut">
              <a:rPr lang="en-US" smtClean="0">
                <a:solidFill>
                  <a:prstClr val="black">
                    <a:tint val="75000"/>
                  </a:prstClr>
                </a:solidFill>
              </a:rPr>
              <a:pPr/>
              <a:t>5/5/2017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0E10B6D-FB0D-7B46-86B0-5CC235D15D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94698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Breaks">
    <p:spTree>
      <p:nvGrpSpPr>
        <p:cNvPr id="1" name=""/>
        <p:cNvGrpSpPr/>
        <p:nvPr/>
      </p:nvGrpSpPr>
      <p:grpSpPr>
        <a:xfrm>
          <a:off x="0" y="0"/>
          <a:ext cx="0" cy="0"/>
          <a:chOff x="0" y="0"/>
          <a:chExt cx="0" cy="0"/>
        </a:xfrm>
      </p:grpSpPr>
      <p:sp>
        <p:nvSpPr>
          <p:cNvPr id="8" name="Picture Placeholder 4"/>
          <p:cNvSpPr>
            <a:spLocks noGrp="1"/>
          </p:cNvSpPr>
          <p:nvPr>
            <p:ph type="pic" sz="quarter" idx="13" hasCustomPrompt="1"/>
          </p:nvPr>
        </p:nvSpPr>
        <p:spPr>
          <a:xfrm>
            <a:off x="0" y="0"/>
            <a:ext cx="12192000" cy="6858000"/>
          </a:xfrm>
        </p:spPr>
        <p:txBody>
          <a:bodyPr/>
          <a:lstStyle>
            <a:lvl1pPr>
              <a:defRPr baseline="0"/>
            </a:lvl1pPr>
          </a:lstStyle>
          <a:p>
            <a:r>
              <a:rPr lang="en-US" dirty="0" smtClean="0"/>
              <a:t>Drag / Drop / Send to Back</a:t>
            </a:r>
            <a:endParaRPr lang="en-US" dirty="0"/>
          </a:p>
        </p:txBody>
      </p:sp>
    </p:spTree>
    <p:extLst>
      <p:ext uri="{BB962C8B-B14F-4D97-AF65-F5344CB8AC3E}">
        <p14:creationId xmlns:p14="http://schemas.microsoft.com/office/powerpoint/2010/main" val="3551096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S w Colo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9468CE9-3F3D-1446-A027-4B4CDD3883B0}" type="slidenum">
              <a:rPr lang="en-US" smtClean="0">
                <a:solidFill>
                  <a:prstClr val="black">
                    <a:tint val="75000"/>
                  </a:prstClr>
                </a:solidFill>
              </a:rPr>
              <a:pPr/>
              <a:t>‹#›</a:t>
            </a:fld>
            <a:endParaRPr lang="en-US">
              <a:solidFill>
                <a:prstClr val="black">
                  <a:tint val="75000"/>
                </a:prstClr>
              </a:solidFill>
            </a:endParaRPr>
          </a:p>
        </p:txBody>
      </p:sp>
      <p:sp>
        <p:nvSpPr>
          <p:cNvPr id="11" name="Title 1"/>
          <p:cNvSpPr>
            <a:spLocks noGrp="1"/>
          </p:cNvSpPr>
          <p:nvPr>
            <p:ph type="ctrTitle"/>
          </p:nvPr>
        </p:nvSpPr>
        <p:spPr>
          <a:xfrm>
            <a:off x="914400" y="283887"/>
            <a:ext cx="10363200" cy="566759"/>
          </a:xfrm>
        </p:spPr>
        <p:txBody>
          <a:bodyPr>
            <a:noAutofit/>
          </a:bodyPr>
          <a:lstStyle/>
          <a:p>
            <a:r>
              <a:rPr lang="en-US" smtClean="0">
                <a:solidFill>
                  <a:schemeClr val="bg2"/>
                </a:solidFill>
              </a:rPr>
              <a:t>Click to edit Master title style</a:t>
            </a:r>
            <a:endParaRPr lang="en-US" dirty="0">
              <a:solidFill>
                <a:schemeClr val="bg2"/>
              </a:solidFill>
            </a:endParaRPr>
          </a:p>
        </p:txBody>
      </p:sp>
      <p:sp>
        <p:nvSpPr>
          <p:cNvPr id="12" name="Subtitle 2"/>
          <p:cNvSpPr txBox="1">
            <a:spLocks/>
          </p:cNvSpPr>
          <p:nvPr userDrawn="1"/>
        </p:nvSpPr>
        <p:spPr>
          <a:xfrm>
            <a:off x="932689" y="739437"/>
            <a:ext cx="10326624" cy="419558"/>
          </a:xfrm>
          <a:prstGeom prst="rect">
            <a:avLst/>
          </a:prstGeom>
        </p:spPr>
        <p:txBody>
          <a:bodyPr vert="horz" lIns="91324" tIns="45662" rIns="91324" bIns="45662"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300" dirty="0">
              <a:solidFill>
                <a:srgbClr val="1F497D"/>
              </a:solidFill>
            </a:endParaRPr>
          </a:p>
        </p:txBody>
      </p:sp>
      <p:sp>
        <p:nvSpPr>
          <p:cNvPr id="13" name="Subtitle 2"/>
          <p:cNvSpPr txBox="1">
            <a:spLocks/>
          </p:cNvSpPr>
          <p:nvPr userDrawn="1"/>
        </p:nvSpPr>
        <p:spPr>
          <a:xfrm>
            <a:off x="932689" y="739437"/>
            <a:ext cx="10326624" cy="419558"/>
          </a:xfrm>
          <a:prstGeom prst="rect">
            <a:avLst/>
          </a:prstGeom>
        </p:spPr>
        <p:txBody>
          <a:bodyPr vert="horz" lIns="91324" tIns="45662" rIns="91324" bIns="45662"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300" dirty="0">
              <a:solidFill>
                <a:srgbClr val="1F497D"/>
              </a:solidFill>
            </a:endParaRPr>
          </a:p>
        </p:txBody>
      </p:sp>
      <p:sp>
        <p:nvSpPr>
          <p:cNvPr id="15" name="Subtitle 2"/>
          <p:cNvSpPr>
            <a:spLocks noGrp="1"/>
          </p:cNvSpPr>
          <p:nvPr>
            <p:ph type="subTitle" idx="1"/>
          </p:nvPr>
        </p:nvSpPr>
        <p:spPr>
          <a:xfrm>
            <a:off x="926339" y="716526"/>
            <a:ext cx="10326624" cy="537941"/>
          </a:xfrm>
        </p:spPr>
        <p:txBody>
          <a:bodyPr>
            <a:noAutofit/>
          </a:bodyPr>
          <a:lstStyle>
            <a:lvl1pPr>
              <a:defRPr sz="1300"/>
            </a:lvl1pPr>
          </a:lstStyle>
          <a:p>
            <a:r>
              <a:rPr lang="en-US" smtClean="0"/>
              <a:t>Click to edit Master subtitle style</a:t>
            </a:r>
            <a:endParaRPr lang="en-US" dirty="0"/>
          </a:p>
        </p:txBody>
      </p:sp>
    </p:spTree>
    <p:extLst>
      <p:ext uri="{BB962C8B-B14F-4D97-AF65-F5344CB8AC3E}">
        <p14:creationId xmlns:p14="http://schemas.microsoft.com/office/powerpoint/2010/main" val="2969619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4" y="2571724"/>
            <a:ext cx="8296655" cy="3286153"/>
          </a:xfrm>
        </p:spPr>
        <p:txBody>
          <a:bodyPr anchor="t">
            <a:normAutofit/>
          </a:bodyPr>
          <a:lstStyle>
            <a:lvl1pPr>
              <a:lnSpc>
                <a:spcPct val="85000"/>
              </a:lnSpc>
              <a:defRPr sz="5775" cap="all" baseline="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1500" b="0" i="1" baseline="0">
                <a:solidFill>
                  <a:schemeClr val="tx1">
                    <a:lumMod val="85000"/>
                    <a:lumOff val="1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742955" y="6314441"/>
            <a:ext cx="1596623" cy="365125"/>
          </a:xfrm>
        </p:spPr>
        <p:txBody>
          <a:bodyPr/>
          <a:lstStyle>
            <a:lvl1pPr>
              <a:defRPr sz="900">
                <a:solidFill>
                  <a:schemeClr val="tx1">
                    <a:lumMod val="85000"/>
                    <a:lumOff val="15000"/>
                  </a:schemeClr>
                </a:solidFill>
              </a:defRPr>
            </a:lvl1pPr>
          </a:lstStyle>
          <a:p>
            <a:fld id="{3C633830-2244-49AE-BC4A-47F415C177C6}" type="datetimeFigureOut">
              <a:rPr lang="en-US" smtClean="0">
                <a:solidFill>
                  <a:prstClr val="black">
                    <a:lumMod val="85000"/>
                    <a:lumOff val="15000"/>
                  </a:prstClr>
                </a:solidFill>
              </a:rPr>
              <a:pPr/>
              <a:t>5/5/2017</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a:xfrm>
            <a:off x="1947673" y="6314442"/>
            <a:ext cx="6480227" cy="365125"/>
          </a:xfrm>
        </p:spPr>
        <p:txBody>
          <a:bodyPr/>
          <a:lstStyle>
            <a:lvl1pPr>
              <a:defRPr b="0">
                <a:solidFill>
                  <a:schemeClr val="tx1">
                    <a:lumMod val="85000"/>
                    <a:lumOff val="15000"/>
                  </a:schemeClr>
                </a:solidFill>
              </a:defRPr>
            </a:lvl1p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a:xfrm>
            <a:off x="11784011" y="1620762"/>
            <a:ext cx="407988" cy="365125"/>
          </a:xfrm>
        </p:spPr>
        <p:txBody>
          <a:bodyPr/>
          <a:lstStyle>
            <a:lvl1pPr>
              <a:defRPr>
                <a:solidFill>
                  <a:schemeClr val="bg2"/>
                </a:solidFill>
              </a:defRPr>
            </a:lvl1pPr>
          </a:lstStyle>
          <a:p>
            <a:fld id="{2AC27A5A-7290-4DE1-BA94-4BE8A8E57DCF}" type="slidenum">
              <a:rPr lang="en-US" smtClean="0">
                <a:solidFill>
                  <a:srgbClr val="F5F5F5"/>
                </a:solidFill>
              </a:rPr>
              <a:pPr/>
              <a:t>‹#›</a:t>
            </a:fld>
            <a:endParaRPr lang="en-US" dirty="0">
              <a:solidFill>
                <a:srgbClr val="F5F5F5"/>
              </a:solidFill>
            </a:endParaRPr>
          </a:p>
        </p:txBody>
      </p:sp>
      <p:cxnSp>
        <p:nvCxnSpPr>
          <p:cNvPr id="10" name="Straight Connector 9" title="Horizontal Rule Line"/>
          <p:cNvCxnSpPr/>
          <p:nvPr/>
        </p:nvCxnSpPr>
        <p:spPr>
          <a:xfrm flipH="1">
            <a:off x="2" y="6178167"/>
            <a:ext cx="10244327"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8835579"/>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smtClean="0">
                <a:solidFill>
                  <a:prstClr val="black">
                    <a:lumMod val="85000"/>
                    <a:lumOff val="15000"/>
                  </a:prstClr>
                </a:solidFill>
              </a:rPr>
              <a:pPr/>
              <a:t>5/5/2017</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2AC27A5A-7290-4DE1-BA94-4BE8A8E57DCF}"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58666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1800" b="0" i="1" baseline="0">
                <a:solidFill>
                  <a:schemeClr val="tx1">
                    <a:lumMod val="85000"/>
                    <a:lumOff val="1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1800" b="0" i="1" baseline="0">
                <a:solidFill>
                  <a:schemeClr val="tx1">
                    <a:lumMod val="85000"/>
                    <a:lumOff val="1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smtClean="0">
                <a:solidFill>
                  <a:prstClr val="black">
                    <a:lumMod val="85000"/>
                    <a:lumOff val="15000"/>
                  </a:prstClr>
                </a:solidFill>
              </a:rPr>
              <a:pPr/>
              <a:t>5/5/2017</a:t>
            </a:fld>
            <a:endParaRPr lang="en-US" dirty="0">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2AC27A5A-7290-4DE1-BA94-4BE8A8E57DCF}"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138390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smtClean="0">
                <a:solidFill>
                  <a:prstClr val="black">
                    <a:lumMod val="85000"/>
                    <a:lumOff val="15000"/>
                  </a:prstClr>
                </a:solidFill>
              </a:rPr>
              <a:pPr/>
              <a:t>5/5/2017</a:t>
            </a:fld>
            <a:endParaRPr lang="en-US" dirty="0">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2AC27A5A-7290-4DE1-BA94-4BE8A8E57DCF}"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84775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smtClean="0">
                <a:solidFill>
                  <a:prstClr val="black">
                    <a:lumMod val="85000"/>
                    <a:lumOff val="15000"/>
                  </a:prstClr>
                </a:solidFill>
              </a:rPr>
              <a:pPr/>
              <a:t>5/5/2017</a:t>
            </a:fld>
            <a:endParaRPr lang="en-US" dirty="0">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2AC27A5A-7290-4DE1-BA94-4BE8A8E57DCF}"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580427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3000"/>
            </a:lvl1pPr>
          </a:lstStyle>
          <a:p>
            <a:r>
              <a:rPr lang="en-US" smtClean="0"/>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1500"/>
            </a:lvl1pPr>
            <a:lvl2pPr>
              <a:lnSpc>
                <a:spcPct val="112000"/>
              </a:lnSpc>
              <a:defRPr sz="1350"/>
            </a:lvl2pPr>
            <a:lvl3pPr>
              <a:lnSpc>
                <a:spcPct val="112000"/>
              </a:lnSpc>
              <a:defRPr sz="1200"/>
            </a:lvl3pPr>
            <a:lvl4pPr>
              <a:lnSpc>
                <a:spcPct val="112000"/>
              </a:lnSpc>
              <a:defRPr sz="1050"/>
            </a:lvl4pPr>
            <a:lvl5pPr>
              <a:lnSpc>
                <a:spcPct val="112000"/>
              </a:lnSpc>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0" y="2621514"/>
            <a:ext cx="3838776" cy="3239537"/>
          </a:xfrm>
        </p:spPr>
        <p:txBody>
          <a:bodyPr/>
          <a:lstStyle>
            <a:lvl1pPr marL="0" indent="0" algn="r">
              <a:lnSpc>
                <a:spcPct val="125000"/>
              </a:lnSpc>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solidFill>
                  <a:prstClr val="black">
                    <a:lumMod val="85000"/>
                    <a:lumOff val="15000"/>
                  </a:prstClr>
                </a:solidFill>
              </a:rPr>
              <a:pPr/>
              <a:t>5/5/2017</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2AC27A5A-7290-4DE1-BA94-4BE8A8E57DCF}"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582107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3"/>
            <a:ext cx="3840480" cy="1919239"/>
          </a:xfrm>
        </p:spPr>
        <p:txBody>
          <a:bodyPr anchor="t">
            <a:noAutofit/>
          </a:bodyPr>
          <a:lstStyle>
            <a:lvl1pPr>
              <a:lnSpc>
                <a:spcPct val="93000"/>
              </a:lnSpc>
              <a:defRPr sz="3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57800" y="2"/>
            <a:ext cx="6172200"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solidFill>
                  <a:prstClr val="black">
                    <a:lumMod val="85000"/>
                    <a:lumOff val="15000"/>
                  </a:prstClr>
                </a:solidFill>
              </a:rPr>
              <a:pPr/>
              <a:t>5/5/2017</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2AC27A5A-7290-4DE1-BA94-4BE8A8E57DCF}"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621275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7"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81601" y="569066"/>
            <a:ext cx="6248399"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1" y="5930062"/>
            <a:ext cx="3814856" cy="365125"/>
          </a:xfrm>
          <a:prstGeom prst="rect">
            <a:avLst/>
          </a:prstGeom>
        </p:spPr>
        <p:txBody>
          <a:bodyPr vert="horz" lIns="91440" tIns="45720" rIns="91440" bIns="45720" rtlCol="0" anchor="t"/>
          <a:lstStyle>
            <a:lvl1pPr algn="r">
              <a:defRPr sz="750" b="0" i="1" baseline="0">
                <a:solidFill>
                  <a:schemeClr val="tx1">
                    <a:lumMod val="85000"/>
                    <a:lumOff val="15000"/>
                  </a:schemeClr>
                </a:solidFill>
                <a:latin typeface="+mj-lt"/>
              </a:defRPr>
            </a:lvl1pPr>
          </a:lstStyle>
          <a:p>
            <a:pPr defTabSz="685800"/>
            <a:fld id="{3C633830-2244-49AE-BC4A-47F415C177C6}" type="datetimeFigureOut">
              <a:rPr lang="en-US" smtClean="0">
                <a:solidFill>
                  <a:prstClr val="black">
                    <a:lumMod val="85000"/>
                    <a:lumOff val="15000"/>
                  </a:prstClr>
                </a:solidFill>
              </a:rPr>
              <a:pPr defTabSz="685800"/>
              <a:t>5/5/2017</a:t>
            </a:fld>
            <a:endParaRPr lang="en-US" dirty="0">
              <a:solidFill>
                <a:prstClr val="black">
                  <a:lumMod val="85000"/>
                  <a:lumOff val="15000"/>
                </a:prstClr>
              </a:solidFill>
            </a:endParaRPr>
          </a:p>
        </p:txBody>
      </p:sp>
      <p:sp>
        <p:nvSpPr>
          <p:cNvPr id="5" name="Footer Placeholder 4"/>
          <p:cNvSpPr>
            <a:spLocks noGrp="1"/>
          </p:cNvSpPr>
          <p:nvPr>
            <p:ph type="ftr" sz="quarter" idx="3"/>
          </p:nvPr>
        </p:nvSpPr>
        <p:spPr>
          <a:xfrm>
            <a:off x="762001" y="6314442"/>
            <a:ext cx="3814856" cy="365125"/>
          </a:xfrm>
          <a:prstGeom prst="rect">
            <a:avLst/>
          </a:prstGeom>
        </p:spPr>
        <p:txBody>
          <a:bodyPr vert="horz" lIns="91440" tIns="45720" rIns="91440" bIns="45720" rtlCol="0" anchor="t"/>
          <a:lstStyle>
            <a:lvl1pPr algn="r">
              <a:defRPr sz="900" b="1" i="1" baseline="0">
                <a:solidFill>
                  <a:schemeClr val="tx1">
                    <a:lumMod val="85000"/>
                    <a:lumOff val="15000"/>
                  </a:schemeClr>
                </a:solidFill>
                <a:latin typeface="+mj-lt"/>
              </a:defRPr>
            </a:lvl1pPr>
          </a:lstStyle>
          <a:p>
            <a:pPr defTabSz="685800"/>
            <a:endParaRPr lang="en-US" dirty="0">
              <a:solidFill>
                <a:prstClr val="black">
                  <a:lumMod val="85000"/>
                  <a:lumOff val="15000"/>
                </a:prstClr>
              </a:solidFill>
            </a:endParaRPr>
          </a:p>
        </p:txBody>
      </p:sp>
      <p:sp>
        <p:nvSpPr>
          <p:cNvPr id="6" name="Slide Number Placeholder 5"/>
          <p:cNvSpPr>
            <a:spLocks noGrp="1"/>
          </p:cNvSpPr>
          <p:nvPr>
            <p:ph type="sldNum" sz="quarter" idx="4"/>
          </p:nvPr>
        </p:nvSpPr>
        <p:spPr>
          <a:xfrm>
            <a:off x="11784011" y="5607594"/>
            <a:ext cx="407988" cy="365125"/>
          </a:xfrm>
          <a:prstGeom prst="rect">
            <a:avLst/>
          </a:prstGeom>
        </p:spPr>
        <p:txBody>
          <a:bodyPr vert="horz" lIns="91440" tIns="45720" rIns="91440" bIns="45720" rtlCol="0" anchor="ctr"/>
          <a:lstStyle>
            <a:lvl1pPr algn="r">
              <a:defRPr sz="900" b="0" i="1" baseline="0">
                <a:solidFill>
                  <a:schemeClr val="bg2"/>
                </a:solidFill>
                <a:latin typeface="+mj-lt"/>
              </a:defRPr>
            </a:lvl1pPr>
          </a:lstStyle>
          <a:p>
            <a:pPr defTabSz="685800"/>
            <a:fld id="{2AC27A5A-7290-4DE1-BA94-4BE8A8E57DCF}" type="slidenum">
              <a:rPr lang="en-US" smtClean="0">
                <a:solidFill>
                  <a:srgbClr val="F5F5F5"/>
                </a:solidFill>
              </a:rPr>
              <a:pPr defTabSz="685800"/>
              <a:t>‹#›</a:t>
            </a:fld>
            <a:endParaRPr lang="en-US" dirty="0">
              <a:solidFill>
                <a:srgbClr val="F5F5F5"/>
              </a:solidFill>
            </a:endParaRPr>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1206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685800" rtl="0" eaLnBrk="1" latinLnBrk="0" hangingPunct="1">
        <a:lnSpc>
          <a:spcPct val="90000"/>
        </a:lnSpc>
        <a:spcBef>
          <a:spcPct val="0"/>
        </a:spcBef>
        <a:buNone/>
        <a:defRPr sz="3750" b="0" i="1" kern="1200" baseline="0">
          <a:solidFill>
            <a:schemeClr val="tx1">
              <a:lumMod val="85000"/>
              <a:lumOff val="15000"/>
            </a:schemeClr>
          </a:solidFill>
          <a:latin typeface="+mj-lt"/>
          <a:ea typeface="+mj-ea"/>
          <a:cs typeface="+mj-cs"/>
        </a:defRPr>
      </a:lvl1pPr>
    </p:titleStyle>
    <p:bodyStyle>
      <a:lvl1pPr marL="212598" indent="-212598" algn="l" defTabSz="685800" rtl="0" eaLnBrk="1" latinLnBrk="0" hangingPunct="1">
        <a:lnSpc>
          <a:spcPct val="112000"/>
        </a:lnSpc>
        <a:spcBef>
          <a:spcPts val="675"/>
        </a:spcBef>
        <a:buFont typeface="Arial" panose="020B0604020202020204" pitchFamily="34" charset="0"/>
        <a:buChar char="•"/>
        <a:defRPr sz="1500" kern="1200" baseline="0">
          <a:solidFill>
            <a:schemeClr val="tx1">
              <a:lumMod val="85000"/>
              <a:lumOff val="15000"/>
            </a:schemeClr>
          </a:solidFill>
          <a:latin typeface="+mn-lt"/>
          <a:ea typeface="+mn-ea"/>
          <a:cs typeface="+mn-cs"/>
        </a:defRPr>
      </a:lvl1pPr>
      <a:lvl2pPr marL="212598" indent="-212598" algn="l" defTabSz="685800" rtl="0" eaLnBrk="1" latinLnBrk="0" hangingPunct="1">
        <a:lnSpc>
          <a:spcPct val="112000"/>
        </a:lnSpc>
        <a:spcBef>
          <a:spcPts val="675"/>
        </a:spcBef>
        <a:buFont typeface="Corbel" panose="020B0503020204020204" pitchFamily="34" charset="0"/>
        <a:buChar char="–"/>
        <a:defRPr sz="1350" kern="1200" baseline="0">
          <a:solidFill>
            <a:schemeClr val="tx1">
              <a:lumMod val="85000"/>
              <a:lumOff val="15000"/>
            </a:schemeClr>
          </a:solidFill>
          <a:latin typeface="+mn-lt"/>
          <a:ea typeface="+mn-ea"/>
          <a:cs typeface="+mn-cs"/>
        </a:defRPr>
      </a:lvl2pPr>
      <a:lvl3pPr marL="212598" indent="-212598" algn="l" defTabSz="685800" rtl="0" eaLnBrk="1" latinLnBrk="0" hangingPunct="1">
        <a:lnSpc>
          <a:spcPct val="112000"/>
        </a:lnSpc>
        <a:spcBef>
          <a:spcPts val="675"/>
        </a:spcBef>
        <a:buFont typeface="Arial" panose="020B0604020202020204" pitchFamily="34" charset="0"/>
        <a:buChar char="•"/>
        <a:defRPr sz="1200" kern="1200" baseline="0">
          <a:solidFill>
            <a:schemeClr val="tx1">
              <a:lumMod val="85000"/>
              <a:lumOff val="15000"/>
            </a:schemeClr>
          </a:solidFill>
          <a:latin typeface="+mn-lt"/>
          <a:ea typeface="+mn-ea"/>
          <a:cs typeface="+mn-cs"/>
        </a:defRPr>
      </a:lvl3pPr>
      <a:lvl4pPr marL="212598" indent="-212598" algn="l" defTabSz="685800" rtl="0" eaLnBrk="1" latinLnBrk="0" hangingPunct="1">
        <a:lnSpc>
          <a:spcPct val="112000"/>
        </a:lnSpc>
        <a:spcBef>
          <a:spcPts val="675"/>
        </a:spcBef>
        <a:buFont typeface="Corbel" panose="020B0503020204020204" pitchFamily="34" charset="0"/>
        <a:buChar char="–"/>
        <a:defRPr sz="1050" kern="1200" baseline="0">
          <a:solidFill>
            <a:schemeClr val="tx1">
              <a:lumMod val="85000"/>
              <a:lumOff val="15000"/>
            </a:schemeClr>
          </a:solidFill>
          <a:latin typeface="+mn-lt"/>
          <a:ea typeface="+mn-ea"/>
          <a:cs typeface="+mn-cs"/>
        </a:defRPr>
      </a:lvl4pPr>
      <a:lvl5pPr marL="212598" indent="-212598" algn="l" defTabSz="685800" rtl="0" eaLnBrk="1" latinLnBrk="0" hangingPunct="1">
        <a:lnSpc>
          <a:spcPct val="112000"/>
        </a:lnSpc>
        <a:spcBef>
          <a:spcPts val="675"/>
        </a:spcBef>
        <a:buFont typeface="Arial" panose="020B0604020202020204" pitchFamily="34" charset="0"/>
        <a:buChar char="•"/>
        <a:defRPr sz="1050" i="1" kern="1200" baseline="0">
          <a:solidFill>
            <a:schemeClr val="tx1">
              <a:lumMod val="85000"/>
              <a:lumOff val="15000"/>
            </a:schemeClr>
          </a:solidFill>
          <a:latin typeface="+mn-lt"/>
          <a:ea typeface="+mn-ea"/>
          <a:cs typeface="+mn-cs"/>
        </a:defRPr>
      </a:lvl5pPr>
      <a:lvl6pPr marL="212598" indent="-212598" algn="l" defTabSz="685800" rtl="0" eaLnBrk="1" latinLnBrk="0" hangingPunct="1">
        <a:lnSpc>
          <a:spcPct val="112000"/>
        </a:lnSpc>
        <a:spcBef>
          <a:spcPts val="975"/>
        </a:spcBef>
        <a:buFont typeface="Corbel" panose="020B0503020204020204" pitchFamily="34" charset="0"/>
        <a:buChar char="–"/>
        <a:defRPr sz="1050" kern="1200">
          <a:solidFill>
            <a:schemeClr val="tx1">
              <a:lumMod val="85000"/>
              <a:lumOff val="15000"/>
            </a:schemeClr>
          </a:solidFill>
          <a:latin typeface="+mn-lt"/>
          <a:ea typeface="+mn-ea"/>
          <a:cs typeface="+mn-cs"/>
        </a:defRPr>
      </a:lvl6pPr>
      <a:lvl7pPr marL="212598" indent="-212598" algn="l" defTabSz="685800" rtl="0" eaLnBrk="1" latinLnBrk="0" hangingPunct="1">
        <a:lnSpc>
          <a:spcPct val="112000"/>
        </a:lnSpc>
        <a:spcBef>
          <a:spcPts val="975"/>
        </a:spcBef>
        <a:buFont typeface="Arial" panose="020B0604020202020204" pitchFamily="34" charset="0"/>
        <a:buChar char="•"/>
        <a:defRPr sz="1050" i="1" kern="1200">
          <a:solidFill>
            <a:schemeClr val="tx1">
              <a:lumMod val="85000"/>
              <a:lumOff val="15000"/>
            </a:schemeClr>
          </a:solidFill>
          <a:latin typeface="+mn-lt"/>
          <a:ea typeface="+mn-ea"/>
          <a:cs typeface="+mn-cs"/>
        </a:defRPr>
      </a:lvl7pPr>
      <a:lvl8pPr marL="212598" indent="-212598" algn="l" defTabSz="685800" rtl="0" eaLnBrk="1" latinLnBrk="0" hangingPunct="1">
        <a:lnSpc>
          <a:spcPct val="112000"/>
        </a:lnSpc>
        <a:spcBef>
          <a:spcPts val="975"/>
        </a:spcBef>
        <a:buFont typeface="Corbel" panose="020B0503020204020204" pitchFamily="34" charset="0"/>
        <a:buChar char="–"/>
        <a:defRPr sz="1050" kern="1200">
          <a:solidFill>
            <a:schemeClr val="tx1">
              <a:lumMod val="85000"/>
              <a:lumOff val="15000"/>
            </a:schemeClr>
          </a:solidFill>
          <a:latin typeface="+mn-lt"/>
          <a:ea typeface="+mn-ea"/>
          <a:cs typeface="+mn-cs"/>
        </a:defRPr>
      </a:lvl8pPr>
      <a:lvl9pPr marL="212598" indent="-212598" algn="l" defTabSz="685800" rtl="0" eaLnBrk="1" latinLnBrk="0" hangingPunct="1">
        <a:lnSpc>
          <a:spcPct val="112000"/>
        </a:lnSpc>
        <a:spcBef>
          <a:spcPts val="975"/>
        </a:spcBef>
        <a:buFont typeface="Arial" panose="020B0604020202020204" pitchFamily="34" charset="0"/>
        <a:buChar char="•"/>
        <a:defRPr sz="1050" i="1" kern="1200" baseline="0">
          <a:solidFill>
            <a:schemeClr val="tx1">
              <a:lumMod val="85000"/>
              <a:lumOff val="1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81280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796DD121-BE1C-F240-ABE3-92737AA2A772}" type="datetimeFigureOut">
              <a:rPr lang="en-US" smtClean="0">
                <a:solidFill>
                  <a:prstClr val="black">
                    <a:tint val="75000"/>
                  </a:prstClr>
                </a:solidFill>
              </a:rPr>
              <a:pPr defTabSz="457200"/>
              <a:t>5/5/2017</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50E10B6D-FB0D-7B46-86B0-5CC235D15DF0}" type="slidenum">
              <a:rPr lang="en-US" smtClean="0">
                <a:solidFill>
                  <a:prstClr val="black">
                    <a:tint val="75000"/>
                  </a:prstClr>
                </a:solidFill>
              </a:rPr>
              <a:pPr defTabSz="457200"/>
              <a:t>‹#›</a:t>
            </a:fld>
            <a:endParaRPr lang="en-US">
              <a:solidFill>
                <a:prstClr val="black">
                  <a:tint val="75000"/>
                </a:prstClr>
              </a:solidFill>
            </a:endParaRPr>
          </a:p>
        </p:txBody>
      </p:sp>
      <p:pic>
        <p:nvPicPr>
          <p:cNvPr id="7" name="Picture 6" descr="Screen Shot 2017-04-05 at 3.14.05 PM.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677183" y="136404"/>
            <a:ext cx="1389845" cy="849443"/>
          </a:xfrm>
          <a:prstGeom prst="rect">
            <a:avLst/>
          </a:prstGeom>
        </p:spPr>
      </p:pic>
    </p:spTree>
    <p:extLst>
      <p:ext uri="{BB962C8B-B14F-4D97-AF65-F5344CB8AC3E}">
        <p14:creationId xmlns:p14="http://schemas.microsoft.com/office/powerpoint/2010/main" val="14735824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defTabSz="457200" rtl="0" eaLnBrk="1" latinLnBrk="0" hangingPunct="1">
        <a:spcBef>
          <a:spcPct val="0"/>
        </a:spcBef>
        <a:buNone/>
        <a:defRPr sz="4400" kern="1200">
          <a:solidFill>
            <a:srgbClr val="666666"/>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mailto:mdunbar3@calstatela.edu" TargetMode="External"/><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hyperlink" Target="mailto:wtikkan@calstatela.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615143"/>
            <a:ext cx="7772400" cy="3285525"/>
          </a:xfrm>
        </p:spPr>
        <p:txBody>
          <a:bodyPr>
            <a:normAutofit fontScale="90000"/>
          </a:bodyPr>
          <a:lstStyle/>
          <a:p>
            <a:r>
              <a:rPr lang="en-US" dirty="0" smtClean="0"/>
              <a:t>Assessing GE in the face of changing outcomes, calendar &amp; curriculum: </a:t>
            </a:r>
            <a:br>
              <a:rPr lang="en-US" dirty="0" smtClean="0"/>
            </a:br>
            <a:r>
              <a:rPr lang="en-US" sz="1200" dirty="0"/>
              <a:t/>
            </a:r>
            <a:br>
              <a:rPr lang="en-US" sz="1200" dirty="0"/>
            </a:br>
            <a:r>
              <a:rPr lang="en-US" sz="3600" dirty="0"/>
              <a:t>Student </a:t>
            </a:r>
            <a:r>
              <a:rPr lang="en-US" sz="3600" dirty="0"/>
              <a:t>perceptions </a:t>
            </a:r>
            <a:r>
              <a:rPr lang="en-US" sz="3600" dirty="0"/>
              <a:t>of </a:t>
            </a:r>
            <a:br>
              <a:rPr lang="en-US" sz="3600" dirty="0"/>
            </a:br>
            <a:r>
              <a:rPr lang="en-US" sz="3600" dirty="0"/>
              <a:t>GE learning outcomes achievement</a:t>
            </a:r>
            <a:endParaRPr lang="en-US" sz="3600" dirty="0"/>
          </a:p>
        </p:txBody>
      </p:sp>
      <p:sp>
        <p:nvSpPr>
          <p:cNvPr id="3" name="Subtitle 2"/>
          <p:cNvSpPr>
            <a:spLocks noGrp="1"/>
          </p:cNvSpPr>
          <p:nvPr>
            <p:ph type="subTitle" idx="1"/>
          </p:nvPr>
        </p:nvSpPr>
        <p:spPr>
          <a:xfrm>
            <a:off x="2895600" y="3900669"/>
            <a:ext cx="6400800" cy="2606233"/>
          </a:xfrm>
        </p:spPr>
        <p:txBody>
          <a:bodyPr>
            <a:normAutofit/>
          </a:bodyPr>
          <a:lstStyle/>
          <a:p>
            <a:r>
              <a:rPr lang="en-US" dirty="0" smtClean="0"/>
              <a:t>April 12, 2017</a:t>
            </a:r>
          </a:p>
          <a:p>
            <a:endParaRPr lang="en-US" sz="1000" dirty="0"/>
          </a:p>
          <a:p>
            <a:r>
              <a:rPr lang="en-US" sz="1900" dirty="0"/>
              <a:t>Michele Dunbar, </a:t>
            </a:r>
          </a:p>
          <a:p>
            <a:r>
              <a:rPr lang="en-US" sz="1900" dirty="0"/>
              <a:t>Associate Director of Institutional Research </a:t>
            </a:r>
          </a:p>
          <a:p>
            <a:r>
              <a:rPr lang="en-US" sz="1900" dirty="0"/>
              <a:t>Wayne Tikkanen, </a:t>
            </a:r>
          </a:p>
          <a:p>
            <a:r>
              <a:rPr lang="en-US" sz="1900" dirty="0"/>
              <a:t>Assessment Coordinator for GE </a:t>
            </a:r>
          </a:p>
          <a:p>
            <a:r>
              <a:rPr lang="en-US" sz="1900" dirty="0"/>
              <a:t>@Cal State Los Angeles </a:t>
            </a:r>
          </a:p>
        </p:txBody>
      </p:sp>
    </p:spTree>
    <p:extLst>
      <p:ext uri="{BB962C8B-B14F-4D97-AF65-F5344CB8AC3E}">
        <p14:creationId xmlns:p14="http://schemas.microsoft.com/office/powerpoint/2010/main" val="15779367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741372" y="68645"/>
          <a:ext cx="8626310" cy="6555062"/>
        </p:xfrm>
        <a:graphic>
          <a:graphicData uri="http://schemas.openxmlformats.org/drawingml/2006/table">
            <a:tbl>
              <a:tblPr/>
              <a:tblGrid>
                <a:gridCol w="940663">
                  <a:extLst>
                    <a:ext uri="{9D8B030D-6E8A-4147-A177-3AD203B41FA5}">
                      <a16:colId xmlns:a16="http://schemas.microsoft.com/office/drawing/2014/main" val="20000"/>
                    </a:ext>
                  </a:extLst>
                </a:gridCol>
                <a:gridCol w="844459">
                  <a:extLst>
                    <a:ext uri="{9D8B030D-6E8A-4147-A177-3AD203B41FA5}">
                      <a16:colId xmlns:a16="http://schemas.microsoft.com/office/drawing/2014/main" val="20001"/>
                    </a:ext>
                  </a:extLst>
                </a:gridCol>
                <a:gridCol w="844459">
                  <a:extLst>
                    <a:ext uri="{9D8B030D-6E8A-4147-A177-3AD203B41FA5}">
                      <a16:colId xmlns:a16="http://schemas.microsoft.com/office/drawing/2014/main" val="20002"/>
                    </a:ext>
                  </a:extLst>
                </a:gridCol>
                <a:gridCol w="844459">
                  <a:extLst>
                    <a:ext uri="{9D8B030D-6E8A-4147-A177-3AD203B41FA5}">
                      <a16:colId xmlns:a16="http://schemas.microsoft.com/office/drawing/2014/main" val="20003"/>
                    </a:ext>
                  </a:extLst>
                </a:gridCol>
                <a:gridCol w="844459">
                  <a:extLst>
                    <a:ext uri="{9D8B030D-6E8A-4147-A177-3AD203B41FA5}">
                      <a16:colId xmlns:a16="http://schemas.microsoft.com/office/drawing/2014/main" val="20004"/>
                    </a:ext>
                  </a:extLst>
                </a:gridCol>
                <a:gridCol w="844459">
                  <a:extLst>
                    <a:ext uri="{9D8B030D-6E8A-4147-A177-3AD203B41FA5}">
                      <a16:colId xmlns:a16="http://schemas.microsoft.com/office/drawing/2014/main" val="20005"/>
                    </a:ext>
                  </a:extLst>
                </a:gridCol>
                <a:gridCol w="844459">
                  <a:extLst>
                    <a:ext uri="{9D8B030D-6E8A-4147-A177-3AD203B41FA5}">
                      <a16:colId xmlns:a16="http://schemas.microsoft.com/office/drawing/2014/main" val="20006"/>
                    </a:ext>
                  </a:extLst>
                </a:gridCol>
                <a:gridCol w="844459">
                  <a:extLst>
                    <a:ext uri="{9D8B030D-6E8A-4147-A177-3AD203B41FA5}">
                      <a16:colId xmlns:a16="http://schemas.microsoft.com/office/drawing/2014/main" val="20007"/>
                    </a:ext>
                  </a:extLst>
                </a:gridCol>
                <a:gridCol w="929975">
                  <a:extLst>
                    <a:ext uri="{9D8B030D-6E8A-4147-A177-3AD203B41FA5}">
                      <a16:colId xmlns:a16="http://schemas.microsoft.com/office/drawing/2014/main" val="20008"/>
                    </a:ext>
                  </a:extLst>
                </a:gridCol>
                <a:gridCol w="844459">
                  <a:extLst>
                    <a:ext uri="{9D8B030D-6E8A-4147-A177-3AD203B41FA5}">
                      <a16:colId xmlns:a16="http://schemas.microsoft.com/office/drawing/2014/main" val="20009"/>
                    </a:ext>
                  </a:extLst>
                </a:gridCol>
              </a:tblGrid>
              <a:tr h="420195">
                <a:tc>
                  <a:txBody>
                    <a:bodyPr/>
                    <a:lstStyle/>
                    <a:p>
                      <a:pPr algn="ctr" fontAlgn="ctr"/>
                      <a:endParaRPr lang="en-US" sz="800" b="1" i="0" u="none" strike="noStrike" dirty="0">
                        <a:solidFill>
                          <a:srgbClr val="000000"/>
                        </a:solidFill>
                        <a:effectLst/>
                        <a:latin typeface="Calibri"/>
                      </a:endParaRPr>
                    </a:p>
                  </a:txBody>
                  <a:tcPr marL="0" marR="0" marT="0" marB="0" anchor="ctr">
                    <a:lnL>
                      <a:noFill/>
                    </a:lnL>
                    <a:lnR>
                      <a:noFill/>
                    </a:lnR>
                    <a:lnT>
                      <a:noFill/>
                    </a:lnT>
                    <a:lnB>
                      <a:noFill/>
                    </a:lnB>
                  </a:tcPr>
                </a:tc>
                <a:tc>
                  <a:txBody>
                    <a:bodyPr/>
                    <a:lstStyle/>
                    <a:p>
                      <a:pPr algn="ctr" fontAlgn="ctr"/>
                      <a:endParaRPr lang="en-US" sz="800" b="1" i="0" u="none" strike="noStrike">
                        <a:solidFill>
                          <a:srgbClr val="000000"/>
                        </a:solidFill>
                        <a:effectLst/>
                        <a:latin typeface="Calibri"/>
                      </a:endParaRPr>
                    </a:p>
                  </a:txBody>
                  <a:tcPr marL="0" marR="0" marT="0" marB="0" anchor="ctr">
                    <a:lnL>
                      <a:noFill/>
                    </a:lnL>
                    <a:lnR>
                      <a:noFill/>
                    </a:lnR>
                    <a:lnT>
                      <a:noFill/>
                    </a:lnT>
                    <a:lnB>
                      <a:noFill/>
                    </a:lnB>
                  </a:tcPr>
                </a:tc>
                <a:tc>
                  <a:txBody>
                    <a:bodyPr/>
                    <a:lstStyle/>
                    <a:p>
                      <a:pPr algn="ctr" fontAlgn="ctr"/>
                      <a:endParaRPr lang="en-US" sz="800" b="1" i="0" u="none" strike="noStrike">
                        <a:solidFill>
                          <a:srgbClr val="000000"/>
                        </a:solidFill>
                        <a:effectLst/>
                        <a:latin typeface="Calibri"/>
                      </a:endParaRPr>
                    </a:p>
                  </a:txBody>
                  <a:tcPr marL="0" marR="0" marT="0" marB="0" anchor="ctr">
                    <a:lnL>
                      <a:noFill/>
                    </a:lnL>
                    <a:lnR>
                      <a:noFill/>
                    </a:lnR>
                    <a:lnT>
                      <a:noFill/>
                    </a:lnT>
                    <a:lnB>
                      <a:noFill/>
                    </a:lnB>
                  </a:tcPr>
                </a:tc>
                <a:tc>
                  <a:txBody>
                    <a:bodyPr/>
                    <a:lstStyle/>
                    <a:p>
                      <a:pPr algn="ctr" fontAlgn="ctr"/>
                      <a:endParaRPr lang="en-US" sz="800" b="1" i="0" u="none" strike="noStrike">
                        <a:solidFill>
                          <a:srgbClr val="000000"/>
                        </a:solidFill>
                        <a:effectLst/>
                        <a:latin typeface="Calibri"/>
                      </a:endParaRPr>
                    </a:p>
                  </a:txBody>
                  <a:tcPr marL="0" marR="0" marT="0" marB="0" anchor="ctr">
                    <a:lnL>
                      <a:noFill/>
                    </a:lnL>
                    <a:lnR>
                      <a:noFill/>
                    </a:lnR>
                    <a:lnT>
                      <a:noFill/>
                    </a:lnT>
                    <a:lnB>
                      <a:noFill/>
                    </a:lnB>
                  </a:tcPr>
                </a:tc>
                <a:tc>
                  <a:txBody>
                    <a:bodyPr/>
                    <a:lstStyle/>
                    <a:p>
                      <a:pPr algn="ctr" fontAlgn="ctr"/>
                      <a:endParaRPr lang="en-US" sz="800" b="1" i="0" u="none" strike="noStrike">
                        <a:solidFill>
                          <a:srgbClr val="000000"/>
                        </a:solidFill>
                        <a:effectLst/>
                        <a:latin typeface="Calibri"/>
                      </a:endParaRPr>
                    </a:p>
                  </a:txBody>
                  <a:tcPr marL="0" marR="0" marT="0" marB="0" anchor="ctr">
                    <a:lnL>
                      <a:noFill/>
                    </a:lnL>
                    <a:lnR>
                      <a:noFill/>
                    </a:lnR>
                    <a:lnT>
                      <a:noFill/>
                    </a:lnT>
                    <a:lnB>
                      <a:noFill/>
                    </a:lnB>
                  </a:tcPr>
                </a:tc>
                <a:tc>
                  <a:txBody>
                    <a:bodyPr/>
                    <a:lstStyle/>
                    <a:p>
                      <a:pPr algn="ctr" fontAlgn="ctr"/>
                      <a:endParaRPr lang="en-US" sz="800" b="1" i="0" u="none" strike="noStrike">
                        <a:solidFill>
                          <a:srgbClr val="000000"/>
                        </a:solidFill>
                        <a:effectLst/>
                        <a:latin typeface="Calibri"/>
                      </a:endParaRPr>
                    </a:p>
                  </a:txBody>
                  <a:tcPr marL="0" marR="0" marT="0" marB="0" anchor="ctr">
                    <a:lnL>
                      <a:noFill/>
                    </a:lnL>
                    <a:lnR>
                      <a:noFill/>
                    </a:lnR>
                    <a:lnT>
                      <a:noFill/>
                    </a:lnT>
                    <a:lnB>
                      <a:noFill/>
                    </a:lnB>
                  </a:tcPr>
                </a:tc>
                <a:tc gridSpan="3">
                  <a:txBody>
                    <a:bodyPr/>
                    <a:lstStyle/>
                    <a:p>
                      <a:pPr algn="ctr" fontAlgn="ctr"/>
                      <a:r>
                        <a:rPr lang="en-US" sz="800" b="1" i="0" u="none" strike="noStrike">
                          <a:solidFill>
                            <a:srgbClr val="000000"/>
                          </a:solidFill>
                          <a:effectLst/>
                          <a:latin typeface="Calibri"/>
                        </a:rPr>
                        <a:t>Please indication your level of agreement with how this course has helped your understand the distinct perspectives (values and ways of acquiring new knowledge) and major achievements in:</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ctr"/>
                      <a:endParaRPr lang="en-US" sz="800" b="1" i="0" u="none" strike="noStrike">
                        <a:solidFill>
                          <a:srgbClr val="000000"/>
                        </a:solidFill>
                        <a:effectLst/>
                        <a:latin typeface="Calibri"/>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r h="1247852">
                <a:tc>
                  <a:txBody>
                    <a:bodyPr/>
                    <a:lstStyle/>
                    <a:p>
                      <a:pPr algn="ctr" fontAlgn="ctr"/>
                      <a:r>
                        <a:rPr lang="sk-SK" sz="800" b="1" i="0" u="none" strike="noStrike" dirty="0">
                          <a:solidFill>
                            <a:srgbClr val="000000"/>
                          </a:solidFill>
                          <a:effectLst/>
                          <a:latin typeface="Calibri"/>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000000"/>
                          </a:solidFill>
                          <a:effectLst/>
                          <a:latin typeface="Calibri"/>
                        </a:rPr>
                        <a:t>written </a:t>
                      </a:r>
                      <a:r>
                        <a:rPr lang="en-US" sz="1200" b="1" i="0" u="none" strike="noStrike" dirty="0">
                          <a:solidFill>
                            <a:srgbClr val="000000"/>
                          </a:solidFill>
                          <a:effectLst/>
                          <a:latin typeface="Calibri"/>
                        </a:rPr>
                        <a:t>English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000000"/>
                          </a:solidFill>
                          <a:effectLst/>
                          <a:latin typeface="Calibri"/>
                        </a:rPr>
                        <a:t>oral </a:t>
                      </a:r>
                      <a:r>
                        <a:rPr lang="en-US" sz="1200" b="1" i="0" u="none" strike="noStrike" dirty="0">
                          <a:solidFill>
                            <a:srgbClr val="000000"/>
                          </a:solidFill>
                          <a:effectLst/>
                          <a:latin typeface="Calibri"/>
                        </a:rPr>
                        <a:t>English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000000"/>
                          </a:solidFill>
                          <a:effectLst/>
                          <a:latin typeface="Calibri"/>
                        </a:rPr>
                        <a:t>reason </a:t>
                      </a:r>
                      <a:r>
                        <a:rPr lang="en-US" sz="1200" b="1" i="0" u="none" strike="noStrike" dirty="0">
                          <a:solidFill>
                            <a:srgbClr val="000000"/>
                          </a:solidFill>
                          <a:effectLst/>
                          <a:latin typeface="Calibri"/>
                        </a:rPr>
                        <a:t>critically across a variety of disciplines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000000"/>
                          </a:solidFill>
                          <a:effectLst/>
                          <a:latin typeface="Calibri"/>
                        </a:rPr>
                        <a:t>basic </a:t>
                      </a:r>
                      <a:r>
                        <a:rPr lang="en-US" sz="1200" b="1" i="0" u="none" strike="noStrike" dirty="0">
                          <a:solidFill>
                            <a:srgbClr val="000000"/>
                          </a:solidFill>
                          <a:effectLst/>
                          <a:latin typeface="Calibri"/>
                        </a:rPr>
                        <a:t>concepts in </a:t>
                      </a:r>
                      <a:r>
                        <a:rPr lang="en-US" sz="1200" b="1" i="0" u="none" strike="noStrike" dirty="0" smtClean="0">
                          <a:solidFill>
                            <a:srgbClr val="000000"/>
                          </a:solidFill>
                          <a:effectLst/>
                          <a:latin typeface="Calibri"/>
                        </a:rPr>
                        <a:t>quantitative </a:t>
                      </a:r>
                      <a:r>
                        <a:rPr lang="en-US" sz="1200" b="1" i="0" u="none" strike="noStrike" dirty="0">
                          <a:solidFill>
                            <a:srgbClr val="000000"/>
                          </a:solidFill>
                          <a:effectLst/>
                          <a:latin typeface="Calibri"/>
                        </a:rPr>
                        <a:t>reasoning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000000"/>
                          </a:solidFill>
                          <a:effectLst/>
                          <a:latin typeface="Calibri"/>
                        </a:rPr>
                        <a:t> Participation </a:t>
                      </a:r>
                      <a:r>
                        <a:rPr lang="en-US" sz="1200" b="1" i="0" u="none" strike="noStrike" dirty="0">
                          <a:solidFill>
                            <a:srgbClr val="000000"/>
                          </a:solidFill>
                          <a:effectLst/>
                          <a:latin typeface="Calibri"/>
                        </a:rPr>
                        <a:t>in American society and </a:t>
                      </a:r>
                      <a:r>
                        <a:rPr lang="en-US" sz="1200" b="1" i="0" u="none" strike="noStrike" dirty="0" smtClean="0">
                          <a:solidFill>
                            <a:srgbClr val="000000"/>
                          </a:solidFill>
                          <a:effectLst/>
                          <a:latin typeface="Calibri"/>
                        </a:rPr>
                        <a:t>government</a:t>
                      </a:r>
                      <a:endParaRPr lang="en-US" sz="12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Calibri"/>
                        </a:rPr>
                        <a:t>Natural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Calibri"/>
                        </a:rPr>
                        <a:t>Arts and Humanities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Calibri"/>
                        </a:rPr>
                        <a:t>Social Sciences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000000"/>
                          </a:solidFill>
                          <a:effectLst/>
                          <a:latin typeface="Calibri"/>
                        </a:rPr>
                        <a:t>lifelong under-standing </a:t>
                      </a:r>
                    </a:p>
                    <a:p>
                      <a:pPr algn="ctr" fontAlgn="ctr"/>
                      <a:r>
                        <a:rPr lang="en-US" sz="1200" b="1" i="0" u="none" strike="noStrike" dirty="0" smtClean="0">
                          <a:solidFill>
                            <a:srgbClr val="000000"/>
                          </a:solidFill>
                          <a:effectLst/>
                          <a:latin typeface="Calibri"/>
                        </a:rPr>
                        <a:t>and self</a:t>
                      </a:r>
                      <a:r>
                        <a:rPr lang="en-US" sz="1200" b="1" i="0" u="none" strike="noStrike" baseline="0" dirty="0">
                          <a:solidFill>
                            <a:srgbClr val="000000"/>
                          </a:solidFill>
                          <a:effectLst/>
                          <a:latin typeface="Calibri"/>
                        </a:rPr>
                        <a:t> </a:t>
                      </a:r>
                      <a:r>
                        <a:rPr lang="en-US" sz="1200" b="1" i="0" u="none" strike="noStrike" dirty="0" smtClean="0">
                          <a:solidFill>
                            <a:srgbClr val="000000"/>
                          </a:solidFill>
                          <a:effectLst/>
                          <a:latin typeface="Calibri"/>
                        </a:rPr>
                        <a:t>development</a:t>
                      </a:r>
                      <a:endParaRPr lang="en-US" sz="12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8331">
                <a:tc>
                  <a:txBody>
                    <a:bodyPr/>
                    <a:lstStyle/>
                    <a:p>
                      <a:pPr algn="ctr" fontAlgn="ctr"/>
                      <a:r>
                        <a:rPr lang="en-US" sz="800" b="1" i="0" u="none" strike="noStrike">
                          <a:solidFill>
                            <a:srgbClr val="000000"/>
                          </a:solidFill>
                          <a:effectLst/>
                          <a:latin typeface="Calibri"/>
                        </a:rPr>
                        <a:t>Written Comm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1" i="0" u="none" strike="noStrike">
                          <a:solidFill>
                            <a:srgbClr val="000000"/>
                          </a:solidFill>
                          <a:effectLst/>
                          <a:latin typeface="Calibri"/>
                        </a:rPr>
                        <a:t>4.34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B851D"/>
                    </a:solidFill>
                  </a:tcPr>
                </a:tc>
                <a:tc>
                  <a:txBody>
                    <a:bodyPr/>
                    <a:lstStyle/>
                    <a:p>
                      <a:pPr algn="ctr" fontAlgn="ctr"/>
                      <a:r>
                        <a:rPr lang="nb-NO" sz="800" b="0" i="0" u="none" strike="noStrike">
                          <a:solidFill>
                            <a:srgbClr val="000000"/>
                          </a:solidFill>
                          <a:effectLst/>
                          <a:latin typeface="Calibri"/>
                        </a:rPr>
                        <a:t>4.02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i-FI" sz="800" b="0" i="0" u="none" strike="noStrike">
                          <a:solidFill>
                            <a:srgbClr val="000000"/>
                          </a:solidFill>
                          <a:effectLst/>
                          <a:latin typeface="Calibri"/>
                        </a:rPr>
                        <a:t>3.79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8331">
                <a:tc>
                  <a:txBody>
                    <a:bodyPr/>
                    <a:lstStyle/>
                    <a:p>
                      <a:pPr algn="ctr" fontAlgn="ctr"/>
                      <a:r>
                        <a:rPr lang="en-US" sz="800" b="1" i="0" u="none" strike="noStrike">
                          <a:solidFill>
                            <a:srgbClr val="000000"/>
                          </a:solidFill>
                          <a:effectLst/>
                          <a:latin typeface="Calibri"/>
                        </a:rPr>
                        <a:t>Oral Comm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4.35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a:solidFill>
                            <a:srgbClr val="000000"/>
                          </a:solidFill>
                          <a:effectLst/>
                          <a:latin typeface="Calibri"/>
                        </a:rPr>
                        <a:t>4.44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E8314"/>
                    </a:solidFill>
                  </a:tcPr>
                </a:tc>
                <a:tc>
                  <a:txBody>
                    <a:bodyPr/>
                    <a:lstStyle/>
                    <a:p>
                      <a:pPr algn="ctr" fontAlgn="ctr"/>
                      <a:r>
                        <a:rPr lang="hr-HR" sz="800" b="0" i="0" u="none" strike="noStrike">
                          <a:solidFill>
                            <a:srgbClr val="000000"/>
                          </a:solidFill>
                          <a:effectLst/>
                          <a:latin typeface="Calibri"/>
                        </a:rPr>
                        <a:t>4.09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8331">
                <a:tc>
                  <a:txBody>
                    <a:bodyPr/>
                    <a:lstStyle/>
                    <a:p>
                      <a:pPr algn="ctr" fontAlgn="ctr"/>
                      <a:r>
                        <a:rPr lang="en-US" sz="800" b="1" i="0" u="none" strike="noStrike">
                          <a:solidFill>
                            <a:srgbClr val="000000"/>
                          </a:solidFill>
                          <a:effectLst/>
                          <a:latin typeface="Calibri"/>
                        </a:rPr>
                        <a:t>Critical Reasoning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800" b="0" i="0" u="none" strike="noStrike">
                          <a:solidFill>
                            <a:srgbClr val="000000"/>
                          </a:solidFill>
                          <a:effectLst/>
                          <a:latin typeface="Calibri"/>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dirty="0">
                          <a:solidFill>
                            <a:srgbClr val="000000"/>
                          </a:solidFill>
                          <a:effectLst/>
                          <a:latin typeface="Calibri"/>
                        </a:rPr>
                        <a:t>4.67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00"/>
                    </a:solidFill>
                  </a:tcPr>
                </a:tc>
                <a:tc>
                  <a:txBody>
                    <a:bodyPr/>
                    <a:lstStyle/>
                    <a:p>
                      <a:pPr algn="ctr" fontAlgn="ctr"/>
                      <a:r>
                        <a:rPr lang="hr-HR" sz="800" b="0" i="0" u="none" strike="noStrike">
                          <a:solidFill>
                            <a:srgbClr val="000000"/>
                          </a:solidFill>
                          <a:effectLst/>
                          <a:latin typeface="Calibri"/>
                        </a:rPr>
                        <a:t>4.72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800" b="0" i="0" u="none" strike="noStrike">
                          <a:solidFill>
                            <a:srgbClr val="000000"/>
                          </a:solidFill>
                          <a:effectLst/>
                          <a:latin typeface="Calibri"/>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800" b="0" i="0" u="none" strike="noStrike">
                          <a:solidFill>
                            <a:srgbClr val="000000"/>
                          </a:solidFill>
                          <a:effectLst/>
                          <a:latin typeface="Calibri"/>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8331">
                <a:tc>
                  <a:txBody>
                    <a:bodyPr/>
                    <a:lstStyle/>
                    <a:p>
                      <a:pPr algn="ctr" fontAlgn="ctr"/>
                      <a:r>
                        <a:rPr lang="en-US" sz="800" b="1" i="0" u="none" strike="noStrike">
                          <a:solidFill>
                            <a:srgbClr val="000000"/>
                          </a:solidFill>
                          <a:effectLst/>
                          <a:latin typeface="Calibri"/>
                        </a:rPr>
                        <a:t>Quant and Math Reasoning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dirty="0">
                          <a:solidFill>
                            <a:srgbClr val="000000"/>
                          </a:solidFill>
                          <a:effectLst/>
                          <a:latin typeface="Calibri"/>
                        </a:rPr>
                        <a:t>4.41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28418"/>
                    </a:solidFill>
                  </a:tcPr>
                </a:tc>
                <a:tc>
                  <a:txBody>
                    <a:bodyPr/>
                    <a:lstStyle/>
                    <a:p>
                      <a:pPr algn="ctr" fontAlgn="ctr"/>
                      <a:r>
                        <a:rPr lang="hr-HR" sz="800" b="0" i="0" u="none" strike="noStrike">
                          <a:solidFill>
                            <a:srgbClr val="000000"/>
                          </a:solidFill>
                          <a:effectLst/>
                          <a:latin typeface="Calibri"/>
                        </a:rPr>
                        <a:t>3.04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2.85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8331">
                <a:tc>
                  <a:txBody>
                    <a:bodyPr/>
                    <a:lstStyle/>
                    <a:p>
                      <a:pPr algn="ctr" fontAlgn="ctr"/>
                      <a:r>
                        <a:rPr lang="en-US" sz="800" b="1" i="0" u="none" strike="noStrike">
                          <a:solidFill>
                            <a:srgbClr val="000000"/>
                          </a:solidFill>
                          <a:effectLst/>
                          <a:latin typeface="Calibri"/>
                        </a:rPr>
                        <a:t>American &amp; CA Gov't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08836"/>
                    </a:solidFill>
                  </a:tcPr>
                </a:tc>
                <a:tc>
                  <a:txBody>
                    <a:bodyPr/>
                    <a:lstStyle/>
                    <a:p>
                      <a:pPr algn="ctr" fontAlgn="ctr"/>
                      <a:r>
                        <a:rPr lang="hr-HR" sz="800" b="0" i="0" u="none" strike="noStrike">
                          <a:solidFill>
                            <a:srgbClr val="000000"/>
                          </a:solidFill>
                          <a:effectLst/>
                          <a:latin typeface="Calibri"/>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8331">
                <a:tc>
                  <a:txBody>
                    <a:bodyPr/>
                    <a:lstStyle/>
                    <a:p>
                      <a:pPr algn="ctr" fontAlgn="ctr"/>
                      <a:r>
                        <a:rPr lang="en-US" sz="800" b="1" i="0" u="none" strike="noStrike">
                          <a:solidFill>
                            <a:srgbClr val="000000"/>
                          </a:solidFill>
                          <a:effectLst/>
                          <a:latin typeface="Calibri"/>
                        </a:rPr>
                        <a:t>BIOL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dirty="0">
                          <a:solidFill>
                            <a:srgbClr val="000000"/>
                          </a:solidFill>
                          <a:effectLst/>
                          <a:latin typeface="Calibri"/>
                        </a:rPr>
                        <a:t>3.19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a:solidFill>
                            <a:srgbClr val="000000"/>
                          </a:solidFill>
                          <a:effectLst/>
                          <a:latin typeface="Calibri"/>
                        </a:rPr>
                        <a:t>4.05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18937"/>
                    </a:solidFill>
                  </a:tcPr>
                </a:tc>
                <a:tc>
                  <a:txBody>
                    <a:bodyPr/>
                    <a:lstStyle/>
                    <a:p>
                      <a:pPr algn="ctr" fontAlgn="ctr"/>
                      <a:r>
                        <a:rPr lang="hr-HR" sz="800" b="0" i="0" u="none" strike="noStrike">
                          <a:solidFill>
                            <a:srgbClr val="000000"/>
                          </a:solidFill>
                          <a:effectLst/>
                          <a:latin typeface="Calibri"/>
                        </a:rPr>
                        <a:t>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8331">
                <a:tc>
                  <a:txBody>
                    <a:bodyPr/>
                    <a:lstStyle/>
                    <a:p>
                      <a:pPr algn="ctr" fontAlgn="ctr"/>
                      <a:r>
                        <a:rPr lang="en-US" sz="800" b="1" i="0" u="none" strike="noStrike">
                          <a:solidFill>
                            <a:srgbClr val="000000"/>
                          </a:solidFill>
                          <a:effectLst/>
                          <a:latin typeface="Calibri"/>
                        </a:rPr>
                        <a:t>PHYS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a:solidFill>
                            <a:srgbClr val="000000"/>
                          </a:solidFill>
                          <a:effectLst/>
                          <a:latin typeface="Calibri"/>
                        </a:rPr>
                        <a:t>4.59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B8207"/>
                    </a:solidFill>
                  </a:tcPr>
                </a:tc>
                <a:tc>
                  <a:txBody>
                    <a:bodyPr/>
                    <a:lstStyle/>
                    <a:p>
                      <a:pPr algn="ctr" fontAlgn="ctr"/>
                      <a:r>
                        <a:rPr lang="hr-HR" sz="800" b="0" i="0" u="none" strike="noStrike">
                          <a:solidFill>
                            <a:srgbClr val="000000"/>
                          </a:solidFill>
                          <a:effectLst/>
                          <a:latin typeface="Calibri"/>
                        </a:rPr>
                        <a:t>3.24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8331">
                <a:tc>
                  <a:txBody>
                    <a:bodyPr/>
                    <a:lstStyle/>
                    <a:p>
                      <a:pPr algn="ctr" fontAlgn="ctr"/>
                      <a:r>
                        <a:rPr lang="en-US" sz="800" b="1" i="0" u="none" strike="noStrike">
                          <a:solidFill>
                            <a:srgbClr val="000000"/>
                          </a:solidFill>
                          <a:effectLst/>
                          <a:latin typeface="Calibri"/>
                        </a:rPr>
                        <a:t>Applied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dirty="0">
                          <a:solidFill>
                            <a:srgbClr val="000000"/>
                          </a:solidFill>
                          <a:effectLst/>
                          <a:latin typeface="Calibri"/>
                        </a:rPr>
                        <a:t>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8F62"/>
                    </a:solidFill>
                  </a:tcPr>
                </a:tc>
                <a:tc>
                  <a:txBody>
                    <a:bodyPr/>
                    <a:lstStyle/>
                    <a:p>
                      <a:pPr algn="ctr" fontAlgn="ctr"/>
                      <a:r>
                        <a:rPr lang="hr-HR" sz="800" b="0" i="0" u="none" strike="noStrike">
                          <a:solidFill>
                            <a:srgbClr val="000000"/>
                          </a:solidFill>
                          <a:effectLst/>
                          <a:latin typeface="Calibri"/>
                        </a:rPr>
                        <a:t>3.71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8331">
                <a:tc>
                  <a:txBody>
                    <a:bodyPr/>
                    <a:lstStyle/>
                    <a:p>
                      <a:pPr algn="ctr" fontAlgn="ctr"/>
                      <a:r>
                        <a:rPr lang="en-US" sz="800" b="1" i="0" u="none" strike="noStrike">
                          <a:solidFill>
                            <a:srgbClr val="000000"/>
                          </a:solidFill>
                          <a:effectLst/>
                          <a:latin typeface="Calibri"/>
                        </a:rPr>
                        <a:t>Arts &amp; Humanities (Literature)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dirty="0">
                          <a:solidFill>
                            <a:srgbClr val="000000"/>
                          </a:solidFill>
                          <a:effectLst/>
                          <a:latin typeface="Calibri"/>
                        </a:rPr>
                        <a:t>2.88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a:solidFill>
                            <a:srgbClr val="000000"/>
                          </a:solidFill>
                          <a:effectLst/>
                          <a:latin typeface="Calibri"/>
                        </a:rPr>
                        <a:t>4.13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78831"/>
                    </a:solidFill>
                  </a:tcPr>
                </a:tc>
                <a:tc>
                  <a:txBody>
                    <a:bodyPr/>
                    <a:lstStyle/>
                    <a:p>
                      <a:pPr algn="ctr" fontAlgn="ctr"/>
                      <a:r>
                        <a:rPr lang="hr-HR" sz="800" b="0" i="0" u="none" strike="noStrike">
                          <a:solidFill>
                            <a:srgbClr val="000000"/>
                          </a:solidFill>
                          <a:effectLst/>
                          <a:latin typeface="Calibri"/>
                        </a:rPr>
                        <a:t>3.19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18331">
                <a:tc>
                  <a:txBody>
                    <a:bodyPr/>
                    <a:lstStyle/>
                    <a:p>
                      <a:pPr algn="ctr" fontAlgn="ctr"/>
                      <a:r>
                        <a:rPr lang="en-US" sz="800" b="1" i="0" u="none" strike="noStrike">
                          <a:solidFill>
                            <a:srgbClr val="000000"/>
                          </a:solidFill>
                          <a:effectLst/>
                          <a:latin typeface="Calibri"/>
                        </a:rPr>
                        <a:t>Arts &amp; Humanities (Arts)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2.95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2.53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a:solidFill>
                            <a:srgbClr val="000000"/>
                          </a:solidFill>
                          <a:effectLst/>
                          <a:latin typeface="Calibri"/>
                        </a:rPr>
                        <a:t>4.05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18937"/>
                    </a:solidFill>
                  </a:tcPr>
                </a:tc>
                <a:tc>
                  <a:txBody>
                    <a:bodyPr/>
                    <a:lstStyle/>
                    <a:p>
                      <a:pPr algn="ctr" fontAlgn="ctr"/>
                      <a:r>
                        <a:rPr lang="fi-FI" sz="800" b="0" i="0" u="none" strike="noStrike">
                          <a:solidFill>
                            <a:srgbClr val="000000"/>
                          </a:solidFill>
                          <a:effectLst/>
                          <a:latin typeface="Calibri"/>
                        </a:rPr>
                        <a:t>2.79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18331">
                <a:tc>
                  <a:txBody>
                    <a:bodyPr/>
                    <a:lstStyle/>
                    <a:p>
                      <a:pPr algn="ctr" fontAlgn="ctr"/>
                      <a:r>
                        <a:rPr lang="en-US" sz="800" b="1" i="0" u="none" strike="noStrike">
                          <a:solidFill>
                            <a:srgbClr val="000000"/>
                          </a:solidFill>
                          <a:effectLst/>
                          <a:latin typeface="Calibri"/>
                        </a:rPr>
                        <a:t>Arts &amp; Humanities (Philosophy)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2.92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dirty="0">
                          <a:solidFill>
                            <a:srgbClr val="000000"/>
                          </a:solidFill>
                          <a:effectLst/>
                          <a:latin typeface="Calibri"/>
                        </a:rPr>
                        <a:t>3.75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8D52"/>
                    </a:solidFill>
                  </a:tcPr>
                </a:tc>
                <a:tc>
                  <a:txBody>
                    <a:bodyPr/>
                    <a:lstStyle/>
                    <a:p>
                      <a:pPr algn="ctr" fontAlgn="ctr"/>
                      <a:r>
                        <a:rPr lang="hr-HR" sz="800" b="0" i="0" u="none" strike="noStrike">
                          <a:solidFill>
                            <a:srgbClr val="000000"/>
                          </a:solidFill>
                          <a:effectLst/>
                          <a:latin typeface="Calibri"/>
                        </a:rPr>
                        <a:t>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18331">
                <a:tc>
                  <a:txBody>
                    <a:bodyPr/>
                    <a:lstStyle/>
                    <a:p>
                      <a:pPr algn="ctr" fontAlgn="ctr"/>
                      <a:r>
                        <a:rPr lang="en-US" sz="800" b="1" i="0" u="none" strike="noStrike">
                          <a:solidFill>
                            <a:srgbClr val="000000"/>
                          </a:solidFill>
                          <a:effectLst/>
                          <a:latin typeface="Calibri"/>
                        </a:rPr>
                        <a:t>Social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dirty="0">
                          <a:solidFill>
                            <a:srgbClr val="000000"/>
                          </a:solidFill>
                          <a:effectLst/>
                          <a:latin typeface="Calibri"/>
                        </a:rPr>
                        <a:t>3.75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a:solidFill>
                            <a:srgbClr val="000000"/>
                          </a:solidFill>
                          <a:effectLst/>
                          <a:latin typeface="Calibri"/>
                        </a:rPr>
                        <a:t>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48A44"/>
                    </a:solidFill>
                  </a:tcPr>
                </a:tc>
                <a:tc>
                  <a:txBody>
                    <a:bodyPr/>
                    <a:lstStyle/>
                    <a:p>
                      <a:pPr algn="ctr" fontAlgn="ctr"/>
                      <a:r>
                        <a:rPr lang="hr-HR" sz="800" b="0" i="0" u="none" strike="noStrike">
                          <a:solidFill>
                            <a:srgbClr val="000000"/>
                          </a:solidFill>
                          <a:effectLst/>
                          <a:latin typeface="Calibri"/>
                        </a:rPr>
                        <a:t>4.30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18331">
                <a:tc>
                  <a:txBody>
                    <a:bodyPr/>
                    <a:lstStyle/>
                    <a:p>
                      <a:pPr algn="ctr" fontAlgn="ctr"/>
                      <a:r>
                        <a:rPr lang="en-US" sz="800" b="1" i="0" u="none" strike="noStrike">
                          <a:solidFill>
                            <a:srgbClr val="000000"/>
                          </a:solidFill>
                          <a:effectLst/>
                          <a:latin typeface="Calibri"/>
                        </a:rPr>
                        <a:t>Social Sciences (D)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dirty="0">
                          <a:solidFill>
                            <a:srgbClr val="000000"/>
                          </a:solidFill>
                          <a:effectLst/>
                          <a:latin typeface="Calibri"/>
                        </a:rPr>
                        <a:t>3.58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F8F61"/>
                    </a:solidFill>
                  </a:tcPr>
                </a:tc>
                <a:tc>
                  <a:txBody>
                    <a:bodyPr/>
                    <a:lstStyle/>
                    <a:p>
                      <a:pPr algn="ctr" fontAlgn="ctr"/>
                      <a:r>
                        <a:rPr lang="hr-HR" sz="800" b="0" i="0" u="none" strike="noStrike">
                          <a:solidFill>
                            <a:srgbClr val="000000"/>
                          </a:solidFill>
                          <a:effectLst/>
                          <a:latin typeface="Calibri"/>
                        </a:rPr>
                        <a:t>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18331">
                <a:tc>
                  <a:txBody>
                    <a:bodyPr/>
                    <a:lstStyle/>
                    <a:p>
                      <a:pPr algn="ctr" fontAlgn="ctr"/>
                      <a:r>
                        <a:rPr lang="en-US" sz="800" b="1" i="0" u="none" strike="noStrike">
                          <a:solidFill>
                            <a:srgbClr val="000000"/>
                          </a:solidFill>
                          <a:effectLst/>
                          <a:latin typeface="Calibri"/>
                        </a:rPr>
                        <a:t>Life Long Learning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4.29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a:solidFill>
                            <a:srgbClr val="000000"/>
                          </a:solidFill>
                          <a:effectLst/>
                          <a:latin typeface="Calibri"/>
                        </a:rPr>
                        <a:t>3.53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0" i="0" u="none" strike="noStrike" dirty="0">
                          <a:solidFill>
                            <a:srgbClr val="000000"/>
                          </a:solidFill>
                          <a:effectLst/>
                          <a:latin typeface="Calibri"/>
                        </a:rPr>
                        <a:t>3.56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800" b="1" i="0" u="none" strike="noStrike" dirty="0">
                          <a:solidFill>
                            <a:srgbClr val="000000"/>
                          </a:solidFill>
                          <a:effectLst/>
                          <a:latin typeface="Calibri"/>
                        </a:rPr>
                        <a:t>4.50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830F"/>
                    </a:solidFill>
                  </a:tcPr>
                </a:tc>
                <a:extLst>
                  <a:ext uri="{0D108BD9-81ED-4DB2-BD59-A6C34878D82A}">
                    <a16:rowId xmlns:a16="http://schemas.microsoft.com/office/drawing/2014/main" val="10015"/>
                  </a:ext>
                </a:extLst>
              </a:tr>
              <a:tr h="362896">
                <a:tc>
                  <a:txBody>
                    <a:bodyPr/>
                    <a:lstStyle/>
                    <a:p>
                      <a:pPr algn="ctr" fontAlgn="ctr"/>
                      <a:r>
                        <a:rPr lang="en-US" sz="800" b="1" i="0" u="none" strike="noStrike">
                          <a:solidFill>
                            <a:srgbClr val="000000"/>
                          </a:solidFill>
                          <a:effectLst/>
                          <a:latin typeface="Calibri"/>
                        </a:rPr>
                        <a:t>ENGL 102 (research written comm)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4.46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008000"/>
                    </a:solidFill>
                  </a:tcPr>
                </a:tc>
                <a:tc>
                  <a:txBody>
                    <a:bodyPr/>
                    <a:lstStyle/>
                    <a:p>
                      <a:pPr algn="ctr" fontAlgn="ctr"/>
                      <a:r>
                        <a:rPr lang="hr-HR" sz="800" b="0" i="0" u="none" strike="noStrike">
                          <a:solidFill>
                            <a:srgbClr val="000000"/>
                          </a:solidFill>
                          <a:effectLst/>
                          <a:latin typeface="Calibri"/>
                        </a:rPr>
                        <a:t>4.34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hr-HR" sz="800" b="1" i="0" u="none" strike="noStrike">
                          <a:solidFill>
                            <a:srgbClr val="000000"/>
                          </a:solidFill>
                          <a:effectLst/>
                          <a:latin typeface="Calibri"/>
                        </a:rPr>
                        <a:t>4.26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008000"/>
                    </a:solidFill>
                  </a:tcPr>
                </a:tc>
                <a:tc>
                  <a:txBody>
                    <a:bodyPr/>
                    <a:lstStyle/>
                    <a:p>
                      <a:pPr algn="ctr" fontAlgn="ctr"/>
                      <a:r>
                        <a:rPr lang="hr-HR" sz="800" b="0" i="0" u="none" strike="noStrike">
                          <a:solidFill>
                            <a:srgbClr val="000000"/>
                          </a:solidFill>
                          <a:effectLst/>
                          <a:latin typeface="Calibri"/>
                        </a:rPr>
                        <a:t>4.23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hr-HR" sz="800" b="0" i="0" u="none" strike="noStrike">
                          <a:solidFill>
                            <a:srgbClr val="000000"/>
                          </a:solidFill>
                          <a:effectLst/>
                          <a:latin typeface="Calibri"/>
                        </a:rPr>
                        <a:t>3.97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hr-HR" sz="800" b="0" i="0" u="none" strike="noStrike">
                          <a:solidFill>
                            <a:srgbClr val="000000"/>
                          </a:solidFill>
                          <a:effectLst/>
                          <a:latin typeface="Calibri"/>
                        </a:rPr>
                        <a:t>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hr-HR" sz="800" b="0" i="0" u="none" strike="noStrike">
                          <a:solidFill>
                            <a:srgbClr val="000000"/>
                          </a:solidFill>
                          <a:effectLst/>
                          <a:latin typeface="Calibri"/>
                        </a:rPr>
                        <a:t>4.24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hr-HR" sz="8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hr-HR" sz="800" b="0" i="0" u="none" strike="noStrike" dirty="0">
                          <a:solidFill>
                            <a:srgbClr val="000000"/>
                          </a:solidFill>
                          <a:effectLst/>
                          <a:latin typeface="Calibri"/>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303913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2796463" y="931222"/>
          <a:ext cx="6621043" cy="5150372"/>
        </p:xfrm>
        <a:graphic>
          <a:graphicData uri="http://schemas.openxmlformats.org/drawingml/2006/table">
            <a:tbl>
              <a:tblPr/>
              <a:tblGrid>
                <a:gridCol w="601913">
                  <a:extLst>
                    <a:ext uri="{9D8B030D-6E8A-4147-A177-3AD203B41FA5}">
                      <a16:colId xmlns:a16="http://schemas.microsoft.com/office/drawing/2014/main" val="20000"/>
                    </a:ext>
                  </a:extLst>
                </a:gridCol>
                <a:gridCol w="601913">
                  <a:extLst>
                    <a:ext uri="{9D8B030D-6E8A-4147-A177-3AD203B41FA5}">
                      <a16:colId xmlns:a16="http://schemas.microsoft.com/office/drawing/2014/main" val="20001"/>
                    </a:ext>
                  </a:extLst>
                </a:gridCol>
                <a:gridCol w="601913">
                  <a:extLst>
                    <a:ext uri="{9D8B030D-6E8A-4147-A177-3AD203B41FA5}">
                      <a16:colId xmlns:a16="http://schemas.microsoft.com/office/drawing/2014/main" val="20002"/>
                    </a:ext>
                  </a:extLst>
                </a:gridCol>
                <a:gridCol w="601913">
                  <a:extLst>
                    <a:ext uri="{9D8B030D-6E8A-4147-A177-3AD203B41FA5}">
                      <a16:colId xmlns:a16="http://schemas.microsoft.com/office/drawing/2014/main" val="20003"/>
                    </a:ext>
                  </a:extLst>
                </a:gridCol>
                <a:gridCol w="601913">
                  <a:extLst>
                    <a:ext uri="{9D8B030D-6E8A-4147-A177-3AD203B41FA5}">
                      <a16:colId xmlns:a16="http://schemas.microsoft.com/office/drawing/2014/main" val="20004"/>
                    </a:ext>
                  </a:extLst>
                </a:gridCol>
                <a:gridCol w="467408">
                  <a:extLst>
                    <a:ext uri="{9D8B030D-6E8A-4147-A177-3AD203B41FA5}">
                      <a16:colId xmlns:a16="http://schemas.microsoft.com/office/drawing/2014/main" val="20005"/>
                    </a:ext>
                  </a:extLst>
                </a:gridCol>
                <a:gridCol w="134505">
                  <a:extLst>
                    <a:ext uri="{9D8B030D-6E8A-4147-A177-3AD203B41FA5}">
                      <a16:colId xmlns:a16="http://schemas.microsoft.com/office/drawing/2014/main" val="20006"/>
                    </a:ext>
                  </a:extLst>
                </a:gridCol>
                <a:gridCol w="601913">
                  <a:extLst>
                    <a:ext uri="{9D8B030D-6E8A-4147-A177-3AD203B41FA5}">
                      <a16:colId xmlns:a16="http://schemas.microsoft.com/office/drawing/2014/main" val="20007"/>
                    </a:ext>
                  </a:extLst>
                </a:gridCol>
                <a:gridCol w="601913">
                  <a:extLst>
                    <a:ext uri="{9D8B030D-6E8A-4147-A177-3AD203B41FA5}">
                      <a16:colId xmlns:a16="http://schemas.microsoft.com/office/drawing/2014/main" val="20008"/>
                    </a:ext>
                  </a:extLst>
                </a:gridCol>
                <a:gridCol w="601913">
                  <a:extLst>
                    <a:ext uri="{9D8B030D-6E8A-4147-A177-3AD203B41FA5}">
                      <a16:colId xmlns:a16="http://schemas.microsoft.com/office/drawing/2014/main" val="20009"/>
                    </a:ext>
                  </a:extLst>
                </a:gridCol>
                <a:gridCol w="601913">
                  <a:extLst>
                    <a:ext uri="{9D8B030D-6E8A-4147-A177-3AD203B41FA5}">
                      <a16:colId xmlns:a16="http://schemas.microsoft.com/office/drawing/2014/main" val="20010"/>
                    </a:ext>
                  </a:extLst>
                </a:gridCol>
                <a:gridCol w="601913">
                  <a:extLst>
                    <a:ext uri="{9D8B030D-6E8A-4147-A177-3AD203B41FA5}">
                      <a16:colId xmlns:a16="http://schemas.microsoft.com/office/drawing/2014/main" val="20011"/>
                    </a:ext>
                  </a:extLst>
                </a:gridCol>
              </a:tblGrid>
              <a:tr h="320392">
                <a:tc>
                  <a:txBody>
                    <a:bodyPr/>
                    <a:lstStyle/>
                    <a:p>
                      <a:pPr algn="l" fontAlgn="b"/>
                      <a:endParaRPr lang="en-US" sz="500" b="0" i="0" u="none" strike="noStrike">
                        <a:solidFill>
                          <a:srgbClr val="000000"/>
                        </a:solidFill>
                        <a:effectLst/>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sk-SK" sz="1100" b="0" i="0" u="none" strike="noStrike" dirty="0">
                          <a:solidFill>
                            <a:srgbClr val="000000"/>
                          </a:solidFill>
                          <a:effectLst/>
                          <a:latin typeface="Calibri"/>
                        </a:rPr>
                        <a:t> </a:t>
                      </a:r>
                      <a:r>
                        <a:rPr lang="en-US" sz="1100" b="1" i="0" u="none" strike="noStrike" dirty="0">
                          <a:solidFill>
                            <a:srgbClr val="000000"/>
                          </a:solidFill>
                          <a:effectLst/>
                          <a:latin typeface="+mn-lt"/>
                        </a:rPr>
                        <a:t>All survey participants in Fall QUARTER 2015</a:t>
                      </a:r>
                      <a:endParaRPr lang="sk-SK" sz="11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sk-SK" sz="7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sk-SK" sz="7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sk-SK" sz="1800" b="1" i="0" u="none" strike="noStrike" dirty="0">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en-US" sz="1600" b="1" i="0" u="none" strike="noStrike" dirty="0">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l" fontAlgn="b"/>
                      <a:endParaRPr lang="en-US" sz="1200" b="1" i="0" u="none" strike="noStrike" dirty="0">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algn="l" fontAlgn="b"/>
                      <a:r>
                        <a:rPr lang="sk-SK" sz="500" b="0" i="0" u="none" strike="noStrike">
                          <a:solidFill>
                            <a:srgbClr val="000000"/>
                          </a:solidFill>
                          <a:effectLst/>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351707">
                <a:tc>
                  <a:txBody>
                    <a:bodyPr/>
                    <a:lstStyle/>
                    <a:p>
                      <a:pPr algn="l" fontAlgn="b"/>
                      <a:endParaRPr lang="en-US" sz="800" b="0" i="0" u="none" strike="noStrike" dirty="0">
                        <a:solidFill>
                          <a:srgbClr val="000000"/>
                        </a:solidFill>
                        <a:effectLst/>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6">
                  <a:txBody>
                    <a:bodyPr/>
                    <a:lstStyle/>
                    <a:p>
                      <a:pPr algn="ctr" fontAlgn="ctr"/>
                      <a:r>
                        <a:rPr lang="en-US" sz="1100" b="1" i="0" u="none" strike="noStrike" dirty="0">
                          <a:solidFill>
                            <a:srgbClr val="000000"/>
                          </a:solidFill>
                          <a:effectLst/>
                          <a:latin typeface="Calibri"/>
                          <a:sym typeface="Wingdings"/>
                        </a:rPr>
                        <a:t> </a:t>
                      </a:r>
                      <a:r>
                        <a:rPr lang="en-US" sz="1100" b="1" i="0" u="none" strike="noStrike" dirty="0">
                          <a:solidFill>
                            <a:srgbClr val="000000"/>
                          </a:solidFill>
                          <a:effectLst/>
                          <a:latin typeface="Calibri"/>
                        </a:rPr>
                        <a:t>OUTCOMES </a:t>
                      </a:r>
                      <a:r>
                        <a:rPr lang="en-US" sz="1100" b="1" i="0" u="none" strike="noStrike" dirty="0">
                          <a:solidFill>
                            <a:srgbClr val="000000"/>
                          </a:solidFill>
                          <a:effectLst/>
                          <a:latin typeface="Calibri"/>
                          <a:sym typeface="Wingdings"/>
                        </a:rPr>
                        <a:t></a:t>
                      </a:r>
                      <a:endParaRPr lang="en-US" sz="11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ctr"/>
                      <a:r>
                        <a:rPr lang="en-US" sz="1100" b="1" i="0" u="none" strike="noStrike" dirty="0">
                          <a:solidFill>
                            <a:srgbClr val="000000"/>
                          </a:solidFill>
                          <a:effectLst/>
                          <a:latin typeface="Calibri"/>
                        </a:rPr>
                        <a:t>Understand perspectives &amp; achievements in</a:t>
                      </a:r>
                      <a:r>
                        <a:rPr lang="en-US" sz="11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sk-SK" sz="800" b="0" i="0" u="none" strike="noStrike">
                          <a:solidFill>
                            <a:srgbClr val="000000"/>
                          </a:solidFill>
                          <a:effectLst/>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633074">
                <a:tc>
                  <a:txBody>
                    <a:bodyPr/>
                    <a:lstStyle/>
                    <a:p>
                      <a:pPr algn="ctr" fontAlgn="ctr"/>
                      <a:r>
                        <a:rPr lang="en-US" sz="1200" b="1" i="0" u="none" strike="noStrike" dirty="0">
                          <a:solidFill>
                            <a:srgbClr val="000000"/>
                          </a:solidFill>
                          <a:effectLst/>
                          <a:latin typeface="Calibri"/>
                        </a:rPr>
                        <a:t>Course </a:t>
                      </a:r>
                    </a:p>
                    <a:p>
                      <a:pPr algn="ctr" fontAlgn="ctr"/>
                      <a:r>
                        <a:rPr lang="en-US" sz="1200" b="1" i="0" u="none" strike="noStrike" dirty="0">
                          <a:solidFill>
                            <a:srgbClr val="000000"/>
                          </a:solidFill>
                          <a:effectLst/>
                          <a:latin typeface="Calibri"/>
                        </a:rPr>
                        <a:t>Area</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a:solidFill>
                            <a:srgbClr val="000000"/>
                          </a:solidFill>
                          <a:effectLst/>
                          <a:latin typeface="Calibri"/>
                        </a:rPr>
                        <a:t>written English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a:rPr>
                        <a:t>oral English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reason critically across disciplines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a:rPr>
                        <a:t>quantita-tive</a:t>
                      </a:r>
                      <a:r>
                        <a:rPr lang="en-US" sz="800" b="0" i="0" u="none" strike="noStrike" dirty="0">
                          <a:solidFill>
                            <a:srgbClr val="000000"/>
                          </a:solidFill>
                          <a:effectLst/>
                          <a:latin typeface="Calibri"/>
                        </a:rPr>
                        <a:t> and math reasoning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ctr"/>
                      <a:r>
                        <a:rPr lang="en-US" sz="800" b="0" i="0" u="none" strike="noStrike">
                          <a:solidFill>
                            <a:srgbClr val="000000"/>
                          </a:solidFill>
                          <a:effectLst/>
                          <a:latin typeface="Calibri"/>
                        </a:rPr>
                        <a:t>American and CA government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800" b="0" i="0" u="none" strike="noStrike">
                          <a:solidFill>
                            <a:srgbClr val="000000"/>
                          </a:solidFill>
                          <a:effectLst/>
                          <a:latin typeface="Calibri"/>
                        </a:rPr>
                        <a:t>Natural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Arts and Humanities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Social Sciences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lifelong under-standing and self-develop-ment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a:rPr>
                        <a:t>Develop writing skills with useful feedback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0030">
                <a:tc>
                  <a:txBody>
                    <a:bodyPr/>
                    <a:lstStyle/>
                    <a:p>
                      <a:pPr algn="ctr" fontAlgn="ctr"/>
                      <a:r>
                        <a:rPr lang="en-US" sz="800" b="0" i="0" u="none" strike="noStrike">
                          <a:solidFill>
                            <a:srgbClr val="000000"/>
                          </a:solidFill>
                          <a:effectLst/>
                          <a:latin typeface="Calibri"/>
                        </a:rPr>
                        <a:t>Written Comm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BAD38"/>
                    </a:solidFill>
                  </a:tcPr>
                </a:tc>
                <a:tc>
                  <a:txBody>
                    <a:bodyPr/>
                    <a:lstStyle/>
                    <a:p>
                      <a:pPr algn="ctr" fontAlgn="ctr"/>
                      <a:r>
                        <a:rPr lang="nb-NO" sz="800" b="0" i="0" u="none" strike="noStrike">
                          <a:solidFill>
                            <a:srgbClr val="000000"/>
                          </a:solidFill>
                          <a:effectLst/>
                          <a:latin typeface="Calibri"/>
                        </a:rPr>
                        <a:t>4.02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366"/>
                    </a:solidFill>
                  </a:tcPr>
                </a:tc>
                <a:tc>
                  <a:txBody>
                    <a:bodyPr/>
                    <a:lstStyle/>
                    <a:p>
                      <a:pPr algn="ctr" fontAlgn="ctr"/>
                      <a:r>
                        <a:rPr lang="hr-HR" sz="800" b="0" i="0" u="none" strike="noStrike">
                          <a:solidFill>
                            <a:srgbClr val="000000"/>
                          </a:solidFill>
                          <a:effectLst/>
                          <a:latin typeface="Calibri"/>
                        </a:rPr>
                        <a:t>4.08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CC5E"/>
                    </a:solidFill>
                  </a:tcPr>
                </a:tc>
                <a:tc>
                  <a:txBody>
                    <a:bodyPr/>
                    <a:lstStyle/>
                    <a:p>
                      <a:pPr algn="ctr" fontAlgn="ctr"/>
                      <a:r>
                        <a:rPr lang="hr-HR" sz="800" b="0" i="0" u="none" strike="noStrike">
                          <a:solidFill>
                            <a:srgbClr val="000000"/>
                          </a:solidFill>
                          <a:effectLst/>
                          <a:latin typeface="Calibri"/>
                        </a:rPr>
                        <a:t>3.89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279"/>
                    </a:solidFill>
                  </a:tcPr>
                </a:tc>
                <a:tc gridSpan="2">
                  <a:txBody>
                    <a:bodyPr/>
                    <a:lstStyle/>
                    <a:p>
                      <a:pPr algn="ctr" fontAlgn="ctr"/>
                      <a:r>
                        <a:rPr lang="hr-HR" sz="800" b="0" i="0" u="none" strike="noStrike">
                          <a:solidFill>
                            <a:srgbClr val="000000"/>
                          </a:solidFill>
                          <a:effectLst/>
                          <a:latin typeface="Calibri"/>
                        </a:rPr>
                        <a:t>3.55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271"/>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D61"/>
                    </a:solidFill>
                  </a:tcPr>
                </a:tc>
                <a:tc>
                  <a:txBody>
                    <a:bodyPr/>
                    <a:lstStyle/>
                    <a:p>
                      <a:pPr algn="ctr" fontAlgn="ctr"/>
                      <a:r>
                        <a:rPr lang="fi-FI" sz="800" b="0" i="0" u="none" strike="noStrike">
                          <a:solidFill>
                            <a:srgbClr val="000000"/>
                          </a:solidFill>
                          <a:effectLst/>
                          <a:latin typeface="Calibri"/>
                        </a:rPr>
                        <a:t>3.79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882"/>
                    </a:solidFill>
                  </a:tcPr>
                </a:tc>
                <a:tc>
                  <a:txBody>
                    <a:bodyPr/>
                    <a:lstStyle/>
                    <a:p>
                      <a:pPr algn="ctr" fontAlgn="ctr"/>
                      <a:r>
                        <a:rPr lang="hr-HR" sz="800" b="0" i="0" u="none" strike="noStrike">
                          <a:solidFill>
                            <a:srgbClr val="000000"/>
                          </a:solidFill>
                          <a:effectLst/>
                          <a:latin typeface="Calibri"/>
                        </a:rPr>
                        <a:t>3.49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D6D"/>
                    </a:solidFill>
                  </a:tcPr>
                </a:tc>
                <a:tc>
                  <a:txBody>
                    <a:bodyPr/>
                    <a:lstStyle/>
                    <a:p>
                      <a:pPr algn="ctr" fontAlgn="ctr"/>
                      <a:r>
                        <a:rPr lang="hr-HR" sz="800" b="0" i="0" u="none" strike="noStrike">
                          <a:solidFill>
                            <a:srgbClr val="000000"/>
                          </a:solidFill>
                          <a:effectLst/>
                          <a:latin typeface="Calibri"/>
                        </a:rPr>
                        <a:t>4.18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04F"/>
                    </a:solidFill>
                  </a:tcPr>
                </a:tc>
                <a:tc>
                  <a:txBody>
                    <a:bodyPr/>
                    <a:lstStyle/>
                    <a:p>
                      <a:pPr algn="ctr" fontAlgn="ctr"/>
                      <a:r>
                        <a:rPr lang="hr-HR" sz="800" b="0" i="0" u="none" strike="noStrike">
                          <a:solidFill>
                            <a:srgbClr val="000000"/>
                          </a:solidFill>
                          <a:effectLst/>
                          <a:latin typeface="Calibri"/>
                        </a:rPr>
                        <a:t>4.33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AF39"/>
                    </a:solidFill>
                  </a:tcPr>
                </a:tc>
                <a:extLst>
                  <a:ext uri="{0D108BD9-81ED-4DB2-BD59-A6C34878D82A}">
                    <a16:rowId xmlns:a16="http://schemas.microsoft.com/office/drawing/2014/main" val="10003"/>
                  </a:ext>
                </a:extLst>
              </a:tr>
              <a:tr h="225093">
                <a:tc>
                  <a:txBody>
                    <a:bodyPr/>
                    <a:lstStyle/>
                    <a:p>
                      <a:pPr algn="ctr" fontAlgn="ctr"/>
                      <a:r>
                        <a:rPr lang="en-US" sz="800" b="0" i="0" u="none" strike="noStrike">
                          <a:solidFill>
                            <a:srgbClr val="000000"/>
                          </a:solidFill>
                          <a:effectLst/>
                          <a:latin typeface="Calibri"/>
                        </a:rPr>
                        <a:t>Oral Comm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4.35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9AC37"/>
                    </a:solidFill>
                  </a:tcPr>
                </a:tc>
                <a:tc>
                  <a:txBody>
                    <a:bodyPr/>
                    <a:lstStyle/>
                    <a:p>
                      <a:pPr algn="ctr" fontAlgn="ctr"/>
                      <a:r>
                        <a:rPr lang="hr-HR" sz="800" b="0" i="0" u="none" strike="noStrike">
                          <a:solidFill>
                            <a:srgbClr val="000000"/>
                          </a:solidFill>
                          <a:effectLst/>
                          <a:latin typeface="Calibri"/>
                        </a:rPr>
                        <a:t>4.44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A129"/>
                    </a:solidFill>
                  </a:tcPr>
                </a:tc>
                <a:tc>
                  <a:txBody>
                    <a:bodyPr/>
                    <a:lstStyle/>
                    <a:p>
                      <a:pPr algn="ctr" fontAlgn="ctr"/>
                      <a:r>
                        <a:rPr lang="hr-HR" sz="800" b="0" i="0" u="none" strike="noStrike">
                          <a:solidFill>
                            <a:srgbClr val="000000"/>
                          </a:solidFill>
                          <a:effectLst/>
                          <a:latin typeface="Calibri"/>
                        </a:rPr>
                        <a:t>4.09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0CA5C"/>
                    </a:solidFill>
                  </a:tcPr>
                </a:tc>
                <a:tc>
                  <a:txBody>
                    <a:bodyPr/>
                    <a:lstStyle/>
                    <a:p>
                      <a:pPr algn="ctr" fontAlgn="ctr"/>
                      <a:r>
                        <a:rPr lang="hr-HR" sz="8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E67D"/>
                    </a:solidFill>
                  </a:tcPr>
                </a:tc>
                <a:tc gridSpan="2">
                  <a:txBody>
                    <a:bodyPr/>
                    <a:lstStyle/>
                    <a:p>
                      <a:pPr algn="ctr" fontAlgn="ctr"/>
                      <a:r>
                        <a:rPr lang="hr-HR" sz="800" b="0" i="0" u="none" strike="noStrike">
                          <a:solidFill>
                            <a:srgbClr val="000000"/>
                          </a:solidFill>
                          <a:effectLst/>
                          <a:latin typeface="Calibri"/>
                        </a:rPr>
                        <a:t>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37A"/>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65C"/>
                    </a:solidFill>
                  </a:tcPr>
                </a:tc>
                <a:tc>
                  <a:txBody>
                    <a:bodyPr/>
                    <a:lstStyle/>
                    <a:p>
                      <a:pPr algn="ctr" fontAlgn="ctr"/>
                      <a:r>
                        <a:rPr lang="hr-HR" sz="800" b="0" i="0" u="none" strike="noStrike">
                          <a:solidFill>
                            <a:srgbClr val="000000"/>
                          </a:solidFill>
                          <a:effectLst/>
                          <a:latin typeface="Calibri"/>
                        </a:rPr>
                        <a:t>3.65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78"/>
                    </a:solidFill>
                  </a:tcPr>
                </a:tc>
                <a:tc>
                  <a:txBody>
                    <a:bodyPr/>
                    <a:lstStyle/>
                    <a:p>
                      <a:pPr algn="ctr" fontAlgn="ctr"/>
                      <a:r>
                        <a:rPr lang="hr-HR" sz="800" b="0" i="0" u="none" strike="noStrike">
                          <a:solidFill>
                            <a:srgbClr val="000000"/>
                          </a:solidFill>
                          <a:effectLst/>
                          <a:latin typeface="Calibri"/>
                        </a:rPr>
                        <a:t>3.59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573"/>
                    </a:solidFill>
                  </a:tcPr>
                </a:tc>
                <a:tc>
                  <a:txBody>
                    <a:bodyPr/>
                    <a:lstStyle/>
                    <a:p>
                      <a:pPr algn="ctr" fontAlgn="ctr"/>
                      <a:r>
                        <a:rPr lang="hr-HR" sz="800" b="0" i="0" u="none" strike="noStrike">
                          <a:solidFill>
                            <a:srgbClr val="000000"/>
                          </a:solidFill>
                          <a:effectLst/>
                          <a:latin typeface="Calibri"/>
                        </a:rPr>
                        <a:t>4.33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DAE39"/>
                    </a:solidFill>
                  </a:tcPr>
                </a:tc>
                <a:tc>
                  <a:txBody>
                    <a:bodyPr/>
                    <a:lstStyle/>
                    <a:p>
                      <a:pPr algn="ctr" fontAlgn="ctr"/>
                      <a:r>
                        <a:rPr lang="hr-HR" sz="800" b="0" i="0" u="none" strike="noStrike">
                          <a:solidFill>
                            <a:srgbClr val="000000"/>
                          </a:solidFill>
                          <a:effectLst/>
                          <a:latin typeface="Calibri"/>
                        </a:rPr>
                        <a:t>4.33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FAF3A"/>
                    </a:solidFill>
                  </a:tcPr>
                </a:tc>
                <a:extLst>
                  <a:ext uri="{0D108BD9-81ED-4DB2-BD59-A6C34878D82A}">
                    <a16:rowId xmlns:a16="http://schemas.microsoft.com/office/drawing/2014/main" val="10004"/>
                  </a:ext>
                </a:extLst>
              </a:tr>
              <a:tr h="240030">
                <a:tc>
                  <a:txBody>
                    <a:bodyPr/>
                    <a:lstStyle/>
                    <a:p>
                      <a:pPr algn="ctr" fontAlgn="ctr"/>
                      <a:r>
                        <a:rPr lang="en-US" sz="800" b="0" i="0" u="none" strike="noStrike">
                          <a:solidFill>
                            <a:srgbClr val="000000"/>
                          </a:solidFill>
                          <a:effectLst/>
                          <a:latin typeface="Calibri"/>
                        </a:rPr>
                        <a:t>Critical Reasoning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8E11"/>
                    </a:solidFill>
                  </a:tcPr>
                </a:tc>
                <a:tc>
                  <a:txBody>
                    <a:bodyPr/>
                    <a:lstStyle/>
                    <a:p>
                      <a:pPr algn="ctr" fontAlgn="ctr"/>
                      <a:r>
                        <a:rPr lang="uk-UA" sz="800" b="0" i="0" u="none" strike="noStrike">
                          <a:solidFill>
                            <a:srgbClr val="000000"/>
                          </a:solidFill>
                          <a:effectLst/>
                          <a:latin typeface="Calibri"/>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EA831"/>
                    </a:solidFill>
                  </a:tcPr>
                </a:tc>
                <a:tc>
                  <a:txBody>
                    <a:bodyPr/>
                    <a:lstStyle/>
                    <a:p>
                      <a:pPr algn="ctr" fontAlgn="ctr"/>
                      <a:r>
                        <a:rPr lang="hr-HR" sz="800" b="0" i="0" u="none" strike="noStrike">
                          <a:solidFill>
                            <a:srgbClr val="000000"/>
                          </a:solidFill>
                          <a:effectLst/>
                          <a:latin typeface="Calibri"/>
                        </a:rPr>
                        <a:t>4.67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08709"/>
                    </a:solidFill>
                  </a:tcPr>
                </a:tc>
                <a:tc>
                  <a:txBody>
                    <a:bodyPr/>
                    <a:lstStyle/>
                    <a:p>
                      <a:pPr algn="ctr" fontAlgn="ctr"/>
                      <a:r>
                        <a:rPr lang="hr-HR" sz="800" b="0" i="0" u="none" strike="noStrike">
                          <a:solidFill>
                            <a:srgbClr val="000000"/>
                          </a:solidFill>
                          <a:effectLst/>
                          <a:latin typeface="Calibri"/>
                        </a:rPr>
                        <a:t>4.72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00"/>
                    </a:solidFill>
                  </a:tcPr>
                </a:tc>
                <a:tc gridSpan="2">
                  <a:txBody>
                    <a:bodyPr/>
                    <a:lstStyle/>
                    <a:p>
                      <a:pPr algn="ctr" fontAlgn="ctr"/>
                      <a:r>
                        <a:rPr lang="uk-UA" sz="800" b="0" i="0" u="none" strike="noStrike">
                          <a:solidFill>
                            <a:srgbClr val="000000"/>
                          </a:solidFill>
                          <a:effectLst/>
                          <a:latin typeface="Calibri"/>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EA831"/>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CE60"/>
                    </a:solidFill>
                  </a:tcPr>
                </a:tc>
                <a:tc>
                  <a:txBody>
                    <a:bodyPr/>
                    <a:lstStyle/>
                    <a:p>
                      <a:pPr algn="ctr" fontAlgn="ctr"/>
                      <a:r>
                        <a:rPr lang="hr-HR" sz="800" b="0" i="0" u="none" strike="noStrike">
                          <a:solidFill>
                            <a:srgbClr val="000000"/>
                          </a:solidFill>
                          <a:effectLst/>
                          <a:latin typeface="Calibri"/>
                        </a:rPr>
                        <a:t>3.94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C72"/>
                    </a:solidFill>
                  </a:tcPr>
                </a:tc>
                <a:tc>
                  <a:txBody>
                    <a:bodyPr/>
                    <a:lstStyle/>
                    <a:p>
                      <a:pPr algn="ctr" fontAlgn="ctr"/>
                      <a:r>
                        <a:rPr lang="hr-HR" sz="800" b="0" i="0" u="none" strike="noStrike" dirty="0">
                          <a:solidFill>
                            <a:srgbClr val="000000"/>
                          </a:solidFill>
                          <a:effectLst/>
                          <a:latin typeface="Calibri"/>
                        </a:rPr>
                        <a:t>3.82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A83"/>
                    </a:solidFill>
                  </a:tcPr>
                </a:tc>
                <a:tc>
                  <a:txBody>
                    <a:bodyPr/>
                    <a:lstStyle/>
                    <a:p>
                      <a:pPr algn="ctr" fontAlgn="ctr"/>
                      <a:r>
                        <a:rPr lang="uk-UA" sz="800" b="0" i="0" u="none" strike="noStrike">
                          <a:solidFill>
                            <a:srgbClr val="000000"/>
                          </a:solidFill>
                          <a:effectLst/>
                          <a:latin typeface="Calibri"/>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EA831"/>
                    </a:solidFill>
                  </a:tcPr>
                </a:tc>
                <a:tc>
                  <a:txBody>
                    <a:bodyPr/>
                    <a:lstStyle/>
                    <a:p>
                      <a:pPr algn="ctr" fontAlgn="ctr"/>
                      <a:r>
                        <a:rPr lang="hr-HR" sz="8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CF61"/>
                    </a:solidFill>
                  </a:tcPr>
                </a:tc>
                <a:extLst>
                  <a:ext uri="{0D108BD9-81ED-4DB2-BD59-A6C34878D82A}">
                    <a16:rowId xmlns:a16="http://schemas.microsoft.com/office/drawing/2014/main" val="10005"/>
                  </a:ext>
                </a:extLst>
              </a:tr>
              <a:tr h="360045">
                <a:tc>
                  <a:txBody>
                    <a:bodyPr/>
                    <a:lstStyle/>
                    <a:p>
                      <a:pPr algn="ctr" fontAlgn="ctr"/>
                      <a:r>
                        <a:rPr lang="en-US" sz="800" b="0" i="0" u="none" strike="noStrike">
                          <a:solidFill>
                            <a:srgbClr val="000000"/>
                          </a:solidFill>
                          <a:effectLst/>
                          <a:latin typeface="Calibri"/>
                        </a:rPr>
                        <a:t>Quant and Math Reasoning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164"/>
                    </a:solidFill>
                  </a:tcPr>
                </a:tc>
                <a:tc>
                  <a:txBody>
                    <a:bodyPr/>
                    <a:lstStyle/>
                    <a:p>
                      <a:pPr algn="ctr" fontAlgn="ctr"/>
                      <a:r>
                        <a:rPr lang="hr-HR" sz="800" b="0" i="0" u="none" strike="noStrike">
                          <a:solidFill>
                            <a:srgbClr val="000000"/>
                          </a:solidFill>
                          <a:effectLst/>
                          <a:latin typeface="Calibri"/>
                        </a:rPr>
                        <a:t>3.37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164"/>
                    </a:solidFill>
                  </a:tcPr>
                </a:tc>
                <a:tc>
                  <a:txBody>
                    <a:bodyPr/>
                    <a:lstStyle/>
                    <a:p>
                      <a:pPr algn="ctr" fontAlgn="ctr"/>
                      <a:r>
                        <a:rPr lang="hr-HR" sz="800" b="0" i="0" u="none" strike="noStrike">
                          <a:solidFill>
                            <a:srgbClr val="000000"/>
                          </a:solidFill>
                          <a:effectLst/>
                          <a:latin typeface="Calibri"/>
                        </a:rPr>
                        <a:t>3.96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A6F"/>
                    </a:solidFill>
                  </a:tcPr>
                </a:tc>
                <a:tc>
                  <a:txBody>
                    <a:bodyPr/>
                    <a:lstStyle/>
                    <a:p>
                      <a:pPr algn="ctr" fontAlgn="ctr"/>
                      <a:r>
                        <a:rPr lang="hr-HR" sz="800" b="0" i="0" u="none" strike="noStrike">
                          <a:solidFill>
                            <a:srgbClr val="000000"/>
                          </a:solidFill>
                          <a:effectLst/>
                          <a:latin typeface="Calibri"/>
                        </a:rPr>
                        <a:t>4.41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9A52E"/>
                    </a:solidFill>
                  </a:tcPr>
                </a:tc>
                <a:tc gridSpan="2">
                  <a:txBody>
                    <a:bodyPr/>
                    <a:lstStyle/>
                    <a:p>
                      <a:pPr algn="ctr" fontAlgn="ctr"/>
                      <a:r>
                        <a:rPr lang="hr-HR" sz="800" b="0" i="0" u="none" strike="noStrike">
                          <a:solidFill>
                            <a:srgbClr val="000000"/>
                          </a:solidFill>
                          <a:effectLst/>
                          <a:latin typeface="Calibri"/>
                        </a:rPr>
                        <a:t>3.04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14C"/>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3.81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A83"/>
                    </a:solidFill>
                  </a:tcPr>
                </a:tc>
                <a:tc>
                  <a:txBody>
                    <a:bodyPr/>
                    <a:lstStyle/>
                    <a:p>
                      <a:pPr algn="ctr" fontAlgn="ctr"/>
                      <a:r>
                        <a:rPr lang="hr-HR" sz="800" b="0" i="0" u="none" strike="noStrike">
                          <a:solidFill>
                            <a:srgbClr val="000000"/>
                          </a:solidFill>
                          <a:effectLst/>
                          <a:latin typeface="Calibri"/>
                        </a:rPr>
                        <a:t>2.85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F3E"/>
                    </a:solidFill>
                  </a:tcPr>
                </a:tc>
                <a:tc>
                  <a:txBody>
                    <a:bodyPr/>
                    <a:lstStyle/>
                    <a:p>
                      <a:pPr algn="ctr" fontAlgn="ctr"/>
                      <a:r>
                        <a:rPr lang="hr-HR" sz="800" b="0" i="0" u="none" strike="noStrike">
                          <a:solidFill>
                            <a:srgbClr val="000000"/>
                          </a:solidFill>
                          <a:effectLst/>
                          <a:latin typeface="Calibri"/>
                        </a:rPr>
                        <a:t>3.12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52"/>
                    </a:solidFill>
                  </a:tcPr>
                </a:tc>
                <a:tc>
                  <a:txBody>
                    <a:bodyPr/>
                    <a:lstStyle/>
                    <a:p>
                      <a:pPr algn="ctr" fontAlgn="ctr"/>
                      <a:r>
                        <a:rPr lang="hr-HR" sz="800" b="0" i="0" u="none" strike="noStrike">
                          <a:solidFill>
                            <a:srgbClr val="000000"/>
                          </a:solidFill>
                          <a:effectLst/>
                          <a:latin typeface="Calibri"/>
                        </a:rPr>
                        <a:t>3.67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D79"/>
                    </a:solidFill>
                  </a:tcPr>
                </a:tc>
                <a:tc>
                  <a:txBody>
                    <a:bodyPr/>
                    <a:lstStyle/>
                    <a:p>
                      <a:pPr algn="ctr" fontAlgn="ctr"/>
                      <a:r>
                        <a:rPr lang="hr-HR" sz="800" b="0" i="0" u="none" strike="noStrike">
                          <a:solidFill>
                            <a:srgbClr val="000000"/>
                          </a:solidFill>
                          <a:effectLst/>
                          <a:latin typeface="Calibri"/>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A5F"/>
                    </a:solidFill>
                  </a:tcPr>
                </a:tc>
                <a:extLst>
                  <a:ext uri="{0D108BD9-81ED-4DB2-BD59-A6C34878D82A}">
                    <a16:rowId xmlns:a16="http://schemas.microsoft.com/office/drawing/2014/main" val="10006"/>
                  </a:ext>
                </a:extLst>
              </a:tr>
              <a:tr h="240030">
                <a:tc>
                  <a:txBody>
                    <a:bodyPr/>
                    <a:lstStyle/>
                    <a:p>
                      <a:pPr algn="ctr" fontAlgn="ctr"/>
                      <a:r>
                        <a:rPr lang="en-US" sz="800" b="0" i="0" u="none" strike="noStrike">
                          <a:solidFill>
                            <a:srgbClr val="000000"/>
                          </a:solidFill>
                          <a:effectLst/>
                          <a:latin typeface="Calibri"/>
                        </a:rPr>
                        <a:t>American &amp; CA Gov't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76"/>
                    </a:solidFill>
                  </a:tcPr>
                </a:tc>
                <a:tc>
                  <a:txBody>
                    <a:bodyPr/>
                    <a:lstStyle/>
                    <a:p>
                      <a:pPr algn="ctr" fontAlgn="ctr"/>
                      <a:r>
                        <a:rPr lang="hr-HR" sz="800" b="0" i="0" u="none" strike="noStrike">
                          <a:solidFill>
                            <a:srgbClr val="000000"/>
                          </a:solidFill>
                          <a:effectLst/>
                          <a:latin typeface="Calibri"/>
                        </a:rPr>
                        <a:t>3.44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69"/>
                    </a:solidFill>
                  </a:tcPr>
                </a:tc>
                <a:tc>
                  <a:txBody>
                    <a:bodyPr/>
                    <a:lstStyle/>
                    <a:p>
                      <a:pPr algn="ctr" fontAlgn="ctr"/>
                      <a:r>
                        <a:rPr lang="hr-HR" sz="800" b="0" i="0" u="none" strike="noStrike">
                          <a:solidFill>
                            <a:srgbClr val="000000"/>
                          </a:solidFill>
                          <a:effectLst/>
                          <a:latin typeface="Calibri"/>
                        </a:rPr>
                        <a:t>3.68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E7A"/>
                    </a:solidFill>
                  </a:tcPr>
                </a:tc>
                <a:tc>
                  <a:txBody>
                    <a:bodyPr/>
                    <a:lstStyle/>
                    <a:p>
                      <a:pPr algn="ctr" fontAlgn="ctr"/>
                      <a:r>
                        <a:rPr lang="hr-HR" sz="800" b="0" i="0" u="none" strike="noStrike">
                          <a:solidFill>
                            <a:srgbClr val="000000"/>
                          </a:solidFill>
                          <a:effectLst/>
                          <a:latin typeface="Calibri"/>
                        </a:rPr>
                        <a:t>3.42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668"/>
                    </a:solidFill>
                  </a:tcPr>
                </a:tc>
                <a:tc gridSpan="2">
                  <a:txBody>
                    <a:bodyPr/>
                    <a:lstStyle/>
                    <a:p>
                      <a:pPr algn="ctr" fontAlgn="ctr"/>
                      <a:r>
                        <a:rPr lang="hr-HR" sz="8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CE60"/>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65C"/>
                    </a:solidFill>
                  </a:tcPr>
                </a:tc>
                <a:tc>
                  <a:txBody>
                    <a:bodyPr/>
                    <a:lstStyle/>
                    <a:p>
                      <a:pPr algn="ctr" fontAlgn="ctr"/>
                      <a:r>
                        <a:rPr lang="hr-HR" sz="800" b="0" i="0" u="none" strike="noStrike">
                          <a:solidFill>
                            <a:srgbClr val="000000"/>
                          </a:solidFill>
                          <a:effectLst/>
                          <a:latin typeface="Calibri"/>
                        </a:rPr>
                        <a:t>3.58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473"/>
                    </a:solidFill>
                  </a:tcPr>
                </a:tc>
                <a:tc>
                  <a:txBody>
                    <a:bodyPr/>
                    <a:lstStyle/>
                    <a:p>
                      <a:pPr algn="ctr" fontAlgn="ctr"/>
                      <a:r>
                        <a:rPr lang="hr-HR" sz="8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E57D"/>
                    </a:solidFill>
                  </a:tcPr>
                </a:tc>
                <a:tc>
                  <a:txBody>
                    <a:bodyPr/>
                    <a:lstStyle/>
                    <a:p>
                      <a:pPr algn="ctr" fontAlgn="ctr"/>
                      <a:r>
                        <a:rPr lang="hr-HR" sz="800" b="0" i="0" u="none" strike="noStrike">
                          <a:solidFill>
                            <a:srgbClr val="000000"/>
                          </a:solidFill>
                          <a:effectLst/>
                          <a:latin typeface="Calibri"/>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A83"/>
                    </a:solidFill>
                  </a:tcPr>
                </a:tc>
                <a:tc>
                  <a:txBody>
                    <a:bodyPr/>
                    <a:lstStyle/>
                    <a:p>
                      <a:pPr algn="ctr" fontAlgn="ctr"/>
                      <a:r>
                        <a:rPr lang="hr-HR" sz="800" b="0" i="0" u="none" strike="noStrike">
                          <a:solidFill>
                            <a:srgbClr val="000000"/>
                          </a:solidFill>
                          <a:effectLst/>
                          <a:latin typeface="Calibri"/>
                        </a:rPr>
                        <a:t>3.76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80"/>
                    </a:solidFill>
                  </a:tcPr>
                </a:tc>
                <a:extLst>
                  <a:ext uri="{0D108BD9-81ED-4DB2-BD59-A6C34878D82A}">
                    <a16:rowId xmlns:a16="http://schemas.microsoft.com/office/drawing/2014/main" val="10007"/>
                  </a:ext>
                </a:extLst>
              </a:tr>
              <a:tr h="225093">
                <a:tc>
                  <a:txBody>
                    <a:bodyPr/>
                    <a:lstStyle/>
                    <a:p>
                      <a:pPr algn="ctr" fontAlgn="ctr"/>
                      <a:r>
                        <a:rPr lang="en-US" sz="800" b="0" i="0" u="none" strike="noStrike">
                          <a:solidFill>
                            <a:srgbClr val="000000"/>
                          </a:solidFill>
                          <a:effectLst/>
                          <a:latin typeface="Calibri"/>
                        </a:rPr>
                        <a:t>BIOL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96A"/>
                    </a:solidFill>
                  </a:tcPr>
                </a:tc>
                <a:tc>
                  <a:txBody>
                    <a:bodyPr/>
                    <a:lstStyle/>
                    <a:p>
                      <a:pPr algn="ctr" fontAlgn="ctr"/>
                      <a:r>
                        <a:rPr lang="hr-HR" sz="800" b="0" i="0" u="none" strike="noStrike">
                          <a:solidFill>
                            <a:srgbClr val="000000"/>
                          </a:solidFill>
                          <a:effectLst/>
                          <a:latin typeface="Calibri"/>
                        </a:rPr>
                        <a:t>3.45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96A"/>
                    </a:solidFill>
                  </a:tcPr>
                </a:tc>
                <a:tc>
                  <a:txBody>
                    <a:bodyPr/>
                    <a:lstStyle/>
                    <a:p>
                      <a:pPr algn="ctr" fontAlgn="ctr"/>
                      <a:r>
                        <a:rPr lang="hr-HR" sz="800" b="0" i="0" u="none" strike="noStrike">
                          <a:solidFill>
                            <a:srgbClr val="000000"/>
                          </a:solidFill>
                          <a:effectLst/>
                          <a:latin typeface="Calibri"/>
                        </a:rPr>
                        <a:t>3.73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37E"/>
                    </a:solidFill>
                  </a:tcPr>
                </a:tc>
                <a:tc>
                  <a:txBody>
                    <a:bodyPr/>
                    <a:lstStyle/>
                    <a:p>
                      <a:pPr algn="ctr" fontAlgn="ctr"/>
                      <a:r>
                        <a:rPr lang="hr-HR" sz="800" b="0" i="0" u="none" strike="noStrike">
                          <a:solidFill>
                            <a:srgbClr val="000000"/>
                          </a:solidFill>
                          <a:effectLst/>
                          <a:latin typeface="Calibri"/>
                        </a:rPr>
                        <a:t>3.95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DB70"/>
                    </a:solidFill>
                  </a:tcPr>
                </a:tc>
                <a:tc gridSpan="2">
                  <a:txBody>
                    <a:bodyPr/>
                    <a:lstStyle/>
                    <a:p>
                      <a:pPr algn="ctr" fontAlgn="ctr"/>
                      <a:r>
                        <a:rPr lang="hr-HR" sz="800" b="0" i="0" u="none" strike="noStrike">
                          <a:solidFill>
                            <a:srgbClr val="000000"/>
                          </a:solidFill>
                          <a:effectLst/>
                          <a:latin typeface="Calibri"/>
                        </a:rPr>
                        <a:t>3.19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057"/>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4.05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062"/>
                    </a:solidFill>
                  </a:tcPr>
                </a:tc>
                <a:tc>
                  <a:txBody>
                    <a:bodyPr/>
                    <a:lstStyle/>
                    <a:p>
                      <a:pPr algn="ctr" fontAlgn="ctr"/>
                      <a:r>
                        <a:rPr lang="hr-HR" sz="800" b="0" i="0" u="none" strike="noStrike">
                          <a:solidFill>
                            <a:srgbClr val="000000"/>
                          </a:solidFill>
                          <a:effectLst/>
                          <a:latin typeface="Calibri"/>
                        </a:rPr>
                        <a:t>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472"/>
                    </a:solidFill>
                  </a:tcPr>
                </a:tc>
                <a:tc>
                  <a:txBody>
                    <a:bodyPr/>
                    <a:lstStyle/>
                    <a:p>
                      <a:pPr algn="ctr" fontAlgn="ctr"/>
                      <a:r>
                        <a:rPr lang="hr-HR" sz="800" b="0" i="0" u="none" strike="noStrike">
                          <a:solidFill>
                            <a:srgbClr val="000000"/>
                          </a:solidFill>
                          <a:effectLst/>
                          <a:latin typeface="Calibri"/>
                        </a:rPr>
                        <a:t>3.76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80"/>
                    </a:solidFill>
                  </a:tcPr>
                </a:tc>
                <a:tc>
                  <a:txBody>
                    <a:bodyPr/>
                    <a:lstStyle/>
                    <a:p>
                      <a:pPr algn="ctr" fontAlgn="ctr"/>
                      <a:r>
                        <a:rPr lang="hr-HR" sz="800" b="0" i="0" u="none" strike="noStrike">
                          <a:solidFill>
                            <a:srgbClr val="000000"/>
                          </a:solidFill>
                          <a:effectLst/>
                          <a:latin typeface="Calibri"/>
                        </a:rPr>
                        <a:t>3.52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F6F"/>
                    </a:solidFill>
                  </a:tcPr>
                </a:tc>
                <a:tc>
                  <a:txBody>
                    <a:bodyPr/>
                    <a:lstStyle/>
                    <a:p>
                      <a:pPr algn="ctr" fontAlgn="ctr"/>
                      <a:r>
                        <a:rPr lang="hr-HR" sz="800" b="0" i="0" u="none" strike="noStrike">
                          <a:solidFill>
                            <a:srgbClr val="000000"/>
                          </a:solidFill>
                          <a:effectLst/>
                          <a:latin typeface="Calibri"/>
                        </a:rPr>
                        <a:t>3.05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24D"/>
                    </a:solidFill>
                  </a:tcPr>
                </a:tc>
                <a:extLst>
                  <a:ext uri="{0D108BD9-81ED-4DB2-BD59-A6C34878D82A}">
                    <a16:rowId xmlns:a16="http://schemas.microsoft.com/office/drawing/2014/main" val="10008"/>
                  </a:ext>
                </a:extLst>
              </a:tr>
              <a:tr h="225093">
                <a:tc>
                  <a:txBody>
                    <a:bodyPr/>
                    <a:lstStyle/>
                    <a:p>
                      <a:pPr algn="ctr" fontAlgn="ctr"/>
                      <a:r>
                        <a:rPr lang="en-US" sz="800" b="0" i="0" u="none" strike="noStrike">
                          <a:solidFill>
                            <a:srgbClr val="000000"/>
                          </a:solidFill>
                          <a:effectLst/>
                          <a:latin typeface="Calibri"/>
                        </a:rPr>
                        <a:t>PHYS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574"/>
                    </a:solidFill>
                  </a:tcPr>
                </a:tc>
                <a:tc>
                  <a:txBody>
                    <a:bodyPr/>
                    <a:lstStyle/>
                    <a:p>
                      <a:pPr algn="ctr" fontAlgn="ctr"/>
                      <a:r>
                        <a:rPr lang="hr-HR" sz="800" b="0" i="0" u="none" strike="noStrike">
                          <a:solidFill>
                            <a:srgbClr val="000000"/>
                          </a:solidFill>
                          <a:effectLst/>
                          <a:latin typeface="Calibri"/>
                        </a:rPr>
                        <a:t>3.53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6F"/>
                    </a:solidFill>
                  </a:tcPr>
                </a:tc>
                <a:tc>
                  <a:txBody>
                    <a:bodyPr/>
                    <a:lstStyle/>
                    <a:p>
                      <a:pPr algn="ctr" fontAlgn="ctr"/>
                      <a:r>
                        <a:rPr lang="hr-HR" sz="800" b="0" i="0" u="none" strike="noStrike">
                          <a:solidFill>
                            <a:srgbClr val="000000"/>
                          </a:solidFill>
                          <a:effectLst/>
                          <a:latin typeface="Calibri"/>
                        </a:rPr>
                        <a:t>3.63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76"/>
                    </a:solidFill>
                  </a:tcPr>
                </a:tc>
                <a:tc>
                  <a:txBody>
                    <a:bodyPr/>
                    <a:lstStyle/>
                    <a:p>
                      <a:pPr algn="ctr" fontAlgn="ctr"/>
                      <a:r>
                        <a:rPr lang="en-US" sz="800" b="0" i="0" u="none" strike="noStrike">
                          <a:solidFill>
                            <a:srgbClr val="000000"/>
                          </a:solidFill>
                          <a:effectLst/>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D569"/>
                    </a:solidFill>
                  </a:tcPr>
                </a:tc>
                <a:tc gridSpan="2">
                  <a:txBody>
                    <a:bodyPr/>
                    <a:lstStyle/>
                    <a:p>
                      <a:pPr algn="ctr" fontAlgn="ctr"/>
                      <a:r>
                        <a:rPr lang="hr-HR" sz="800" b="0" i="0" u="none" strike="noStrike">
                          <a:solidFill>
                            <a:srgbClr val="000000"/>
                          </a:solidFill>
                          <a:effectLst/>
                          <a:latin typeface="Calibri"/>
                        </a:rPr>
                        <a:t>3.19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F57"/>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4.59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014"/>
                    </a:solidFill>
                  </a:tcPr>
                </a:tc>
                <a:tc>
                  <a:txBody>
                    <a:bodyPr/>
                    <a:lstStyle/>
                    <a:p>
                      <a:pPr algn="ctr" fontAlgn="ctr"/>
                      <a:r>
                        <a:rPr lang="hr-HR" sz="800" b="0" i="0" u="none" strike="noStrike">
                          <a:solidFill>
                            <a:srgbClr val="000000"/>
                          </a:solidFill>
                          <a:effectLst/>
                          <a:latin typeface="Calibri"/>
                        </a:rPr>
                        <a:t>3.24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45A"/>
                    </a:solidFill>
                  </a:tcPr>
                </a:tc>
                <a:tc>
                  <a:txBody>
                    <a:bodyPr/>
                    <a:lstStyle/>
                    <a:p>
                      <a:pPr algn="ctr" fontAlgn="ctr"/>
                      <a:r>
                        <a:rPr lang="hr-HR" sz="800" b="0" i="0" u="none" strike="noStrike">
                          <a:solidFill>
                            <a:srgbClr val="000000"/>
                          </a:solidFill>
                          <a:effectLst/>
                          <a:latin typeface="Calibri"/>
                        </a:rPr>
                        <a:t>3.56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372"/>
                    </a:solidFill>
                  </a:tcPr>
                </a:tc>
                <a:tc>
                  <a:txBody>
                    <a:bodyPr/>
                    <a:lstStyle/>
                    <a:p>
                      <a:pPr algn="ctr" fontAlgn="ctr"/>
                      <a:r>
                        <a:rPr lang="hr-HR" sz="800" b="0" i="0" u="none" strike="noStrike">
                          <a:solidFill>
                            <a:srgbClr val="000000"/>
                          </a:solidFill>
                          <a:effectLst/>
                          <a:latin typeface="Calibri"/>
                        </a:rPr>
                        <a:t>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37A"/>
                    </a:solidFill>
                  </a:tcPr>
                </a:tc>
                <a:tc>
                  <a:txBody>
                    <a:bodyPr/>
                    <a:lstStyle/>
                    <a:p>
                      <a:pPr algn="ctr" fontAlgn="ctr"/>
                      <a:r>
                        <a:rPr lang="hr-HR" sz="800" b="0" i="0" u="none" strike="noStrike" dirty="0">
                          <a:solidFill>
                            <a:srgbClr val="000000"/>
                          </a:solidFill>
                          <a:effectLst/>
                          <a:latin typeface="Calibri"/>
                        </a:rPr>
                        <a:t>3.47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A6B"/>
                    </a:solidFill>
                  </a:tcPr>
                </a:tc>
                <a:extLst>
                  <a:ext uri="{0D108BD9-81ED-4DB2-BD59-A6C34878D82A}">
                    <a16:rowId xmlns:a16="http://schemas.microsoft.com/office/drawing/2014/main" val="10009"/>
                  </a:ext>
                </a:extLst>
              </a:tr>
              <a:tr h="240030">
                <a:tc>
                  <a:txBody>
                    <a:bodyPr/>
                    <a:lstStyle/>
                    <a:p>
                      <a:pPr algn="ctr" fontAlgn="ctr"/>
                      <a:r>
                        <a:rPr lang="en-US" sz="800" b="0" i="0" u="none" strike="noStrike">
                          <a:solidFill>
                            <a:srgbClr val="000000"/>
                          </a:solidFill>
                          <a:effectLst/>
                          <a:latin typeface="Calibri"/>
                        </a:rPr>
                        <a:t>Applied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E67E"/>
                    </a:solidFill>
                  </a:tcPr>
                </a:tc>
                <a:tc>
                  <a:txBody>
                    <a:bodyPr/>
                    <a:lstStyle/>
                    <a:p>
                      <a:pPr algn="ctr" fontAlgn="ctr"/>
                      <a:r>
                        <a:rPr lang="hr-HR" sz="800" b="0" i="0" u="none" strike="noStrike">
                          <a:solidFill>
                            <a:srgbClr val="000000"/>
                          </a:solidFill>
                          <a:effectLst/>
                          <a:latin typeface="Calibri"/>
                        </a:rPr>
                        <a:t>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472"/>
                    </a:solidFill>
                  </a:tcPr>
                </a:tc>
                <a:tc>
                  <a:txBody>
                    <a:bodyPr/>
                    <a:lstStyle/>
                    <a:p>
                      <a:pPr algn="ctr" fontAlgn="ctr"/>
                      <a:r>
                        <a:rPr lang="hr-HR" sz="800" b="0" i="0" u="none" strike="noStrike">
                          <a:solidFill>
                            <a:srgbClr val="000000"/>
                          </a:solidFill>
                          <a:effectLst/>
                          <a:latin typeface="Calibri"/>
                        </a:rPr>
                        <a:t>3.71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7D"/>
                    </a:solidFill>
                  </a:tcPr>
                </a:tc>
                <a:tc>
                  <a:txBody>
                    <a:bodyPr/>
                    <a:lstStyle/>
                    <a:p>
                      <a:pPr algn="ctr" fontAlgn="ctr"/>
                      <a:r>
                        <a:rPr lang="hr-HR" sz="8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E67E"/>
                    </a:solidFill>
                  </a:tcPr>
                </a:tc>
                <a:tc gridSpan="2">
                  <a:txBody>
                    <a:bodyPr/>
                    <a:lstStyle/>
                    <a:p>
                      <a:pPr algn="ctr" fontAlgn="ctr"/>
                      <a:r>
                        <a:rPr lang="hr-HR" sz="800" b="0" i="0" u="none" strike="noStrike">
                          <a:solidFill>
                            <a:srgbClr val="000000"/>
                          </a:solidFill>
                          <a:effectLst/>
                          <a:latin typeface="Calibri"/>
                        </a:rPr>
                        <a:t>3.43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668"/>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472"/>
                    </a:solidFill>
                  </a:tcPr>
                </a:tc>
                <a:tc>
                  <a:txBody>
                    <a:bodyPr/>
                    <a:lstStyle/>
                    <a:p>
                      <a:pPr algn="ctr" fontAlgn="ctr"/>
                      <a:r>
                        <a:rPr lang="hr-HR" sz="800" b="0" i="0" u="none" strike="noStrike">
                          <a:solidFill>
                            <a:srgbClr val="000000"/>
                          </a:solidFill>
                          <a:effectLst/>
                          <a:latin typeface="Calibri"/>
                        </a:rPr>
                        <a:t>3.71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7D"/>
                    </a:solidFill>
                  </a:tcPr>
                </a:tc>
                <a:tc>
                  <a:txBody>
                    <a:bodyPr/>
                    <a:lstStyle/>
                    <a:p>
                      <a:pPr algn="ctr" fontAlgn="ctr"/>
                      <a:r>
                        <a:rPr lang="hr-HR" sz="800" b="0" i="0" u="none" strike="noStrike">
                          <a:solidFill>
                            <a:srgbClr val="000000"/>
                          </a:solidFill>
                          <a:effectLst/>
                          <a:latin typeface="Calibri"/>
                        </a:rPr>
                        <a:t>3.43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668"/>
                    </a:solidFill>
                  </a:tcPr>
                </a:tc>
                <a:tc>
                  <a:txBody>
                    <a:bodyPr/>
                    <a:lstStyle/>
                    <a:p>
                      <a:pPr algn="ctr" fontAlgn="ctr"/>
                      <a:r>
                        <a:rPr lang="en-US" sz="800" b="0" i="0" u="none" strike="noStrike">
                          <a:solidFill>
                            <a:srgbClr val="000000"/>
                          </a:solidFill>
                          <a:effectLst/>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D569"/>
                    </a:solidFill>
                  </a:tcPr>
                </a:tc>
                <a:tc>
                  <a:txBody>
                    <a:bodyPr/>
                    <a:lstStyle/>
                    <a:p>
                      <a:pPr algn="ctr" fontAlgn="ctr"/>
                      <a:r>
                        <a:rPr lang="hr-HR" sz="800" b="0" i="0" u="none" strike="noStrike">
                          <a:solidFill>
                            <a:srgbClr val="000000"/>
                          </a:solidFill>
                          <a:effectLst/>
                          <a:latin typeface="Calibri"/>
                        </a:rPr>
                        <a:t>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472"/>
                    </a:solidFill>
                  </a:tcPr>
                </a:tc>
                <a:extLst>
                  <a:ext uri="{0D108BD9-81ED-4DB2-BD59-A6C34878D82A}">
                    <a16:rowId xmlns:a16="http://schemas.microsoft.com/office/drawing/2014/main" val="10010"/>
                  </a:ext>
                </a:extLst>
              </a:tr>
              <a:tr h="360045">
                <a:tc>
                  <a:txBody>
                    <a:bodyPr/>
                    <a:lstStyle/>
                    <a:p>
                      <a:pPr algn="ctr" fontAlgn="ctr"/>
                      <a:r>
                        <a:rPr lang="en-US" sz="800" b="0" i="0" u="none" strike="noStrike">
                          <a:solidFill>
                            <a:srgbClr val="000000"/>
                          </a:solidFill>
                          <a:effectLst/>
                          <a:latin typeface="Calibri"/>
                        </a:rPr>
                        <a:t>Arts &amp; Humanities (Literature)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CE60"/>
                    </a:solidFill>
                  </a:tcPr>
                </a:tc>
                <a:tc>
                  <a:txBody>
                    <a:bodyPr/>
                    <a:lstStyle/>
                    <a:p>
                      <a:pPr algn="ctr" fontAlgn="ctr"/>
                      <a:r>
                        <a:rPr lang="hr-HR" sz="8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CE60"/>
                    </a:solidFill>
                  </a:tcPr>
                </a:tc>
                <a:tc>
                  <a:txBody>
                    <a:bodyPr/>
                    <a:lstStyle/>
                    <a:p>
                      <a:pPr algn="ctr" fontAlgn="ctr"/>
                      <a:r>
                        <a:rPr lang="hr-HR" sz="800" b="0" i="0" u="none" strike="noStrike">
                          <a:solidFill>
                            <a:srgbClr val="000000"/>
                          </a:solidFill>
                          <a:effectLst/>
                          <a:latin typeface="Calibri"/>
                        </a:rPr>
                        <a:t>3.94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DD72"/>
                    </a:solidFill>
                  </a:tcPr>
                </a:tc>
                <a:tc>
                  <a:txBody>
                    <a:bodyPr/>
                    <a:lstStyle/>
                    <a:p>
                      <a:pPr algn="ctr" fontAlgn="ctr"/>
                      <a:r>
                        <a:rPr lang="hr-HR" sz="800" b="0" i="0" u="none" strike="noStrike">
                          <a:solidFill>
                            <a:srgbClr val="000000"/>
                          </a:solidFill>
                          <a:effectLst/>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D6D"/>
                    </a:solidFill>
                  </a:tcPr>
                </a:tc>
                <a:tc gridSpan="2">
                  <a:txBody>
                    <a:bodyPr/>
                    <a:lstStyle/>
                    <a:p>
                      <a:pPr algn="ctr" fontAlgn="ctr"/>
                      <a:r>
                        <a:rPr lang="hr-HR" sz="800" b="0" i="0" u="none" strike="noStrike">
                          <a:solidFill>
                            <a:srgbClr val="000000"/>
                          </a:solidFill>
                          <a:effectLst/>
                          <a:latin typeface="Calibri"/>
                        </a:rPr>
                        <a:t>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466"/>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2.88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240"/>
                    </a:solidFill>
                  </a:tcPr>
                </a:tc>
                <a:tc>
                  <a:txBody>
                    <a:bodyPr/>
                    <a:lstStyle/>
                    <a:p>
                      <a:pPr algn="ctr" fontAlgn="ctr"/>
                      <a:r>
                        <a:rPr lang="hr-HR" sz="800" b="0" i="0" u="none" strike="noStrike">
                          <a:solidFill>
                            <a:srgbClr val="000000"/>
                          </a:solidFill>
                          <a:effectLst/>
                          <a:latin typeface="Calibri"/>
                        </a:rPr>
                        <a:t>4.13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C757"/>
                    </a:solidFill>
                  </a:tcPr>
                </a:tc>
                <a:tc>
                  <a:txBody>
                    <a:bodyPr/>
                    <a:lstStyle/>
                    <a:p>
                      <a:pPr algn="ctr" fontAlgn="ctr"/>
                      <a:r>
                        <a:rPr lang="hr-HR" sz="800" b="0" i="0" u="none" strike="noStrike">
                          <a:solidFill>
                            <a:srgbClr val="000000"/>
                          </a:solidFill>
                          <a:effectLst/>
                          <a:latin typeface="Calibri"/>
                        </a:rPr>
                        <a:t>3.19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F57"/>
                    </a:solidFill>
                  </a:tcPr>
                </a:tc>
                <a:tc>
                  <a:txBody>
                    <a:bodyPr/>
                    <a:lstStyle/>
                    <a:p>
                      <a:pPr algn="ctr" fontAlgn="ctr"/>
                      <a:r>
                        <a:rPr lang="hr-HR" sz="800" b="0" i="0" u="none" strike="noStrike">
                          <a:solidFill>
                            <a:srgbClr val="000000"/>
                          </a:solidFill>
                          <a:effectLst/>
                          <a:latin typeface="Calibri"/>
                        </a:rPr>
                        <a:t>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47B"/>
                    </a:solidFill>
                  </a:tcPr>
                </a:tc>
                <a:tc>
                  <a:txBody>
                    <a:bodyPr/>
                    <a:lstStyle/>
                    <a:p>
                      <a:pPr algn="ctr" fontAlgn="ctr"/>
                      <a:r>
                        <a:rPr lang="hr-HR" sz="8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CE60"/>
                    </a:solidFill>
                  </a:tcPr>
                </a:tc>
                <a:extLst>
                  <a:ext uri="{0D108BD9-81ED-4DB2-BD59-A6C34878D82A}">
                    <a16:rowId xmlns:a16="http://schemas.microsoft.com/office/drawing/2014/main" val="10011"/>
                  </a:ext>
                </a:extLst>
              </a:tr>
              <a:tr h="360045">
                <a:tc>
                  <a:txBody>
                    <a:bodyPr/>
                    <a:lstStyle/>
                    <a:p>
                      <a:pPr algn="ctr" fontAlgn="ctr"/>
                      <a:r>
                        <a:rPr lang="en-US" sz="800" b="0" i="0" u="none" strike="noStrike">
                          <a:solidFill>
                            <a:srgbClr val="000000"/>
                          </a:solidFill>
                          <a:effectLst/>
                          <a:latin typeface="Calibri"/>
                        </a:rPr>
                        <a:t>Arts &amp; Humanities (Arts)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75C"/>
                    </a:solidFill>
                  </a:tcPr>
                </a:tc>
                <a:tc>
                  <a:txBody>
                    <a:bodyPr/>
                    <a:lstStyle/>
                    <a:p>
                      <a:pPr algn="ctr" fontAlgn="ctr"/>
                      <a:r>
                        <a:rPr lang="hr-HR" sz="800" b="0" i="0" u="none" strike="noStrike">
                          <a:solidFill>
                            <a:srgbClr val="000000"/>
                          </a:solidFill>
                          <a:effectLst/>
                          <a:latin typeface="Calibri"/>
                        </a:rPr>
                        <a:t>3.05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34D"/>
                    </a:solidFill>
                  </a:tcPr>
                </a:tc>
                <a:tc>
                  <a:txBody>
                    <a:bodyPr/>
                    <a:lstStyle/>
                    <a:p>
                      <a:pPr algn="ctr" fontAlgn="ctr"/>
                      <a:r>
                        <a:rPr lang="hr-HR" sz="800" b="0" i="0" u="none" strike="noStrike">
                          <a:solidFill>
                            <a:srgbClr val="000000"/>
                          </a:solidFill>
                          <a:effectLst/>
                          <a:latin typeface="Calibri"/>
                        </a:rPr>
                        <a:t>3.21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259"/>
                    </a:solidFill>
                  </a:tcPr>
                </a:tc>
                <a:tc>
                  <a:txBody>
                    <a:bodyPr/>
                    <a:lstStyle/>
                    <a:p>
                      <a:pPr algn="ctr" fontAlgn="ctr"/>
                      <a:r>
                        <a:rPr lang="hr-HR" sz="800" b="0" i="0" u="none" strike="noStrike">
                          <a:solidFill>
                            <a:srgbClr val="000000"/>
                          </a:solidFill>
                          <a:effectLst/>
                          <a:latin typeface="Calibri"/>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75C"/>
                    </a:solidFill>
                  </a:tcPr>
                </a:tc>
                <a:tc gridSpan="2">
                  <a:txBody>
                    <a:bodyPr/>
                    <a:lstStyle/>
                    <a:p>
                      <a:pPr algn="ctr" fontAlgn="ctr"/>
                      <a:r>
                        <a:rPr lang="hr-HR" sz="800" b="0" i="0" u="none" strike="noStrike">
                          <a:solidFill>
                            <a:srgbClr val="000000"/>
                          </a:solidFill>
                          <a:effectLst/>
                          <a:latin typeface="Calibri"/>
                        </a:rPr>
                        <a:t>2.95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46"/>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2.53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7128"/>
                    </a:solidFill>
                  </a:tcPr>
                </a:tc>
                <a:tc>
                  <a:txBody>
                    <a:bodyPr/>
                    <a:lstStyle/>
                    <a:p>
                      <a:pPr algn="ctr" fontAlgn="ctr"/>
                      <a:r>
                        <a:rPr lang="hr-HR" sz="800" b="0" i="0" u="none" strike="noStrike" dirty="0">
                          <a:solidFill>
                            <a:srgbClr val="000000"/>
                          </a:solidFill>
                          <a:effectLst/>
                          <a:latin typeface="Calibri"/>
                        </a:rPr>
                        <a:t>4.05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CCF61"/>
                    </a:solidFill>
                  </a:tcPr>
                </a:tc>
                <a:tc>
                  <a:txBody>
                    <a:bodyPr/>
                    <a:lstStyle/>
                    <a:p>
                      <a:pPr algn="ctr" fontAlgn="ctr"/>
                      <a:r>
                        <a:rPr lang="fi-FI" sz="800" b="0" i="0" u="none" strike="noStrike">
                          <a:solidFill>
                            <a:srgbClr val="000000"/>
                          </a:solidFill>
                          <a:effectLst/>
                          <a:latin typeface="Calibri"/>
                        </a:rPr>
                        <a:t>2.79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A3A"/>
                    </a:solidFill>
                  </a:tcPr>
                </a:tc>
                <a:tc>
                  <a:txBody>
                    <a:bodyPr/>
                    <a:lstStyle/>
                    <a:p>
                      <a:pPr algn="ctr" fontAlgn="ctr"/>
                      <a:r>
                        <a:rPr lang="hr-HR" sz="800" b="0" i="0" u="none" strike="noStrike">
                          <a:solidFill>
                            <a:srgbClr val="000000"/>
                          </a:solidFill>
                          <a:effectLst/>
                          <a:latin typeface="Calibri"/>
                        </a:rPr>
                        <a:t>3.42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668"/>
                    </a:solidFill>
                  </a:tcPr>
                </a:tc>
                <a:tc>
                  <a:txBody>
                    <a:bodyPr/>
                    <a:lstStyle/>
                    <a:p>
                      <a:pPr algn="ctr" fontAlgn="ctr"/>
                      <a:r>
                        <a:rPr lang="hr-HR" sz="800" b="0" i="0" u="none" strike="noStrike">
                          <a:solidFill>
                            <a:srgbClr val="000000"/>
                          </a:solidFill>
                          <a:effectLst/>
                          <a:latin typeface="Calibri"/>
                        </a:rPr>
                        <a:t>2.95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46"/>
                    </a:solidFill>
                  </a:tcPr>
                </a:tc>
                <a:extLst>
                  <a:ext uri="{0D108BD9-81ED-4DB2-BD59-A6C34878D82A}">
                    <a16:rowId xmlns:a16="http://schemas.microsoft.com/office/drawing/2014/main" val="10012"/>
                  </a:ext>
                </a:extLst>
              </a:tr>
              <a:tr h="360045">
                <a:tc>
                  <a:txBody>
                    <a:bodyPr/>
                    <a:lstStyle/>
                    <a:p>
                      <a:pPr algn="ctr" fontAlgn="ctr"/>
                      <a:r>
                        <a:rPr lang="en-US" sz="800" b="0" i="0" u="none" strike="noStrike">
                          <a:solidFill>
                            <a:srgbClr val="000000"/>
                          </a:solidFill>
                          <a:effectLst/>
                          <a:latin typeface="Calibri"/>
                        </a:rPr>
                        <a:t>Arts &amp; Humanities (Philosophy)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573"/>
                    </a:solidFill>
                  </a:tcPr>
                </a:tc>
                <a:tc>
                  <a:txBody>
                    <a:bodyPr/>
                    <a:lstStyle/>
                    <a:p>
                      <a:pPr algn="ctr" fontAlgn="ctr"/>
                      <a:r>
                        <a:rPr lang="hr-HR" sz="800" b="0" i="0" u="none" strike="noStrike">
                          <a:solidFill>
                            <a:srgbClr val="000000"/>
                          </a:solidFill>
                          <a:effectLst/>
                          <a:latin typeface="Calibri"/>
                        </a:rPr>
                        <a:t>3.42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567"/>
                    </a:solidFill>
                  </a:tcPr>
                </a:tc>
                <a:tc>
                  <a:txBody>
                    <a:bodyPr/>
                    <a:lstStyle/>
                    <a:p>
                      <a:pPr algn="ctr" fontAlgn="ctr"/>
                      <a:r>
                        <a:rPr lang="hr-HR" sz="800" b="0" i="0" u="none" strike="noStrike">
                          <a:solidFill>
                            <a:srgbClr val="000000"/>
                          </a:solidFill>
                          <a:effectLst/>
                          <a:latin typeface="Calibri"/>
                        </a:rPr>
                        <a:t>3.92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DF75"/>
                    </a:solidFill>
                  </a:tcPr>
                </a:tc>
                <a:tc>
                  <a:txBody>
                    <a:bodyPr/>
                    <a:lstStyle/>
                    <a:p>
                      <a:pPr algn="ctr" fontAlgn="ctr"/>
                      <a:r>
                        <a:rPr lang="hr-HR" sz="800" b="0" i="0" u="none" strike="noStrike">
                          <a:solidFill>
                            <a:srgbClr val="000000"/>
                          </a:solidFill>
                          <a:effectLst/>
                          <a:latin typeface="Calibri"/>
                        </a:rPr>
                        <a:t>3.58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573"/>
                    </a:solidFill>
                  </a:tcPr>
                </a:tc>
                <a:tc gridSpan="2">
                  <a:txBody>
                    <a:bodyPr/>
                    <a:lstStyle/>
                    <a:p>
                      <a:pPr algn="ctr" fontAlgn="ctr"/>
                      <a:r>
                        <a:rPr lang="hr-HR" sz="800" b="0" i="0" u="none" strike="noStrike">
                          <a:solidFill>
                            <a:srgbClr val="000000"/>
                          </a:solidFill>
                          <a:effectLst/>
                          <a:latin typeface="Calibri"/>
                        </a:rPr>
                        <a:t>3.42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567"/>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2.92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643"/>
                    </a:solidFill>
                  </a:tcPr>
                </a:tc>
                <a:tc>
                  <a:txBody>
                    <a:bodyPr/>
                    <a:lstStyle/>
                    <a:p>
                      <a:pPr algn="ctr" fontAlgn="ctr"/>
                      <a:r>
                        <a:rPr lang="hr-HR" sz="800" b="0" i="0" u="none" strike="noStrike">
                          <a:solidFill>
                            <a:srgbClr val="000000"/>
                          </a:solidFill>
                          <a:effectLst/>
                          <a:latin typeface="Calibri"/>
                        </a:rPr>
                        <a:t>3.75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7F"/>
                    </a:solidFill>
                  </a:tcPr>
                </a:tc>
                <a:tc>
                  <a:txBody>
                    <a:bodyPr/>
                    <a:lstStyle/>
                    <a:p>
                      <a:pPr algn="ctr" fontAlgn="ctr"/>
                      <a:r>
                        <a:rPr lang="en-US" sz="800" b="0" i="0" u="none" strike="noStrike">
                          <a:solidFill>
                            <a:srgbClr val="000000"/>
                          </a:solidFill>
                          <a:effectLst/>
                          <a:latin typeface="Calibri"/>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E49"/>
                    </a:solidFill>
                  </a:tcPr>
                </a:tc>
                <a:tc>
                  <a:txBody>
                    <a:bodyPr/>
                    <a:lstStyle/>
                    <a:p>
                      <a:pPr algn="ctr" fontAlgn="ctr"/>
                      <a:r>
                        <a:rPr lang="hr-HR" sz="800" b="0" i="0" u="none" strike="noStrike">
                          <a:solidFill>
                            <a:srgbClr val="000000"/>
                          </a:solidFill>
                          <a:effectLst/>
                          <a:latin typeface="Calibri"/>
                        </a:rPr>
                        <a:t>3.92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DF75"/>
                    </a:solidFill>
                  </a:tcPr>
                </a:tc>
                <a:tc>
                  <a:txBody>
                    <a:bodyPr/>
                    <a:lstStyle/>
                    <a:p>
                      <a:pPr algn="ctr" fontAlgn="ctr"/>
                      <a:r>
                        <a:rPr lang="hr-HR" sz="800" b="0" i="0" u="none" strike="noStrike">
                          <a:solidFill>
                            <a:srgbClr val="000000"/>
                          </a:solidFill>
                          <a:effectLst/>
                          <a:latin typeface="Calibri"/>
                        </a:rPr>
                        <a:t>3.83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E981"/>
                    </a:solidFill>
                  </a:tcPr>
                </a:tc>
                <a:extLst>
                  <a:ext uri="{0D108BD9-81ED-4DB2-BD59-A6C34878D82A}">
                    <a16:rowId xmlns:a16="http://schemas.microsoft.com/office/drawing/2014/main" val="10013"/>
                  </a:ext>
                </a:extLst>
              </a:tr>
              <a:tr h="240030">
                <a:tc>
                  <a:txBody>
                    <a:bodyPr/>
                    <a:lstStyle/>
                    <a:p>
                      <a:pPr algn="ctr" fontAlgn="ctr"/>
                      <a:r>
                        <a:rPr lang="en-US" sz="800" b="0" i="0" u="none" strike="noStrike">
                          <a:solidFill>
                            <a:srgbClr val="000000"/>
                          </a:solidFill>
                          <a:effectLst/>
                          <a:latin typeface="Calibri"/>
                        </a:rPr>
                        <a:t>Social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DB70"/>
                    </a:solidFill>
                  </a:tcPr>
                </a:tc>
                <a:tc>
                  <a:txBody>
                    <a:bodyPr/>
                    <a:lstStyle/>
                    <a:p>
                      <a:pPr algn="ctr" fontAlgn="ctr"/>
                      <a:r>
                        <a:rPr lang="hr-HR" sz="800" b="0" i="0" u="none" strike="noStrike">
                          <a:solidFill>
                            <a:srgbClr val="000000"/>
                          </a:solidFill>
                          <a:effectLst/>
                          <a:latin typeface="Calibri"/>
                        </a:rPr>
                        <a:t>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E076"/>
                    </a:solidFill>
                  </a:tcPr>
                </a:tc>
                <a:tc>
                  <a:txBody>
                    <a:bodyPr/>
                    <a:lstStyle/>
                    <a:p>
                      <a:pPr algn="ctr" fontAlgn="ctr"/>
                      <a:r>
                        <a:rPr lang="hr-HR" sz="800" b="0" i="0" u="none" strike="noStrike">
                          <a:solidFill>
                            <a:srgbClr val="000000"/>
                          </a:solidFill>
                          <a:effectLst/>
                          <a:latin typeface="Calibri"/>
                        </a:rPr>
                        <a:t>4.18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04F"/>
                    </a:solidFill>
                  </a:tcPr>
                </a:tc>
                <a:tc>
                  <a:txBody>
                    <a:bodyPr/>
                    <a:lstStyle/>
                    <a:p>
                      <a:pPr algn="ctr" fontAlgn="ctr"/>
                      <a:r>
                        <a:rPr lang="hr-HR" sz="800" b="0" i="0" u="none" strike="noStrike">
                          <a:solidFill>
                            <a:srgbClr val="000000"/>
                          </a:solidFill>
                          <a:effectLst/>
                          <a:latin typeface="Calibri"/>
                        </a:rPr>
                        <a:t>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C859"/>
                    </a:solidFill>
                  </a:tcPr>
                </a:tc>
                <a:tc gridSpan="2">
                  <a:txBody>
                    <a:bodyPr/>
                    <a:lstStyle/>
                    <a:p>
                      <a:pPr algn="ctr" fontAlgn="ctr"/>
                      <a:r>
                        <a:rPr lang="hr-HR" sz="800" b="0" i="0" u="none" strike="noStrike">
                          <a:solidFill>
                            <a:srgbClr val="000000"/>
                          </a:solidFill>
                          <a:effectLst/>
                          <a:latin typeface="Calibri"/>
                        </a:rPr>
                        <a:t>3.89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379"/>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3.82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B83"/>
                    </a:solidFill>
                  </a:tcPr>
                </a:tc>
                <a:tc>
                  <a:txBody>
                    <a:bodyPr/>
                    <a:lstStyle/>
                    <a:p>
                      <a:pPr algn="ctr" fontAlgn="ctr"/>
                      <a:r>
                        <a:rPr lang="hr-HR" sz="800" b="0" i="0" u="none" strike="noStrike">
                          <a:solidFill>
                            <a:srgbClr val="000000"/>
                          </a:solidFill>
                          <a:effectLst/>
                          <a:latin typeface="Calibri"/>
                        </a:rPr>
                        <a:t>3.75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7F"/>
                    </a:solidFill>
                  </a:tcPr>
                </a:tc>
                <a:tc>
                  <a:txBody>
                    <a:bodyPr/>
                    <a:lstStyle/>
                    <a:p>
                      <a:pPr algn="ctr" fontAlgn="ctr"/>
                      <a:r>
                        <a:rPr lang="hr-HR" sz="800" b="0" i="0" u="none" strike="noStrike">
                          <a:solidFill>
                            <a:srgbClr val="000000"/>
                          </a:solidFill>
                          <a:effectLst/>
                          <a:latin typeface="Calibri"/>
                        </a:rPr>
                        <a:t>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E076"/>
                    </a:solidFill>
                  </a:tcPr>
                </a:tc>
                <a:tc>
                  <a:txBody>
                    <a:bodyPr/>
                    <a:lstStyle/>
                    <a:p>
                      <a:pPr algn="ctr" fontAlgn="ctr"/>
                      <a:r>
                        <a:rPr lang="hr-HR" sz="800" b="0" i="0" u="none" strike="noStrike">
                          <a:solidFill>
                            <a:srgbClr val="000000"/>
                          </a:solidFill>
                          <a:effectLst/>
                          <a:latin typeface="Calibri"/>
                        </a:rPr>
                        <a:t>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B33E"/>
                    </a:solidFill>
                  </a:tcPr>
                </a:tc>
                <a:tc>
                  <a:txBody>
                    <a:bodyPr/>
                    <a:lstStyle/>
                    <a:p>
                      <a:pPr algn="ctr" fontAlgn="ctr"/>
                      <a:r>
                        <a:rPr lang="hr-HR" sz="800" b="0" i="0" u="none" strike="noStrike">
                          <a:solidFill>
                            <a:srgbClr val="000000"/>
                          </a:solidFill>
                          <a:effectLst/>
                          <a:latin typeface="Calibri"/>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982"/>
                    </a:solidFill>
                  </a:tcPr>
                </a:tc>
                <a:extLst>
                  <a:ext uri="{0D108BD9-81ED-4DB2-BD59-A6C34878D82A}">
                    <a16:rowId xmlns:a16="http://schemas.microsoft.com/office/drawing/2014/main" val="10014"/>
                  </a:ext>
                </a:extLst>
              </a:tr>
              <a:tr h="240030">
                <a:tc>
                  <a:txBody>
                    <a:bodyPr/>
                    <a:lstStyle/>
                    <a:p>
                      <a:pPr algn="ctr" fontAlgn="ctr"/>
                      <a:r>
                        <a:rPr lang="en-US" sz="800" b="0" i="0" u="none" strike="noStrike">
                          <a:solidFill>
                            <a:srgbClr val="000000"/>
                          </a:solidFill>
                          <a:effectLst/>
                          <a:latin typeface="Calibri"/>
                        </a:rPr>
                        <a:t>Social Sciences (D)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7F"/>
                    </a:solidFill>
                  </a:tcPr>
                </a:tc>
                <a:tc>
                  <a:txBody>
                    <a:bodyPr/>
                    <a:lstStyle/>
                    <a:p>
                      <a:pPr algn="ctr" fontAlgn="ctr"/>
                      <a:r>
                        <a:rPr lang="hr-HR" sz="800" b="0" i="0" u="none" strike="noStrike">
                          <a:solidFill>
                            <a:srgbClr val="000000"/>
                          </a:solidFill>
                          <a:effectLst/>
                          <a:latin typeface="Calibri"/>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7C"/>
                    </a:solidFill>
                  </a:tcPr>
                </a:tc>
                <a:tc>
                  <a:txBody>
                    <a:bodyPr/>
                    <a:lstStyle/>
                    <a:p>
                      <a:pPr algn="ctr" fontAlgn="ctr"/>
                      <a:r>
                        <a:rPr lang="hr-HR" sz="800" b="0" i="0" u="none" strike="noStrike">
                          <a:solidFill>
                            <a:srgbClr val="000000"/>
                          </a:solidFill>
                          <a:effectLst/>
                          <a:latin typeface="Calibri"/>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C95B"/>
                    </a:solidFill>
                  </a:tcPr>
                </a:tc>
                <a:tc>
                  <a:txBody>
                    <a:bodyPr/>
                    <a:lstStyle/>
                    <a:p>
                      <a:pPr algn="ctr" fontAlgn="ctr"/>
                      <a:r>
                        <a:rPr lang="hr-HR" sz="800" b="0" i="0" u="none" strike="noStrike">
                          <a:solidFill>
                            <a:srgbClr val="000000"/>
                          </a:solidFill>
                          <a:effectLst/>
                          <a:latin typeface="Calibri"/>
                        </a:rPr>
                        <a:t>3.65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78"/>
                    </a:solidFill>
                  </a:tcPr>
                </a:tc>
                <a:tc gridSpan="2">
                  <a:txBody>
                    <a:bodyPr/>
                    <a:lstStyle/>
                    <a:p>
                      <a:pPr algn="ctr" fontAlgn="ctr"/>
                      <a:r>
                        <a:rPr lang="hr-HR" sz="800" b="0" i="0" u="none" strike="noStrike">
                          <a:solidFill>
                            <a:srgbClr val="000000"/>
                          </a:solidFill>
                          <a:effectLst/>
                          <a:latin typeface="Calibri"/>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C95B"/>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75C"/>
                    </a:solidFill>
                  </a:tcPr>
                </a:tc>
                <a:tc>
                  <a:txBody>
                    <a:bodyPr/>
                    <a:lstStyle/>
                    <a:p>
                      <a:pPr algn="ctr" fontAlgn="ctr"/>
                      <a:r>
                        <a:rPr lang="hr-HR" sz="800" b="0" i="0" u="none" strike="noStrike">
                          <a:solidFill>
                            <a:srgbClr val="000000"/>
                          </a:solidFill>
                          <a:effectLst/>
                          <a:latin typeface="Calibri"/>
                        </a:rPr>
                        <a:t>3.84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880"/>
                    </a:solidFill>
                  </a:tcPr>
                </a:tc>
                <a:tc>
                  <a:txBody>
                    <a:bodyPr/>
                    <a:lstStyle/>
                    <a:p>
                      <a:pPr algn="ctr" fontAlgn="ctr"/>
                      <a:r>
                        <a:rPr lang="hr-HR" sz="800" b="0" i="0" u="none" strike="noStrike">
                          <a:solidFill>
                            <a:srgbClr val="000000"/>
                          </a:solidFill>
                          <a:effectLst/>
                          <a:latin typeface="Calibri"/>
                        </a:rPr>
                        <a:t>3.58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573"/>
                    </a:solidFill>
                  </a:tcPr>
                </a:tc>
                <a:tc>
                  <a:txBody>
                    <a:bodyPr/>
                    <a:lstStyle/>
                    <a:p>
                      <a:pPr algn="ctr" fontAlgn="ctr"/>
                      <a:r>
                        <a:rPr lang="hr-HR" sz="800" b="0" i="0" u="none" strike="noStrike">
                          <a:solidFill>
                            <a:srgbClr val="000000"/>
                          </a:solidFill>
                          <a:effectLst/>
                          <a:latin typeface="Calibri"/>
                        </a:rPr>
                        <a:t>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0C453"/>
                    </a:solidFill>
                  </a:tcPr>
                </a:tc>
                <a:tc>
                  <a:txBody>
                    <a:bodyPr/>
                    <a:lstStyle/>
                    <a:p>
                      <a:pPr algn="ctr" fontAlgn="ctr"/>
                      <a:r>
                        <a:rPr lang="hr-HR" sz="800" b="0" i="0" u="none" strike="noStrike">
                          <a:solidFill>
                            <a:srgbClr val="000000"/>
                          </a:solidFill>
                          <a:effectLst/>
                          <a:latin typeface="Calibri"/>
                        </a:rPr>
                        <a:t>3.85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E77F"/>
                    </a:solidFill>
                  </a:tcPr>
                </a:tc>
                <a:extLst>
                  <a:ext uri="{0D108BD9-81ED-4DB2-BD59-A6C34878D82A}">
                    <a16:rowId xmlns:a16="http://schemas.microsoft.com/office/drawing/2014/main" val="10015"/>
                  </a:ext>
                </a:extLst>
              </a:tr>
              <a:tr h="240030">
                <a:tc>
                  <a:txBody>
                    <a:bodyPr/>
                    <a:lstStyle/>
                    <a:p>
                      <a:pPr algn="ctr" fontAlgn="ctr"/>
                      <a:r>
                        <a:rPr lang="en-US" sz="800" b="0" i="0" u="none" strike="noStrike">
                          <a:solidFill>
                            <a:srgbClr val="000000"/>
                          </a:solidFill>
                          <a:effectLst/>
                          <a:latin typeface="Calibri"/>
                        </a:rPr>
                        <a:t>Life Long Learning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E076"/>
                    </a:solidFill>
                  </a:tcPr>
                </a:tc>
                <a:tc>
                  <a:txBody>
                    <a:bodyPr/>
                    <a:lstStyle/>
                    <a:p>
                      <a:pPr algn="ctr" fontAlgn="ctr"/>
                      <a:r>
                        <a:rPr lang="hr-HR" sz="800" b="0" i="0" u="none" strike="noStrike">
                          <a:solidFill>
                            <a:srgbClr val="000000"/>
                          </a:solidFill>
                          <a:effectLst/>
                          <a:latin typeface="Calibri"/>
                        </a:rPr>
                        <a:t>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E076"/>
                    </a:solidFill>
                  </a:tcPr>
                </a:tc>
                <a:tc>
                  <a:txBody>
                    <a:bodyPr/>
                    <a:lstStyle/>
                    <a:p>
                      <a:pPr algn="ctr" fontAlgn="ctr"/>
                      <a:r>
                        <a:rPr lang="hr-HR" sz="800" b="0" i="0" u="none" strike="noStrike">
                          <a:solidFill>
                            <a:srgbClr val="000000"/>
                          </a:solidFill>
                          <a:effectLst/>
                          <a:latin typeface="Calibri"/>
                        </a:rPr>
                        <a:t>4.29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AB33F"/>
                    </a:solidFill>
                  </a:tcPr>
                </a:tc>
                <a:tc>
                  <a:txBody>
                    <a:bodyPr/>
                    <a:lstStyle/>
                    <a:p>
                      <a:pPr algn="ctr" fontAlgn="ctr"/>
                      <a:r>
                        <a:rPr lang="hr-HR" sz="800" b="0" i="0" u="none" strike="noStrike">
                          <a:solidFill>
                            <a:srgbClr val="000000"/>
                          </a:solidFill>
                          <a:effectLst/>
                          <a:latin typeface="Calibri"/>
                        </a:rPr>
                        <a:t>3.97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96D"/>
                    </a:solidFill>
                  </a:tcPr>
                </a:tc>
                <a:tc gridSpan="2">
                  <a:txBody>
                    <a:bodyPr/>
                    <a:lstStyle/>
                    <a:p>
                      <a:pPr algn="ctr" fontAlgn="ctr"/>
                      <a:r>
                        <a:rPr lang="hr-HR" sz="800" b="0" i="0" u="none" strike="noStrike">
                          <a:solidFill>
                            <a:srgbClr val="000000"/>
                          </a:solidFill>
                          <a:effectLst/>
                          <a:latin typeface="Calibri"/>
                        </a:rPr>
                        <a:t>3.48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B6C"/>
                    </a:solidFill>
                  </a:tcPr>
                </a:tc>
                <a:tc hMerge="1">
                  <a:txBody>
                    <a:bodyPr/>
                    <a:lstStyle/>
                    <a:p>
                      <a:endParaRPr lang="en-US"/>
                    </a:p>
                  </a:txBody>
                  <a:tcPr/>
                </a:tc>
                <a:tc>
                  <a:txBody>
                    <a:bodyPr/>
                    <a:lstStyle/>
                    <a:p>
                      <a:pPr algn="ctr" fontAlgn="ctr"/>
                      <a:r>
                        <a:rPr lang="hr-HR" sz="800" b="0" i="0" u="none" strike="noStrike">
                          <a:solidFill>
                            <a:srgbClr val="000000"/>
                          </a:solidFill>
                          <a:effectLst/>
                          <a:latin typeface="Calibri"/>
                        </a:rPr>
                        <a:t>3.17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D55"/>
                    </a:solidFill>
                  </a:tcPr>
                </a:tc>
                <a:tc>
                  <a:txBody>
                    <a:bodyPr/>
                    <a:lstStyle/>
                    <a:p>
                      <a:pPr algn="ctr" fontAlgn="ctr"/>
                      <a:r>
                        <a:rPr lang="hr-HR" sz="800" b="0" i="0" u="none" strike="noStrike">
                          <a:solidFill>
                            <a:srgbClr val="000000"/>
                          </a:solidFill>
                          <a:effectLst/>
                          <a:latin typeface="Calibri"/>
                        </a:rPr>
                        <a:t>3.53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70"/>
                    </a:solidFill>
                  </a:tcPr>
                </a:tc>
                <a:tc>
                  <a:txBody>
                    <a:bodyPr/>
                    <a:lstStyle/>
                    <a:p>
                      <a:pPr algn="ctr" fontAlgn="ctr"/>
                      <a:r>
                        <a:rPr lang="hr-HR" sz="800" b="0" i="0" u="none" strike="noStrike">
                          <a:solidFill>
                            <a:srgbClr val="000000"/>
                          </a:solidFill>
                          <a:effectLst/>
                          <a:latin typeface="Calibri"/>
                        </a:rPr>
                        <a:t>3.56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372"/>
                    </a:solidFill>
                  </a:tcPr>
                </a:tc>
                <a:tc>
                  <a:txBody>
                    <a:bodyPr/>
                    <a:lstStyle/>
                    <a:p>
                      <a:pPr algn="ctr" fontAlgn="ctr"/>
                      <a:r>
                        <a:rPr lang="hr-HR" sz="800" b="0" i="0" u="none" strike="noStrike">
                          <a:solidFill>
                            <a:srgbClr val="000000"/>
                          </a:solidFill>
                          <a:effectLst/>
                          <a:latin typeface="Calibri"/>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F9B21"/>
                    </a:solidFill>
                  </a:tcPr>
                </a:tc>
                <a:tc>
                  <a:txBody>
                    <a:bodyPr/>
                    <a:lstStyle/>
                    <a:p>
                      <a:pPr algn="ctr" fontAlgn="ctr"/>
                      <a:r>
                        <a:rPr lang="hr-HR" sz="800" b="0" i="0" u="none" strike="noStrike" dirty="0">
                          <a:solidFill>
                            <a:srgbClr val="000000"/>
                          </a:solidFill>
                          <a:effectLst/>
                          <a:latin typeface="Calibri"/>
                        </a:rPr>
                        <a:t>3.89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278"/>
                    </a:solidFill>
                  </a:tcPr>
                </a:tc>
                <a:extLst>
                  <a:ext uri="{0D108BD9-81ED-4DB2-BD59-A6C34878D82A}">
                    <a16:rowId xmlns:a16="http://schemas.microsoft.com/office/drawing/2014/main" val="10016"/>
                  </a:ext>
                </a:extLst>
              </a:tr>
            </a:tbl>
          </a:graphicData>
        </a:graphic>
      </p:graphicFrame>
      <p:sp>
        <p:nvSpPr>
          <p:cNvPr id="4" name="Rectangle 3"/>
          <p:cNvSpPr/>
          <p:nvPr/>
        </p:nvSpPr>
        <p:spPr>
          <a:xfrm>
            <a:off x="3453160" y="3199007"/>
            <a:ext cx="6071840" cy="485079"/>
          </a:xfrm>
          <a:prstGeom prst="rect">
            <a:avLst/>
          </a:prstGeom>
          <a:noFill/>
          <a:ln w="635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350">
              <a:solidFill>
                <a:prstClr val="white"/>
              </a:solidFill>
              <a:latin typeface="Calibri"/>
            </a:endParaRPr>
          </a:p>
        </p:txBody>
      </p:sp>
    </p:spTree>
    <p:extLst>
      <p:ext uri="{BB962C8B-B14F-4D97-AF65-F5344CB8AC3E}">
        <p14:creationId xmlns:p14="http://schemas.microsoft.com/office/powerpoint/2010/main" val="217351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898181" y="995954"/>
          <a:ext cx="6482335" cy="4403950"/>
        </p:xfrm>
        <a:graphic>
          <a:graphicData uri="http://schemas.openxmlformats.org/drawingml/2006/table">
            <a:tbl>
              <a:tblPr/>
              <a:tblGrid>
                <a:gridCol w="1062677">
                  <a:extLst>
                    <a:ext uri="{9D8B030D-6E8A-4147-A177-3AD203B41FA5}">
                      <a16:colId xmlns:a16="http://schemas.microsoft.com/office/drawing/2014/main" val="20000"/>
                    </a:ext>
                  </a:extLst>
                </a:gridCol>
                <a:gridCol w="531339">
                  <a:extLst>
                    <a:ext uri="{9D8B030D-6E8A-4147-A177-3AD203B41FA5}">
                      <a16:colId xmlns:a16="http://schemas.microsoft.com/office/drawing/2014/main" val="20001"/>
                    </a:ext>
                  </a:extLst>
                </a:gridCol>
                <a:gridCol w="531339">
                  <a:extLst>
                    <a:ext uri="{9D8B030D-6E8A-4147-A177-3AD203B41FA5}">
                      <a16:colId xmlns:a16="http://schemas.microsoft.com/office/drawing/2014/main" val="20002"/>
                    </a:ext>
                  </a:extLst>
                </a:gridCol>
                <a:gridCol w="531339">
                  <a:extLst>
                    <a:ext uri="{9D8B030D-6E8A-4147-A177-3AD203B41FA5}">
                      <a16:colId xmlns:a16="http://schemas.microsoft.com/office/drawing/2014/main" val="20003"/>
                    </a:ext>
                  </a:extLst>
                </a:gridCol>
                <a:gridCol w="531339">
                  <a:extLst>
                    <a:ext uri="{9D8B030D-6E8A-4147-A177-3AD203B41FA5}">
                      <a16:colId xmlns:a16="http://schemas.microsoft.com/office/drawing/2014/main" val="20004"/>
                    </a:ext>
                  </a:extLst>
                </a:gridCol>
                <a:gridCol w="531339">
                  <a:extLst>
                    <a:ext uri="{9D8B030D-6E8A-4147-A177-3AD203B41FA5}">
                      <a16:colId xmlns:a16="http://schemas.microsoft.com/office/drawing/2014/main" val="20005"/>
                    </a:ext>
                  </a:extLst>
                </a:gridCol>
                <a:gridCol w="531339">
                  <a:extLst>
                    <a:ext uri="{9D8B030D-6E8A-4147-A177-3AD203B41FA5}">
                      <a16:colId xmlns:a16="http://schemas.microsoft.com/office/drawing/2014/main" val="20006"/>
                    </a:ext>
                  </a:extLst>
                </a:gridCol>
                <a:gridCol w="555862">
                  <a:extLst>
                    <a:ext uri="{9D8B030D-6E8A-4147-A177-3AD203B41FA5}">
                      <a16:colId xmlns:a16="http://schemas.microsoft.com/office/drawing/2014/main" val="20007"/>
                    </a:ext>
                  </a:extLst>
                </a:gridCol>
                <a:gridCol w="613084">
                  <a:extLst>
                    <a:ext uri="{9D8B030D-6E8A-4147-A177-3AD203B41FA5}">
                      <a16:colId xmlns:a16="http://schemas.microsoft.com/office/drawing/2014/main" val="20008"/>
                    </a:ext>
                  </a:extLst>
                </a:gridCol>
                <a:gridCol w="531339">
                  <a:extLst>
                    <a:ext uri="{9D8B030D-6E8A-4147-A177-3AD203B41FA5}">
                      <a16:colId xmlns:a16="http://schemas.microsoft.com/office/drawing/2014/main" val="20009"/>
                    </a:ext>
                  </a:extLst>
                </a:gridCol>
                <a:gridCol w="531339">
                  <a:extLst>
                    <a:ext uri="{9D8B030D-6E8A-4147-A177-3AD203B41FA5}">
                      <a16:colId xmlns:a16="http://schemas.microsoft.com/office/drawing/2014/main" val="20010"/>
                    </a:ext>
                  </a:extLst>
                </a:gridCol>
              </a:tblGrid>
              <a:tr h="365760">
                <a:tc gridSpan="4">
                  <a:txBody>
                    <a:bodyPr/>
                    <a:lstStyle/>
                    <a:p>
                      <a:pPr algn="ctr" fontAlgn="b"/>
                      <a:r>
                        <a:rPr lang="en-US" sz="1200" b="1" i="0" u="none" strike="noStrike" dirty="0">
                          <a:solidFill>
                            <a:srgbClr val="000000"/>
                          </a:solidFill>
                          <a:effectLst/>
                          <a:latin typeface="Calibri"/>
                        </a:rPr>
                        <a:t>All survey participants Fall </a:t>
                      </a:r>
                      <a:r>
                        <a:rPr lang="en-US" sz="1200" b="1" i="0" u="none" strike="noStrike" dirty="0">
                          <a:solidFill>
                            <a:srgbClr val="000000"/>
                          </a:solidFill>
                          <a:effectLst/>
                          <a:latin typeface="+mn-lt"/>
                        </a:rPr>
                        <a:t>SEMESTER</a:t>
                      </a:r>
                      <a:r>
                        <a:rPr lang="en-US" sz="1200" b="1" i="0" u="none" strike="noStrike" dirty="0">
                          <a:solidFill>
                            <a:srgbClr val="000000"/>
                          </a:solidFill>
                          <a:effectLst/>
                          <a:latin typeface="Calibri"/>
                        </a:rPr>
                        <a:t> 2016</a:t>
                      </a:r>
                    </a:p>
                  </a:txBody>
                  <a:tcPr marL="0" marR="0" marT="0" marB="0" anchor="ctr">
                    <a:lnL>
                      <a:noFill/>
                    </a:lnL>
                    <a:lnR>
                      <a:noFill/>
                    </a:lnR>
                    <a:lnT>
                      <a:noFill/>
                    </a:lnT>
                    <a:lnB>
                      <a:noFill/>
                    </a:lnB>
                  </a:tcPr>
                </a:tc>
                <a:tc hMerge="1">
                  <a:txBody>
                    <a:bodyPr/>
                    <a:lstStyle/>
                    <a:p>
                      <a:pPr algn="l" fontAlgn="ctr"/>
                      <a:endParaRPr lang="en-US" sz="1600" b="1" i="0" u="none" strike="noStrike" dirty="0">
                        <a:solidFill>
                          <a:srgbClr val="000000"/>
                        </a:solidFill>
                        <a:effectLst/>
                        <a:latin typeface="Calibri"/>
                      </a:endParaRP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gridSpan="2">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sz="900" b="1" i="0" u="none" strike="noStrike" dirty="0">
                          <a:solidFill>
                            <a:srgbClr val="000000"/>
                          </a:solidFill>
                          <a:effectLst/>
                          <a:latin typeface="+mn-lt"/>
                          <a:sym typeface="Wingdings"/>
                        </a:rPr>
                        <a:t> </a:t>
                      </a:r>
                      <a:r>
                        <a:rPr lang="en-US" sz="1200" b="1" i="0" u="none" strike="noStrike" dirty="0">
                          <a:solidFill>
                            <a:srgbClr val="000000"/>
                          </a:solidFill>
                          <a:effectLst/>
                          <a:latin typeface="+mn-lt"/>
                        </a:rPr>
                        <a:t>OUTCOMES </a:t>
                      </a:r>
                      <a:r>
                        <a:rPr lang="en-US" sz="900" b="1" i="0" u="none" strike="noStrike" dirty="0">
                          <a:solidFill>
                            <a:srgbClr val="000000"/>
                          </a:solidFill>
                          <a:effectLst/>
                          <a:latin typeface="+mn-lt"/>
                          <a:sym typeface="Wingdings"/>
                        </a:rPr>
                        <a:t></a:t>
                      </a:r>
                      <a:endParaRPr lang="en-US" sz="900" b="1" i="0" u="none" strike="noStrike" dirty="0">
                        <a:solidFill>
                          <a:srgbClr val="000000"/>
                        </a:solidFill>
                        <a:effectLst/>
                        <a:latin typeface="+mn-lt"/>
                      </a:endParaRPr>
                    </a:p>
                  </a:txBody>
                  <a:tcPr marL="0" marR="0" marT="0" marB="0" anchor="ctr">
                    <a:lnL>
                      <a:noFill/>
                    </a:lnL>
                    <a:lnR>
                      <a:noFill/>
                    </a:lnR>
                    <a:lnT>
                      <a:noFill/>
                    </a:lnT>
                    <a:lnB>
                      <a:noFill/>
                    </a:lnB>
                  </a:tcPr>
                </a:tc>
                <a:tc hMerge="1">
                  <a:txBody>
                    <a:bodyPr/>
                    <a:lstStyle/>
                    <a:p>
                      <a:pPr algn="l" fontAlgn="b"/>
                      <a:endParaRPr lang="en-US" sz="1200" b="0" i="0" u="none" strike="noStrike" dirty="0">
                        <a:solidFill>
                          <a:srgbClr val="000000"/>
                        </a:solidFill>
                        <a:effectLst/>
                        <a:latin typeface="Calibri"/>
                      </a:endParaRPr>
                    </a:p>
                  </a:txBody>
                  <a:tcPr marL="0" marR="0" marT="0" marB="0" anchor="b">
                    <a:lnL>
                      <a:noFill/>
                    </a:lnL>
                    <a:lnR>
                      <a:noFill/>
                    </a:lnR>
                    <a:lnT>
                      <a:noFill/>
                    </a:lnT>
                    <a:lnB>
                      <a:noFill/>
                    </a:lnB>
                  </a:tcPr>
                </a:tc>
                <a:tc gridSpan="3">
                  <a:txBody>
                    <a:bodyPr/>
                    <a:lstStyle/>
                    <a:p>
                      <a:pPr algn="ctr" fontAlgn="ctr"/>
                      <a:r>
                        <a:rPr lang="en-US" sz="900" b="1" i="0" u="none" strike="noStrike" dirty="0">
                          <a:solidFill>
                            <a:srgbClr val="000000"/>
                          </a:solidFill>
                          <a:effectLst/>
                          <a:latin typeface="Calibri"/>
                        </a:rPr>
                        <a:t>Understand perspectives &amp; achievements in: </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900" b="1"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9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0"/>
                  </a:ext>
                </a:extLst>
              </a:tr>
              <a:tr h="1062324">
                <a:tc>
                  <a:txBody>
                    <a:bodyPr/>
                    <a:lstStyle/>
                    <a:p>
                      <a:pPr algn="ctr" fontAlgn="ctr"/>
                      <a:r>
                        <a:rPr lang="en-US" sz="1400" b="1" i="0" u="none" strike="noStrike" dirty="0">
                          <a:solidFill>
                            <a:srgbClr val="000000"/>
                          </a:solidFill>
                          <a:effectLst/>
                          <a:latin typeface="Calibri"/>
                        </a:rPr>
                        <a:t>Course Area</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a:rPr>
                        <a:t>written English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a:rPr>
                        <a:t>oral English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a:rPr>
                        <a:t>reason critically across disciplines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a:rPr>
                        <a:t>quantita-tive and math reasoning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a:rPr>
                        <a:t>American and CA government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a:rPr>
                        <a:t>Natural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a:rPr>
                        <a:t>Arts and Humanities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a:rPr>
                        <a:t>Social Sciences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a:rPr>
                        <a:t>lifelong under-standing and self-develop-ment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a:rPr>
                        <a:t>Develop writing skills with useful feedback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5129">
                <a:tc>
                  <a:txBody>
                    <a:bodyPr/>
                    <a:lstStyle/>
                    <a:p>
                      <a:pPr algn="ctr" fontAlgn="ctr"/>
                      <a:r>
                        <a:rPr lang="en-US" sz="900" b="0" i="0" u="none" strike="noStrike" dirty="0">
                          <a:solidFill>
                            <a:srgbClr val="000000"/>
                          </a:solidFill>
                          <a:effectLst/>
                          <a:latin typeface="Calibri"/>
                        </a:rPr>
                        <a:t>Written </a:t>
                      </a:r>
                      <a:r>
                        <a:rPr lang="en-US" sz="900" b="0" i="0" u="none" strike="noStrike" dirty="0" err="1" smtClean="0">
                          <a:solidFill>
                            <a:srgbClr val="000000"/>
                          </a:solidFill>
                          <a:effectLst/>
                          <a:latin typeface="Calibri"/>
                        </a:rPr>
                        <a:t>Comm</a:t>
                      </a:r>
                      <a:r>
                        <a:rPr lang="en-US" sz="900" b="0" i="0" u="none" strike="noStrike" dirty="0" smtClean="0">
                          <a:solidFill>
                            <a:srgbClr val="000000"/>
                          </a:solidFill>
                          <a:effectLst/>
                          <a:latin typeface="Calibri"/>
                        </a:rPr>
                        <a:t> (41)</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900" b="0" i="0" u="none" strike="noStrike">
                          <a:solidFill>
                            <a:srgbClr val="000000"/>
                          </a:solidFill>
                          <a:effectLst/>
                          <a:latin typeface="Calibri"/>
                        </a:rPr>
                        <a:t>4.51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00"/>
                    </a:solidFill>
                  </a:tcPr>
                </a:tc>
                <a:tc>
                  <a:txBody>
                    <a:bodyPr/>
                    <a:lstStyle/>
                    <a:p>
                      <a:pPr algn="ctr" fontAlgn="ctr"/>
                      <a:r>
                        <a:rPr lang="hr-HR" sz="900" b="0" i="0" u="none" strike="noStrike">
                          <a:solidFill>
                            <a:srgbClr val="000000"/>
                          </a:solidFill>
                          <a:effectLst/>
                          <a:latin typeface="Calibri"/>
                        </a:rPr>
                        <a:t>4.37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B643"/>
                    </a:solidFill>
                  </a:tcPr>
                </a:tc>
                <a:tc>
                  <a:txBody>
                    <a:bodyPr/>
                    <a:lstStyle/>
                    <a:p>
                      <a:pPr algn="ctr" fontAlgn="ctr"/>
                      <a:r>
                        <a:rPr lang="hr-HR" sz="900" b="0" i="0" u="none" strike="noStrike">
                          <a:solidFill>
                            <a:srgbClr val="000000"/>
                          </a:solidFill>
                          <a:effectLst/>
                          <a:latin typeface="Calibri"/>
                        </a:rPr>
                        <a:t>4.23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hr-HR" sz="9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60"/>
                    </a:solidFill>
                  </a:tcPr>
                </a:tc>
                <a:tc>
                  <a:txBody>
                    <a:bodyPr/>
                    <a:lstStyle/>
                    <a:p>
                      <a:pPr algn="ctr" fontAlgn="ctr"/>
                      <a:r>
                        <a:rPr lang="uk-UA" sz="900" b="0" i="0" u="none" strike="noStrike">
                          <a:solidFill>
                            <a:srgbClr val="000000"/>
                          </a:solidFill>
                          <a:effectLst/>
                          <a:latin typeface="Calibri"/>
                        </a:rPr>
                        <a:t>3.77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C25"/>
                    </a:solidFill>
                  </a:tcPr>
                </a:tc>
                <a:tc>
                  <a:txBody>
                    <a:bodyPr/>
                    <a:lstStyle/>
                    <a:p>
                      <a:pPr algn="ctr" fontAlgn="ctr"/>
                      <a:r>
                        <a:rPr lang="hr-HR" sz="900" b="0" i="0" u="none" strike="noStrike">
                          <a:solidFill>
                            <a:srgbClr val="000000"/>
                          </a:solidFill>
                          <a:effectLst/>
                          <a:latin typeface="Calibri"/>
                        </a:rPr>
                        <a:t>3.59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ctr" fontAlgn="ctr"/>
                      <a:r>
                        <a:rPr lang="hr-HR" sz="900" b="0" i="0" u="none" strike="noStrike">
                          <a:solidFill>
                            <a:srgbClr val="000000"/>
                          </a:solidFill>
                          <a:effectLst/>
                          <a:latin typeface="Calibri"/>
                        </a:rPr>
                        <a:t>4.03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15A"/>
                    </a:solidFill>
                  </a:tcPr>
                </a:tc>
                <a:tc>
                  <a:txBody>
                    <a:bodyPr/>
                    <a:lstStyle/>
                    <a:p>
                      <a:pPr algn="ctr" fontAlgn="ctr"/>
                      <a:r>
                        <a:rPr lang="hr-HR" sz="900" b="0" i="0" u="none" strike="noStrike">
                          <a:solidFill>
                            <a:srgbClr val="000000"/>
                          </a:solidFill>
                          <a:effectLst/>
                          <a:latin typeface="Calibri"/>
                        </a:rPr>
                        <a:t>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942"/>
                    </a:solidFill>
                  </a:tcPr>
                </a:tc>
                <a:tc>
                  <a:txBody>
                    <a:bodyPr/>
                    <a:lstStyle/>
                    <a:p>
                      <a:pPr algn="ctr" fontAlgn="ctr"/>
                      <a:r>
                        <a:rPr lang="hr-HR" sz="900" b="0" i="0" u="none" strike="noStrike">
                          <a:solidFill>
                            <a:srgbClr val="000000"/>
                          </a:solidFill>
                          <a:effectLst/>
                          <a:latin typeface="Calibri"/>
                        </a:rPr>
                        <a:t>4.34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AC150"/>
                    </a:solidFill>
                  </a:tcPr>
                </a:tc>
                <a:tc>
                  <a:txBody>
                    <a:bodyPr/>
                    <a:lstStyle/>
                    <a:p>
                      <a:pPr algn="ctr" fontAlgn="ctr"/>
                      <a:r>
                        <a:rPr lang="hr-HR" sz="900" b="0" i="0" u="none" strike="noStrike">
                          <a:solidFill>
                            <a:srgbClr val="000000"/>
                          </a:solidFill>
                          <a:effectLst/>
                          <a:latin typeface="Calibri"/>
                        </a:rPr>
                        <a:t>4.51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00"/>
                    </a:solidFill>
                  </a:tcPr>
                </a:tc>
                <a:extLst>
                  <a:ext uri="{0D108BD9-81ED-4DB2-BD59-A6C34878D82A}">
                    <a16:rowId xmlns:a16="http://schemas.microsoft.com/office/drawing/2014/main" val="10002"/>
                  </a:ext>
                </a:extLst>
              </a:tr>
              <a:tr h="225129">
                <a:tc>
                  <a:txBody>
                    <a:bodyPr/>
                    <a:lstStyle/>
                    <a:p>
                      <a:pPr algn="ctr" fontAlgn="ctr"/>
                      <a:r>
                        <a:rPr lang="en-US" sz="900" b="0" i="0" u="none" strike="noStrike" dirty="0">
                          <a:solidFill>
                            <a:srgbClr val="000000"/>
                          </a:solidFill>
                          <a:effectLst/>
                          <a:latin typeface="Calibri"/>
                        </a:rPr>
                        <a:t>Oral </a:t>
                      </a:r>
                      <a:r>
                        <a:rPr lang="en-US" sz="900" b="0" i="0" u="none" strike="noStrike" dirty="0" err="1" smtClean="0">
                          <a:solidFill>
                            <a:srgbClr val="000000"/>
                          </a:solidFill>
                          <a:effectLst/>
                          <a:latin typeface="Calibri"/>
                        </a:rPr>
                        <a:t>Comm</a:t>
                      </a:r>
                      <a:r>
                        <a:rPr lang="en-US" sz="900" b="0" i="0" u="none" strike="noStrike" dirty="0" smtClean="0">
                          <a:solidFill>
                            <a:srgbClr val="000000"/>
                          </a:solidFill>
                          <a:effectLst/>
                          <a:latin typeface="Calibri"/>
                        </a:rPr>
                        <a:t>(35)</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900" b="0" i="0" u="none" strike="noStrike">
                          <a:solidFill>
                            <a:srgbClr val="000000"/>
                          </a:solidFill>
                          <a:effectLst/>
                          <a:latin typeface="Calibri"/>
                        </a:rPr>
                        <a:t>4.41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E9A20"/>
                    </a:solidFill>
                  </a:tcPr>
                </a:tc>
                <a:tc>
                  <a:txBody>
                    <a:bodyPr/>
                    <a:lstStyle/>
                    <a:p>
                      <a:pPr algn="ctr" fontAlgn="ctr"/>
                      <a:r>
                        <a:rPr lang="uk-UA" sz="900" b="0" i="0" u="none" strike="noStrike">
                          <a:solidFill>
                            <a:srgbClr val="000000"/>
                          </a:solidFill>
                          <a:effectLst/>
                          <a:latin typeface="Calibri"/>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9E25"/>
                    </a:solidFill>
                  </a:tcPr>
                </a:tc>
                <a:tc>
                  <a:txBody>
                    <a:bodyPr/>
                    <a:lstStyle/>
                    <a:p>
                      <a:pPr algn="ctr" fontAlgn="ctr"/>
                      <a:r>
                        <a:rPr lang="hr-HR" sz="900" b="0" i="0" u="none" strike="noStrike">
                          <a:solidFill>
                            <a:srgbClr val="000000"/>
                          </a:solidFill>
                          <a:effectLst/>
                          <a:latin typeface="Calibri"/>
                        </a:rPr>
                        <a:t>4.20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BF4E"/>
                    </a:solidFill>
                  </a:tcPr>
                </a:tc>
                <a:tc>
                  <a:txBody>
                    <a:bodyPr/>
                    <a:lstStyle/>
                    <a:p>
                      <a:pPr algn="ctr" fontAlgn="ctr"/>
                      <a:r>
                        <a:rPr lang="hr-HR" sz="900" b="0" i="0" u="none" strike="noStrike">
                          <a:solidFill>
                            <a:srgbClr val="000000"/>
                          </a:solidFill>
                          <a:effectLst/>
                          <a:latin typeface="Calibri"/>
                        </a:rPr>
                        <a:t>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AC858"/>
                    </a:solidFill>
                  </a:tcPr>
                </a:tc>
                <a:tc>
                  <a:txBody>
                    <a:bodyPr/>
                    <a:lstStyle/>
                    <a:p>
                      <a:pPr algn="ctr" fontAlgn="ctr"/>
                      <a:r>
                        <a:rPr lang="hr-HR" sz="900" b="0" i="0" u="none" strike="noStrike">
                          <a:solidFill>
                            <a:srgbClr val="000000"/>
                          </a:solidFill>
                          <a:effectLst/>
                          <a:latin typeface="Calibri"/>
                        </a:rPr>
                        <a:t>3.66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16A"/>
                    </a:solidFill>
                  </a:tcPr>
                </a:tc>
                <a:tc>
                  <a:txBody>
                    <a:bodyPr/>
                    <a:lstStyle/>
                    <a:p>
                      <a:pPr algn="ctr" fontAlgn="ctr"/>
                      <a:r>
                        <a:rPr lang="hr-HR" sz="900" b="0" i="0" u="none" strike="noStrike">
                          <a:solidFill>
                            <a:srgbClr val="000000"/>
                          </a:solidFill>
                          <a:effectLst/>
                          <a:latin typeface="Calibri"/>
                        </a:rPr>
                        <a:t>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25C"/>
                    </a:solidFill>
                  </a:tcPr>
                </a:tc>
                <a:tc>
                  <a:txBody>
                    <a:bodyPr/>
                    <a:lstStyle/>
                    <a:p>
                      <a:pPr algn="ctr" fontAlgn="ctr"/>
                      <a:r>
                        <a:rPr lang="hr-HR" sz="900" b="0" i="0" u="none" strike="noStrike">
                          <a:solidFill>
                            <a:srgbClr val="000000"/>
                          </a:solidFill>
                          <a:effectLst/>
                          <a:latin typeface="Calibri"/>
                        </a:rPr>
                        <a:t>3.58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963"/>
                    </a:solidFill>
                  </a:tcPr>
                </a:tc>
                <a:tc>
                  <a:txBody>
                    <a:bodyPr/>
                    <a:lstStyle/>
                    <a:p>
                      <a:pPr algn="ctr" fontAlgn="ctr"/>
                      <a:r>
                        <a:rPr lang="hr-HR" sz="900" b="0" i="0" u="none" strike="noStrike">
                          <a:solidFill>
                            <a:srgbClr val="000000"/>
                          </a:solidFill>
                          <a:effectLst/>
                          <a:latin typeface="Calibri"/>
                        </a:rPr>
                        <a:t>3.63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E67"/>
                    </a:solidFill>
                  </a:tcPr>
                </a:tc>
                <a:tc>
                  <a:txBody>
                    <a:bodyPr/>
                    <a:lstStyle/>
                    <a:p>
                      <a:pPr algn="ctr" fontAlgn="ctr"/>
                      <a:r>
                        <a:rPr lang="hr-HR" sz="900" b="0" i="0" u="none" strike="noStrike">
                          <a:solidFill>
                            <a:srgbClr val="000000"/>
                          </a:solidFill>
                          <a:effectLst/>
                          <a:latin typeface="Calibri"/>
                        </a:rPr>
                        <a:t>4.29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FAF3A"/>
                    </a:solidFill>
                  </a:tcPr>
                </a:tc>
                <a:tc>
                  <a:txBody>
                    <a:bodyPr/>
                    <a:lstStyle/>
                    <a:p>
                      <a:pPr algn="ctr" fontAlgn="ctr"/>
                      <a:r>
                        <a:rPr lang="hr-HR" sz="900" b="0" i="0" u="none" strike="noStrike">
                          <a:solidFill>
                            <a:srgbClr val="000000"/>
                          </a:solidFill>
                          <a:effectLst/>
                          <a:latin typeface="Calibri"/>
                        </a:rPr>
                        <a:t>4.28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B23D"/>
                    </a:solidFill>
                  </a:tcPr>
                </a:tc>
                <a:extLst>
                  <a:ext uri="{0D108BD9-81ED-4DB2-BD59-A6C34878D82A}">
                    <a16:rowId xmlns:a16="http://schemas.microsoft.com/office/drawing/2014/main" val="10003"/>
                  </a:ext>
                </a:extLst>
              </a:tr>
              <a:tr h="225129">
                <a:tc>
                  <a:txBody>
                    <a:bodyPr/>
                    <a:lstStyle/>
                    <a:p>
                      <a:pPr algn="ctr" fontAlgn="ctr"/>
                      <a:r>
                        <a:rPr lang="en-US" sz="900" b="0" i="0" u="none" strike="noStrike" dirty="0">
                          <a:solidFill>
                            <a:srgbClr val="000000"/>
                          </a:solidFill>
                          <a:effectLst/>
                          <a:latin typeface="Calibri"/>
                        </a:rPr>
                        <a:t>Critical </a:t>
                      </a:r>
                      <a:r>
                        <a:rPr lang="en-US" sz="900" b="0" i="0" u="none" strike="noStrike" dirty="0" smtClean="0">
                          <a:solidFill>
                            <a:srgbClr val="000000"/>
                          </a:solidFill>
                          <a:effectLst/>
                          <a:latin typeface="Calibri"/>
                        </a:rPr>
                        <a:t>reasoning(46)</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900" b="0" i="0" u="none" strike="noStrike">
                          <a:solidFill>
                            <a:srgbClr val="000000"/>
                          </a:solidFill>
                          <a:effectLst/>
                          <a:latin typeface="Calibri"/>
                        </a:rPr>
                        <a:t>4.33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A933"/>
                    </a:solidFill>
                  </a:tcPr>
                </a:tc>
                <a:tc>
                  <a:txBody>
                    <a:bodyPr/>
                    <a:lstStyle/>
                    <a:p>
                      <a:pPr algn="ctr" fontAlgn="ctr"/>
                      <a:r>
                        <a:rPr lang="hr-HR" sz="900" b="0" i="0" u="none" strike="noStrike">
                          <a:solidFill>
                            <a:srgbClr val="000000"/>
                          </a:solidFill>
                          <a:effectLst/>
                          <a:latin typeface="Calibri"/>
                        </a:rPr>
                        <a:t>4.07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D569"/>
                    </a:solidFill>
                  </a:tcPr>
                </a:tc>
                <a:tc>
                  <a:txBody>
                    <a:bodyPr/>
                    <a:lstStyle/>
                    <a:p>
                      <a:pPr algn="ctr" fontAlgn="ctr"/>
                      <a:r>
                        <a:rPr lang="hr-HR" sz="900" b="0" i="0" u="none" strike="noStrike">
                          <a:solidFill>
                            <a:srgbClr val="000000"/>
                          </a:solidFill>
                          <a:effectLst/>
                          <a:latin typeface="Calibri"/>
                        </a:rPr>
                        <a:t>4.37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0A22A"/>
                    </a:solidFill>
                  </a:tcPr>
                </a:tc>
                <a:tc>
                  <a:txBody>
                    <a:bodyPr/>
                    <a:lstStyle/>
                    <a:p>
                      <a:pPr algn="ctr" fontAlgn="ctr"/>
                      <a:r>
                        <a:rPr lang="hr-HR" sz="900" b="0" i="0" u="none" strike="noStrike">
                          <a:solidFill>
                            <a:srgbClr val="000000"/>
                          </a:solidFill>
                          <a:effectLst/>
                          <a:latin typeface="Calibri"/>
                        </a:rPr>
                        <a:t>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C757"/>
                    </a:solidFill>
                  </a:tcPr>
                </a:tc>
                <a:tc>
                  <a:txBody>
                    <a:bodyPr/>
                    <a:lstStyle/>
                    <a:p>
                      <a:pPr algn="ctr" fontAlgn="ctr"/>
                      <a:r>
                        <a:rPr lang="hr-HR" sz="900" b="0" i="0" u="none" strike="noStrike">
                          <a:solidFill>
                            <a:srgbClr val="000000"/>
                          </a:solidFill>
                          <a:effectLst/>
                          <a:latin typeface="Calibri"/>
                        </a:rPr>
                        <a:t>3.96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880"/>
                    </a:solidFill>
                  </a:tcPr>
                </a:tc>
                <a:tc>
                  <a:txBody>
                    <a:bodyPr/>
                    <a:lstStyle/>
                    <a:p>
                      <a:pPr algn="ctr" fontAlgn="ctr"/>
                      <a:r>
                        <a:rPr lang="hr-HR" sz="900" b="0" i="0" u="none" strike="noStrike">
                          <a:solidFill>
                            <a:srgbClr val="000000"/>
                          </a:solidFill>
                          <a:effectLst/>
                          <a:latin typeface="Calibri"/>
                        </a:rPr>
                        <a:t>3.65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6A"/>
                    </a:solidFill>
                  </a:tcPr>
                </a:tc>
                <a:tc>
                  <a:txBody>
                    <a:bodyPr/>
                    <a:lstStyle/>
                    <a:p>
                      <a:pPr algn="ctr" fontAlgn="ctr"/>
                      <a:r>
                        <a:rPr lang="hr-HR" sz="900" b="0" i="0" u="none" strike="noStrike">
                          <a:solidFill>
                            <a:srgbClr val="000000"/>
                          </a:solidFill>
                          <a:effectLst/>
                          <a:latin typeface="Calibri"/>
                        </a:rPr>
                        <a:t>3.98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47B"/>
                    </a:solidFill>
                  </a:tcPr>
                </a:tc>
                <a:tc>
                  <a:txBody>
                    <a:bodyPr/>
                    <a:lstStyle/>
                    <a:p>
                      <a:pPr algn="ctr" fontAlgn="ctr"/>
                      <a:r>
                        <a:rPr lang="hr-HR" sz="900" b="0" i="0" u="none" strike="noStrike">
                          <a:solidFill>
                            <a:srgbClr val="000000"/>
                          </a:solidFill>
                          <a:effectLst/>
                          <a:latin typeface="Calibri"/>
                        </a:rPr>
                        <a:t>3.93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A83"/>
                    </a:solidFill>
                  </a:tcPr>
                </a:tc>
                <a:tc>
                  <a:txBody>
                    <a:bodyPr/>
                    <a:lstStyle/>
                    <a:p>
                      <a:pPr algn="ctr" fontAlgn="ctr"/>
                      <a:r>
                        <a:rPr lang="hr-HR" sz="900" b="0" i="0" u="none" strike="noStrike">
                          <a:solidFill>
                            <a:srgbClr val="000000"/>
                          </a:solidFill>
                          <a:effectLst/>
                          <a:latin typeface="Calibri"/>
                        </a:rPr>
                        <a:t>4.37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0A22A"/>
                    </a:solidFill>
                  </a:tcPr>
                </a:tc>
                <a:tc>
                  <a:txBody>
                    <a:bodyPr/>
                    <a:lstStyle/>
                    <a:p>
                      <a:pPr algn="ctr" fontAlgn="ctr"/>
                      <a:r>
                        <a:rPr lang="hr-HR" sz="900" b="0" i="0" u="none" strike="noStrike">
                          <a:solidFill>
                            <a:srgbClr val="000000"/>
                          </a:solidFill>
                          <a:effectLst/>
                          <a:latin typeface="Calibri"/>
                        </a:rPr>
                        <a:t>4.41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E9A21"/>
                    </a:solidFill>
                  </a:tcPr>
                </a:tc>
                <a:extLst>
                  <a:ext uri="{0D108BD9-81ED-4DB2-BD59-A6C34878D82A}">
                    <a16:rowId xmlns:a16="http://schemas.microsoft.com/office/drawing/2014/main" val="10004"/>
                  </a:ext>
                </a:extLst>
              </a:tr>
              <a:tr h="274320">
                <a:tc>
                  <a:txBody>
                    <a:bodyPr/>
                    <a:lstStyle/>
                    <a:p>
                      <a:pPr algn="ctr" fontAlgn="ctr"/>
                      <a:r>
                        <a:rPr lang="en-US" sz="900" b="0" i="0" u="none" strike="noStrike" dirty="0">
                          <a:solidFill>
                            <a:srgbClr val="000000"/>
                          </a:solidFill>
                          <a:effectLst/>
                          <a:latin typeface="Calibri"/>
                        </a:rPr>
                        <a:t>Quant and Math </a:t>
                      </a:r>
                      <a:r>
                        <a:rPr lang="en-US" sz="900" b="0" i="0" u="none" strike="noStrike" dirty="0" smtClean="0">
                          <a:solidFill>
                            <a:srgbClr val="000000"/>
                          </a:solidFill>
                          <a:effectLst/>
                          <a:latin typeface="Calibri"/>
                        </a:rPr>
                        <a:t>Reasoning (30)</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900" b="0" i="0" u="none" strike="noStrike">
                          <a:solidFill>
                            <a:srgbClr val="000000"/>
                          </a:solidFill>
                          <a:effectLst/>
                          <a:latin typeface="Calibri"/>
                        </a:rPr>
                        <a:t>3.97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E67E"/>
                    </a:solidFill>
                  </a:tcPr>
                </a:tc>
                <a:tc>
                  <a:txBody>
                    <a:bodyPr/>
                    <a:lstStyle/>
                    <a:p>
                      <a:pPr algn="ctr" fontAlgn="ctr"/>
                      <a:r>
                        <a:rPr lang="hr-HR" sz="900" b="0" i="0" u="none" strike="noStrike">
                          <a:solidFill>
                            <a:srgbClr val="000000"/>
                          </a:solidFill>
                          <a:effectLst/>
                          <a:latin typeface="Calibri"/>
                        </a:rPr>
                        <a:t>3.97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E67E"/>
                    </a:solidFill>
                  </a:tcPr>
                </a:tc>
                <a:tc>
                  <a:txBody>
                    <a:bodyPr/>
                    <a:lstStyle/>
                    <a:p>
                      <a:pPr algn="ctr" fontAlgn="ctr"/>
                      <a:r>
                        <a:rPr lang="hr-HR" sz="900" b="0" i="0" u="none" strike="noStrike">
                          <a:solidFill>
                            <a:srgbClr val="000000"/>
                          </a:solidFill>
                          <a:effectLst/>
                          <a:latin typeface="Calibri"/>
                        </a:rPr>
                        <a:t>4.30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AE38"/>
                    </a:solidFill>
                  </a:tcPr>
                </a:tc>
                <a:tc>
                  <a:txBody>
                    <a:bodyPr/>
                    <a:lstStyle/>
                    <a:p>
                      <a:pPr algn="ctr" fontAlgn="ctr"/>
                      <a:r>
                        <a:rPr lang="hr-HR" sz="900" b="0" i="0" u="none" strike="noStrike">
                          <a:solidFill>
                            <a:srgbClr val="000000"/>
                          </a:solidFill>
                          <a:effectLst/>
                          <a:latin typeface="Calibri"/>
                        </a:rPr>
                        <a:t>4.33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EA831"/>
                    </a:solidFill>
                  </a:tcPr>
                </a:tc>
                <a:tc>
                  <a:txBody>
                    <a:bodyPr/>
                    <a:lstStyle/>
                    <a:p>
                      <a:pPr algn="ctr" fontAlgn="ctr"/>
                      <a:r>
                        <a:rPr lang="hr-HR" sz="900" b="0" i="0" u="none" strike="noStrike">
                          <a:solidFill>
                            <a:srgbClr val="000000"/>
                          </a:solidFill>
                          <a:effectLst/>
                          <a:latin typeface="Calibri"/>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34C"/>
                    </a:solidFill>
                  </a:tcPr>
                </a:tc>
                <a:tc>
                  <a:txBody>
                    <a:bodyPr/>
                    <a:lstStyle/>
                    <a:p>
                      <a:pPr algn="ctr" fontAlgn="ctr"/>
                      <a:r>
                        <a:rPr lang="hr-HR" sz="900" b="0" i="0" u="none" strike="noStrike">
                          <a:solidFill>
                            <a:srgbClr val="000000"/>
                          </a:solidFill>
                          <a:effectLst/>
                          <a:latin typeface="Calibri"/>
                        </a:rPr>
                        <a:t>3.90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80"/>
                    </a:solidFill>
                  </a:tcPr>
                </a:tc>
                <a:tc>
                  <a:txBody>
                    <a:bodyPr/>
                    <a:lstStyle/>
                    <a:p>
                      <a:pPr algn="ctr" fontAlgn="ctr"/>
                      <a:r>
                        <a:rPr lang="hr-HR" sz="900" b="0" i="0" u="none" strike="noStrike">
                          <a:solidFill>
                            <a:srgbClr val="000000"/>
                          </a:solidFill>
                          <a:effectLst/>
                          <a:latin typeface="Calibri"/>
                        </a:rPr>
                        <a:t>3.27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D46"/>
                    </a:solidFill>
                  </a:tcPr>
                </a:tc>
                <a:tc>
                  <a:txBody>
                    <a:bodyPr/>
                    <a:lstStyle/>
                    <a:p>
                      <a:pPr algn="ctr" fontAlgn="ctr"/>
                      <a:r>
                        <a:rPr lang="hr-HR" sz="900" b="0" i="0" u="none" strike="noStrike" dirty="0">
                          <a:solidFill>
                            <a:srgbClr val="000000"/>
                          </a:solidFill>
                          <a:effectLst/>
                          <a:latin typeface="Calibri"/>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34C"/>
                    </a:solidFill>
                  </a:tcPr>
                </a:tc>
                <a:tc>
                  <a:txBody>
                    <a:bodyPr/>
                    <a:lstStyle/>
                    <a:p>
                      <a:pPr algn="ctr" fontAlgn="ctr"/>
                      <a:r>
                        <a:rPr lang="hr-HR" sz="900" b="0" i="0" u="none" strike="noStrike">
                          <a:solidFill>
                            <a:srgbClr val="000000"/>
                          </a:solidFill>
                          <a:effectLst/>
                          <a:latin typeface="Calibri"/>
                        </a:rPr>
                        <a:t>4.03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DB70"/>
                    </a:solidFill>
                  </a:tcPr>
                </a:tc>
                <a:tc>
                  <a:txBody>
                    <a:bodyPr/>
                    <a:lstStyle/>
                    <a:p>
                      <a:pPr algn="ctr" fontAlgn="ctr"/>
                      <a:r>
                        <a:rPr lang="hr-HR" sz="900" b="0" i="0" u="none" strike="noStrike">
                          <a:solidFill>
                            <a:srgbClr val="000000"/>
                          </a:solidFill>
                          <a:effectLst/>
                          <a:latin typeface="Calibri"/>
                        </a:rPr>
                        <a:t>3.43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C55"/>
                    </a:solidFill>
                  </a:tcPr>
                </a:tc>
                <a:extLst>
                  <a:ext uri="{0D108BD9-81ED-4DB2-BD59-A6C34878D82A}">
                    <a16:rowId xmlns:a16="http://schemas.microsoft.com/office/drawing/2014/main" val="10005"/>
                  </a:ext>
                </a:extLst>
              </a:tr>
              <a:tr h="225129">
                <a:tc>
                  <a:txBody>
                    <a:bodyPr/>
                    <a:lstStyle/>
                    <a:p>
                      <a:pPr algn="ctr" fontAlgn="ctr"/>
                      <a:r>
                        <a:rPr lang="en-US" sz="900" b="0" i="0" u="none" strike="noStrike" dirty="0">
                          <a:solidFill>
                            <a:srgbClr val="000000"/>
                          </a:solidFill>
                          <a:effectLst/>
                          <a:latin typeface="Calibri"/>
                        </a:rPr>
                        <a:t>AM-US </a:t>
                      </a:r>
                      <a:r>
                        <a:rPr lang="en-US" sz="900" b="0" i="0" u="none" strike="noStrike" dirty="0" smtClean="0">
                          <a:solidFill>
                            <a:srgbClr val="000000"/>
                          </a:solidFill>
                          <a:effectLst/>
                          <a:latin typeface="Calibri"/>
                        </a:rPr>
                        <a:t>GOVT(30)</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900" b="0" i="0" u="none" strike="noStrike">
                          <a:solidFill>
                            <a:srgbClr val="000000"/>
                          </a:solidFill>
                          <a:effectLst/>
                          <a:latin typeface="Calibri"/>
                        </a:rPr>
                        <a:t>4.10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CCF62"/>
                    </a:solidFill>
                  </a:tcPr>
                </a:tc>
                <a:tc>
                  <a:txBody>
                    <a:bodyPr/>
                    <a:lstStyle/>
                    <a:p>
                      <a:pPr algn="ctr" fontAlgn="ctr"/>
                      <a:r>
                        <a:rPr lang="hr-HR" sz="900" b="0" i="0" u="none" strike="noStrike">
                          <a:solidFill>
                            <a:srgbClr val="000000"/>
                          </a:solidFill>
                          <a:effectLst/>
                          <a:latin typeface="Calibri"/>
                        </a:rPr>
                        <a:t>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77"/>
                    </a:solidFill>
                  </a:tcPr>
                </a:tc>
                <a:tc>
                  <a:txBody>
                    <a:bodyPr/>
                    <a:lstStyle/>
                    <a:p>
                      <a:pPr algn="ctr" fontAlgn="ctr"/>
                      <a:r>
                        <a:rPr lang="hr-HR" sz="900" b="0" i="0" u="none" strike="noStrike">
                          <a:solidFill>
                            <a:srgbClr val="000000"/>
                          </a:solidFill>
                          <a:effectLst/>
                          <a:latin typeface="Calibri"/>
                        </a:rPr>
                        <a:t>4.20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BE4D"/>
                    </a:solidFill>
                  </a:tcPr>
                </a:tc>
                <a:tc>
                  <a:txBody>
                    <a:bodyPr/>
                    <a:lstStyle/>
                    <a:p>
                      <a:pPr algn="ctr" fontAlgn="ctr"/>
                      <a:r>
                        <a:rPr lang="hr-HR" sz="900" b="0" i="0" u="none" strike="noStrike">
                          <a:solidFill>
                            <a:srgbClr val="000000"/>
                          </a:solidFill>
                          <a:effectLst/>
                          <a:latin typeface="Calibri"/>
                        </a:rPr>
                        <a:t>3.90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80"/>
                    </a:solidFill>
                  </a:tcPr>
                </a:tc>
                <a:tc>
                  <a:txBody>
                    <a:bodyPr/>
                    <a:lstStyle/>
                    <a:p>
                      <a:pPr algn="ctr" fontAlgn="ctr"/>
                      <a:r>
                        <a:rPr lang="hr-HR" sz="900" b="0" i="0" u="none" strike="noStrike">
                          <a:solidFill>
                            <a:srgbClr val="000000"/>
                          </a:solidFill>
                          <a:effectLst/>
                          <a:latin typeface="Calibri"/>
                        </a:rPr>
                        <a:t>4.53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E8607"/>
                    </a:solidFill>
                  </a:tcPr>
                </a:tc>
                <a:tc>
                  <a:txBody>
                    <a:bodyPr/>
                    <a:lstStyle/>
                    <a:p>
                      <a:pPr algn="ctr" fontAlgn="ctr"/>
                      <a:r>
                        <a:rPr lang="fi-FI" sz="900" b="0" i="0" u="none" strike="noStrike">
                          <a:solidFill>
                            <a:srgbClr val="000000"/>
                          </a:solidFill>
                          <a:effectLst/>
                          <a:latin typeface="Calibri"/>
                        </a:rPr>
                        <a:t>3.79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D76"/>
                    </a:solidFill>
                  </a:tcPr>
                </a:tc>
                <a:tc>
                  <a:txBody>
                    <a:bodyPr/>
                    <a:lstStyle/>
                    <a:p>
                      <a:pPr algn="ctr" fontAlgn="ctr"/>
                      <a:r>
                        <a:rPr lang="hr-HR" sz="900" b="0" i="0" u="none" strike="noStrike">
                          <a:solidFill>
                            <a:srgbClr val="000000"/>
                          </a:solidFill>
                          <a:effectLst/>
                          <a:latin typeface="Calibri"/>
                        </a:rPr>
                        <a:t>3.64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69"/>
                    </a:solidFill>
                  </a:tcPr>
                </a:tc>
                <a:tc>
                  <a:txBody>
                    <a:bodyPr/>
                    <a:lstStyle/>
                    <a:p>
                      <a:pPr algn="ctr" fontAlgn="ctr"/>
                      <a:r>
                        <a:rPr lang="hr-HR" sz="900" b="0" i="0" u="none" strike="noStrike" dirty="0">
                          <a:solidFill>
                            <a:srgbClr val="000000"/>
                          </a:solidFill>
                          <a:effectLst/>
                          <a:latin typeface="Calibri"/>
                        </a:rPr>
                        <a:t>4.29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B03B"/>
                    </a:solidFill>
                  </a:tcPr>
                </a:tc>
                <a:tc>
                  <a:txBody>
                    <a:bodyPr/>
                    <a:lstStyle/>
                    <a:p>
                      <a:pPr algn="ctr" fontAlgn="ctr"/>
                      <a:r>
                        <a:rPr lang="hr-HR" sz="900" b="0" i="0" u="none" strike="noStrike">
                          <a:solidFill>
                            <a:srgbClr val="000000"/>
                          </a:solidFill>
                          <a:effectLst/>
                          <a:latin typeface="Calibri"/>
                        </a:rPr>
                        <a:t>4.24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B744"/>
                    </a:solidFill>
                  </a:tcPr>
                </a:tc>
                <a:tc>
                  <a:txBody>
                    <a:bodyPr/>
                    <a:lstStyle/>
                    <a:p>
                      <a:pPr algn="ctr" fontAlgn="ctr"/>
                      <a:r>
                        <a:rPr lang="hr-HR" sz="900" b="0" i="0" u="none" strike="noStrike">
                          <a:solidFill>
                            <a:srgbClr val="000000"/>
                          </a:solidFill>
                          <a:effectLst/>
                          <a:latin typeface="Calibri"/>
                        </a:rPr>
                        <a:t>3.93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extLst>
                  <a:ext uri="{0D108BD9-81ED-4DB2-BD59-A6C34878D82A}">
                    <a16:rowId xmlns:a16="http://schemas.microsoft.com/office/drawing/2014/main" val="10006"/>
                  </a:ext>
                </a:extLst>
              </a:tr>
              <a:tr h="225129">
                <a:tc>
                  <a:txBody>
                    <a:bodyPr/>
                    <a:lstStyle/>
                    <a:p>
                      <a:pPr algn="ctr" fontAlgn="ctr"/>
                      <a:r>
                        <a:rPr lang="en-US" sz="900" b="0" i="0" u="none" strike="noStrike" dirty="0">
                          <a:solidFill>
                            <a:srgbClr val="000000"/>
                          </a:solidFill>
                          <a:effectLst/>
                          <a:latin typeface="Calibri"/>
                        </a:rPr>
                        <a:t>AM-US </a:t>
                      </a:r>
                      <a:r>
                        <a:rPr lang="en-US" sz="900" b="0" i="0" u="none" strike="noStrike" dirty="0" smtClean="0">
                          <a:solidFill>
                            <a:srgbClr val="000000"/>
                          </a:solidFill>
                          <a:effectLst/>
                          <a:latin typeface="Calibri"/>
                        </a:rPr>
                        <a:t>HIST(56)</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900" b="0" i="0" u="none" strike="noStrike">
                          <a:solidFill>
                            <a:srgbClr val="000000"/>
                          </a:solidFill>
                          <a:effectLst/>
                          <a:latin typeface="Calibri"/>
                        </a:rPr>
                        <a:t>4.27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9B33F"/>
                    </a:solidFill>
                  </a:tcPr>
                </a:tc>
                <a:tc>
                  <a:txBody>
                    <a:bodyPr/>
                    <a:lstStyle/>
                    <a:p>
                      <a:pPr algn="ctr" fontAlgn="ctr"/>
                      <a:r>
                        <a:rPr lang="hr-HR" sz="900" b="0" i="0" u="none" strike="noStrike">
                          <a:solidFill>
                            <a:srgbClr val="000000"/>
                          </a:solidFill>
                          <a:effectLst/>
                          <a:latin typeface="Calibri"/>
                        </a:rPr>
                        <a:t>4.09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164"/>
                    </a:solidFill>
                  </a:tcPr>
                </a:tc>
                <a:tc>
                  <a:txBody>
                    <a:bodyPr/>
                    <a:lstStyle/>
                    <a:p>
                      <a:pPr algn="ctr" fontAlgn="ctr"/>
                      <a:r>
                        <a:rPr lang="hr-HR" sz="900" b="0" i="0" u="none" strike="noStrike">
                          <a:solidFill>
                            <a:srgbClr val="000000"/>
                          </a:solidFill>
                          <a:effectLst/>
                          <a:latin typeface="Calibri"/>
                        </a:rPr>
                        <a:t>4.34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CA730"/>
                    </a:solidFill>
                  </a:tcPr>
                </a:tc>
                <a:tc>
                  <a:txBody>
                    <a:bodyPr/>
                    <a:lstStyle/>
                    <a:p>
                      <a:pPr algn="ctr" fontAlgn="ctr"/>
                      <a:r>
                        <a:rPr lang="hr-HR" sz="900" b="0" i="0" u="none" strike="noStrike">
                          <a:solidFill>
                            <a:srgbClr val="000000"/>
                          </a:solidFill>
                          <a:effectLst/>
                          <a:latin typeface="Calibri"/>
                        </a:rPr>
                        <a:t>4.18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251"/>
                    </a:solidFill>
                  </a:tcPr>
                </a:tc>
                <a:tc>
                  <a:txBody>
                    <a:bodyPr/>
                    <a:lstStyle/>
                    <a:p>
                      <a:pPr algn="ctr" fontAlgn="ctr"/>
                      <a:r>
                        <a:rPr lang="hr-HR" sz="900" b="0" i="0" u="none" strike="noStrike">
                          <a:solidFill>
                            <a:srgbClr val="000000"/>
                          </a:solidFill>
                          <a:effectLst/>
                          <a:latin typeface="Calibri"/>
                        </a:rPr>
                        <a:t>4.55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68303"/>
                    </a:solidFill>
                  </a:tcPr>
                </a:tc>
                <a:tc>
                  <a:txBody>
                    <a:bodyPr/>
                    <a:lstStyle/>
                    <a:p>
                      <a:pPr algn="ctr" fontAlgn="ctr"/>
                      <a:r>
                        <a:rPr lang="nb-NO" sz="900" b="0" i="0" u="none" strike="noStrike">
                          <a:solidFill>
                            <a:srgbClr val="000000"/>
                          </a:solidFill>
                          <a:effectLst/>
                          <a:latin typeface="Calibri"/>
                        </a:rPr>
                        <a:t>3.78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C76"/>
                    </a:solidFill>
                  </a:tcPr>
                </a:tc>
                <a:tc>
                  <a:txBody>
                    <a:bodyPr/>
                    <a:lstStyle/>
                    <a:p>
                      <a:pPr algn="ctr" fontAlgn="ctr"/>
                      <a:r>
                        <a:rPr lang="hr-HR" sz="900" b="0" i="0" u="none" strike="noStrike">
                          <a:solidFill>
                            <a:srgbClr val="000000"/>
                          </a:solidFill>
                          <a:effectLst/>
                          <a:latin typeface="Calibri"/>
                        </a:rPr>
                        <a:t>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CE60"/>
                    </a:solidFill>
                  </a:tcPr>
                </a:tc>
                <a:tc>
                  <a:txBody>
                    <a:bodyPr/>
                    <a:lstStyle/>
                    <a:p>
                      <a:pPr algn="ctr" fontAlgn="ctr"/>
                      <a:r>
                        <a:rPr lang="hr-HR" sz="900" b="0" i="0" u="none" strike="noStrike">
                          <a:solidFill>
                            <a:srgbClr val="000000"/>
                          </a:solidFill>
                          <a:effectLst/>
                          <a:latin typeface="Calibri"/>
                        </a:rPr>
                        <a:t>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CE60"/>
                    </a:solidFill>
                  </a:tcPr>
                </a:tc>
                <a:tc>
                  <a:txBody>
                    <a:bodyPr/>
                    <a:lstStyle/>
                    <a:p>
                      <a:pPr algn="ctr" fontAlgn="ctr"/>
                      <a:r>
                        <a:rPr lang="hr-HR" sz="900" b="0" i="0" u="none" strike="noStrike">
                          <a:solidFill>
                            <a:srgbClr val="000000"/>
                          </a:solidFill>
                          <a:effectLst/>
                          <a:latin typeface="Calibri"/>
                        </a:rPr>
                        <a:t>4.46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A9216"/>
                    </a:solidFill>
                  </a:tcPr>
                </a:tc>
                <a:tc>
                  <a:txBody>
                    <a:bodyPr/>
                    <a:lstStyle/>
                    <a:p>
                      <a:pPr algn="ctr" fontAlgn="ctr"/>
                      <a:r>
                        <a:rPr lang="hr-HR" sz="900" b="0" i="0" u="none" strike="noStrike">
                          <a:solidFill>
                            <a:srgbClr val="000000"/>
                          </a:solidFill>
                          <a:effectLst/>
                          <a:latin typeface="Calibri"/>
                        </a:rPr>
                        <a:t>4.16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4C555"/>
                    </a:solidFill>
                  </a:tcPr>
                </a:tc>
                <a:extLst>
                  <a:ext uri="{0D108BD9-81ED-4DB2-BD59-A6C34878D82A}">
                    <a16:rowId xmlns:a16="http://schemas.microsoft.com/office/drawing/2014/main" val="10007"/>
                  </a:ext>
                </a:extLst>
              </a:tr>
              <a:tr h="225129">
                <a:tc>
                  <a:txBody>
                    <a:bodyPr/>
                    <a:lstStyle/>
                    <a:p>
                      <a:pPr algn="ctr" fontAlgn="ctr"/>
                      <a:r>
                        <a:rPr lang="en-US" sz="900" b="0" i="0" u="none" strike="noStrike" dirty="0" err="1" smtClean="0">
                          <a:solidFill>
                            <a:srgbClr val="000000"/>
                          </a:solidFill>
                          <a:effectLst/>
                          <a:latin typeface="Calibri"/>
                        </a:rPr>
                        <a:t>Biol</a:t>
                      </a:r>
                      <a:r>
                        <a:rPr lang="en-US" sz="900" b="0" i="0" u="none" strike="noStrike" dirty="0" smtClean="0">
                          <a:solidFill>
                            <a:srgbClr val="000000"/>
                          </a:solidFill>
                          <a:effectLst/>
                          <a:latin typeface="Calibri"/>
                        </a:rPr>
                        <a:t> Sciences (27)</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900" b="0" i="0" u="none" strike="noStrike">
                          <a:solidFill>
                            <a:srgbClr val="000000"/>
                          </a:solidFill>
                          <a:effectLst/>
                          <a:latin typeface="Calibri"/>
                        </a:rPr>
                        <a:t>3.59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B64"/>
                    </a:solidFill>
                  </a:tcPr>
                </a:tc>
                <a:tc>
                  <a:txBody>
                    <a:bodyPr/>
                    <a:lstStyle/>
                    <a:p>
                      <a:pPr algn="ctr" fontAlgn="ctr"/>
                      <a:r>
                        <a:rPr lang="hr-HR" sz="900" b="0" i="0" u="none" strike="noStrike">
                          <a:solidFill>
                            <a:srgbClr val="000000"/>
                          </a:solidFill>
                          <a:effectLst/>
                          <a:latin typeface="Calibri"/>
                        </a:rPr>
                        <a:t>3.52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45D"/>
                    </a:solidFill>
                  </a:tcPr>
                </a:tc>
                <a:tc>
                  <a:txBody>
                    <a:bodyPr/>
                    <a:lstStyle/>
                    <a:p>
                      <a:pPr algn="ctr" fontAlgn="ctr"/>
                      <a:r>
                        <a:rPr lang="nb-NO" sz="900" b="0" i="0" u="none" strike="noStrike">
                          <a:solidFill>
                            <a:srgbClr val="000000"/>
                          </a:solidFill>
                          <a:effectLst/>
                          <a:latin typeface="Calibri"/>
                        </a:rPr>
                        <a:t>3.78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C75"/>
                    </a:solidFill>
                  </a:tcPr>
                </a:tc>
                <a:tc>
                  <a:txBody>
                    <a:bodyPr/>
                    <a:lstStyle/>
                    <a:p>
                      <a:pPr algn="ctr" fontAlgn="ctr"/>
                      <a:r>
                        <a:rPr lang="hr-HR" sz="900" b="0" i="0" u="none" strike="noStrike">
                          <a:solidFill>
                            <a:srgbClr val="000000"/>
                          </a:solidFill>
                          <a:effectLst/>
                          <a:latin typeface="Calibri"/>
                        </a:rPr>
                        <a:t>3.74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72"/>
                    </a:solidFill>
                  </a:tcPr>
                </a:tc>
                <a:tc>
                  <a:txBody>
                    <a:bodyPr/>
                    <a:lstStyle/>
                    <a:p>
                      <a:pPr algn="ctr" fontAlgn="ctr"/>
                      <a:r>
                        <a:rPr lang="hr-HR" sz="900" b="0" i="0" u="none" strike="noStrike">
                          <a:solidFill>
                            <a:srgbClr val="000000"/>
                          </a:solidFill>
                          <a:effectLst/>
                          <a:latin typeface="Calibri"/>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34C"/>
                    </a:solidFill>
                  </a:tcPr>
                </a:tc>
                <a:tc>
                  <a:txBody>
                    <a:bodyPr/>
                    <a:lstStyle/>
                    <a:p>
                      <a:pPr algn="ctr" fontAlgn="ctr"/>
                      <a:r>
                        <a:rPr lang="hr-HR" sz="900" b="0" i="0" u="none" strike="noStrike">
                          <a:solidFill>
                            <a:srgbClr val="000000"/>
                          </a:solidFill>
                          <a:effectLst/>
                          <a:latin typeface="Calibri"/>
                        </a:rPr>
                        <a:t>3.96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77F"/>
                    </a:solidFill>
                  </a:tcPr>
                </a:tc>
                <a:tc>
                  <a:txBody>
                    <a:bodyPr/>
                    <a:lstStyle/>
                    <a:p>
                      <a:pPr algn="ctr" fontAlgn="ctr"/>
                      <a:r>
                        <a:rPr lang="hr-HR" sz="900" b="0" i="0" u="none" strike="noStrike">
                          <a:solidFill>
                            <a:srgbClr val="000000"/>
                          </a:solidFill>
                          <a:effectLst/>
                          <a:latin typeface="Calibri"/>
                        </a:rPr>
                        <a:t>3.54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65F"/>
                    </a:solidFill>
                  </a:tcPr>
                </a:tc>
                <a:tc>
                  <a:txBody>
                    <a:bodyPr/>
                    <a:lstStyle/>
                    <a:p>
                      <a:pPr algn="ctr" fontAlgn="ctr"/>
                      <a:r>
                        <a:rPr lang="hr-HR" sz="900" b="0" i="0" u="none" strike="noStrike">
                          <a:solidFill>
                            <a:srgbClr val="000000"/>
                          </a:solidFill>
                          <a:effectLst/>
                          <a:latin typeface="Calibri"/>
                        </a:rPr>
                        <a:t>3.54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65F"/>
                    </a:solidFill>
                  </a:tcPr>
                </a:tc>
                <a:tc>
                  <a:txBody>
                    <a:bodyPr/>
                    <a:lstStyle/>
                    <a:p>
                      <a:pPr algn="ctr" fontAlgn="ctr"/>
                      <a:r>
                        <a:rPr lang="hr-HR" sz="900" b="0" i="0" u="none" strike="noStrike">
                          <a:solidFill>
                            <a:srgbClr val="000000"/>
                          </a:solidFill>
                          <a:effectLst/>
                          <a:latin typeface="Calibri"/>
                        </a:rPr>
                        <a:t>3.74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72"/>
                    </a:solidFill>
                  </a:tcPr>
                </a:tc>
                <a:tc>
                  <a:txBody>
                    <a:bodyPr/>
                    <a:lstStyle/>
                    <a:p>
                      <a:pPr algn="ctr" fontAlgn="ctr"/>
                      <a:r>
                        <a:rPr lang="hr-HR" sz="900" b="0" i="0" u="none" strike="noStrike">
                          <a:solidFill>
                            <a:srgbClr val="000000"/>
                          </a:solidFill>
                          <a:effectLst/>
                          <a:latin typeface="Calibri"/>
                        </a:rPr>
                        <a:t>3.52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45D"/>
                    </a:solidFill>
                  </a:tcPr>
                </a:tc>
                <a:extLst>
                  <a:ext uri="{0D108BD9-81ED-4DB2-BD59-A6C34878D82A}">
                    <a16:rowId xmlns:a16="http://schemas.microsoft.com/office/drawing/2014/main" val="10008"/>
                  </a:ext>
                </a:extLst>
              </a:tr>
              <a:tr h="270154">
                <a:tc>
                  <a:txBody>
                    <a:bodyPr/>
                    <a:lstStyle/>
                    <a:p>
                      <a:pPr algn="ctr" fontAlgn="ctr"/>
                      <a:r>
                        <a:rPr lang="en-US" sz="900" b="0" i="0" u="none" strike="noStrike" dirty="0" err="1" smtClean="0">
                          <a:solidFill>
                            <a:srgbClr val="000000"/>
                          </a:solidFill>
                          <a:effectLst/>
                          <a:latin typeface="Calibri"/>
                        </a:rPr>
                        <a:t>Phys</a:t>
                      </a:r>
                      <a:r>
                        <a:rPr lang="en-US" sz="900" b="0" i="0" u="none" strike="noStrike" dirty="0" smtClean="0">
                          <a:solidFill>
                            <a:srgbClr val="000000"/>
                          </a:solidFill>
                          <a:effectLst/>
                          <a:latin typeface="Calibri"/>
                        </a:rPr>
                        <a:t> </a:t>
                      </a:r>
                      <a:r>
                        <a:rPr lang="en-US" sz="900" b="0" i="0" u="none" strike="noStrike" dirty="0">
                          <a:solidFill>
                            <a:srgbClr val="000000"/>
                          </a:solidFill>
                          <a:effectLst/>
                          <a:latin typeface="Calibri"/>
                        </a:rPr>
                        <a:t>Sciences </a:t>
                      </a:r>
                      <a:r>
                        <a:rPr lang="en-US" sz="900" b="0" i="0" u="none" strike="noStrike" dirty="0" smtClean="0">
                          <a:solidFill>
                            <a:srgbClr val="000000"/>
                          </a:solidFill>
                          <a:effectLst/>
                          <a:latin typeface="Calibri"/>
                        </a:rPr>
                        <a:t>(14)</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900" b="0" i="0" u="none" strike="noStrike">
                          <a:solidFill>
                            <a:srgbClr val="000000"/>
                          </a:solidFill>
                          <a:effectLst/>
                          <a:latin typeface="Calibri"/>
                        </a:rPr>
                        <a:t>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42E"/>
                    </a:solidFill>
                  </a:tcPr>
                </a:tc>
                <a:tc>
                  <a:txBody>
                    <a:bodyPr/>
                    <a:lstStyle/>
                    <a:p>
                      <a:pPr algn="ctr" fontAlgn="ctr"/>
                      <a:r>
                        <a:rPr lang="hr-HR" sz="900" b="0" i="0" u="none" strike="noStrike">
                          <a:solidFill>
                            <a:srgbClr val="000000"/>
                          </a:solidFill>
                          <a:effectLst/>
                          <a:latin typeface="Calibri"/>
                        </a:rPr>
                        <a:t>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42E"/>
                    </a:solidFill>
                  </a:tcPr>
                </a:tc>
                <a:tc>
                  <a:txBody>
                    <a:bodyPr/>
                    <a:lstStyle/>
                    <a:p>
                      <a:pPr algn="ctr" fontAlgn="ctr"/>
                      <a:r>
                        <a:rPr lang="hr-HR" sz="900" b="0" i="0" u="none" strike="noStrike">
                          <a:solidFill>
                            <a:srgbClr val="000000"/>
                          </a:solidFill>
                          <a:effectLst/>
                          <a:latin typeface="Calibri"/>
                        </a:rPr>
                        <a:t>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42E"/>
                    </a:solidFill>
                  </a:tcPr>
                </a:tc>
                <a:tc>
                  <a:txBody>
                    <a:bodyPr/>
                    <a:lstStyle/>
                    <a:p>
                      <a:pPr algn="ctr" fontAlgn="ctr"/>
                      <a:r>
                        <a:rPr lang="hr-HR" sz="900" b="0" i="0" u="none" strike="noStrike">
                          <a:solidFill>
                            <a:srgbClr val="000000"/>
                          </a:solidFill>
                          <a:effectLst/>
                          <a:latin typeface="Calibri"/>
                        </a:rPr>
                        <a:t>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13B"/>
                    </a:solidFill>
                  </a:tcPr>
                </a:tc>
                <a:tc>
                  <a:txBody>
                    <a:bodyPr/>
                    <a:lstStyle/>
                    <a:p>
                      <a:pPr algn="ctr" fontAlgn="ctr"/>
                      <a:r>
                        <a:rPr lang="fi-FI" sz="900" b="0" i="0" u="none" strike="noStrike">
                          <a:solidFill>
                            <a:srgbClr val="000000"/>
                          </a:solidFill>
                          <a:effectLst/>
                          <a:latin typeface="Calibri"/>
                        </a:rPr>
                        <a:t>2.79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01A"/>
                    </a:solidFill>
                  </a:tcPr>
                </a:tc>
                <a:tc>
                  <a:txBody>
                    <a:bodyPr/>
                    <a:lstStyle/>
                    <a:p>
                      <a:pPr algn="ctr" fontAlgn="ctr"/>
                      <a:r>
                        <a:rPr lang="hr-HR" sz="900" b="0" i="0" u="none" strike="noStrike">
                          <a:solidFill>
                            <a:srgbClr val="000000"/>
                          </a:solidFill>
                          <a:effectLst/>
                          <a:latin typeface="Calibri"/>
                        </a:rPr>
                        <a:t>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25C"/>
                    </a:solidFill>
                  </a:tcPr>
                </a:tc>
                <a:tc>
                  <a:txBody>
                    <a:bodyPr/>
                    <a:lstStyle/>
                    <a:p>
                      <a:pPr algn="ctr" fontAlgn="ctr"/>
                      <a:r>
                        <a:rPr lang="hr-HR" sz="900" b="0" i="0" u="none" strike="noStrike">
                          <a:solidFill>
                            <a:srgbClr val="000000"/>
                          </a:solidFill>
                          <a:effectLst/>
                          <a:latin typeface="Calibri"/>
                        </a:rPr>
                        <a:t>2.86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720"/>
                    </a:solidFill>
                  </a:tcPr>
                </a:tc>
                <a:tc>
                  <a:txBody>
                    <a:bodyPr/>
                    <a:lstStyle/>
                    <a:p>
                      <a:pPr algn="ctr" fontAlgn="ctr"/>
                      <a:r>
                        <a:rPr lang="hr-HR" sz="900" b="0" i="0" u="none" strike="noStrike">
                          <a:solidFill>
                            <a:srgbClr val="000000"/>
                          </a:solidFill>
                          <a:effectLst/>
                          <a:latin typeface="Calibri"/>
                        </a:rPr>
                        <a:t>2.93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D27"/>
                    </a:solidFill>
                  </a:tcPr>
                </a:tc>
                <a:tc>
                  <a:txBody>
                    <a:bodyPr/>
                    <a:lstStyle/>
                    <a:p>
                      <a:pPr algn="ctr" fontAlgn="ctr"/>
                      <a:r>
                        <a:rPr lang="hr-HR" sz="900" b="0" i="0" u="none" strike="noStrike">
                          <a:solidFill>
                            <a:srgbClr val="000000"/>
                          </a:solidFill>
                          <a:effectLst/>
                          <a:latin typeface="Calibri"/>
                        </a:rPr>
                        <a:t>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13B"/>
                    </a:solidFill>
                  </a:tcPr>
                </a:tc>
                <a:tc>
                  <a:txBody>
                    <a:bodyPr/>
                    <a:lstStyle/>
                    <a:p>
                      <a:pPr algn="ctr" fontAlgn="ctr"/>
                      <a:r>
                        <a:rPr lang="hr-HR" sz="900" b="0" i="0" u="none" strike="noStrike">
                          <a:solidFill>
                            <a:srgbClr val="000000"/>
                          </a:solidFill>
                          <a:effectLst/>
                          <a:latin typeface="Calibri"/>
                        </a:rPr>
                        <a:t>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13B"/>
                    </a:solidFill>
                  </a:tcPr>
                </a:tc>
                <a:extLst>
                  <a:ext uri="{0D108BD9-81ED-4DB2-BD59-A6C34878D82A}">
                    <a16:rowId xmlns:a16="http://schemas.microsoft.com/office/drawing/2014/main" val="10009"/>
                  </a:ext>
                </a:extLst>
              </a:tr>
              <a:tr h="225129">
                <a:tc>
                  <a:txBody>
                    <a:bodyPr/>
                    <a:lstStyle/>
                    <a:p>
                      <a:pPr algn="ctr" fontAlgn="ctr"/>
                      <a:r>
                        <a:rPr lang="en-US" sz="900" b="0" i="0" u="none" strike="noStrike" dirty="0" smtClean="0">
                          <a:solidFill>
                            <a:srgbClr val="000000"/>
                          </a:solidFill>
                          <a:effectLst/>
                          <a:latin typeface="Calibri"/>
                        </a:rPr>
                        <a:t>Arts (45)</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900" b="0" i="0" u="none" strike="noStrike">
                          <a:solidFill>
                            <a:srgbClr val="000000"/>
                          </a:solidFill>
                          <a:effectLst/>
                          <a:latin typeface="Calibri"/>
                        </a:rPr>
                        <a:t>4.04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96D"/>
                    </a:solidFill>
                  </a:tcPr>
                </a:tc>
                <a:tc>
                  <a:txBody>
                    <a:bodyPr/>
                    <a:lstStyle/>
                    <a:p>
                      <a:pPr algn="ctr" fontAlgn="ctr"/>
                      <a:r>
                        <a:rPr lang="hr-HR" sz="9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47D"/>
                    </a:solidFill>
                  </a:tcPr>
                </a:tc>
                <a:tc>
                  <a:txBody>
                    <a:bodyPr/>
                    <a:lstStyle/>
                    <a:p>
                      <a:pPr algn="ctr" fontAlgn="ctr"/>
                      <a:r>
                        <a:rPr lang="hr-HR" sz="900" b="0" i="0" u="none" strike="noStrike">
                          <a:solidFill>
                            <a:srgbClr val="000000"/>
                          </a:solidFill>
                          <a:effectLst/>
                          <a:latin typeface="Calibri"/>
                        </a:rPr>
                        <a:t>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D5F"/>
                    </a:solidFill>
                  </a:tcPr>
                </a:tc>
                <a:tc>
                  <a:txBody>
                    <a:bodyPr/>
                    <a:lstStyle/>
                    <a:p>
                      <a:pPr algn="ctr" fontAlgn="ctr"/>
                      <a:r>
                        <a:rPr lang="hr-HR" sz="900" b="0" i="0" u="none" strike="noStrike">
                          <a:solidFill>
                            <a:srgbClr val="000000"/>
                          </a:solidFill>
                          <a:effectLst/>
                          <a:latin typeface="Calibri"/>
                        </a:rPr>
                        <a:t>3.82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79"/>
                    </a:solidFill>
                  </a:tcPr>
                </a:tc>
                <a:tc>
                  <a:txBody>
                    <a:bodyPr/>
                    <a:lstStyle/>
                    <a:p>
                      <a:pPr algn="ctr" fontAlgn="ctr"/>
                      <a:r>
                        <a:rPr lang="hr-HR" sz="900" b="0" i="0" u="none" strike="noStrike">
                          <a:solidFill>
                            <a:srgbClr val="000000"/>
                          </a:solidFill>
                          <a:effectLst/>
                          <a:latin typeface="Calibri"/>
                        </a:rPr>
                        <a:t>3.60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5"/>
                    </a:solidFill>
                  </a:tcPr>
                </a:tc>
                <a:tc>
                  <a:txBody>
                    <a:bodyPr/>
                    <a:lstStyle/>
                    <a:p>
                      <a:pPr algn="ctr" fontAlgn="ctr"/>
                      <a:r>
                        <a:rPr lang="hr-HR" sz="900" b="0" i="0" u="none" strike="noStrike">
                          <a:solidFill>
                            <a:srgbClr val="000000"/>
                          </a:solidFill>
                          <a:effectLst/>
                          <a:latin typeface="Calibri"/>
                        </a:rPr>
                        <a:t>3.20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640"/>
                    </a:solidFill>
                  </a:tcPr>
                </a:tc>
                <a:tc>
                  <a:txBody>
                    <a:bodyPr/>
                    <a:lstStyle/>
                    <a:p>
                      <a:pPr algn="ctr" fontAlgn="ctr"/>
                      <a:r>
                        <a:rPr lang="uk-UA" sz="900" b="0" i="0" u="none" strike="noStrike">
                          <a:solidFill>
                            <a:srgbClr val="000000"/>
                          </a:solidFill>
                          <a:effectLst/>
                          <a:latin typeface="Calibri"/>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9E25"/>
                    </a:solidFill>
                  </a:tcPr>
                </a:tc>
                <a:tc>
                  <a:txBody>
                    <a:bodyPr/>
                    <a:lstStyle/>
                    <a:p>
                      <a:pPr algn="ctr" fontAlgn="ctr"/>
                      <a:r>
                        <a:rPr lang="hr-HR" sz="900" b="0" i="0" u="none" strike="noStrike">
                          <a:solidFill>
                            <a:srgbClr val="000000"/>
                          </a:solidFill>
                          <a:effectLst/>
                          <a:latin typeface="Calibri"/>
                        </a:rPr>
                        <a:t>3.24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44"/>
                    </a:solidFill>
                  </a:tcPr>
                </a:tc>
                <a:tc>
                  <a:txBody>
                    <a:bodyPr/>
                    <a:lstStyle/>
                    <a:p>
                      <a:pPr algn="ctr" fontAlgn="ctr"/>
                      <a:r>
                        <a:rPr lang="hr-HR" sz="900" b="0" i="0" u="none" strike="noStrike">
                          <a:solidFill>
                            <a:srgbClr val="000000"/>
                          </a:solidFill>
                          <a:effectLst/>
                          <a:latin typeface="Calibri"/>
                        </a:rPr>
                        <a:t>4.04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96D"/>
                    </a:solidFill>
                  </a:tcPr>
                </a:tc>
                <a:tc>
                  <a:txBody>
                    <a:bodyPr/>
                    <a:lstStyle/>
                    <a:p>
                      <a:pPr algn="ctr" fontAlgn="ctr"/>
                      <a:r>
                        <a:rPr lang="fi-FI" sz="900" b="0" i="0" u="none" strike="noStrike" dirty="0">
                          <a:solidFill>
                            <a:srgbClr val="000000"/>
                          </a:solidFill>
                          <a:effectLst/>
                          <a:latin typeface="Calibri"/>
                        </a:rPr>
                        <a:t>3.87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47D"/>
                    </a:solidFill>
                  </a:tcPr>
                </a:tc>
                <a:extLst>
                  <a:ext uri="{0D108BD9-81ED-4DB2-BD59-A6C34878D82A}">
                    <a16:rowId xmlns:a16="http://schemas.microsoft.com/office/drawing/2014/main" val="10012"/>
                  </a:ext>
                </a:extLst>
              </a:tr>
              <a:tr h="225129">
                <a:tc>
                  <a:txBody>
                    <a:bodyPr/>
                    <a:lstStyle/>
                    <a:p>
                      <a:pPr algn="ctr" fontAlgn="ctr"/>
                      <a:r>
                        <a:rPr lang="en-US" sz="900" b="0" i="0" u="none" strike="noStrike" dirty="0" smtClean="0">
                          <a:solidFill>
                            <a:srgbClr val="000000"/>
                          </a:solidFill>
                          <a:effectLst/>
                          <a:latin typeface="Calibri"/>
                        </a:rPr>
                        <a:t>Humanities(44)</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900" b="0" i="0" u="none" strike="noStrike">
                          <a:solidFill>
                            <a:srgbClr val="000000"/>
                          </a:solidFill>
                          <a:effectLst/>
                          <a:latin typeface="Calibri"/>
                        </a:rPr>
                        <a:t>3.95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880"/>
                    </a:solidFill>
                  </a:tcPr>
                </a:tc>
                <a:tc>
                  <a:txBody>
                    <a:bodyPr/>
                    <a:lstStyle/>
                    <a:p>
                      <a:pPr algn="ctr" fontAlgn="ctr"/>
                      <a:r>
                        <a:rPr lang="hr-HR" sz="900" b="0" i="0" u="none" strike="noStrike">
                          <a:solidFill>
                            <a:srgbClr val="000000"/>
                          </a:solidFill>
                          <a:effectLst/>
                          <a:latin typeface="Calibri"/>
                        </a:rPr>
                        <a:t>3.89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7F"/>
                    </a:solidFill>
                  </a:tcPr>
                </a:tc>
                <a:tc>
                  <a:txBody>
                    <a:bodyPr/>
                    <a:lstStyle/>
                    <a:p>
                      <a:pPr algn="ctr" fontAlgn="ctr"/>
                      <a:r>
                        <a:rPr lang="hr-HR" sz="900" b="0" i="0" u="none" strike="noStrike">
                          <a:solidFill>
                            <a:srgbClr val="000000"/>
                          </a:solidFill>
                          <a:effectLst/>
                          <a:latin typeface="Calibri"/>
                        </a:rPr>
                        <a:t>4.27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B23E"/>
                    </a:solidFill>
                  </a:tcPr>
                </a:tc>
                <a:tc>
                  <a:txBody>
                    <a:bodyPr/>
                    <a:lstStyle/>
                    <a:p>
                      <a:pPr algn="ctr" fontAlgn="ctr"/>
                      <a:r>
                        <a:rPr lang="hr-HR" sz="900" b="0" i="0" u="none" strike="noStrike">
                          <a:solidFill>
                            <a:srgbClr val="000000"/>
                          </a:solidFill>
                          <a:effectLst/>
                          <a:latin typeface="Calibri"/>
                        </a:rPr>
                        <a:t>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CD5F"/>
                    </a:solidFill>
                  </a:tcPr>
                </a:tc>
                <a:tc>
                  <a:txBody>
                    <a:bodyPr/>
                    <a:lstStyle/>
                    <a:p>
                      <a:pPr algn="ctr" fontAlgn="ctr"/>
                      <a:r>
                        <a:rPr lang="hr-HR" sz="900" b="0" i="0" u="none" strike="noStrike">
                          <a:solidFill>
                            <a:srgbClr val="000000"/>
                          </a:solidFill>
                          <a:effectLst/>
                          <a:latin typeface="Calibri"/>
                        </a:rPr>
                        <a:t>3.89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7F"/>
                    </a:solidFill>
                  </a:tcPr>
                </a:tc>
                <a:tc>
                  <a:txBody>
                    <a:bodyPr/>
                    <a:lstStyle/>
                    <a:p>
                      <a:pPr algn="ctr" fontAlgn="ctr"/>
                      <a:r>
                        <a:rPr lang="hr-HR" sz="900" b="0" i="0" u="none" strike="noStrike">
                          <a:solidFill>
                            <a:srgbClr val="000000"/>
                          </a:solidFill>
                          <a:effectLst/>
                          <a:latin typeface="Calibri"/>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C45"/>
                    </a:solidFill>
                  </a:tcPr>
                </a:tc>
                <a:tc>
                  <a:txBody>
                    <a:bodyPr/>
                    <a:lstStyle/>
                    <a:p>
                      <a:pPr algn="ctr" fontAlgn="ctr"/>
                      <a:r>
                        <a:rPr lang="hr-HR" sz="900" b="0" i="0" u="none" strike="noStrike">
                          <a:solidFill>
                            <a:srgbClr val="000000"/>
                          </a:solidFill>
                          <a:effectLst/>
                          <a:latin typeface="Calibri"/>
                        </a:rPr>
                        <a:t>4.12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CD5E"/>
                    </a:solidFill>
                  </a:tcPr>
                </a:tc>
                <a:tc>
                  <a:txBody>
                    <a:bodyPr/>
                    <a:lstStyle/>
                    <a:p>
                      <a:pPr algn="ctr" fontAlgn="ctr"/>
                      <a:r>
                        <a:rPr lang="hr-HR" sz="900" b="0" i="0" u="none" strike="noStrike">
                          <a:solidFill>
                            <a:srgbClr val="000000"/>
                          </a:solidFill>
                          <a:effectLst/>
                          <a:latin typeface="Calibri"/>
                        </a:rPr>
                        <a:t>3.65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6A"/>
                    </a:solidFill>
                  </a:tcPr>
                </a:tc>
                <a:tc>
                  <a:txBody>
                    <a:bodyPr/>
                    <a:lstStyle/>
                    <a:p>
                      <a:pPr algn="ctr" fontAlgn="ctr"/>
                      <a:r>
                        <a:rPr lang="hr-HR" sz="900" b="0" i="0" u="none" strike="noStrike">
                          <a:solidFill>
                            <a:srgbClr val="000000"/>
                          </a:solidFill>
                          <a:effectLst/>
                          <a:latin typeface="Calibri"/>
                        </a:rPr>
                        <a:t>4.27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B23E"/>
                    </a:solidFill>
                  </a:tcPr>
                </a:tc>
                <a:tc>
                  <a:txBody>
                    <a:bodyPr/>
                    <a:lstStyle/>
                    <a:p>
                      <a:pPr algn="ctr" fontAlgn="ctr"/>
                      <a:r>
                        <a:rPr lang="hr-HR" sz="900" b="0" i="0" u="none" strike="noStrike">
                          <a:solidFill>
                            <a:srgbClr val="000000"/>
                          </a:solidFill>
                          <a:effectLst/>
                          <a:latin typeface="Calibri"/>
                        </a:rPr>
                        <a:t>3.89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7F"/>
                    </a:solidFill>
                  </a:tcPr>
                </a:tc>
                <a:extLst>
                  <a:ext uri="{0D108BD9-81ED-4DB2-BD59-A6C34878D82A}">
                    <a16:rowId xmlns:a16="http://schemas.microsoft.com/office/drawing/2014/main" val="10013"/>
                  </a:ext>
                </a:extLst>
              </a:tr>
              <a:tr h="225129">
                <a:tc>
                  <a:txBody>
                    <a:bodyPr/>
                    <a:lstStyle/>
                    <a:p>
                      <a:pPr algn="ctr" fontAlgn="ctr"/>
                      <a:r>
                        <a:rPr lang="en-US" sz="900" b="0" i="0" u="none" strike="noStrike" dirty="0">
                          <a:solidFill>
                            <a:srgbClr val="000000"/>
                          </a:solidFill>
                          <a:effectLst/>
                          <a:latin typeface="Calibri"/>
                        </a:rPr>
                        <a:t>Social </a:t>
                      </a:r>
                      <a:r>
                        <a:rPr lang="en-US" sz="900" b="0" i="0" u="none" strike="noStrike" dirty="0" smtClean="0">
                          <a:solidFill>
                            <a:srgbClr val="000000"/>
                          </a:solidFill>
                          <a:effectLst/>
                          <a:latin typeface="Calibri"/>
                        </a:rPr>
                        <a:t>Sciences (100)</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900" b="0" i="0" u="none" strike="noStrike">
                          <a:solidFill>
                            <a:srgbClr val="000000"/>
                          </a:solidFill>
                          <a:effectLst/>
                          <a:latin typeface="Calibri"/>
                        </a:rPr>
                        <a:t>4.08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366"/>
                    </a:solidFill>
                  </a:tcPr>
                </a:tc>
                <a:tc>
                  <a:txBody>
                    <a:bodyPr/>
                    <a:lstStyle/>
                    <a:p>
                      <a:pPr algn="ctr" fontAlgn="ctr"/>
                      <a:r>
                        <a:rPr lang="hr-HR" sz="900" b="0" i="0" u="none" strike="noStrike">
                          <a:solidFill>
                            <a:srgbClr val="000000"/>
                          </a:solidFill>
                          <a:effectLst/>
                          <a:latin typeface="Calibri"/>
                        </a:rPr>
                        <a:t>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77"/>
                    </a:solidFill>
                  </a:tcPr>
                </a:tc>
                <a:tc>
                  <a:txBody>
                    <a:bodyPr/>
                    <a:lstStyle/>
                    <a:p>
                      <a:pPr algn="ctr" fontAlgn="ctr"/>
                      <a:r>
                        <a:rPr lang="hr-HR" sz="900" b="0" i="0" u="none" strike="noStrike">
                          <a:solidFill>
                            <a:srgbClr val="000000"/>
                          </a:solidFill>
                          <a:effectLst/>
                          <a:latin typeface="Calibri"/>
                        </a:rPr>
                        <a:t>4.24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B845"/>
                    </a:solidFill>
                  </a:tcPr>
                </a:tc>
                <a:tc>
                  <a:txBody>
                    <a:bodyPr/>
                    <a:lstStyle/>
                    <a:p>
                      <a:pPr algn="ctr" fontAlgn="ctr"/>
                      <a:r>
                        <a:rPr lang="hr-HR" sz="900" b="0" i="0" u="none" strike="noStrike">
                          <a:solidFill>
                            <a:srgbClr val="000000"/>
                          </a:solidFill>
                          <a:effectLst/>
                          <a:latin typeface="Calibri"/>
                        </a:rPr>
                        <a:t>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D5F"/>
                    </a:solidFill>
                  </a:tcPr>
                </a:tc>
                <a:tc>
                  <a:txBody>
                    <a:bodyPr/>
                    <a:lstStyle/>
                    <a:p>
                      <a:pPr algn="ctr" fontAlgn="ctr"/>
                      <a:r>
                        <a:rPr lang="hr-HR" sz="900" b="0" i="0" u="none" strike="noStrike">
                          <a:solidFill>
                            <a:srgbClr val="000000"/>
                          </a:solidFill>
                          <a:effectLst/>
                          <a:latin typeface="Calibri"/>
                        </a:rPr>
                        <a:t>4.06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66A"/>
                    </a:solidFill>
                  </a:tcPr>
                </a:tc>
                <a:tc>
                  <a:txBody>
                    <a:bodyPr/>
                    <a:lstStyle/>
                    <a:p>
                      <a:pPr algn="ctr" fontAlgn="ctr"/>
                      <a:r>
                        <a:rPr lang="hr-HR" sz="900" b="0" i="0" u="none" strike="noStrike">
                          <a:solidFill>
                            <a:srgbClr val="000000"/>
                          </a:solidFill>
                          <a:effectLst/>
                          <a:latin typeface="Calibri"/>
                        </a:rPr>
                        <a:t>3.62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E67"/>
                    </a:solidFill>
                  </a:tcPr>
                </a:tc>
                <a:tc>
                  <a:txBody>
                    <a:bodyPr/>
                    <a:lstStyle/>
                    <a:p>
                      <a:pPr algn="ctr" fontAlgn="ctr"/>
                      <a:r>
                        <a:rPr lang="hr-HR" sz="900" b="0" i="0" u="none" strike="noStrike">
                          <a:solidFill>
                            <a:srgbClr val="000000"/>
                          </a:solidFill>
                          <a:effectLst/>
                          <a:latin typeface="Calibri"/>
                        </a:rPr>
                        <a:t>3.92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982"/>
                    </a:solidFill>
                  </a:tcPr>
                </a:tc>
                <a:tc>
                  <a:txBody>
                    <a:bodyPr/>
                    <a:lstStyle/>
                    <a:p>
                      <a:pPr algn="ctr" fontAlgn="ctr"/>
                      <a:r>
                        <a:rPr lang="hr-HR" sz="900" b="0" i="0" u="none" strike="noStrike">
                          <a:solidFill>
                            <a:srgbClr val="000000"/>
                          </a:solidFill>
                          <a:effectLst/>
                          <a:latin typeface="Calibri"/>
                        </a:rPr>
                        <a:t>4.07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468"/>
                    </a:solidFill>
                  </a:tcPr>
                </a:tc>
                <a:tc>
                  <a:txBody>
                    <a:bodyPr/>
                    <a:lstStyle/>
                    <a:p>
                      <a:pPr algn="ctr" fontAlgn="ctr"/>
                      <a:r>
                        <a:rPr lang="hr-HR" sz="900" b="0" i="0" u="none" strike="noStrike">
                          <a:solidFill>
                            <a:srgbClr val="000000"/>
                          </a:solidFill>
                          <a:effectLst/>
                          <a:latin typeface="Calibri"/>
                        </a:rPr>
                        <a:t>4.36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5A42C"/>
                    </a:solidFill>
                  </a:tcPr>
                </a:tc>
                <a:tc>
                  <a:txBody>
                    <a:bodyPr/>
                    <a:lstStyle/>
                    <a:p>
                      <a:pPr algn="ctr" fontAlgn="ctr"/>
                      <a:r>
                        <a:rPr lang="nb-NO" sz="900" b="0" i="0" u="none" strike="noStrike">
                          <a:solidFill>
                            <a:srgbClr val="000000"/>
                          </a:solidFill>
                          <a:effectLst/>
                          <a:latin typeface="Calibri"/>
                        </a:rPr>
                        <a:t>4.02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72"/>
                    </a:solidFill>
                  </a:tcPr>
                </a:tc>
                <a:extLst>
                  <a:ext uri="{0D108BD9-81ED-4DB2-BD59-A6C34878D82A}">
                    <a16:rowId xmlns:a16="http://schemas.microsoft.com/office/drawing/2014/main" val="10014"/>
                  </a:ext>
                </a:extLst>
              </a:tr>
              <a:tr h="405231">
                <a:tc>
                  <a:txBody>
                    <a:bodyPr/>
                    <a:lstStyle/>
                    <a:p>
                      <a:pPr algn="ctr" fontAlgn="ctr"/>
                      <a:r>
                        <a:rPr lang="en-US" sz="900" b="0" i="0" u="none" strike="noStrike" dirty="0">
                          <a:solidFill>
                            <a:srgbClr val="000000"/>
                          </a:solidFill>
                          <a:effectLst/>
                          <a:latin typeface="Calibri"/>
                        </a:rPr>
                        <a:t>Life Long Learning and Self-</a:t>
                      </a:r>
                      <a:r>
                        <a:rPr lang="en-US" sz="900" b="0" i="0" u="none" strike="noStrike" dirty="0" smtClean="0">
                          <a:solidFill>
                            <a:srgbClr val="000000"/>
                          </a:solidFill>
                          <a:effectLst/>
                          <a:latin typeface="Calibri"/>
                        </a:rPr>
                        <a:t>Development (66)</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900" b="0" i="0" u="none" strike="noStrike">
                          <a:solidFill>
                            <a:srgbClr val="000000"/>
                          </a:solidFill>
                          <a:effectLst/>
                          <a:latin typeface="Calibri"/>
                        </a:rPr>
                        <a:t>4.12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C5D"/>
                    </a:solidFill>
                  </a:tcPr>
                </a:tc>
                <a:tc>
                  <a:txBody>
                    <a:bodyPr/>
                    <a:lstStyle/>
                    <a:p>
                      <a:pPr algn="ctr" fontAlgn="ctr"/>
                      <a:r>
                        <a:rPr lang="nb-NO" sz="900" b="0" i="0" u="none" strike="noStrike">
                          <a:solidFill>
                            <a:srgbClr val="000000"/>
                          </a:solidFill>
                          <a:effectLst/>
                          <a:latin typeface="Calibri"/>
                        </a:rPr>
                        <a:t>4.02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DE73"/>
                    </a:solidFill>
                  </a:tcPr>
                </a:tc>
                <a:tc>
                  <a:txBody>
                    <a:bodyPr/>
                    <a:lstStyle/>
                    <a:p>
                      <a:pPr algn="ctr" fontAlgn="ctr"/>
                      <a:r>
                        <a:rPr lang="hr-HR" sz="900" b="0" i="0" u="none" strike="noStrike">
                          <a:solidFill>
                            <a:srgbClr val="000000"/>
                          </a:solidFill>
                          <a:effectLst/>
                          <a:latin typeface="Calibri"/>
                        </a:rPr>
                        <a:t>4.08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D367"/>
                    </a:solidFill>
                  </a:tcPr>
                </a:tc>
                <a:tc>
                  <a:txBody>
                    <a:bodyPr/>
                    <a:lstStyle/>
                    <a:p>
                      <a:pPr algn="ctr" fontAlgn="ctr"/>
                      <a:r>
                        <a:rPr lang="hr-HR" sz="900" b="0" i="0" u="none" strike="noStrike">
                          <a:solidFill>
                            <a:srgbClr val="000000"/>
                          </a:solidFill>
                          <a:effectLst/>
                          <a:latin typeface="Calibri"/>
                        </a:rPr>
                        <a:t>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CE60"/>
                    </a:solidFill>
                  </a:tcPr>
                </a:tc>
                <a:tc>
                  <a:txBody>
                    <a:bodyPr/>
                    <a:lstStyle/>
                    <a:p>
                      <a:pPr algn="ctr" fontAlgn="ctr"/>
                      <a:r>
                        <a:rPr lang="hr-HR" sz="900" b="0" i="0" u="none" strike="noStrike">
                          <a:solidFill>
                            <a:srgbClr val="000000"/>
                          </a:solidFill>
                          <a:effectLst/>
                          <a:latin typeface="Calibri"/>
                        </a:rPr>
                        <a:t>3.65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6A"/>
                    </a:solidFill>
                  </a:tcPr>
                </a:tc>
                <a:tc>
                  <a:txBody>
                    <a:bodyPr/>
                    <a:lstStyle/>
                    <a:p>
                      <a:pPr algn="ctr" fontAlgn="ctr"/>
                      <a:r>
                        <a:rPr lang="uk-UA" sz="900" b="0" i="0" u="none" strike="noStrike">
                          <a:solidFill>
                            <a:srgbClr val="000000"/>
                          </a:solidFill>
                          <a:effectLst/>
                          <a:latin typeface="Calibri"/>
                        </a:rPr>
                        <a:t>3.77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75"/>
                    </a:solidFill>
                  </a:tcPr>
                </a:tc>
                <a:tc>
                  <a:txBody>
                    <a:bodyPr/>
                    <a:lstStyle/>
                    <a:p>
                      <a:pPr algn="ctr" fontAlgn="ctr"/>
                      <a:r>
                        <a:rPr lang="nb-NO" sz="900" b="0" i="0" u="none" strike="noStrike">
                          <a:solidFill>
                            <a:srgbClr val="000000"/>
                          </a:solidFill>
                          <a:effectLst/>
                          <a:latin typeface="Calibri"/>
                        </a:rPr>
                        <a:t>3.78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D76"/>
                    </a:solidFill>
                  </a:tcPr>
                </a:tc>
                <a:tc>
                  <a:txBody>
                    <a:bodyPr/>
                    <a:lstStyle/>
                    <a:p>
                      <a:pPr algn="ctr" fontAlgn="ctr"/>
                      <a:r>
                        <a:rPr lang="hr-HR" sz="900" b="0" i="0" u="none" strike="noStrike">
                          <a:solidFill>
                            <a:srgbClr val="000000"/>
                          </a:solidFill>
                          <a:effectLst/>
                          <a:latin typeface="Calibri"/>
                        </a:rPr>
                        <a:t>3.67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26B"/>
                    </a:solidFill>
                  </a:tcPr>
                </a:tc>
                <a:tc>
                  <a:txBody>
                    <a:bodyPr/>
                    <a:lstStyle/>
                    <a:p>
                      <a:pPr algn="ctr" fontAlgn="ctr"/>
                      <a:r>
                        <a:rPr lang="hr-HR" sz="900" b="0" i="0" u="none" strike="noStrike">
                          <a:solidFill>
                            <a:srgbClr val="000000"/>
                          </a:solidFill>
                          <a:effectLst/>
                          <a:latin typeface="Calibri"/>
                        </a:rPr>
                        <a:t>4.27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B33F"/>
                    </a:solidFill>
                  </a:tcPr>
                </a:tc>
                <a:tc>
                  <a:txBody>
                    <a:bodyPr/>
                    <a:lstStyle/>
                    <a:p>
                      <a:pPr algn="ctr" fontAlgn="ctr"/>
                      <a:r>
                        <a:rPr lang="hr-HR" sz="900" b="0" i="0" u="none" strike="noStrike" dirty="0">
                          <a:solidFill>
                            <a:srgbClr val="000000"/>
                          </a:solidFill>
                          <a:effectLst/>
                          <a:latin typeface="Calibri"/>
                        </a:rPr>
                        <a:t>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77"/>
                    </a:solidFill>
                  </a:tcPr>
                </a:tc>
                <a:extLst>
                  <a:ext uri="{0D108BD9-81ED-4DB2-BD59-A6C34878D82A}">
                    <a16:rowId xmlns:a16="http://schemas.microsoft.com/office/drawing/2014/main" val="10015"/>
                  </a:ext>
                </a:extLst>
              </a:tr>
            </a:tbl>
          </a:graphicData>
        </a:graphic>
      </p:graphicFrame>
      <p:sp>
        <p:nvSpPr>
          <p:cNvPr id="5" name="Rectangle 4"/>
          <p:cNvSpPr/>
          <p:nvPr/>
        </p:nvSpPr>
        <p:spPr>
          <a:xfrm>
            <a:off x="3308674" y="3248107"/>
            <a:ext cx="6071840" cy="685800"/>
          </a:xfrm>
          <a:prstGeom prst="rect">
            <a:avLst/>
          </a:prstGeom>
          <a:noFill/>
          <a:ln w="635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350">
              <a:solidFill>
                <a:prstClr val="white"/>
              </a:solidFill>
              <a:latin typeface="Calibri"/>
            </a:endParaRPr>
          </a:p>
        </p:txBody>
      </p:sp>
    </p:spTree>
    <p:extLst>
      <p:ext uri="{BB962C8B-B14F-4D97-AF65-F5344CB8AC3E}">
        <p14:creationId xmlns:p14="http://schemas.microsoft.com/office/powerpoint/2010/main" val="2574749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xit" presetSubtype="0" fill="hold" grpId="1"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2"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7128000" cy="1143000"/>
          </a:xfrm>
        </p:spPr>
        <p:txBody>
          <a:bodyPr>
            <a:normAutofit fontScale="90000"/>
          </a:bodyPr>
          <a:lstStyle/>
          <a:p>
            <a:r>
              <a:rPr lang="en-US" sz="4000" dirty="0"/>
              <a:t>Other outcomes:</a:t>
            </a:r>
            <a:br>
              <a:rPr lang="en-US" sz="4000" dirty="0"/>
            </a:br>
            <a:r>
              <a:rPr lang="en-US" sz="3600" dirty="0"/>
              <a:t> </a:t>
            </a:r>
            <a:r>
              <a:rPr lang="en-US" sz="2700" dirty="0"/>
              <a:t>5 (strongly agree ), 3 (neutral), 1 (strongly disagree)</a:t>
            </a:r>
          </a:p>
        </p:txBody>
      </p:sp>
      <p:graphicFrame>
        <p:nvGraphicFramePr>
          <p:cNvPr id="4" name="Content Placeholder 3"/>
          <p:cNvGraphicFramePr>
            <a:graphicFrameLocks noGrp="1"/>
          </p:cNvGraphicFramePr>
          <p:nvPr>
            <p:ph idx="1"/>
            <p:extLst/>
          </p:nvPr>
        </p:nvGraphicFramePr>
        <p:xfrm>
          <a:off x="1981200" y="1600198"/>
          <a:ext cx="8229600" cy="4117568"/>
        </p:xfrm>
        <a:graphic>
          <a:graphicData uri="http://schemas.openxmlformats.org/drawingml/2006/table">
            <a:tbl>
              <a:tblPr firstRow="1" bandRow="1">
                <a:tableStyleId>{69CF1AB2-1976-4502-BF36-3FF5EA218861}</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821271">
                <a:tc>
                  <a:txBody>
                    <a:bodyPr/>
                    <a:lstStyle/>
                    <a:p>
                      <a:pPr algn="ctr" fontAlgn="ctr"/>
                      <a:r>
                        <a:rPr lang="en-US" sz="1600" b="0" u="none" strike="noStrike" dirty="0">
                          <a:effectLst/>
                        </a:rPr>
                        <a:t>The class I am describing in this survey:</a:t>
                      </a:r>
                      <a:endParaRPr lang="en-US" sz="1600" b="0" i="0" u="none" strike="noStrike" dirty="0">
                        <a:solidFill>
                          <a:srgbClr val="000000"/>
                        </a:solidFill>
                        <a:effectLst/>
                        <a:latin typeface="Calibri"/>
                      </a:endParaRPr>
                    </a:p>
                  </a:txBody>
                  <a:tcPr marL="12700" marR="12700" marT="12700" marB="0" anchor="ctr"/>
                </a:tc>
                <a:tc>
                  <a:txBody>
                    <a:bodyPr/>
                    <a:lstStyle/>
                    <a:p>
                      <a:pPr algn="ctr" fontAlgn="ctr"/>
                      <a:r>
                        <a:rPr lang="en-US" sz="1600" b="0" u="none" strike="noStrike" dirty="0">
                          <a:effectLst/>
                        </a:rPr>
                        <a:t>Helped me understand ways in which gender, race, ethnicity, and class intersect with each other</a:t>
                      </a:r>
                      <a:endParaRPr lang="en-US" sz="16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0"/>
                  </a:ext>
                </a:extLst>
              </a:tr>
              <a:tr h="409234">
                <a:tc>
                  <a:txBody>
                    <a:bodyPr/>
                    <a:lstStyle/>
                    <a:p>
                      <a:pPr algn="ctr" fontAlgn="ctr"/>
                      <a:r>
                        <a:rPr lang="en-US" sz="1600" b="0" u="none" strike="noStrike">
                          <a:effectLst/>
                        </a:rPr>
                        <a:t>The class I am describing in this survey:</a:t>
                      </a:r>
                      <a:endParaRPr lang="en-US" sz="1600" b="0" i="0" u="none" strike="noStrike">
                        <a:solidFill>
                          <a:srgbClr val="000000"/>
                        </a:solidFill>
                        <a:effectLst/>
                        <a:latin typeface="Calibri"/>
                      </a:endParaRPr>
                    </a:p>
                  </a:txBody>
                  <a:tcPr marL="12700" marR="12700" marT="12700" marB="0" anchor="ctr"/>
                </a:tc>
                <a:tc>
                  <a:txBody>
                    <a:bodyPr/>
                    <a:lstStyle/>
                    <a:p>
                      <a:pPr algn="ctr" fontAlgn="ctr"/>
                      <a:r>
                        <a:rPr lang="en-US" sz="1600" b="0" u="none" strike="noStrike" dirty="0">
                          <a:effectLst/>
                        </a:rPr>
                        <a:t>Helped me appreciate diversity</a:t>
                      </a:r>
                      <a:endParaRPr lang="en-US" sz="16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1"/>
                  </a:ext>
                </a:extLst>
              </a:tr>
              <a:tr h="409234">
                <a:tc>
                  <a:txBody>
                    <a:bodyPr/>
                    <a:lstStyle/>
                    <a:p>
                      <a:pPr algn="ctr" fontAlgn="ctr"/>
                      <a:r>
                        <a:rPr lang="en-US" sz="1600" b="0" u="none" strike="noStrike">
                          <a:effectLst/>
                        </a:rPr>
                        <a:t>The class I am describing in this survey:</a:t>
                      </a:r>
                      <a:endParaRPr lang="en-US" sz="1600" b="0" i="0" u="none" strike="noStrike">
                        <a:solidFill>
                          <a:srgbClr val="000000"/>
                        </a:solidFill>
                        <a:effectLst/>
                        <a:latin typeface="Calibri"/>
                      </a:endParaRPr>
                    </a:p>
                  </a:txBody>
                  <a:tcPr marL="12700" marR="12700" marT="12700" marB="0" anchor="ctr"/>
                </a:tc>
                <a:tc>
                  <a:txBody>
                    <a:bodyPr/>
                    <a:lstStyle/>
                    <a:p>
                      <a:pPr algn="ctr" fontAlgn="ctr"/>
                      <a:r>
                        <a:rPr lang="en-US" sz="1600" b="0" u="none" strike="noStrike" dirty="0">
                          <a:effectLst/>
                        </a:rPr>
                        <a:t>Helped me develop respect for others</a:t>
                      </a:r>
                      <a:endParaRPr lang="en-US" sz="16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2"/>
                  </a:ext>
                </a:extLst>
              </a:tr>
              <a:tr h="552186">
                <a:tc>
                  <a:txBody>
                    <a:bodyPr/>
                    <a:lstStyle/>
                    <a:p>
                      <a:pPr algn="ctr" fontAlgn="ctr"/>
                      <a:r>
                        <a:rPr lang="en-US" sz="1600" b="0" u="none" strike="noStrike">
                          <a:effectLst/>
                        </a:rPr>
                        <a:t>The class I am describing in this survey:</a:t>
                      </a:r>
                      <a:endParaRPr lang="en-US" sz="1600" b="0" i="0" u="none" strike="noStrike">
                        <a:solidFill>
                          <a:srgbClr val="000000"/>
                        </a:solidFill>
                        <a:effectLst/>
                        <a:latin typeface="Calibri"/>
                      </a:endParaRPr>
                    </a:p>
                  </a:txBody>
                  <a:tcPr marL="12700" marR="12700" marT="12700" marB="0" anchor="ctr"/>
                </a:tc>
                <a:tc>
                  <a:txBody>
                    <a:bodyPr/>
                    <a:lstStyle/>
                    <a:p>
                      <a:pPr algn="ctr" fontAlgn="ctr"/>
                      <a:r>
                        <a:rPr lang="en-US" sz="1600" b="0" u="none" strike="noStrike" dirty="0">
                          <a:effectLst/>
                        </a:rPr>
                        <a:t>Helped me develop a greater awareness of ethical and social concerns.</a:t>
                      </a:r>
                      <a:endParaRPr lang="en-US" sz="16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3"/>
                  </a:ext>
                </a:extLst>
              </a:tr>
              <a:tr h="552186">
                <a:tc rowSpan="3">
                  <a:txBody>
                    <a:bodyPr/>
                    <a:lstStyle/>
                    <a:p>
                      <a:pPr algn="ctr" fontAlgn="ctr"/>
                      <a:r>
                        <a:rPr lang="en-US" sz="1600" b="0" u="none" strike="noStrike" dirty="0">
                          <a:effectLst/>
                        </a:rPr>
                        <a:t>Please indicate your level of agreement with the following statements about this course. </a:t>
                      </a:r>
                      <a:endParaRPr lang="en-US" sz="1600" b="0" u="none" strike="noStrike" dirty="0" smtClean="0">
                        <a:effectLst/>
                      </a:endParaRPr>
                    </a:p>
                    <a:p>
                      <a:pPr algn="ctr" fontAlgn="ctr"/>
                      <a:endParaRPr lang="en-US" sz="1000" b="0" u="none" strike="noStrike" dirty="0" smtClean="0">
                        <a:effectLst/>
                      </a:endParaRPr>
                    </a:p>
                    <a:p>
                      <a:pPr algn="ctr" fontAlgn="ctr"/>
                      <a:r>
                        <a:rPr lang="en-US" sz="1600" b="0" i="1" u="none" strike="noStrike" dirty="0" smtClean="0">
                          <a:solidFill>
                            <a:srgbClr val="000000"/>
                          </a:solidFill>
                          <a:effectLst/>
                          <a:latin typeface="+mn-lt"/>
                        </a:rPr>
                        <a:t>(Addressing</a:t>
                      </a:r>
                      <a:r>
                        <a:rPr lang="en-US" sz="1600" b="0" i="1" u="none" strike="noStrike" baseline="0" dirty="0" smtClean="0">
                          <a:solidFill>
                            <a:srgbClr val="000000"/>
                          </a:solidFill>
                          <a:effectLst/>
                          <a:latin typeface="+mn-lt"/>
                        </a:rPr>
                        <a:t> NEW </a:t>
                      </a:r>
                      <a:r>
                        <a:rPr lang="en-US" sz="1600" b="0" i="1" u="none" strike="noStrike" dirty="0" smtClean="0">
                          <a:solidFill>
                            <a:srgbClr val="000000"/>
                          </a:solidFill>
                          <a:effectLst/>
                          <a:latin typeface="+mn-lt"/>
                        </a:rPr>
                        <a:t>civic learning outcomes)</a:t>
                      </a:r>
                      <a:endParaRPr lang="en-US" sz="1600" b="0" i="1" u="none" strike="noStrike" dirty="0">
                        <a:solidFill>
                          <a:srgbClr val="000000"/>
                        </a:solidFill>
                        <a:effectLst/>
                        <a:latin typeface="+mn-lt"/>
                      </a:endParaRPr>
                    </a:p>
                  </a:txBody>
                  <a:tcPr marL="12700" marR="12700" marT="12700" marB="0" anchor="ctr"/>
                </a:tc>
                <a:tc>
                  <a:txBody>
                    <a:bodyPr/>
                    <a:lstStyle/>
                    <a:p>
                      <a:pPr algn="ctr" fontAlgn="ctr"/>
                      <a:r>
                        <a:rPr lang="en-US" sz="1600" b="0" u="none" strike="noStrike" dirty="0">
                          <a:effectLst/>
                        </a:rPr>
                        <a:t>I can explain how research can contribute to solving social problems.</a:t>
                      </a:r>
                      <a:endParaRPr lang="en-US" sz="16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4"/>
                  </a:ext>
                </a:extLst>
              </a:tr>
              <a:tr h="821271">
                <a:tc vMerge="1">
                  <a:txBody>
                    <a:bodyPr/>
                    <a:lstStyle/>
                    <a:p>
                      <a:endParaRPr lang="en-US"/>
                    </a:p>
                  </a:txBody>
                  <a:tcPr/>
                </a:tc>
                <a:tc>
                  <a:txBody>
                    <a:bodyPr/>
                    <a:lstStyle/>
                    <a:p>
                      <a:pPr algn="ctr" fontAlgn="ctr"/>
                      <a:r>
                        <a:rPr lang="en-US" sz="1600" b="0" u="none" strike="noStrike" dirty="0">
                          <a:effectLst/>
                        </a:rPr>
                        <a:t>I can explain how using the steps of the problem solving process can contribute to solving social problems.</a:t>
                      </a:r>
                      <a:endParaRPr lang="en-US" sz="16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5"/>
                  </a:ext>
                </a:extLst>
              </a:tr>
              <a:tr h="552186">
                <a:tc vMerge="1">
                  <a:txBody>
                    <a:bodyPr/>
                    <a:lstStyle/>
                    <a:p>
                      <a:endParaRPr lang="en-US"/>
                    </a:p>
                  </a:txBody>
                  <a:tcPr/>
                </a:tc>
                <a:tc>
                  <a:txBody>
                    <a:bodyPr/>
                    <a:lstStyle/>
                    <a:p>
                      <a:pPr algn="ctr" fontAlgn="ctr"/>
                      <a:r>
                        <a:rPr lang="en-US" sz="1600" b="0" u="none" strike="noStrike" dirty="0">
                          <a:effectLst/>
                        </a:rPr>
                        <a:t>I am committed to making a difference in society more than I was before taking this class.</a:t>
                      </a:r>
                      <a:endParaRPr lang="en-US" sz="16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6"/>
                  </a:ext>
                </a:extLst>
              </a:tr>
            </a:tbl>
          </a:graphicData>
        </a:graphic>
      </p:graphicFrame>
      <p:sp>
        <p:nvSpPr>
          <p:cNvPr id="5" name="TextBox 4"/>
          <p:cNvSpPr txBox="1"/>
          <p:nvPr/>
        </p:nvSpPr>
        <p:spPr>
          <a:xfrm>
            <a:off x="3102820" y="5717768"/>
            <a:ext cx="6006381" cy="830997"/>
          </a:xfrm>
          <a:prstGeom prst="rect">
            <a:avLst/>
          </a:prstGeom>
          <a:noFill/>
        </p:spPr>
        <p:txBody>
          <a:bodyPr wrap="square" rtlCol="0">
            <a:spAutoFit/>
          </a:bodyPr>
          <a:lstStyle/>
          <a:p>
            <a:pPr algn="ctr" defTabSz="457200"/>
            <a:r>
              <a:rPr lang="en-US" sz="2400" dirty="0">
                <a:solidFill>
                  <a:prstClr val="black"/>
                </a:solidFill>
                <a:latin typeface="Calibri"/>
              </a:rPr>
              <a:t>The overall averages for all categories was 3.81 in 2015 and 4.02 in 2016</a:t>
            </a:r>
          </a:p>
        </p:txBody>
      </p:sp>
    </p:spTree>
    <p:extLst>
      <p:ext uri="{BB962C8B-B14F-4D97-AF65-F5344CB8AC3E}">
        <p14:creationId xmlns:p14="http://schemas.microsoft.com/office/powerpoint/2010/main" val="858409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2824203" y="949718"/>
          <a:ext cx="6602544" cy="4928514"/>
        </p:xfrm>
        <a:graphic>
          <a:graphicData uri="http://schemas.openxmlformats.org/drawingml/2006/table">
            <a:tbl>
              <a:tblPr/>
              <a:tblGrid>
                <a:gridCol w="825318">
                  <a:extLst>
                    <a:ext uri="{9D8B030D-6E8A-4147-A177-3AD203B41FA5}">
                      <a16:colId xmlns:a16="http://schemas.microsoft.com/office/drawing/2014/main" val="20000"/>
                    </a:ext>
                  </a:extLst>
                </a:gridCol>
                <a:gridCol w="825318">
                  <a:extLst>
                    <a:ext uri="{9D8B030D-6E8A-4147-A177-3AD203B41FA5}">
                      <a16:colId xmlns:a16="http://schemas.microsoft.com/office/drawing/2014/main" val="20001"/>
                    </a:ext>
                  </a:extLst>
                </a:gridCol>
                <a:gridCol w="825318">
                  <a:extLst>
                    <a:ext uri="{9D8B030D-6E8A-4147-A177-3AD203B41FA5}">
                      <a16:colId xmlns:a16="http://schemas.microsoft.com/office/drawing/2014/main" val="20002"/>
                    </a:ext>
                  </a:extLst>
                </a:gridCol>
                <a:gridCol w="825318">
                  <a:extLst>
                    <a:ext uri="{9D8B030D-6E8A-4147-A177-3AD203B41FA5}">
                      <a16:colId xmlns:a16="http://schemas.microsoft.com/office/drawing/2014/main" val="20003"/>
                    </a:ext>
                  </a:extLst>
                </a:gridCol>
                <a:gridCol w="825318">
                  <a:extLst>
                    <a:ext uri="{9D8B030D-6E8A-4147-A177-3AD203B41FA5}">
                      <a16:colId xmlns:a16="http://schemas.microsoft.com/office/drawing/2014/main" val="20004"/>
                    </a:ext>
                  </a:extLst>
                </a:gridCol>
                <a:gridCol w="825318">
                  <a:extLst>
                    <a:ext uri="{9D8B030D-6E8A-4147-A177-3AD203B41FA5}">
                      <a16:colId xmlns:a16="http://schemas.microsoft.com/office/drawing/2014/main" val="20005"/>
                    </a:ext>
                  </a:extLst>
                </a:gridCol>
                <a:gridCol w="825318">
                  <a:extLst>
                    <a:ext uri="{9D8B030D-6E8A-4147-A177-3AD203B41FA5}">
                      <a16:colId xmlns:a16="http://schemas.microsoft.com/office/drawing/2014/main" val="20006"/>
                    </a:ext>
                  </a:extLst>
                </a:gridCol>
                <a:gridCol w="825318">
                  <a:extLst>
                    <a:ext uri="{9D8B030D-6E8A-4147-A177-3AD203B41FA5}">
                      <a16:colId xmlns:a16="http://schemas.microsoft.com/office/drawing/2014/main" val="20007"/>
                    </a:ext>
                  </a:extLst>
                </a:gridCol>
              </a:tblGrid>
              <a:tr h="266087">
                <a:tc>
                  <a:txBody>
                    <a:bodyPr/>
                    <a:lstStyle/>
                    <a:p>
                      <a:pPr algn="l" fontAlgn="b"/>
                      <a:r>
                        <a:rPr lang="en-US" sz="500" b="0" i="0" u="none" strike="noStrike" dirty="0">
                          <a:solidFill>
                            <a:srgbClr val="000000"/>
                          </a:solidFill>
                          <a:effectLst/>
                          <a:latin typeface="Calibri"/>
                        </a:rPr>
                        <a:t>O</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ctr" fontAlgn="b"/>
                      <a:r>
                        <a:rPr lang="en-US" sz="1100" b="1" i="0" u="none" strike="noStrike" dirty="0">
                          <a:solidFill>
                            <a:srgbClr val="000000"/>
                          </a:solidFill>
                          <a:effectLst/>
                          <a:latin typeface="Calibri"/>
                          <a:sym typeface="Wingdings"/>
                        </a:rPr>
                        <a:t> </a:t>
                      </a:r>
                      <a:r>
                        <a:rPr lang="en-US" sz="1100" b="1" i="0" u="none" strike="noStrike" dirty="0">
                          <a:solidFill>
                            <a:srgbClr val="000000"/>
                          </a:solidFill>
                          <a:effectLst/>
                          <a:latin typeface="Calibri"/>
                        </a:rPr>
                        <a:t>OTHER</a:t>
                      </a:r>
                      <a:r>
                        <a:rPr lang="en-US" sz="1100" b="1" i="0" u="none" strike="noStrike" baseline="0" dirty="0">
                          <a:solidFill>
                            <a:srgbClr val="000000"/>
                          </a:solidFill>
                          <a:effectLst/>
                          <a:latin typeface="Calibri"/>
                        </a:rPr>
                        <a:t> </a:t>
                      </a:r>
                      <a:r>
                        <a:rPr lang="en-US" sz="1100" b="1" i="0" u="none" strike="noStrike" dirty="0">
                          <a:solidFill>
                            <a:srgbClr val="000000"/>
                          </a:solidFill>
                          <a:effectLst/>
                          <a:latin typeface="Calibri"/>
                        </a:rPr>
                        <a:t>OUTCOMES </a:t>
                      </a:r>
                      <a:r>
                        <a:rPr lang="en-US" sz="1100" b="1" i="0" u="none" strike="noStrike" dirty="0">
                          <a:solidFill>
                            <a:srgbClr val="000000"/>
                          </a:solidFill>
                          <a:effectLst/>
                          <a:latin typeface="Calibri"/>
                          <a:sym typeface="Wingdings"/>
                        </a:rPr>
                        <a:t></a:t>
                      </a:r>
                      <a:endParaRPr lang="en-US" sz="1100" b="1" i="0" u="none" strike="noStrike" dirty="0">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algn="l" fontAlgn="b"/>
                      <a:r>
                        <a:rPr lang="sk-SK" sz="500" b="0" i="0" u="none" strike="noStrike">
                          <a:solidFill>
                            <a:srgbClr val="000000"/>
                          </a:solidFill>
                          <a:effectLst/>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4401">
                <a:tc>
                  <a:txBody>
                    <a:bodyPr/>
                    <a:lstStyle/>
                    <a:p>
                      <a:pPr algn="l" fontAlgn="b"/>
                      <a:endParaRPr lang="en-US" sz="900" b="1" i="0" u="none" strike="noStrike" dirty="0">
                        <a:solidFill>
                          <a:srgbClr val="000000"/>
                        </a:solidFill>
                        <a:effectLst/>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l" fontAlgn="ctr"/>
                      <a:r>
                        <a:rPr lang="en-US" sz="900" b="1" i="0" u="none" strike="noStrike" dirty="0">
                          <a:solidFill>
                            <a:srgbClr val="000000"/>
                          </a:solidFill>
                          <a:effectLst/>
                          <a:latin typeface="Calibri"/>
                        </a:rPr>
                        <a:t>All survey takers Fall  </a:t>
                      </a:r>
                      <a:r>
                        <a:rPr lang="en-US" sz="1500" b="1" i="0" u="none" strike="noStrike" dirty="0">
                          <a:solidFill>
                            <a:srgbClr val="000000"/>
                          </a:solidFill>
                          <a:effectLst/>
                          <a:latin typeface="Calibri"/>
                        </a:rPr>
                        <a:t>2015</a:t>
                      </a:r>
                      <a:endParaRPr lang="en-US"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ctr"/>
                      <a:r>
                        <a:rPr lang="en-US" sz="800" b="1" i="0" u="none" strike="noStrike">
                          <a:solidFill>
                            <a:srgbClr val="000000"/>
                          </a:solidFill>
                          <a:effectLst/>
                          <a:latin typeface="Calibri"/>
                        </a:rPr>
                        <a:t>Agreement with: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004399">
                <a:tc>
                  <a:txBody>
                    <a:bodyPr/>
                    <a:lstStyle/>
                    <a:p>
                      <a:pPr algn="ctr" fontAlgn="ctr"/>
                      <a:r>
                        <a:rPr lang="en-US" sz="1200" b="1" i="0" u="none" strike="noStrike" dirty="0">
                          <a:solidFill>
                            <a:srgbClr val="000000"/>
                          </a:solidFill>
                          <a:effectLst/>
                          <a:latin typeface="Calibri"/>
                        </a:rPr>
                        <a:t>Course Area</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1" i="0" u="none" strike="noStrike" dirty="0">
                          <a:solidFill>
                            <a:srgbClr val="000000"/>
                          </a:solidFill>
                          <a:effectLst/>
                          <a:latin typeface="Calibri"/>
                        </a:rPr>
                        <a:t>Helped me understand ways in which gender, race, ethnicity, and class intersect with each other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Calibri"/>
                        </a:rPr>
                        <a:t>Helped me appreciate diversity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Calibri"/>
                        </a:rPr>
                        <a:t>Helped me develop respect for others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Calibri"/>
                        </a:rPr>
                        <a:t>Helped me develop a greater awareness of ethical and social concerns.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Calibri"/>
                        </a:rPr>
                        <a:t>I can explain how research can contribute to solving social problems.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Calibri"/>
                        </a:rPr>
                        <a:t>I can explain how using the steps of the problem solving process can contribute to solving social problems.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Calibri"/>
                        </a:rPr>
                        <a:t>I am committed to making a difference in society more than I was before taking this class.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6522">
                <a:tc>
                  <a:txBody>
                    <a:bodyPr/>
                    <a:lstStyle/>
                    <a:p>
                      <a:pPr algn="ctr" fontAlgn="ctr"/>
                      <a:r>
                        <a:rPr lang="en-US" sz="700" b="1" i="0" u="none" strike="noStrike" dirty="0">
                          <a:solidFill>
                            <a:srgbClr val="000000"/>
                          </a:solidFill>
                          <a:effectLst/>
                          <a:latin typeface="Calibri"/>
                        </a:rPr>
                        <a:t>Written </a:t>
                      </a:r>
                      <a:r>
                        <a:rPr lang="en-US" sz="700" b="1" i="0" u="none" strike="noStrike" dirty="0" err="1">
                          <a:solidFill>
                            <a:srgbClr val="000000"/>
                          </a:solidFill>
                          <a:effectLst/>
                          <a:latin typeface="Calibri"/>
                        </a:rPr>
                        <a:t>Comm</a:t>
                      </a:r>
                      <a:endParaRPr lang="en-US" sz="7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dirty="0">
                          <a:solidFill>
                            <a:srgbClr val="000000"/>
                          </a:solidFill>
                          <a:effectLst/>
                          <a:latin typeface="Calibri"/>
                        </a:rPr>
                        <a:t>4.18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04F"/>
                    </a:solidFill>
                  </a:tcPr>
                </a:tc>
                <a:tc>
                  <a:txBody>
                    <a:bodyPr/>
                    <a:lstStyle/>
                    <a:p>
                      <a:pPr algn="ctr" fontAlgn="ctr"/>
                      <a:r>
                        <a:rPr lang="hr-HR" sz="800" b="0" i="0" u="none" strike="noStrike">
                          <a:solidFill>
                            <a:srgbClr val="000000"/>
                          </a:solidFill>
                          <a:effectLst/>
                          <a:latin typeface="Calibri"/>
                        </a:rPr>
                        <a:t>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B23E"/>
                    </a:solidFill>
                  </a:tcPr>
                </a:tc>
                <a:tc>
                  <a:txBody>
                    <a:bodyPr/>
                    <a:lstStyle/>
                    <a:p>
                      <a:pPr algn="ctr" fontAlgn="ctr"/>
                      <a:r>
                        <a:rPr lang="hr-HR" sz="800" b="0" i="0" u="none" strike="noStrike">
                          <a:solidFill>
                            <a:srgbClr val="000000"/>
                          </a:solidFill>
                          <a:effectLst/>
                          <a:latin typeface="Calibri"/>
                        </a:rPr>
                        <a:t>4.18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C04F"/>
                    </a:solidFill>
                  </a:tcPr>
                </a:tc>
                <a:tc>
                  <a:txBody>
                    <a:bodyPr/>
                    <a:lstStyle/>
                    <a:p>
                      <a:pPr algn="ctr" fontAlgn="ctr"/>
                      <a:r>
                        <a:rPr lang="hr-HR" sz="800" b="0" i="0" u="none" strike="noStrike">
                          <a:solidFill>
                            <a:srgbClr val="000000"/>
                          </a:solidFill>
                          <a:effectLst/>
                          <a:latin typeface="Calibri"/>
                        </a:rPr>
                        <a:t>4.31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4B13C"/>
                    </a:solidFill>
                  </a:tcPr>
                </a:tc>
                <a:tc>
                  <a:txBody>
                    <a:bodyPr/>
                    <a:lstStyle/>
                    <a:p>
                      <a:pPr algn="ctr" fontAlgn="ctr"/>
                      <a:r>
                        <a:rPr lang="fi-FI" sz="800" b="0" i="0" u="none" strike="noStrike">
                          <a:solidFill>
                            <a:srgbClr val="000000"/>
                          </a:solidFill>
                          <a:effectLst/>
                          <a:latin typeface="Calibri"/>
                        </a:rPr>
                        <a:t>3.87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57C"/>
                    </a:solidFill>
                  </a:tcPr>
                </a:tc>
                <a:tc>
                  <a:txBody>
                    <a:bodyPr/>
                    <a:lstStyle/>
                    <a:p>
                      <a:pPr algn="ctr" fontAlgn="ctr"/>
                      <a:r>
                        <a:rPr lang="hr-HR" sz="800" b="0" i="0" u="none" strike="noStrike">
                          <a:solidFill>
                            <a:srgbClr val="000000"/>
                          </a:solidFill>
                          <a:effectLst/>
                          <a:latin typeface="Calibri"/>
                        </a:rPr>
                        <a:t>3.68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E7A"/>
                    </a:solidFill>
                  </a:tcPr>
                </a:tc>
                <a:tc>
                  <a:txBody>
                    <a:bodyPr/>
                    <a:lstStyle/>
                    <a:p>
                      <a:pPr algn="ctr" fontAlgn="ctr"/>
                      <a:r>
                        <a:rPr lang="fi-FI" sz="800" b="0" i="0" u="none" strike="noStrike" dirty="0">
                          <a:solidFill>
                            <a:srgbClr val="000000"/>
                          </a:solidFill>
                          <a:effectLst/>
                          <a:latin typeface="Calibri"/>
                        </a:rPr>
                        <a:t>3.79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882"/>
                    </a:solidFill>
                  </a:tcPr>
                </a:tc>
                <a:extLst>
                  <a:ext uri="{0D108BD9-81ED-4DB2-BD59-A6C34878D82A}">
                    <a16:rowId xmlns:a16="http://schemas.microsoft.com/office/drawing/2014/main" val="10003"/>
                  </a:ext>
                </a:extLst>
              </a:tr>
              <a:tr h="236522">
                <a:tc>
                  <a:txBody>
                    <a:bodyPr/>
                    <a:lstStyle/>
                    <a:p>
                      <a:pPr algn="ctr" fontAlgn="ctr"/>
                      <a:r>
                        <a:rPr lang="en-US" sz="700" b="1" i="0" u="none" strike="noStrike" dirty="0">
                          <a:solidFill>
                            <a:srgbClr val="000000"/>
                          </a:solidFill>
                          <a:effectLst/>
                          <a:latin typeface="Calibri"/>
                        </a:rPr>
                        <a:t>Oral </a:t>
                      </a:r>
                      <a:r>
                        <a:rPr lang="en-US" sz="700" b="1" i="0" u="none" strike="noStrike" dirty="0" err="1">
                          <a:solidFill>
                            <a:srgbClr val="000000"/>
                          </a:solidFill>
                          <a:effectLst/>
                          <a:latin typeface="Calibri"/>
                        </a:rPr>
                        <a:t>Comm</a:t>
                      </a:r>
                      <a:endParaRPr lang="en-US" sz="7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uk-UA" sz="800" b="0" i="0" u="none" strike="noStrike">
                          <a:solidFill>
                            <a:srgbClr val="000000"/>
                          </a:solidFill>
                          <a:effectLst/>
                          <a:latin typeface="Calibri"/>
                        </a:rPr>
                        <a:t>3.77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80"/>
                    </a:solidFill>
                  </a:tcPr>
                </a:tc>
                <a:tc>
                  <a:txBody>
                    <a:bodyPr/>
                    <a:lstStyle/>
                    <a:p>
                      <a:pPr algn="ctr" fontAlgn="ctr"/>
                      <a:r>
                        <a:rPr lang="hr-HR" sz="800" b="0" i="0" u="none" strike="noStrike">
                          <a:solidFill>
                            <a:srgbClr val="000000"/>
                          </a:solidFill>
                          <a:effectLst/>
                          <a:latin typeface="Calibri"/>
                        </a:rPr>
                        <a:t>4.12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AC858"/>
                    </a:solidFill>
                  </a:tcPr>
                </a:tc>
                <a:tc>
                  <a:txBody>
                    <a:bodyPr/>
                    <a:lstStyle/>
                    <a:p>
                      <a:pPr algn="ctr" fontAlgn="ctr"/>
                      <a:r>
                        <a:rPr lang="hr-HR" sz="800" b="0" i="0" u="none" strike="noStrike">
                          <a:solidFill>
                            <a:srgbClr val="000000"/>
                          </a:solidFill>
                          <a:effectLst/>
                          <a:latin typeface="Calibri"/>
                        </a:rPr>
                        <a:t>4.42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5A42C"/>
                    </a:solidFill>
                  </a:tcPr>
                </a:tc>
                <a:tc>
                  <a:txBody>
                    <a:bodyPr/>
                    <a:lstStyle/>
                    <a:p>
                      <a:pPr algn="ctr" fontAlgn="ctr"/>
                      <a:r>
                        <a:rPr lang="hr-HR" sz="800" b="0" i="0" u="none" strike="noStrike">
                          <a:solidFill>
                            <a:srgbClr val="000000"/>
                          </a:solidFill>
                          <a:effectLst/>
                          <a:latin typeface="Calibri"/>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0CA5B"/>
                    </a:solidFill>
                  </a:tcPr>
                </a:tc>
                <a:tc>
                  <a:txBody>
                    <a:bodyPr/>
                    <a:lstStyle/>
                    <a:p>
                      <a:pPr algn="ctr" fontAlgn="ctr"/>
                      <a:r>
                        <a:rPr lang="hr-HR" sz="800" b="0" i="0" u="none" strike="noStrike">
                          <a:solidFill>
                            <a:srgbClr val="000000"/>
                          </a:solidFill>
                          <a:effectLst/>
                          <a:latin typeface="Calibri"/>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7B"/>
                    </a:solidFill>
                  </a:tcPr>
                </a:tc>
                <a:tc>
                  <a:txBody>
                    <a:bodyPr/>
                    <a:lstStyle/>
                    <a:p>
                      <a:pPr algn="ctr" fontAlgn="ctr"/>
                      <a:r>
                        <a:rPr lang="hr-HR" sz="800" b="0" i="0" u="none" strike="noStrike">
                          <a:solidFill>
                            <a:srgbClr val="000000"/>
                          </a:solidFill>
                          <a:effectLst/>
                          <a:latin typeface="Calibri"/>
                        </a:rPr>
                        <a:t>3.56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371"/>
                    </a:solidFill>
                  </a:tcPr>
                </a:tc>
                <a:tc>
                  <a:txBody>
                    <a:bodyPr/>
                    <a:lstStyle/>
                    <a:p>
                      <a:pPr algn="ctr" fontAlgn="ctr"/>
                      <a:r>
                        <a:rPr lang="hr-HR" sz="800" b="0" i="0" u="none" strike="noStrike">
                          <a:solidFill>
                            <a:srgbClr val="000000"/>
                          </a:solidFill>
                          <a:effectLst/>
                          <a:latin typeface="Calibri"/>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7B"/>
                    </a:solidFill>
                  </a:tcPr>
                </a:tc>
                <a:extLst>
                  <a:ext uri="{0D108BD9-81ED-4DB2-BD59-A6C34878D82A}">
                    <a16:rowId xmlns:a16="http://schemas.microsoft.com/office/drawing/2014/main" val="10004"/>
                  </a:ext>
                </a:extLst>
              </a:tr>
              <a:tr h="236522">
                <a:tc>
                  <a:txBody>
                    <a:bodyPr/>
                    <a:lstStyle/>
                    <a:p>
                      <a:pPr algn="ctr" fontAlgn="ctr"/>
                      <a:r>
                        <a:rPr lang="en-US" sz="700" b="1" i="0" u="none" strike="noStrike" dirty="0">
                          <a:solidFill>
                            <a:srgbClr val="000000"/>
                          </a:solidFill>
                          <a:effectLst/>
                          <a:latin typeface="Calibri"/>
                        </a:rPr>
                        <a:t>Critical Reasoning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EA129"/>
                    </a:solidFill>
                  </a:tcPr>
                </a:tc>
                <a:tc>
                  <a:txBody>
                    <a:bodyPr/>
                    <a:lstStyle/>
                    <a:p>
                      <a:pPr algn="ctr" fontAlgn="ctr"/>
                      <a:r>
                        <a:rPr lang="hr-HR" sz="800" b="0" i="0" u="none" strike="noStrike">
                          <a:solidFill>
                            <a:srgbClr val="000000"/>
                          </a:solidFill>
                          <a:effectLst/>
                          <a:latin typeface="Calibri"/>
                        </a:rPr>
                        <a:t>4.61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8E11"/>
                    </a:solidFill>
                  </a:tcPr>
                </a:tc>
                <a:tc>
                  <a:txBody>
                    <a:bodyPr/>
                    <a:lstStyle/>
                    <a:p>
                      <a:pPr algn="ctr" fontAlgn="ctr"/>
                      <a:r>
                        <a:rPr lang="hr-HR" sz="800" b="0" i="0" u="none" strike="noStrike">
                          <a:solidFill>
                            <a:srgbClr val="000000"/>
                          </a:solidFill>
                          <a:effectLst/>
                          <a:latin typeface="Calibri"/>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F9B21"/>
                    </a:solidFill>
                  </a:tcPr>
                </a:tc>
                <a:tc>
                  <a:txBody>
                    <a:bodyPr/>
                    <a:lstStyle/>
                    <a:p>
                      <a:pPr algn="ctr" fontAlgn="ctr"/>
                      <a:r>
                        <a:rPr lang="hr-HR" sz="800" b="0" i="0" u="none" strike="noStrike">
                          <a:solidFill>
                            <a:srgbClr val="000000"/>
                          </a:solidFill>
                          <a:effectLst/>
                          <a:latin typeface="Calibri"/>
                        </a:rPr>
                        <a:t>4.22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CBB49"/>
                    </a:solidFill>
                  </a:tcPr>
                </a:tc>
                <a:tc>
                  <a:txBody>
                    <a:bodyPr/>
                    <a:lstStyle/>
                    <a:p>
                      <a:pPr algn="ctr" fontAlgn="ctr"/>
                      <a:r>
                        <a:rPr lang="hr-HR" sz="800" b="0" i="0" u="none" strike="noStrike">
                          <a:solidFill>
                            <a:srgbClr val="000000"/>
                          </a:solidFill>
                          <a:effectLst/>
                          <a:latin typeface="Calibri"/>
                        </a:rPr>
                        <a:t>4.18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14F"/>
                    </a:solidFill>
                  </a:tcPr>
                </a:tc>
                <a:tc>
                  <a:txBody>
                    <a:bodyPr/>
                    <a:lstStyle/>
                    <a:p>
                      <a:pPr algn="ctr" fontAlgn="ctr"/>
                      <a:r>
                        <a:rPr lang="hr-HR" sz="800" b="0" i="0" u="none" strike="noStrike">
                          <a:solidFill>
                            <a:srgbClr val="000000"/>
                          </a:solidFill>
                          <a:effectLst/>
                          <a:latin typeface="Calibri"/>
                        </a:rPr>
                        <a:t>4.29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B33E"/>
                    </a:solidFill>
                  </a:tcPr>
                </a:tc>
                <a:tc>
                  <a:txBody>
                    <a:bodyPr/>
                    <a:lstStyle/>
                    <a:p>
                      <a:pPr algn="ctr" fontAlgn="ctr"/>
                      <a:r>
                        <a:rPr lang="hr-HR" sz="800" b="0" i="0" u="none" strike="noStrike">
                          <a:solidFill>
                            <a:srgbClr val="000000"/>
                          </a:solidFill>
                          <a:effectLst/>
                          <a:latin typeface="Calibri"/>
                        </a:rPr>
                        <a:t>4.53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971C"/>
                    </a:solidFill>
                  </a:tcPr>
                </a:tc>
                <a:extLst>
                  <a:ext uri="{0D108BD9-81ED-4DB2-BD59-A6C34878D82A}">
                    <a16:rowId xmlns:a16="http://schemas.microsoft.com/office/drawing/2014/main" val="10005"/>
                  </a:ext>
                </a:extLst>
              </a:tr>
              <a:tr h="236522">
                <a:tc>
                  <a:txBody>
                    <a:bodyPr/>
                    <a:lstStyle/>
                    <a:p>
                      <a:pPr algn="ctr" fontAlgn="ctr"/>
                      <a:r>
                        <a:rPr lang="en-US" sz="700" b="1" i="0" u="none" strike="noStrike" dirty="0">
                          <a:solidFill>
                            <a:srgbClr val="000000"/>
                          </a:solidFill>
                          <a:effectLst/>
                          <a:latin typeface="Calibri"/>
                        </a:rPr>
                        <a:t>Quant and Math Reasoning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800" b="0" i="0" u="none" strike="noStrike">
                          <a:solidFill>
                            <a:srgbClr val="000000"/>
                          </a:solidFill>
                          <a:effectLst/>
                          <a:latin typeface="Calibri"/>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E49"/>
                    </a:solidFill>
                  </a:tcPr>
                </a:tc>
                <a:tc>
                  <a:txBody>
                    <a:bodyPr/>
                    <a:lstStyle/>
                    <a:p>
                      <a:pPr algn="ctr" fontAlgn="ctr"/>
                      <a:r>
                        <a:rPr lang="hr-HR" sz="800" b="0" i="0" u="none" strike="noStrike">
                          <a:solidFill>
                            <a:srgbClr val="000000"/>
                          </a:solidFill>
                          <a:effectLst/>
                          <a:latin typeface="Calibri"/>
                        </a:rPr>
                        <a:t>3.37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164"/>
                    </a:solidFill>
                  </a:tcPr>
                </a:tc>
                <a:tc>
                  <a:txBody>
                    <a:bodyPr/>
                    <a:lstStyle/>
                    <a:p>
                      <a:pPr algn="ctr" fontAlgn="ctr"/>
                      <a:r>
                        <a:rPr lang="hr-HR" sz="800" b="0" i="0" u="none" strike="noStrike">
                          <a:solidFill>
                            <a:srgbClr val="000000"/>
                          </a:solidFill>
                          <a:effectLst/>
                          <a:latin typeface="Calibri"/>
                        </a:rPr>
                        <a:t>3.48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B6C"/>
                    </a:solidFill>
                  </a:tcPr>
                </a:tc>
                <a:tc>
                  <a:txBody>
                    <a:bodyPr/>
                    <a:lstStyle/>
                    <a:p>
                      <a:pPr algn="ctr" fontAlgn="ctr"/>
                      <a:r>
                        <a:rPr lang="hr-HR" sz="800" b="0" i="0" u="none" strike="noStrike">
                          <a:solidFill>
                            <a:srgbClr val="000000"/>
                          </a:solidFill>
                          <a:effectLst/>
                          <a:latin typeface="Calibri"/>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D61"/>
                    </a:solidFill>
                  </a:tcPr>
                </a:tc>
                <a:tc>
                  <a:txBody>
                    <a:bodyPr/>
                    <a:lstStyle/>
                    <a:p>
                      <a:pPr algn="ctr" fontAlgn="ctr"/>
                      <a:r>
                        <a:rPr lang="hr-HR" sz="800" b="0" i="0" u="none" strike="noStrike">
                          <a:solidFill>
                            <a:srgbClr val="000000"/>
                          </a:solidFill>
                          <a:effectLst/>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D6D"/>
                    </a:solidFill>
                  </a:tcPr>
                </a:tc>
                <a:tc>
                  <a:txBody>
                    <a:bodyPr/>
                    <a:lstStyle/>
                    <a:p>
                      <a:pPr algn="ctr" fontAlgn="ctr"/>
                      <a:r>
                        <a:rPr lang="hr-HR" sz="800" b="0" i="0" u="none" strike="noStrike">
                          <a:solidFill>
                            <a:srgbClr val="000000"/>
                          </a:solidFill>
                          <a:effectLst/>
                          <a:latin typeface="Calibri"/>
                        </a:rPr>
                        <a:t>3.73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37E"/>
                    </a:solidFill>
                  </a:tcPr>
                </a:tc>
                <a:tc>
                  <a:txBody>
                    <a:bodyPr/>
                    <a:lstStyle/>
                    <a:p>
                      <a:pPr algn="ctr" fontAlgn="ctr"/>
                      <a:r>
                        <a:rPr lang="hr-HR" sz="800" b="0" i="0" u="none" strike="noStrike">
                          <a:solidFill>
                            <a:srgbClr val="000000"/>
                          </a:solidFill>
                          <a:effectLst/>
                          <a:latin typeface="Calibri"/>
                        </a:rPr>
                        <a:t>3.35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E62"/>
                    </a:solidFill>
                  </a:tcPr>
                </a:tc>
                <a:extLst>
                  <a:ext uri="{0D108BD9-81ED-4DB2-BD59-A6C34878D82A}">
                    <a16:rowId xmlns:a16="http://schemas.microsoft.com/office/drawing/2014/main" val="10006"/>
                  </a:ext>
                </a:extLst>
              </a:tr>
              <a:tr h="236522">
                <a:tc>
                  <a:txBody>
                    <a:bodyPr/>
                    <a:lstStyle/>
                    <a:p>
                      <a:pPr algn="ctr" fontAlgn="ctr"/>
                      <a:r>
                        <a:rPr lang="en-US" sz="700" b="1" i="0" u="none" strike="noStrike" dirty="0">
                          <a:solidFill>
                            <a:srgbClr val="000000"/>
                          </a:solidFill>
                          <a:effectLst/>
                          <a:latin typeface="Calibri"/>
                        </a:rPr>
                        <a:t>American &amp; CA Gov't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E57D"/>
                    </a:solidFill>
                  </a:tcPr>
                </a:tc>
                <a:tc>
                  <a:txBody>
                    <a:bodyPr/>
                    <a:lstStyle/>
                    <a:p>
                      <a:pPr algn="ctr" fontAlgn="ctr"/>
                      <a:r>
                        <a:rPr lang="hr-HR" sz="8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E57D"/>
                    </a:solidFill>
                  </a:tcPr>
                </a:tc>
                <a:tc>
                  <a:txBody>
                    <a:bodyPr/>
                    <a:lstStyle/>
                    <a:p>
                      <a:pPr algn="ctr" fontAlgn="ctr"/>
                      <a:r>
                        <a:rPr lang="hr-HR" sz="800" b="0" i="0" u="none" strike="noStrike">
                          <a:solidFill>
                            <a:srgbClr val="000000"/>
                          </a:solidFill>
                          <a:effectLst/>
                          <a:latin typeface="Calibri"/>
                        </a:rPr>
                        <a:t>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47B"/>
                    </a:solidFill>
                  </a:tcPr>
                </a:tc>
                <a:tc>
                  <a:txBody>
                    <a:bodyPr/>
                    <a:lstStyle/>
                    <a:p>
                      <a:pPr algn="ctr" fontAlgn="ctr"/>
                      <a:r>
                        <a:rPr lang="hr-HR" sz="800" b="0" i="0" u="none" strike="noStrike">
                          <a:solidFill>
                            <a:srgbClr val="000000"/>
                          </a:solidFill>
                          <a:effectLst/>
                          <a:latin typeface="Calibri"/>
                        </a:rPr>
                        <a:t>4.03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265"/>
                    </a:solidFill>
                  </a:tcPr>
                </a:tc>
                <a:tc>
                  <a:txBody>
                    <a:bodyPr/>
                    <a:lstStyle/>
                    <a:p>
                      <a:pPr algn="ctr" fontAlgn="ctr"/>
                      <a:r>
                        <a:rPr lang="hr-HR" sz="800" b="0" i="0" u="none" strike="noStrike">
                          <a:solidFill>
                            <a:srgbClr val="000000"/>
                          </a:solidFill>
                          <a:effectLst/>
                          <a:latin typeface="Calibri"/>
                        </a:rPr>
                        <a:t>3.83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E981"/>
                    </a:solidFill>
                  </a:tcPr>
                </a:tc>
                <a:tc>
                  <a:txBody>
                    <a:bodyPr/>
                    <a:lstStyle/>
                    <a:p>
                      <a:pPr algn="ctr" fontAlgn="ctr"/>
                      <a:r>
                        <a:rPr lang="hr-HR" sz="800" b="0" i="0" u="none" strike="noStrike">
                          <a:solidFill>
                            <a:srgbClr val="000000"/>
                          </a:solidFill>
                          <a:effectLst/>
                          <a:latin typeface="Calibri"/>
                        </a:rPr>
                        <a:t>3.73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37E"/>
                    </a:solidFill>
                  </a:tcPr>
                </a:tc>
                <a:tc>
                  <a:txBody>
                    <a:bodyPr/>
                    <a:lstStyle/>
                    <a:p>
                      <a:pPr algn="ctr" fontAlgn="ctr"/>
                      <a:r>
                        <a:rPr lang="uk-UA" sz="800" b="0" i="0" u="none" strike="noStrike">
                          <a:solidFill>
                            <a:srgbClr val="000000"/>
                          </a:solidFill>
                          <a:effectLst/>
                          <a:latin typeface="Calibri"/>
                        </a:rPr>
                        <a:t>3.77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81"/>
                    </a:solidFill>
                  </a:tcPr>
                </a:tc>
                <a:extLst>
                  <a:ext uri="{0D108BD9-81ED-4DB2-BD59-A6C34878D82A}">
                    <a16:rowId xmlns:a16="http://schemas.microsoft.com/office/drawing/2014/main" val="10007"/>
                  </a:ext>
                </a:extLst>
              </a:tr>
              <a:tr h="236522">
                <a:tc>
                  <a:txBody>
                    <a:bodyPr/>
                    <a:lstStyle/>
                    <a:p>
                      <a:pPr algn="ctr" fontAlgn="ctr"/>
                      <a:r>
                        <a:rPr lang="en-US" sz="700" b="1" i="0" u="none" strike="noStrike" dirty="0">
                          <a:solidFill>
                            <a:srgbClr val="000000"/>
                          </a:solidFill>
                          <a:effectLst/>
                          <a:latin typeface="Calibri"/>
                        </a:rPr>
                        <a:t>BIOL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dirty="0">
                          <a:solidFill>
                            <a:srgbClr val="000000"/>
                          </a:solidFill>
                          <a:effectLst/>
                          <a:latin typeface="Calibri"/>
                        </a:rPr>
                        <a:t>2.95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46"/>
                    </a:solidFill>
                  </a:tcPr>
                </a:tc>
                <a:tc>
                  <a:txBody>
                    <a:bodyPr/>
                    <a:lstStyle/>
                    <a:p>
                      <a:pPr algn="ctr" fontAlgn="ctr"/>
                      <a:r>
                        <a:rPr lang="hr-HR" sz="800" b="0" i="0" u="none" strike="noStrike">
                          <a:solidFill>
                            <a:srgbClr val="000000"/>
                          </a:solidFill>
                          <a:effectLst/>
                          <a:latin typeface="Calibri"/>
                        </a:rPr>
                        <a:t>3.62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876"/>
                    </a:solidFill>
                  </a:tcPr>
                </a:tc>
                <a:tc>
                  <a:txBody>
                    <a:bodyPr/>
                    <a:lstStyle/>
                    <a:p>
                      <a:pPr algn="ctr" fontAlgn="ctr"/>
                      <a:r>
                        <a:rPr lang="hr-HR" sz="800" b="0" i="0" u="none" strike="noStrike">
                          <a:solidFill>
                            <a:srgbClr val="000000"/>
                          </a:solidFill>
                          <a:effectLst/>
                          <a:latin typeface="Calibri"/>
                        </a:rPr>
                        <a:t>3.71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7D"/>
                    </a:solidFill>
                  </a:tcPr>
                </a:tc>
                <a:tc>
                  <a:txBody>
                    <a:bodyPr/>
                    <a:lstStyle/>
                    <a:p>
                      <a:pPr algn="ctr" fontAlgn="ctr"/>
                      <a:r>
                        <a:rPr lang="hr-HR" sz="800" b="0" i="0" u="none" strike="noStrike">
                          <a:solidFill>
                            <a:srgbClr val="000000"/>
                          </a:solidFill>
                          <a:effectLst/>
                          <a:latin typeface="Calibri"/>
                        </a:rPr>
                        <a:t>3.43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668"/>
                    </a:solidFill>
                  </a:tcPr>
                </a:tc>
                <a:tc>
                  <a:txBody>
                    <a:bodyPr/>
                    <a:lstStyle/>
                    <a:p>
                      <a:pPr algn="ctr" fontAlgn="ctr"/>
                      <a:r>
                        <a:rPr lang="hr-HR" sz="800" b="0" i="0" u="none" strike="noStrike">
                          <a:solidFill>
                            <a:srgbClr val="000000"/>
                          </a:solidFill>
                          <a:effectLst/>
                          <a:latin typeface="Calibri"/>
                        </a:rPr>
                        <a:t>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472"/>
                    </a:solidFill>
                  </a:tcPr>
                </a:tc>
                <a:tc>
                  <a:txBody>
                    <a:bodyPr/>
                    <a:lstStyle/>
                    <a:p>
                      <a:pPr algn="ctr" fontAlgn="ctr"/>
                      <a:r>
                        <a:rPr lang="hr-HR" sz="800" b="0" i="0" u="none" strike="noStrike">
                          <a:solidFill>
                            <a:srgbClr val="000000"/>
                          </a:solidFill>
                          <a:effectLst/>
                          <a:latin typeface="Calibri"/>
                        </a:rPr>
                        <a:t>3.62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876"/>
                    </a:solidFill>
                  </a:tcPr>
                </a:tc>
                <a:tc>
                  <a:txBody>
                    <a:bodyPr/>
                    <a:lstStyle/>
                    <a:p>
                      <a:pPr algn="ctr" fontAlgn="ctr"/>
                      <a:r>
                        <a:rPr lang="hr-HR" sz="800" b="0" i="0" u="none" strike="noStrike">
                          <a:solidFill>
                            <a:srgbClr val="000000"/>
                          </a:solidFill>
                          <a:effectLst/>
                          <a:latin typeface="Calibri"/>
                        </a:rPr>
                        <a:t>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472"/>
                    </a:solidFill>
                  </a:tcPr>
                </a:tc>
                <a:extLst>
                  <a:ext uri="{0D108BD9-81ED-4DB2-BD59-A6C34878D82A}">
                    <a16:rowId xmlns:a16="http://schemas.microsoft.com/office/drawing/2014/main" val="10008"/>
                  </a:ext>
                </a:extLst>
              </a:tr>
              <a:tr h="236522">
                <a:tc>
                  <a:txBody>
                    <a:bodyPr/>
                    <a:lstStyle/>
                    <a:p>
                      <a:pPr algn="ctr" fontAlgn="ctr"/>
                      <a:r>
                        <a:rPr lang="en-US" sz="700" b="1" i="0" u="none" strike="noStrike" dirty="0">
                          <a:solidFill>
                            <a:srgbClr val="000000"/>
                          </a:solidFill>
                          <a:effectLst/>
                          <a:latin typeface="Calibri"/>
                        </a:rPr>
                        <a:t>PHYS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dirty="0">
                          <a:solidFill>
                            <a:srgbClr val="000000"/>
                          </a:solidFill>
                          <a:effectLst/>
                          <a:latin typeface="Calibri"/>
                        </a:rPr>
                        <a:t>3.06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34E"/>
                    </a:solidFill>
                  </a:tcPr>
                </a:tc>
                <a:tc>
                  <a:txBody>
                    <a:bodyPr/>
                    <a:lstStyle/>
                    <a:p>
                      <a:pPr algn="ctr" fontAlgn="ctr"/>
                      <a:r>
                        <a:rPr lang="hr-HR" sz="800" b="0" i="0" u="none" strike="noStrike">
                          <a:solidFill>
                            <a:srgbClr val="000000"/>
                          </a:solidFill>
                          <a:effectLst/>
                          <a:latin typeface="Calibri"/>
                        </a:rPr>
                        <a:t>3.53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6F"/>
                    </a:solidFill>
                  </a:tcPr>
                </a:tc>
                <a:tc>
                  <a:txBody>
                    <a:bodyPr/>
                    <a:lstStyle/>
                    <a:p>
                      <a:pPr algn="ctr" fontAlgn="ctr"/>
                      <a:r>
                        <a:rPr lang="hr-HR" sz="800" b="0" i="0" u="none" strike="noStrike">
                          <a:solidFill>
                            <a:srgbClr val="000000"/>
                          </a:solidFill>
                          <a:effectLst/>
                          <a:latin typeface="Calibri"/>
                        </a:rPr>
                        <a:t>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37A"/>
                    </a:solidFill>
                  </a:tcPr>
                </a:tc>
                <a:tc>
                  <a:txBody>
                    <a:bodyPr/>
                    <a:lstStyle/>
                    <a:p>
                      <a:pPr algn="ctr" fontAlgn="ctr"/>
                      <a:r>
                        <a:rPr lang="hr-HR" sz="800" b="0" i="0" u="none" strike="noStrike">
                          <a:solidFill>
                            <a:srgbClr val="000000"/>
                          </a:solidFill>
                          <a:effectLst/>
                          <a:latin typeface="Calibri"/>
                        </a:rPr>
                        <a:t>3.47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A6B"/>
                    </a:solidFill>
                  </a:tcPr>
                </a:tc>
                <a:tc>
                  <a:txBody>
                    <a:bodyPr/>
                    <a:lstStyle/>
                    <a:p>
                      <a:pPr algn="ctr" fontAlgn="ctr"/>
                      <a:r>
                        <a:rPr lang="hr-HR" sz="800" b="0" i="0" u="none" strike="noStrike">
                          <a:solidFill>
                            <a:srgbClr val="000000"/>
                          </a:solidFill>
                          <a:effectLst/>
                          <a:latin typeface="Calibri"/>
                        </a:rPr>
                        <a:t>3.65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78"/>
                    </a:solidFill>
                  </a:tcPr>
                </a:tc>
                <a:tc>
                  <a:txBody>
                    <a:bodyPr/>
                    <a:lstStyle/>
                    <a:p>
                      <a:pPr algn="ctr" fontAlgn="ctr"/>
                      <a:r>
                        <a:rPr lang="hr-HR" sz="800" b="0" i="0" u="none" strike="noStrike">
                          <a:solidFill>
                            <a:srgbClr val="000000"/>
                          </a:solidFill>
                          <a:effectLst/>
                          <a:latin typeface="Calibri"/>
                        </a:rPr>
                        <a:t>3.76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80"/>
                    </a:solidFill>
                  </a:tcPr>
                </a:tc>
                <a:tc>
                  <a:txBody>
                    <a:bodyPr/>
                    <a:lstStyle/>
                    <a:p>
                      <a:pPr algn="ctr" fontAlgn="ctr"/>
                      <a:r>
                        <a:rPr lang="hr-HR" sz="800" b="0" i="0" u="none" strike="noStrike">
                          <a:solidFill>
                            <a:srgbClr val="000000"/>
                          </a:solidFill>
                          <a:effectLst/>
                          <a:latin typeface="Calibri"/>
                        </a:rPr>
                        <a:t>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37A"/>
                    </a:solidFill>
                  </a:tcPr>
                </a:tc>
                <a:extLst>
                  <a:ext uri="{0D108BD9-81ED-4DB2-BD59-A6C34878D82A}">
                    <a16:rowId xmlns:a16="http://schemas.microsoft.com/office/drawing/2014/main" val="10009"/>
                  </a:ext>
                </a:extLst>
              </a:tr>
              <a:tr h="236522">
                <a:tc>
                  <a:txBody>
                    <a:bodyPr/>
                    <a:lstStyle/>
                    <a:p>
                      <a:pPr algn="ctr" fontAlgn="ctr"/>
                      <a:r>
                        <a:rPr lang="en-US" sz="700" b="1" i="0" u="none" strike="noStrike" dirty="0">
                          <a:solidFill>
                            <a:srgbClr val="000000"/>
                          </a:solidFill>
                          <a:effectLst/>
                          <a:latin typeface="Calibri"/>
                        </a:rPr>
                        <a:t>Applied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95E"/>
                    </a:solidFill>
                  </a:tcPr>
                </a:tc>
                <a:tc>
                  <a:txBody>
                    <a:bodyPr/>
                    <a:lstStyle/>
                    <a:p>
                      <a:pPr algn="ctr" fontAlgn="ctr"/>
                      <a:r>
                        <a:rPr lang="hr-HR" sz="800" b="0" i="0" u="none" strike="noStrike" dirty="0">
                          <a:solidFill>
                            <a:srgbClr val="000000"/>
                          </a:solidFill>
                          <a:effectLst/>
                          <a:latin typeface="Calibri"/>
                        </a:rPr>
                        <a:t>3.71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7D"/>
                    </a:solidFill>
                  </a:tcPr>
                </a:tc>
                <a:tc>
                  <a:txBody>
                    <a:bodyPr/>
                    <a:lstStyle/>
                    <a:p>
                      <a:pPr algn="ctr" fontAlgn="ctr"/>
                      <a:r>
                        <a:rPr lang="en-US" sz="800" b="0" i="0" u="none" strike="noStrike" dirty="0">
                          <a:solidFill>
                            <a:srgbClr val="000000"/>
                          </a:solidFill>
                          <a:effectLst/>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D569"/>
                    </a:solidFill>
                  </a:tcPr>
                </a:tc>
                <a:tc>
                  <a:txBody>
                    <a:bodyPr/>
                    <a:lstStyle/>
                    <a:p>
                      <a:pPr algn="ctr" fontAlgn="ctr"/>
                      <a:r>
                        <a:rPr lang="en-US" sz="800" b="0" i="0" u="none" strike="noStrike">
                          <a:solidFill>
                            <a:srgbClr val="000000"/>
                          </a:solidFill>
                          <a:effectLst/>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D569"/>
                    </a:solidFill>
                  </a:tcPr>
                </a:tc>
                <a:tc>
                  <a:txBody>
                    <a:bodyPr/>
                    <a:lstStyle/>
                    <a:p>
                      <a:pPr algn="ctr" fontAlgn="ctr"/>
                      <a:r>
                        <a:rPr lang="hr-HR" sz="800" b="0" i="0" u="none" strike="noStrike">
                          <a:solidFill>
                            <a:srgbClr val="000000"/>
                          </a:solidFill>
                          <a:effectLst/>
                          <a:latin typeface="Calibri"/>
                        </a:rPr>
                        <a:t>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E67E"/>
                    </a:solidFill>
                  </a:tcPr>
                </a:tc>
                <a:tc>
                  <a:txBody>
                    <a:bodyPr/>
                    <a:lstStyle/>
                    <a:p>
                      <a:pPr algn="ctr" fontAlgn="ctr"/>
                      <a:r>
                        <a:rPr lang="hr-HR" sz="800" b="0" i="0" u="none" strike="noStrike">
                          <a:solidFill>
                            <a:srgbClr val="000000"/>
                          </a:solidFill>
                          <a:effectLst/>
                          <a:latin typeface="Calibri"/>
                        </a:rPr>
                        <a:t>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54"/>
                    </a:solidFill>
                  </a:tcPr>
                </a:tc>
                <a:tc>
                  <a:txBody>
                    <a:bodyPr/>
                    <a:lstStyle/>
                    <a:p>
                      <a:pPr algn="ctr" fontAlgn="ctr"/>
                      <a:r>
                        <a:rPr lang="hr-HR" sz="800" b="0" i="0" u="none" strike="noStrike">
                          <a:solidFill>
                            <a:srgbClr val="000000"/>
                          </a:solidFill>
                          <a:effectLst/>
                          <a:latin typeface="Calibri"/>
                        </a:rPr>
                        <a:t>3.29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95E"/>
                    </a:solidFill>
                  </a:tcPr>
                </a:tc>
                <a:extLst>
                  <a:ext uri="{0D108BD9-81ED-4DB2-BD59-A6C34878D82A}">
                    <a16:rowId xmlns:a16="http://schemas.microsoft.com/office/drawing/2014/main" val="10010"/>
                  </a:ext>
                </a:extLst>
              </a:tr>
              <a:tr h="257295">
                <a:tc>
                  <a:txBody>
                    <a:bodyPr/>
                    <a:lstStyle/>
                    <a:p>
                      <a:pPr algn="ctr" fontAlgn="ctr"/>
                      <a:r>
                        <a:rPr lang="en-US" sz="700" b="1" i="0" u="none" strike="noStrike" dirty="0">
                          <a:solidFill>
                            <a:srgbClr val="000000"/>
                          </a:solidFill>
                          <a:effectLst/>
                          <a:latin typeface="Calibri"/>
                        </a:rPr>
                        <a:t>Arts &amp; Humanities (Literature)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800" b="0" i="0" u="none" strike="noStrike">
                          <a:solidFill>
                            <a:srgbClr val="000000"/>
                          </a:solidFill>
                          <a:effectLst/>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D569"/>
                    </a:solidFill>
                  </a:tcPr>
                </a:tc>
                <a:tc>
                  <a:txBody>
                    <a:bodyPr/>
                    <a:lstStyle/>
                    <a:p>
                      <a:pPr algn="ctr" fontAlgn="ctr"/>
                      <a:r>
                        <a:rPr lang="hr-HR" sz="800" b="0" i="0" u="none" strike="noStrike">
                          <a:solidFill>
                            <a:srgbClr val="000000"/>
                          </a:solidFill>
                          <a:effectLst/>
                          <a:latin typeface="Calibri"/>
                        </a:rPr>
                        <a:t>4.19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BF4E"/>
                    </a:solidFill>
                  </a:tcPr>
                </a:tc>
                <a:tc>
                  <a:txBody>
                    <a:bodyPr/>
                    <a:lstStyle/>
                    <a:p>
                      <a:pPr algn="ctr" fontAlgn="ctr"/>
                      <a:r>
                        <a:rPr lang="en-US" sz="800" b="0" i="0" u="none" strike="noStrike" dirty="0">
                          <a:solidFill>
                            <a:srgbClr val="000000"/>
                          </a:solidFill>
                          <a:effectLst/>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D569"/>
                    </a:solidFill>
                  </a:tcPr>
                </a:tc>
                <a:tc>
                  <a:txBody>
                    <a:bodyPr/>
                    <a:lstStyle/>
                    <a:p>
                      <a:pPr algn="ctr" fontAlgn="ctr"/>
                      <a:r>
                        <a:rPr lang="hr-HR" sz="800" b="0" i="0" u="none" strike="noStrike">
                          <a:solidFill>
                            <a:srgbClr val="000000"/>
                          </a:solidFill>
                          <a:effectLst/>
                          <a:latin typeface="Calibri"/>
                        </a:rPr>
                        <a:t>3.69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F7B"/>
                    </a:solidFill>
                  </a:tcPr>
                </a:tc>
                <a:tc>
                  <a:txBody>
                    <a:bodyPr/>
                    <a:lstStyle/>
                    <a:p>
                      <a:pPr algn="ctr" fontAlgn="ctr"/>
                      <a:r>
                        <a:rPr lang="hr-HR" sz="800" b="0" i="0" u="none" strike="noStrike">
                          <a:solidFill>
                            <a:srgbClr val="000000"/>
                          </a:solidFill>
                          <a:effectLst/>
                          <a:latin typeface="Calibri"/>
                        </a:rPr>
                        <a:t>3.44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69"/>
                    </a:solidFill>
                  </a:tcPr>
                </a:tc>
                <a:tc>
                  <a:txBody>
                    <a:bodyPr/>
                    <a:lstStyle/>
                    <a:p>
                      <a:pPr algn="ctr" fontAlgn="ctr"/>
                      <a:r>
                        <a:rPr lang="hr-HR" sz="800" b="0" i="0" u="none" strike="noStrike">
                          <a:solidFill>
                            <a:srgbClr val="000000"/>
                          </a:solidFill>
                          <a:effectLst/>
                          <a:latin typeface="Calibri"/>
                        </a:rPr>
                        <a:t>3.25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55B"/>
                    </a:solidFill>
                  </a:tcPr>
                </a:tc>
                <a:tc>
                  <a:txBody>
                    <a:bodyPr/>
                    <a:lstStyle/>
                    <a:p>
                      <a:pPr algn="ctr" fontAlgn="ctr"/>
                      <a:r>
                        <a:rPr lang="hr-HR" sz="800" b="0" i="0" u="none" strike="noStrike">
                          <a:solidFill>
                            <a:srgbClr val="000000"/>
                          </a:solidFill>
                          <a:effectLst/>
                          <a:latin typeface="Calibri"/>
                        </a:rPr>
                        <a:t>3.31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B60"/>
                    </a:solidFill>
                  </a:tcPr>
                </a:tc>
                <a:extLst>
                  <a:ext uri="{0D108BD9-81ED-4DB2-BD59-A6C34878D82A}">
                    <a16:rowId xmlns:a16="http://schemas.microsoft.com/office/drawing/2014/main" val="10011"/>
                  </a:ext>
                </a:extLst>
              </a:tr>
              <a:tr h="257295">
                <a:tc>
                  <a:txBody>
                    <a:bodyPr/>
                    <a:lstStyle/>
                    <a:p>
                      <a:pPr algn="ctr" fontAlgn="ctr"/>
                      <a:r>
                        <a:rPr lang="en-US" sz="700" b="1" i="0" u="none" strike="noStrike" dirty="0">
                          <a:solidFill>
                            <a:srgbClr val="000000"/>
                          </a:solidFill>
                          <a:effectLst/>
                          <a:latin typeface="Calibri"/>
                        </a:rPr>
                        <a:t>Arts &amp; Humanities (Arts)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B6B"/>
                    </a:solidFill>
                  </a:tcPr>
                </a:tc>
                <a:tc>
                  <a:txBody>
                    <a:bodyPr/>
                    <a:lstStyle/>
                    <a:p>
                      <a:pPr algn="ctr" fontAlgn="ctr"/>
                      <a:r>
                        <a:rPr lang="hr-HR" sz="800" b="0" i="0" u="none" strike="noStrike">
                          <a:solidFill>
                            <a:srgbClr val="000000"/>
                          </a:solidFill>
                          <a:effectLst/>
                          <a:latin typeface="Calibri"/>
                        </a:rPr>
                        <a:t>3.63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A77"/>
                    </a:solidFill>
                  </a:tcPr>
                </a:tc>
                <a:tc>
                  <a:txBody>
                    <a:bodyPr/>
                    <a:lstStyle/>
                    <a:p>
                      <a:pPr algn="ctr" fontAlgn="ctr"/>
                      <a:r>
                        <a:rPr lang="hr-HR" sz="800" b="0" i="0" u="none" strike="noStrike" dirty="0">
                          <a:solidFill>
                            <a:srgbClr val="000000"/>
                          </a:solidFill>
                          <a:effectLst/>
                          <a:latin typeface="Calibri"/>
                        </a:rPr>
                        <a:t>3.47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B6B"/>
                    </a:solidFill>
                  </a:tcPr>
                </a:tc>
                <a:tc>
                  <a:txBody>
                    <a:bodyPr/>
                    <a:lstStyle/>
                    <a:p>
                      <a:pPr algn="ctr" fontAlgn="ctr"/>
                      <a:r>
                        <a:rPr lang="fi-FI" sz="800" b="0" i="0" u="none" strike="noStrike" dirty="0">
                          <a:solidFill>
                            <a:srgbClr val="000000"/>
                          </a:solidFill>
                          <a:effectLst/>
                          <a:latin typeface="Calibri"/>
                        </a:rPr>
                        <a:t>3.79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982"/>
                    </a:solidFill>
                  </a:tcPr>
                </a:tc>
                <a:tc>
                  <a:txBody>
                    <a:bodyPr/>
                    <a:lstStyle/>
                    <a:p>
                      <a:pPr algn="ctr" fontAlgn="ctr"/>
                      <a:r>
                        <a:rPr lang="hr-HR" sz="800" b="0" i="0" u="none" strike="noStrike">
                          <a:solidFill>
                            <a:srgbClr val="000000"/>
                          </a:solidFill>
                          <a:effectLst/>
                          <a:latin typeface="Calibri"/>
                        </a:rPr>
                        <a:t>2.89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442"/>
                    </a:solidFill>
                  </a:tcPr>
                </a:tc>
                <a:tc>
                  <a:txBody>
                    <a:bodyPr/>
                    <a:lstStyle/>
                    <a:p>
                      <a:pPr algn="ctr" fontAlgn="ctr"/>
                      <a:r>
                        <a:rPr lang="en-US" sz="800" b="0" i="0" u="none" strike="noStrike">
                          <a:solidFill>
                            <a:srgbClr val="000000"/>
                          </a:solidFill>
                          <a:effectLst/>
                          <a:latin typeface="Calibri"/>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E49"/>
                    </a:solidFill>
                  </a:tcPr>
                </a:tc>
                <a:tc>
                  <a:txBody>
                    <a:bodyPr/>
                    <a:lstStyle/>
                    <a:p>
                      <a:pPr algn="ctr" fontAlgn="ctr"/>
                      <a:r>
                        <a:rPr lang="hr-HR" sz="800" b="0" i="0" u="none" strike="noStrike">
                          <a:solidFill>
                            <a:srgbClr val="000000"/>
                          </a:solidFill>
                          <a:effectLst/>
                          <a:latin typeface="Calibri"/>
                        </a:rPr>
                        <a:t>2.95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46"/>
                    </a:solidFill>
                  </a:tcPr>
                </a:tc>
                <a:extLst>
                  <a:ext uri="{0D108BD9-81ED-4DB2-BD59-A6C34878D82A}">
                    <a16:rowId xmlns:a16="http://schemas.microsoft.com/office/drawing/2014/main" val="10012"/>
                  </a:ext>
                </a:extLst>
              </a:tr>
              <a:tr h="257295">
                <a:tc>
                  <a:txBody>
                    <a:bodyPr/>
                    <a:lstStyle/>
                    <a:p>
                      <a:pPr algn="ctr" fontAlgn="ctr"/>
                      <a:r>
                        <a:rPr lang="en-US" sz="700" b="1" i="0" u="none" strike="noStrike" dirty="0">
                          <a:solidFill>
                            <a:srgbClr val="000000"/>
                          </a:solidFill>
                          <a:effectLst/>
                          <a:latin typeface="Calibri"/>
                        </a:rPr>
                        <a:t>Arts &amp; Humanities (Philosophy)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573"/>
                    </a:solidFill>
                  </a:tcPr>
                </a:tc>
                <a:tc>
                  <a:txBody>
                    <a:bodyPr/>
                    <a:lstStyle/>
                    <a:p>
                      <a:pPr algn="ctr" fontAlgn="ctr"/>
                      <a:r>
                        <a:rPr lang="hr-HR" sz="800" b="0" i="0" u="none" strike="noStrike">
                          <a:solidFill>
                            <a:srgbClr val="000000"/>
                          </a:solidFill>
                          <a:effectLst/>
                          <a:latin typeface="Calibri"/>
                        </a:rPr>
                        <a:t>4.17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51"/>
                    </a:solidFill>
                  </a:tcPr>
                </a:tc>
                <a:tc>
                  <a:txBody>
                    <a:bodyPr/>
                    <a:lstStyle/>
                    <a:p>
                      <a:pPr algn="ctr" fontAlgn="ctr"/>
                      <a:r>
                        <a:rPr lang="hr-HR" sz="800" b="0" i="0" u="none" strike="noStrike">
                          <a:solidFill>
                            <a:srgbClr val="000000"/>
                          </a:solidFill>
                          <a:effectLst/>
                          <a:latin typeface="Calibri"/>
                        </a:rPr>
                        <a:t>4.08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CB5D"/>
                    </a:solidFill>
                  </a:tcPr>
                </a:tc>
                <a:tc>
                  <a:txBody>
                    <a:bodyPr/>
                    <a:lstStyle/>
                    <a:p>
                      <a:pPr algn="ctr" fontAlgn="ctr"/>
                      <a:r>
                        <a:rPr lang="hr-HR" sz="800" b="0" i="0" u="none" strike="noStrike" dirty="0">
                          <a:solidFill>
                            <a:srgbClr val="000000"/>
                          </a:solidFill>
                          <a:effectLst/>
                          <a:latin typeface="Calibri"/>
                        </a:rPr>
                        <a:t>3.92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DF75"/>
                    </a:solidFill>
                  </a:tcPr>
                </a:tc>
                <a:tc>
                  <a:txBody>
                    <a:bodyPr/>
                    <a:lstStyle/>
                    <a:p>
                      <a:pPr algn="ctr" fontAlgn="ctr"/>
                      <a:r>
                        <a:rPr lang="hr-HR" sz="800" b="0" i="0" u="none" strike="noStrike">
                          <a:solidFill>
                            <a:srgbClr val="000000"/>
                          </a:solidFill>
                          <a:effectLst/>
                          <a:latin typeface="Calibri"/>
                        </a:rPr>
                        <a:t>3.17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D55"/>
                    </a:solidFill>
                  </a:tcPr>
                </a:tc>
                <a:tc>
                  <a:txBody>
                    <a:bodyPr/>
                    <a:lstStyle/>
                    <a:p>
                      <a:pPr algn="ctr" fontAlgn="ctr"/>
                      <a:r>
                        <a:rPr lang="hr-HR" sz="800" b="0" i="0" u="none" strike="noStrike">
                          <a:solidFill>
                            <a:srgbClr val="000000"/>
                          </a:solidFill>
                          <a:effectLst/>
                          <a:latin typeface="Calibri"/>
                        </a:rPr>
                        <a:t>3.25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55B"/>
                    </a:solidFill>
                  </a:tcPr>
                </a:tc>
                <a:tc>
                  <a:txBody>
                    <a:bodyPr/>
                    <a:lstStyle/>
                    <a:p>
                      <a:pPr algn="ctr" fontAlgn="ctr"/>
                      <a:r>
                        <a:rPr lang="hr-HR" sz="800" b="0" i="0" u="none" strike="noStrike">
                          <a:solidFill>
                            <a:srgbClr val="000000"/>
                          </a:solidFill>
                          <a:effectLst/>
                          <a:latin typeface="Calibri"/>
                        </a:rPr>
                        <a:t>3.58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573"/>
                    </a:solidFill>
                  </a:tcPr>
                </a:tc>
                <a:extLst>
                  <a:ext uri="{0D108BD9-81ED-4DB2-BD59-A6C34878D82A}">
                    <a16:rowId xmlns:a16="http://schemas.microsoft.com/office/drawing/2014/main" val="10013"/>
                  </a:ext>
                </a:extLst>
              </a:tr>
              <a:tr h="236522">
                <a:tc>
                  <a:txBody>
                    <a:bodyPr/>
                    <a:lstStyle/>
                    <a:p>
                      <a:pPr algn="ctr" fontAlgn="ctr"/>
                      <a:r>
                        <a:rPr lang="en-US" sz="700" b="1" i="0" u="none" strike="noStrike" dirty="0">
                          <a:solidFill>
                            <a:srgbClr val="000000"/>
                          </a:solidFill>
                          <a:effectLst/>
                          <a:latin typeface="Calibri"/>
                        </a:rPr>
                        <a:t>Social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800" b="0" i="0" u="none" strike="noStrike">
                          <a:solidFill>
                            <a:srgbClr val="000000"/>
                          </a:solidFill>
                          <a:effectLst/>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D569"/>
                    </a:solidFill>
                  </a:tcPr>
                </a:tc>
                <a:tc>
                  <a:txBody>
                    <a:bodyPr/>
                    <a:lstStyle/>
                    <a:p>
                      <a:pPr algn="ctr" fontAlgn="ctr"/>
                      <a:r>
                        <a:rPr lang="hr-HR" sz="800" b="0" i="0" u="none" strike="noStrike">
                          <a:solidFill>
                            <a:srgbClr val="000000"/>
                          </a:solidFill>
                          <a:effectLst/>
                          <a:latin typeface="Calibri"/>
                        </a:rPr>
                        <a:t>4.18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04F"/>
                    </a:solidFill>
                  </a:tcPr>
                </a:tc>
                <a:tc>
                  <a:txBody>
                    <a:bodyPr/>
                    <a:lstStyle/>
                    <a:p>
                      <a:pPr algn="ctr" fontAlgn="ctr"/>
                      <a:r>
                        <a:rPr lang="hr-HR" sz="800" b="0" i="0" u="none" strike="noStrike">
                          <a:solidFill>
                            <a:srgbClr val="000000"/>
                          </a:solidFill>
                          <a:effectLst/>
                          <a:latin typeface="Calibri"/>
                        </a:rPr>
                        <a:t>4.34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BAD38"/>
                    </a:solidFill>
                  </a:tcPr>
                </a:tc>
                <a:tc>
                  <a:txBody>
                    <a:bodyPr/>
                    <a:lstStyle/>
                    <a:p>
                      <a:pPr algn="ctr" fontAlgn="ctr"/>
                      <a:r>
                        <a:rPr lang="hr-HR" sz="800" b="0" i="0" u="none" strike="noStrike">
                          <a:solidFill>
                            <a:srgbClr val="000000"/>
                          </a:solidFill>
                          <a:effectLst/>
                          <a:latin typeface="Calibri"/>
                        </a:rPr>
                        <a:t>4.27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B542"/>
                    </a:solidFill>
                  </a:tcPr>
                </a:tc>
                <a:tc>
                  <a:txBody>
                    <a:bodyPr/>
                    <a:lstStyle/>
                    <a:p>
                      <a:pPr algn="ctr" fontAlgn="ctr"/>
                      <a:r>
                        <a:rPr lang="hr-HR" sz="800" b="0" i="0" u="none" strike="noStrike" dirty="0">
                          <a:solidFill>
                            <a:srgbClr val="000000"/>
                          </a:solidFill>
                          <a:effectLst/>
                          <a:latin typeface="Calibri"/>
                        </a:rPr>
                        <a:t>4.05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062"/>
                    </a:solidFill>
                  </a:tcPr>
                </a:tc>
                <a:tc>
                  <a:txBody>
                    <a:bodyPr/>
                    <a:lstStyle/>
                    <a:p>
                      <a:pPr algn="ctr" fontAlgn="ctr"/>
                      <a:r>
                        <a:rPr lang="en-US" sz="800" b="0" i="0" u="none" strike="noStrike">
                          <a:solidFill>
                            <a:srgbClr val="000000"/>
                          </a:solidFill>
                          <a:effectLst/>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D569"/>
                    </a:solidFill>
                  </a:tcPr>
                </a:tc>
                <a:tc>
                  <a:txBody>
                    <a:bodyPr/>
                    <a:lstStyle/>
                    <a:p>
                      <a:pPr algn="ctr" fontAlgn="ctr"/>
                      <a:r>
                        <a:rPr lang="hr-HR" sz="800" b="0" i="0" u="none" strike="noStrike">
                          <a:solidFill>
                            <a:srgbClr val="000000"/>
                          </a:solidFill>
                          <a:effectLst/>
                          <a:latin typeface="Calibri"/>
                        </a:rPr>
                        <a:t>3.93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D73"/>
                    </a:solidFill>
                  </a:tcPr>
                </a:tc>
                <a:extLst>
                  <a:ext uri="{0D108BD9-81ED-4DB2-BD59-A6C34878D82A}">
                    <a16:rowId xmlns:a16="http://schemas.microsoft.com/office/drawing/2014/main" val="10014"/>
                  </a:ext>
                </a:extLst>
              </a:tr>
              <a:tr h="236522">
                <a:tc>
                  <a:txBody>
                    <a:bodyPr/>
                    <a:lstStyle/>
                    <a:p>
                      <a:pPr algn="ctr" fontAlgn="ctr"/>
                      <a:r>
                        <a:rPr lang="en-US" sz="700" b="1" i="0" u="none" strike="noStrike" dirty="0">
                          <a:solidFill>
                            <a:srgbClr val="000000"/>
                          </a:solidFill>
                          <a:effectLst/>
                          <a:latin typeface="Calibri"/>
                        </a:rPr>
                        <a:t>Social Sciences (D)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4.55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9519"/>
                    </a:solidFill>
                  </a:tcPr>
                </a:tc>
                <a:tc>
                  <a:txBody>
                    <a:bodyPr/>
                    <a:lstStyle/>
                    <a:p>
                      <a:pPr algn="ctr" fontAlgn="ctr"/>
                      <a:r>
                        <a:rPr lang="hr-HR" sz="800" b="0" i="0" u="none" strike="noStrike">
                          <a:solidFill>
                            <a:srgbClr val="000000"/>
                          </a:solidFill>
                          <a:effectLst/>
                          <a:latin typeface="Calibri"/>
                        </a:rPr>
                        <a:t>4.55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9519"/>
                    </a:solidFill>
                  </a:tcPr>
                </a:tc>
                <a:tc>
                  <a:txBody>
                    <a:bodyPr/>
                    <a:lstStyle/>
                    <a:p>
                      <a:pPr algn="ctr" fontAlgn="ctr"/>
                      <a:r>
                        <a:rPr lang="hr-HR" sz="800" b="0" i="0" u="none" strike="noStrike">
                          <a:solidFill>
                            <a:srgbClr val="000000"/>
                          </a:solidFill>
                          <a:effectLst/>
                          <a:latin typeface="Calibri"/>
                        </a:rPr>
                        <a:t>4.63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A8B0E"/>
                    </a:solidFill>
                  </a:tcPr>
                </a:tc>
                <a:tc>
                  <a:txBody>
                    <a:bodyPr/>
                    <a:lstStyle/>
                    <a:p>
                      <a:pPr algn="ctr" fontAlgn="ctr"/>
                      <a:r>
                        <a:rPr lang="hr-HR" sz="800" b="0" i="0" u="none" strike="noStrike">
                          <a:solidFill>
                            <a:srgbClr val="000000"/>
                          </a:solidFill>
                          <a:effectLst/>
                          <a:latin typeface="Calibri"/>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78304"/>
                    </a:solidFill>
                  </a:tcPr>
                </a:tc>
                <a:tc>
                  <a:txBody>
                    <a:bodyPr/>
                    <a:lstStyle/>
                    <a:p>
                      <a:pPr algn="ctr" fontAlgn="ctr"/>
                      <a:r>
                        <a:rPr lang="hr-HR" sz="800" b="0" i="0" u="none" strike="noStrike" dirty="0">
                          <a:solidFill>
                            <a:srgbClr val="000000"/>
                          </a:solidFill>
                          <a:effectLst/>
                          <a:latin typeface="Calibri"/>
                        </a:rPr>
                        <a:t>3.53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6F"/>
                    </a:solidFill>
                  </a:tcPr>
                </a:tc>
                <a:tc>
                  <a:txBody>
                    <a:bodyPr/>
                    <a:lstStyle/>
                    <a:p>
                      <a:pPr algn="ctr" fontAlgn="ctr"/>
                      <a:r>
                        <a:rPr lang="hr-HR" sz="800" b="0" i="0" u="none" strike="noStrike" dirty="0">
                          <a:solidFill>
                            <a:srgbClr val="000000"/>
                          </a:solidFill>
                          <a:effectLst/>
                          <a:latin typeface="Calibri"/>
                        </a:rPr>
                        <a:t>3.68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F7A"/>
                    </a:solidFill>
                  </a:tcPr>
                </a:tc>
                <a:tc>
                  <a:txBody>
                    <a:bodyPr/>
                    <a:lstStyle/>
                    <a:p>
                      <a:pPr algn="ctr" fontAlgn="ctr"/>
                      <a:r>
                        <a:rPr lang="hr-HR" sz="800" b="0" i="0" u="none" strike="noStrike">
                          <a:solidFill>
                            <a:srgbClr val="000000"/>
                          </a:solidFill>
                          <a:effectLst/>
                          <a:latin typeface="Calibri"/>
                        </a:rPr>
                        <a:t>3.95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B71"/>
                    </a:solidFill>
                  </a:tcPr>
                </a:tc>
                <a:extLst>
                  <a:ext uri="{0D108BD9-81ED-4DB2-BD59-A6C34878D82A}">
                    <a16:rowId xmlns:a16="http://schemas.microsoft.com/office/drawing/2014/main" val="10015"/>
                  </a:ext>
                </a:extLst>
              </a:tr>
              <a:tr h="236522">
                <a:tc>
                  <a:txBody>
                    <a:bodyPr/>
                    <a:lstStyle/>
                    <a:p>
                      <a:pPr algn="ctr" fontAlgn="ctr"/>
                      <a:r>
                        <a:rPr lang="en-US" sz="700" b="1" i="0" u="none" strike="noStrike" dirty="0">
                          <a:solidFill>
                            <a:srgbClr val="000000"/>
                          </a:solidFill>
                          <a:effectLst/>
                          <a:latin typeface="Calibri"/>
                        </a:rPr>
                        <a:t>Life Long Learning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062"/>
                    </a:solidFill>
                  </a:tcPr>
                </a:tc>
                <a:tc>
                  <a:txBody>
                    <a:bodyPr/>
                    <a:lstStyle/>
                    <a:p>
                      <a:pPr algn="ctr" fontAlgn="ctr"/>
                      <a:r>
                        <a:rPr lang="hr-HR" sz="800" b="0" i="0" u="none" strike="noStrike">
                          <a:solidFill>
                            <a:srgbClr val="000000"/>
                          </a:solidFill>
                          <a:effectLst/>
                          <a:latin typeface="Calibri"/>
                        </a:rPr>
                        <a:t>4.32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F3A"/>
                    </a:solidFill>
                  </a:tcPr>
                </a:tc>
                <a:tc>
                  <a:txBody>
                    <a:bodyPr/>
                    <a:lstStyle/>
                    <a:p>
                      <a:pPr algn="ctr" fontAlgn="ctr"/>
                      <a:r>
                        <a:rPr lang="hr-HR" sz="800" b="0" i="0" u="none" strike="noStrike">
                          <a:solidFill>
                            <a:srgbClr val="000000"/>
                          </a:solidFill>
                          <a:effectLst/>
                          <a:latin typeface="Calibri"/>
                        </a:rPr>
                        <a:t>4.29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9B33F"/>
                    </a:solidFill>
                  </a:tcPr>
                </a:tc>
                <a:tc>
                  <a:txBody>
                    <a:bodyPr/>
                    <a:lstStyle/>
                    <a:p>
                      <a:pPr algn="ctr" fontAlgn="ctr"/>
                      <a:r>
                        <a:rPr lang="hr-HR" sz="800" b="0" i="0" u="none" strike="noStrike">
                          <a:solidFill>
                            <a:srgbClr val="000000"/>
                          </a:solidFill>
                          <a:effectLst/>
                          <a:latin typeface="Calibri"/>
                        </a:rPr>
                        <a:t>4.34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AE38"/>
                    </a:solidFill>
                  </a:tcPr>
                </a:tc>
                <a:tc>
                  <a:txBody>
                    <a:bodyPr/>
                    <a:lstStyle/>
                    <a:p>
                      <a:pPr algn="ctr" fontAlgn="ctr"/>
                      <a:r>
                        <a:rPr lang="hr-HR" sz="800" b="0" i="0" u="none" strike="noStrike">
                          <a:solidFill>
                            <a:srgbClr val="000000"/>
                          </a:solidFill>
                          <a:effectLst/>
                          <a:latin typeface="Calibri"/>
                        </a:rPr>
                        <a:t>3.83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E981"/>
                    </a:solidFill>
                  </a:tcPr>
                </a:tc>
                <a:tc>
                  <a:txBody>
                    <a:bodyPr/>
                    <a:lstStyle/>
                    <a:p>
                      <a:pPr algn="ctr" fontAlgn="ctr"/>
                      <a:r>
                        <a:rPr lang="hr-HR" sz="800" b="0" i="0" u="none" strike="noStrike" dirty="0">
                          <a:solidFill>
                            <a:srgbClr val="000000"/>
                          </a:solidFill>
                          <a:effectLst/>
                          <a:latin typeface="Calibri"/>
                        </a:rPr>
                        <a:t>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0C353"/>
                    </a:solidFill>
                  </a:tcPr>
                </a:tc>
                <a:tc>
                  <a:txBody>
                    <a:bodyPr/>
                    <a:lstStyle/>
                    <a:p>
                      <a:pPr algn="ctr" fontAlgn="ctr"/>
                      <a:r>
                        <a:rPr lang="hr-HR" sz="800" b="0" i="0" u="none" strike="noStrike" dirty="0">
                          <a:solidFill>
                            <a:srgbClr val="000000"/>
                          </a:solidFill>
                          <a:effectLst/>
                          <a:latin typeface="Calibri"/>
                        </a:rPr>
                        <a:t>4.09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CB5C"/>
                    </a:solidFill>
                  </a:tcPr>
                </a:tc>
                <a:extLst>
                  <a:ext uri="{0D108BD9-81ED-4DB2-BD59-A6C34878D82A}">
                    <a16:rowId xmlns:a16="http://schemas.microsoft.com/office/drawing/2014/main" val="10016"/>
                  </a:ext>
                </a:extLst>
              </a:tr>
            </a:tbl>
          </a:graphicData>
        </a:graphic>
      </p:graphicFrame>
      <p:sp>
        <p:nvSpPr>
          <p:cNvPr id="5" name="Rectangle 4"/>
          <p:cNvSpPr/>
          <p:nvPr/>
        </p:nvSpPr>
        <p:spPr>
          <a:xfrm>
            <a:off x="3354907" y="3330343"/>
            <a:ext cx="6071840" cy="485079"/>
          </a:xfrm>
          <a:prstGeom prst="rect">
            <a:avLst/>
          </a:prstGeom>
          <a:noFill/>
          <a:ln w="635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350">
              <a:solidFill>
                <a:prstClr val="white"/>
              </a:solidFill>
              <a:latin typeface="Calibri"/>
            </a:endParaRPr>
          </a:p>
        </p:txBody>
      </p:sp>
      <p:sp>
        <p:nvSpPr>
          <p:cNvPr id="7" name="Rectangle 6"/>
          <p:cNvSpPr/>
          <p:nvPr/>
        </p:nvSpPr>
        <p:spPr>
          <a:xfrm>
            <a:off x="3319349" y="5507310"/>
            <a:ext cx="6149153" cy="454559"/>
          </a:xfrm>
          <a:prstGeom prst="rect">
            <a:avLst/>
          </a:prstGeom>
          <a:noFill/>
          <a:ln w="53975">
            <a:solidFill>
              <a:srgbClr val="FF0000"/>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457200"/>
            <a:endParaRPr lang="en-US" sz="1350">
              <a:solidFill>
                <a:prstClr val="white"/>
              </a:solidFill>
              <a:latin typeface="Calibri"/>
            </a:endParaRPr>
          </a:p>
        </p:txBody>
      </p:sp>
    </p:spTree>
    <p:extLst>
      <p:ext uri="{BB962C8B-B14F-4D97-AF65-F5344CB8AC3E}">
        <p14:creationId xmlns:p14="http://schemas.microsoft.com/office/powerpoint/2010/main" val="232392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788169" y="992417"/>
          <a:ext cx="6278895" cy="4919276"/>
        </p:xfrm>
        <a:graphic>
          <a:graphicData uri="http://schemas.openxmlformats.org/drawingml/2006/table">
            <a:tbl>
              <a:tblPr/>
              <a:tblGrid>
                <a:gridCol w="1395310">
                  <a:extLst>
                    <a:ext uri="{9D8B030D-6E8A-4147-A177-3AD203B41FA5}">
                      <a16:colId xmlns:a16="http://schemas.microsoft.com/office/drawing/2014/main" val="20000"/>
                    </a:ext>
                  </a:extLst>
                </a:gridCol>
                <a:gridCol w="697655">
                  <a:extLst>
                    <a:ext uri="{9D8B030D-6E8A-4147-A177-3AD203B41FA5}">
                      <a16:colId xmlns:a16="http://schemas.microsoft.com/office/drawing/2014/main" val="20001"/>
                    </a:ext>
                  </a:extLst>
                </a:gridCol>
                <a:gridCol w="697655">
                  <a:extLst>
                    <a:ext uri="{9D8B030D-6E8A-4147-A177-3AD203B41FA5}">
                      <a16:colId xmlns:a16="http://schemas.microsoft.com/office/drawing/2014/main" val="20002"/>
                    </a:ext>
                  </a:extLst>
                </a:gridCol>
                <a:gridCol w="697655">
                  <a:extLst>
                    <a:ext uri="{9D8B030D-6E8A-4147-A177-3AD203B41FA5}">
                      <a16:colId xmlns:a16="http://schemas.microsoft.com/office/drawing/2014/main" val="20003"/>
                    </a:ext>
                  </a:extLst>
                </a:gridCol>
                <a:gridCol w="697655">
                  <a:extLst>
                    <a:ext uri="{9D8B030D-6E8A-4147-A177-3AD203B41FA5}">
                      <a16:colId xmlns:a16="http://schemas.microsoft.com/office/drawing/2014/main" val="20004"/>
                    </a:ext>
                  </a:extLst>
                </a:gridCol>
                <a:gridCol w="697655">
                  <a:extLst>
                    <a:ext uri="{9D8B030D-6E8A-4147-A177-3AD203B41FA5}">
                      <a16:colId xmlns:a16="http://schemas.microsoft.com/office/drawing/2014/main" val="20005"/>
                    </a:ext>
                  </a:extLst>
                </a:gridCol>
                <a:gridCol w="697655">
                  <a:extLst>
                    <a:ext uri="{9D8B030D-6E8A-4147-A177-3AD203B41FA5}">
                      <a16:colId xmlns:a16="http://schemas.microsoft.com/office/drawing/2014/main" val="20006"/>
                    </a:ext>
                  </a:extLst>
                </a:gridCol>
                <a:gridCol w="697655">
                  <a:extLst>
                    <a:ext uri="{9D8B030D-6E8A-4147-A177-3AD203B41FA5}">
                      <a16:colId xmlns:a16="http://schemas.microsoft.com/office/drawing/2014/main" val="20007"/>
                    </a:ext>
                  </a:extLst>
                </a:gridCol>
              </a:tblGrid>
              <a:tr h="357817">
                <a:tc gridSpan="2">
                  <a:txBody>
                    <a:bodyPr/>
                    <a:lstStyle/>
                    <a:p>
                      <a:pPr algn="ctr" fontAlgn="b"/>
                      <a:r>
                        <a:rPr lang="en-US" sz="1500" b="0" i="0" u="none" strike="noStrike" dirty="0">
                          <a:solidFill>
                            <a:srgbClr val="000000"/>
                          </a:solidFill>
                          <a:effectLst/>
                          <a:latin typeface="Calibri"/>
                        </a:rPr>
                        <a:t>All survey takers F 2016</a:t>
                      </a:r>
                    </a:p>
                  </a:txBody>
                  <a:tcPr marL="0" marR="0" marT="0" marB="0" anchor="ctr">
                    <a:lnL>
                      <a:noFill/>
                    </a:lnL>
                    <a:lnR>
                      <a:noFill/>
                    </a:lnR>
                    <a:lnT>
                      <a:noFill/>
                    </a:lnT>
                    <a:lnB>
                      <a:noFill/>
                    </a:lnB>
                  </a:tcPr>
                </a:tc>
                <a:tc hMerge="1">
                  <a:txBody>
                    <a:bodyPr/>
                    <a:lstStyle/>
                    <a:p>
                      <a:pPr algn="ctr" fontAlgn="b"/>
                      <a:endParaRPr lang="en-US" sz="1600" b="0" i="0" u="none" strike="noStrike" dirty="0">
                        <a:solidFill>
                          <a:srgbClr val="000000"/>
                        </a:solidFill>
                        <a:effectLst/>
                        <a:latin typeface="Calibri"/>
                      </a:endParaRPr>
                    </a:p>
                  </a:txBody>
                  <a:tcPr marL="0" marR="0" marT="0" marB="0" anchor="b">
                    <a:lnL>
                      <a:noFill/>
                    </a:lnL>
                    <a:lnR>
                      <a:noFill/>
                    </a:lnR>
                    <a:lnT>
                      <a:noFill/>
                    </a:lnT>
                    <a:lnB>
                      <a:noFill/>
                    </a:lnB>
                  </a:tcPr>
                </a:tc>
                <a:tc gridSpan="3">
                  <a:txBody>
                    <a:bodyPr/>
                    <a:lstStyle/>
                    <a:p>
                      <a:pPr algn="ctr" fontAlgn="ctr"/>
                      <a:r>
                        <a:rPr lang="en-US" sz="1200" b="0" i="0" u="none" strike="noStrike" dirty="0">
                          <a:solidFill>
                            <a:srgbClr val="000000"/>
                          </a:solidFill>
                          <a:effectLst/>
                          <a:latin typeface="Calibri"/>
                        </a:rPr>
                        <a:t>OTHER OUTCOMES</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gridSpan="3">
                  <a:txBody>
                    <a:bodyPr/>
                    <a:lstStyle/>
                    <a:p>
                      <a:pPr algn="ctr" fontAlgn="ctr"/>
                      <a:r>
                        <a:rPr lang="en-US" sz="1200" b="1" i="0" u="none" strike="noStrike" dirty="0">
                          <a:solidFill>
                            <a:srgbClr val="000000"/>
                          </a:solidFill>
                          <a:effectLst/>
                          <a:latin typeface="Calibri"/>
                        </a:rPr>
                        <a:t>Agreement with: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80606">
                <a:tc>
                  <a:txBody>
                    <a:bodyPr/>
                    <a:lstStyle/>
                    <a:p>
                      <a:pPr algn="ctr" fontAlgn="ctr"/>
                      <a:r>
                        <a:rPr lang="en-US" sz="1200" b="1" i="0" u="none" strike="noStrike" dirty="0">
                          <a:solidFill>
                            <a:srgbClr val="000000"/>
                          </a:solidFill>
                          <a:effectLst/>
                          <a:latin typeface="Calibri"/>
                        </a:rPr>
                        <a:t>Course Area</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Calibri"/>
                        </a:rPr>
                        <a:t>Helped me understand ways in which gender, race, ethnicity, and class intersect with each other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a:rPr>
                        <a:t>Helped me appreciate diversity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a:rPr>
                        <a:t>Helped me develop respect for others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a:rPr>
                        <a:t>Helped me develop a greater awareness of ethical and social concerns.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a:rPr>
                        <a:t>I can explain how research can contribute to solving social problems.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a:rPr>
                        <a:t>I can explain how using the steps of the problem solving process can contribute to solving social problems.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Calibri"/>
                        </a:rPr>
                        <a:t>I am committed to making a difference in society more than I was before taking this class.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9004">
                <a:tc>
                  <a:txBody>
                    <a:bodyPr/>
                    <a:lstStyle/>
                    <a:p>
                      <a:pPr algn="ctr" fontAlgn="ctr"/>
                      <a:r>
                        <a:rPr lang="en-US" sz="900" b="0" i="0" u="none" strike="noStrike" dirty="0">
                          <a:solidFill>
                            <a:srgbClr val="000000"/>
                          </a:solidFill>
                          <a:effectLst/>
                          <a:latin typeface="Calibri"/>
                        </a:rPr>
                        <a:t>Written </a:t>
                      </a:r>
                      <a:r>
                        <a:rPr lang="en-US" sz="900" b="0" i="0" u="none" strike="noStrike" dirty="0" err="1">
                          <a:solidFill>
                            <a:srgbClr val="000000"/>
                          </a:solidFill>
                          <a:effectLst/>
                          <a:latin typeface="Calibri"/>
                        </a:rPr>
                        <a:t>Comm</a:t>
                      </a:r>
                      <a:endParaRPr lang="en-US"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hr-HR" sz="800" b="0" i="0" u="none" strike="noStrike">
                          <a:solidFill>
                            <a:srgbClr val="000000"/>
                          </a:solidFill>
                          <a:effectLst/>
                          <a:latin typeface="Calibri"/>
                        </a:rPr>
                        <a:t>4.34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AC150"/>
                    </a:solidFill>
                  </a:tcPr>
                </a:tc>
                <a:tc>
                  <a:txBody>
                    <a:bodyPr/>
                    <a:lstStyle/>
                    <a:p>
                      <a:pPr algn="ctr" fontAlgn="ctr"/>
                      <a:r>
                        <a:rPr lang="hr-HR" sz="800" b="0" i="0" u="none" strike="noStrike">
                          <a:solidFill>
                            <a:srgbClr val="000000"/>
                          </a:solidFill>
                          <a:effectLst/>
                          <a:latin typeface="Calibri"/>
                        </a:rPr>
                        <a:t>4.34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AC150"/>
                    </a:solidFill>
                  </a:tcPr>
                </a:tc>
                <a:tc>
                  <a:txBody>
                    <a:bodyPr/>
                    <a:lstStyle/>
                    <a:p>
                      <a:pPr algn="ctr" fontAlgn="ctr"/>
                      <a:r>
                        <a:rPr lang="hr-HR" sz="800" b="0" i="0" u="none" strike="noStrike">
                          <a:solidFill>
                            <a:srgbClr val="000000"/>
                          </a:solidFill>
                          <a:effectLst/>
                          <a:latin typeface="Calibri"/>
                        </a:rPr>
                        <a:t>4.40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AB35"/>
                    </a:solidFill>
                  </a:tcPr>
                </a:tc>
                <a:tc>
                  <a:txBody>
                    <a:bodyPr/>
                    <a:lstStyle/>
                    <a:p>
                      <a:pPr algn="ctr" fontAlgn="ctr"/>
                      <a:r>
                        <a:rPr lang="hr-HR" sz="800" b="0" i="0" u="none" strike="noStrike">
                          <a:solidFill>
                            <a:srgbClr val="000000"/>
                          </a:solidFill>
                          <a:effectLst/>
                          <a:latin typeface="Calibri"/>
                        </a:rPr>
                        <a:t>4.32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C859"/>
                    </a:solidFill>
                  </a:tcPr>
                </a:tc>
                <a:tc>
                  <a:txBody>
                    <a:bodyPr/>
                    <a:lstStyle/>
                    <a:p>
                      <a:pPr algn="ctr" fontAlgn="ctr"/>
                      <a:r>
                        <a:rPr lang="hr-HR" sz="800" b="0" i="0" u="none" strike="noStrike">
                          <a:solidFill>
                            <a:srgbClr val="000000"/>
                          </a:solidFill>
                          <a:effectLst/>
                          <a:latin typeface="Calibri"/>
                        </a:rPr>
                        <a:t>4.18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79"/>
                    </a:solidFill>
                  </a:tcPr>
                </a:tc>
                <a:tc>
                  <a:txBody>
                    <a:bodyPr/>
                    <a:lstStyle/>
                    <a:p>
                      <a:pPr algn="ctr" fontAlgn="ctr"/>
                      <a:r>
                        <a:rPr lang="hr-HR" sz="800" b="0" i="0" u="none" strike="noStrike">
                          <a:solidFill>
                            <a:srgbClr val="000000"/>
                          </a:solidFill>
                          <a:effectLst/>
                          <a:latin typeface="Calibri"/>
                        </a:rPr>
                        <a:t>3.97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54E"/>
                    </a:solidFill>
                  </a:tcPr>
                </a:tc>
                <a:extLst>
                  <a:ext uri="{0D108BD9-81ED-4DB2-BD59-A6C34878D82A}">
                    <a16:rowId xmlns:a16="http://schemas.microsoft.com/office/drawing/2014/main" val="10002"/>
                  </a:ext>
                </a:extLst>
              </a:tr>
              <a:tr h="229004">
                <a:tc>
                  <a:txBody>
                    <a:bodyPr/>
                    <a:lstStyle/>
                    <a:p>
                      <a:pPr algn="ctr" fontAlgn="ctr"/>
                      <a:r>
                        <a:rPr lang="en-US" sz="900" b="0" i="0" u="none" strike="noStrike">
                          <a:solidFill>
                            <a:srgbClr val="000000"/>
                          </a:solidFill>
                          <a:effectLst/>
                          <a:latin typeface="Calibri"/>
                        </a:rPr>
                        <a:t>Oral Comm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E981"/>
                    </a:solidFill>
                  </a:tcPr>
                </a:tc>
                <a:tc>
                  <a:txBody>
                    <a:bodyPr/>
                    <a:lstStyle/>
                    <a:p>
                      <a:pPr algn="ctr" fontAlgn="ctr"/>
                      <a:r>
                        <a:rPr lang="hr-HR" sz="800" b="0" i="0" u="none" strike="noStrike">
                          <a:solidFill>
                            <a:srgbClr val="000000"/>
                          </a:solidFill>
                          <a:effectLst/>
                          <a:latin typeface="Calibri"/>
                        </a:rPr>
                        <a:t>4.28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B23D"/>
                    </a:solidFill>
                  </a:tcPr>
                </a:tc>
                <a:tc>
                  <a:txBody>
                    <a:bodyPr/>
                    <a:lstStyle/>
                    <a:p>
                      <a:pPr algn="ctr" fontAlgn="ctr"/>
                      <a:r>
                        <a:rPr lang="hr-HR" sz="800" b="0" i="0" u="none" strike="noStrike">
                          <a:solidFill>
                            <a:srgbClr val="000000"/>
                          </a:solidFill>
                          <a:effectLst/>
                          <a:latin typeface="Calibri"/>
                        </a:rPr>
                        <a:t>4.44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4961B"/>
                    </a:solidFill>
                  </a:tcPr>
                </a:tc>
                <a:tc>
                  <a:txBody>
                    <a:bodyPr/>
                    <a:lstStyle/>
                    <a:p>
                      <a:pPr algn="ctr" fontAlgn="ctr"/>
                      <a:r>
                        <a:rPr lang="hr-HR" sz="800" b="0" i="0" u="none" strike="noStrike">
                          <a:solidFill>
                            <a:srgbClr val="000000"/>
                          </a:solidFill>
                          <a:effectLst/>
                          <a:latin typeface="Calibri"/>
                        </a:rPr>
                        <a:t>4.13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CB5D"/>
                    </a:solidFill>
                  </a:tcPr>
                </a:tc>
                <a:tc>
                  <a:txBody>
                    <a:bodyPr/>
                    <a:lstStyle/>
                    <a:p>
                      <a:pPr algn="ctr" fontAlgn="ctr"/>
                      <a:r>
                        <a:rPr lang="hr-HR" sz="800" b="0" i="0" u="none" strike="noStrike">
                          <a:solidFill>
                            <a:srgbClr val="000000"/>
                          </a:solidFill>
                          <a:effectLst/>
                          <a:latin typeface="Calibri"/>
                        </a:rPr>
                        <a:t>4.23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ABA48"/>
                    </a:solidFill>
                  </a:tcPr>
                </a:tc>
                <a:tc>
                  <a:txBody>
                    <a:bodyPr/>
                    <a:lstStyle/>
                    <a:p>
                      <a:pPr algn="ctr" fontAlgn="ctr"/>
                      <a:r>
                        <a:rPr lang="hr-HR" sz="800" b="0" i="0" u="none" strike="noStrike">
                          <a:solidFill>
                            <a:srgbClr val="000000"/>
                          </a:solidFill>
                          <a:effectLst/>
                          <a:latin typeface="Calibri"/>
                        </a:rPr>
                        <a:t>4.20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BE4D"/>
                    </a:solidFill>
                  </a:tcPr>
                </a:tc>
                <a:tc>
                  <a:txBody>
                    <a:bodyPr/>
                    <a:lstStyle/>
                    <a:p>
                      <a:pPr algn="ctr" fontAlgn="ctr"/>
                      <a:r>
                        <a:rPr lang="fi-FI" sz="800" b="0" i="0" u="none" strike="noStrike">
                          <a:solidFill>
                            <a:srgbClr val="000000"/>
                          </a:solidFill>
                          <a:effectLst/>
                          <a:latin typeface="Calibri"/>
                        </a:rPr>
                        <a:t>3.87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47E"/>
                    </a:solidFill>
                  </a:tcPr>
                </a:tc>
                <a:extLst>
                  <a:ext uri="{0D108BD9-81ED-4DB2-BD59-A6C34878D82A}">
                    <a16:rowId xmlns:a16="http://schemas.microsoft.com/office/drawing/2014/main" val="10003"/>
                  </a:ext>
                </a:extLst>
              </a:tr>
              <a:tr h="229004">
                <a:tc>
                  <a:txBody>
                    <a:bodyPr/>
                    <a:lstStyle/>
                    <a:p>
                      <a:pPr algn="ctr" fontAlgn="ctr"/>
                      <a:r>
                        <a:rPr lang="en-US" sz="900" b="0" i="0" u="none" strike="noStrike">
                          <a:solidFill>
                            <a:srgbClr val="000000"/>
                          </a:solidFill>
                          <a:effectLst/>
                          <a:latin typeface="Calibri"/>
                        </a:rPr>
                        <a:t>Critical reasoning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C757"/>
                    </a:solidFill>
                  </a:tcPr>
                </a:tc>
                <a:tc>
                  <a:txBody>
                    <a:bodyPr/>
                    <a:lstStyle/>
                    <a:p>
                      <a:pPr algn="ctr" fontAlgn="ctr"/>
                      <a:r>
                        <a:rPr lang="hr-HR" sz="800" b="0" i="0" u="none" strike="noStrike">
                          <a:solidFill>
                            <a:srgbClr val="000000"/>
                          </a:solidFill>
                          <a:effectLst/>
                          <a:latin typeface="Calibri"/>
                        </a:rPr>
                        <a:t>4.30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AAD37"/>
                    </a:solidFill>
                  </a:tcPr>
                </a:tc>
                <a:tc>
                  <a:txBody>
                    <a:bodyPr/>
                    <a:lstStyle/>
                    <a:p>
                      <a:pPr algn="ctr" fontAlgn="ctr"/>
                      <a:r>
                        <a:rPr lang="uk-UA" sz="800" b="0" i="0" u="none" strike="noStrike">
                          <a:solidFill>
                            <a:srgbClr val="000000"/>
                          </a:solidFill>
                          <a:effectLst/>
                          <a:latin typeface="Calibri"/>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99F26"/>
                    </a:solidFill>
                  </a:tcPr>
                </a:tc>
                <a:tc>
                  <a:txBody>
                    <a:bodyPr/>
                    <a:lstStyle/>
                    <a:p>
                      <a:pPr algn="ctr" fontAlgn="ctr"/>
                      <a:r>
                        <a:rPr lang="hr-HR" sz="800" b="0" i="0" u="none" strike="noStrike">
                          <a:solidFill>
                            <a:srgbClr val="000000"/>
                          </a:solidFill>
                          <a:effectLst/>
                          <a:latin typeface="Calibri"/>
                        </a:rPr>
                        <a:t>4.24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B845"/>
                    </a:solidFill>
                  </a:tcPr>
                </a:tc>
                <a:tc>
                  <a:txBody>
                    <a:bodyPr/>
                    <a:lstStyle/>
                    <a:p>
                      <a:pPr algn="ctr" fontAlgn="ctr"/>
                      <a:r>
                        <a:rPr lang="hr-HR" sz="800" b="0" i="0" u="none" strike="noStrike">
                          <a:solidFill>
                            <a:srgbClr val="000000"/>
                          </a:solidFill>
                          <a:effectLst/>
                          <a:latin typeface="Calibri"/>
                        </a:rPr>
                        <a:t>4.05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86D"/>
                    </a:solidFill>
                  </a:tcPr>
                </a:tc>
                <a:tc>
                  <a:txBody>
                    <a:bodyPr/>
                    <a:lstStyle/>
                    <a:p>
                      <a:pPr algn="ctr" fontAlgn="ctr"/>
                      <a:r>
                        <a:rPr lang="hr-HR" sz="800" b="0" i="0" u="none" strike="noStrike">
                          <a:solidFill>
                            <a:srgbClr val="000000"/>
                          </a:solidFill>
                          <a:effectLst/>
                          <a:latin typeface="Calibri"/>
                        </a:rPr>
                        <a:t>4.14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C95A"/>
                    </a:solidFill>
                  </a:tcPr>
                </a:tc>
                <a:tc>
                  <a:txBody>
                    <a:bodyPr/>
                    <a:lstStyle/>
                    <a:p>
                      <a:pPr algn="ctr" fontAlgn="ctr"/>
                      <a:r>
                        <a:rPr lang="hr-HR" sz="800" b="0" i="0" u="none" strike="noStrike">
                          <a:solidFill>
                            <a:srgbClr val="000000"/>
                          </a:solidFill>
                          <a:effectLst/>
                          <a:latin typeface="Calibri"/>
                        </a:rPr>
                        <a:t>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77"/>
                    </a:solidFill>
                  </a:tcPr>
                </a:tc>
                <a:extLst>
                  <a:ext uri="{0D108BD9-81ED-4DB2-BD59-A6C34878D82A}">
                    <a16:rowId xmlns:a16="http://schemas.microsoft.com/office/drawing/2014/main" val="10004"/>
                  </a:ext>
                </a:extLst>
              </a:tr>
              <a:tr h="274802">
                <a:tc>
                  <a:txBody>
                    <a:bodyPr/>
                    <a:lstStyle/>
                    <a:p>
                      <a:pPr algn="ctr" fontAlgn="ctr"/>
                      <a:r>
                        <a:rPr lang="en-US" sz="900" b="0" i="0" u="none" strike="noStrike">
                          <a:solidFill>
                            <a:srgbClr val="000000"/>
                          </a:solidFill>
                          <a:effectLst/>
                          <a:latin typeface="Calibri"/>
                        </a:rPr>
                        <a:t>Quant and Math Reasoning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640"/>
                    </a:solidFill>
                  </a:tcPr>
                </a:tc>
                <a:tc>
                  <a:txBody>
                    <a:bodyPr/>
                    <a:lstStyle/>
                    <a:p>
                      <a:pPr algn="ctr" fontAlgn="ctr"/>
                      <a:r>
                        <a:rPr lang="hr-HR" sz="800" b="0" i="0" u="none" strike="noStrike">
                          <a:solidFill>
                            <a:srgbClr val="000000"/>
                          </a:solidFill>
                          <a:effectLst/>
                          <a:latin typeface="Calibri"/>
                        </a:rPr>
                        <a:t>3.40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952"/>
                    </a:solidFill>
                  </a:tcPr>
                </a:tc>
                <a:tc>
                  <a:txBody>
                    <a:bodyPr/>
                    <a:lstStyle/>
                    <a:p>
                      <a:pPr algn="ctr" fontAlgn="ctr"/>
                      <a:r>
                        <a:rPr lang="hr-HR" sz="800" b="0" i="0" u="none" strike="noStrike">
                          <a:solidFill>
                            <a:srgbClr val="000000"/>
                          </a:solidFill>
                          <a:effectLst/>
                          <a:latin typeface="Calibri"/>
                        </a:rPr>
                        <a:t>3.83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7A"/>
                    </a:solidFill>
                  </a:tcPr>
                </a:tc>
                <a:tc>
                  <a:txBody>
                    <a:bodyPr/>
                    <a:lstStyle/>
                    <a:p>
                      <a:pPr algn="ctr" fontAlgn="ctr"/>
                      <a:r>
                        <a:rPr lang="hr-HR" sz="800" b="0" i="0" u="none" strike="noStrike">
                          <a:solidFill>
                            <a:srgbClr val="000000"/>
                          </a:solidFill>
                          <a:effectLst/>
                          <a:latin typeface="Calibri"/>
                        </a:rPr>
                        <a:t>3.37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64F"/>
                    </a:solidFill>
                  </a:tcPr>
                </a:tc>
                <a:tc>
                  <a:txBody>
                    <a:bodyPr/>
                    <a:lstStyle/>
                    <a:p>
                      <a:pPr algn="ctr" fontAlgn="ctr"/>
                      <a:r>
                        <a:rPr lang="hr-HR" sz="800" b="0" i="0" u="none" strike="noStrike">
                          <a:solidFill>
                            <a:srgbClr val="000000"/>
                          </a:solidFill>
                          <a:effectLst/>
                          <a:latin typeface="Calibri"/>
                        </a:rPr>
                        <a:t>3.93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hr-HR" sz="800" b="0" i="0" u="none" strike="noStrike">
                          <a:solidFill>
                            <a:srgbClr val="000000"/>
                          </a:solidFill>
                          <a:effectLst/>
                          <a:latin typeface="Calibri"/>
                        </a:rPr>
                        <a:t>4.03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DB70"/>
                    </a:solidFill>
                  </a:tcPr>
                </a:tc>
                <a:tc>
                  <a:txBody>
                    <a:bodyPr/>
                    <a:lstStyle/>
                    <a:p>
                      <a:pPr algn="ctr" fontAlgn="ctr"/>
                      <a:r>
                        <a:rPr lang="hr-HR" sz="800" b="0" i="0" u="none" strike="noStrike">
                          <a:solidFill>
                            <a:srgbClr val="000000"/>
                          </a:solidFill>
                          <a:effectLst/>
                          <a:latin typeface="Calibri"/>
                        </a:rPr>
                        <a:t>3.67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26B"/>
                    </a:solidFill>
                  </a:tcPr>
                </a:tc>
                <a:extLst>
                  <a:ext uri="{0D108BD9-81ED-4DB2-BD59-A6C34878D82A}">
                    <a16:rowId xmlns:a16="http://schemas.microsoft.com/office/drawing/2014/main" val="10005"/>
                  </a:ext>
                </a:extLst>
              </a:tr>
              <a:tr h="229004">
                <a:tc>
                  <a:txBody>
                    <a:bodyPr/>
                    <a:lstStyle/>
                    <a:p>
                      <a:pPr algn="ctr" fontAlgn="ctr"/>
                      <a:r>
                        <a:rPr lang="en-US" sz="900" b="0" i="0" u="none" strike="noStrike">
                          <a:solidFill>
                            <a:srgbClr val="000000"/>
                          </a:solidFill>
                          <a:effectLst/>
                          <a:latin typeface="Calibri"/>
                        </a:rPr>
                        <a:t>AM-US GOVT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971C"/>
                    </a:solidFill>
                  </a:tcPr>
                </a:tc>
                <a:tc>
                  <a:txBody>
                    <a:bodyPr/>
                    <a:lstStyle/>
                    <a:p>
                      <a:pPr algn="ctr" fontAlgn="ctr"/>
                      <a:r>
                        <a:rPr lang="hr-HR" sz="800" b="0" i="0" u="none" strike="noStrike">
                          <a:solidFill>
                            <a:srgbClr val="000000"/>
                          </a:solidFill>
                          <a:effectLst/>
                          <a:latin typeface="Calibri"/>
                        </a:rPr>
                        <a:t>4.23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B946"/>
                    </a:solidFill>
                  </a:tcPr>
                </a:tc>
                <a:tc>
                  <a:txBody>
                    <a:bodyPr/>
                    <a:lstStyle/>
                    <a:p>
                      <a:pPr algn="ctr" fontAlgn="ctr"/>
                      <a:r>
                        <a:rPr lang="hr-HR" sz="800" b="0" i="0" u="none" strike="noStrike" dirty="0">
                          <a:solidFill>
                            <a:srgbClr val="000000"/>
                          </a:solidFill>
                          <a:effectLst/>
                          <a:latin typeface="Calibri"/>
                        </a:rPr>
                        <a:t>4.37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1A22A"/>
                    </a:solidFill>
                  </a:tcPr>
                </a:tc>
                <a:tc>
                  <a:txBody>
                    <a:bodyPr/>
                    <a:lstStyle/>
                    <a:p>
                      <a:pPr algn="ctr" fontAlgn="ctr"/>
                      <a:r>
                        <a:rPr lang="hr-HR" sz="800" b="0" i="0" u="none" strike="noStrike">
                          <a:solidFill>
                            <a:srgbClr val="000000"/>
                          </a:solidFill>
                          <a:effectLst/>
                          <a:latin typeface="Calibri"/>
                        </a:rPr>
                        <a:t>4.57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00"/>
                    </a:solidFill>
                  </a:tcPr>
                </a:tc>
                <a:tc>
                  <a:txBody>
                    <a:bodyPr/>
                    <a:lstStyle/>
                    <a:p>
                      <a:pPr algn="ctr" fontAlgn="ctr"/>
                      <a:r>
                        <a:rPr lang="hr-HR" sz="800" b="0" i="0" u="none" strike="noStrike">
                          <a:solidFill>
                            <a:srgbClr val="000000"/>
                          </a:solidFill>
                          <a:effectLst/>
                          <a:latin typeface="Calibri"/>
                        </a:rPr>
                        <a:t>4.07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468"/>
                    </a:solidFill>
                  </a:tcPr>
                </a:tc>
                <a:tc>
                  <a:txBody>
                    <a:bodyPr/>
                    <a:lstStyle/>
                    <a:p>
                      <a:pPr algn="ctr" fontAlgn="ctr"/>
                      <a:r>
                        <a:rPr lang="hr-HR" sz="800" b="0" i="0" u="none" strike="noStrike">
                          <a:solidFill>
                            <a:srgbClr val="000000"/>
                          </a:solidFill>
                          <a:effectLst/>
                          <a:latin typeface="Calibri"/>
                        </a:rPr>
                        <a:t>4.14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C859"/>
                    </a:solidFill>
                  </a:tcPr>
                </a:tc>
                <a:tc>
                  <a:txBody>
                    <a:bodyPr/>
                    <a:lstStyle/>
                    <a:p>
                      <a:pPr algn="ctr" fontAlgn="ctr"/>
                      <a:r>
                        <a:rPr lang="hr-HR" sz="800" b="0" i="0" u="none" strike="noStrike">
                          <a:solidFill>
                            <a:srgbClr val="000000"/>
                          </a:solidFill>
                          <a:effectLst/>
                          <a:latin typeface="Calibri"/>
                        </a:rPr>
                        <a:t>3.82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79"/>
                    </a:solidFill>
                  </a:tcPr>
                </a:tc>
                <a:extLst>
                  <a:ext uri="{0D108BD9-81ED-4DB2-BD59-A6C34878D82A}">
                    <a16:rowId xmlns:a16="http://schemas.microsoft.com/office/drawing/2014/main" val="10006"/>
                  </a:ext>
                </a:extLst>
              </a:tr>
              <a:tr h="229004">
                <a:tc>
                  <a:txBody>
                    <a:bodyPr/>
                    <a:lstStyle/>
                    <a:p>
                      <a:pPr algn="ctr" fontAlgn="ctr"/>
                      <a:r>
                        <a:rPr lang="en-US" sz="900" b="0" i="0" u="none" strike="noStrike">
                          <a:solidFill>
                            <a:srgbClr val="000000"/>
                          </a:solidFill>
                          <a:effectLst/>
                          <a:latin typeface="Calibri"/>
                        </a:rPr>
                        <a:t>AM-US HIST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68303"/>
                    </a:solidFill>
                  </a:tcPr>
                </a:tc>
                <a:tc>
                  <a:txBody>
                    <a:bodyPr/>
                    <a:lstStyle/>
                    <a:p>
                      <a:pPr algn="ctr" fontAlgn="ctr"/>
                      <a:r>
                        <a:rPr lang="hr-HR" sz="800" b="0" i="0" u="none" strike="noStrike">
                          <a:solidFill>
                            <a:srgbClr val="000000"/>
                          </a:solidFill>
                          <a:effectLst/>
                          <a:latin typeface="Calibri"/>
                        </a:rPr>
                        <a:t>4.55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68303"/>
                    </a:solidFill>
                  </a:tcPr>
                </a:tc>
                <a:tc>
                  <a:txBody>
                    <a:bodyPr/>
                    <a:lstStyle/>
                    <a:p>
                      <a:pPr algn="ctr" fontAlgn="ctr"/>
                      <a:r>
                        <a:rPr lang="hr-HR" sz="800" b="0" i="0" u="none" strike="noStrike">
                          <a:solidFill>
                            <a:srgbClr val="000000"/>
                          </a:solidFill>
                          <a:effectLst/>
                          <a:latin typeface="Calibri"/>
                        </a:rPr>
                        <a:t>4.52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4890B"/>
                    </a:solidFill>
                  </a:tcPr>
                </a:tc>
                <a:tc>
                  <a:txBody>
                    <a:bodyPr/>
                    <a:lstStyle/>
                    <a:p>
                      <a:pPr algn="ctr" fontAlgn="ctr"/>
                      <a:r>
                        <a:rPr lang="hr-HR" sz="800" b="0" i="0" u="none" strike="noStrike">
                          <a:solidFill>
                            <a:srgbClr val="000000"/>
                          </a:solidFill>
                          <a:effectLst/>
                          <a:latin typeface="Calibri"/>
                        </a:rPr>
                        <a:t>4.52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4890B"/>
                    </a:solidFill>
                  </a:tcPr>
                </a:tc>
                <a:tc>
                  <a:txBody>
                    <a:bodyPr/>
                    <a:lstStyle/>
                    <a:p>
                      <a:pPr algn="ctr" fontAlgn="ctr"/>
                      <a:r>
                        <a:rPr lang="hr-HR" sz="800" b="0" i="0" u="none" strike="noStrike">
                          <a:solidFill>
                            <a:srgbClr val="000000"/>
                          </a:solidFill>
                          <a:effectLst/>
                          <a:latin typeface="Calibri"/>
                        </a:rPr>
                        <a:t>3.98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37A"/>
                    </a:solidFill>
                  </a:tcPr>
                </a:tc>
                <a:tc>
                  <a:txBody>
                    <a:bodyPr/>
                    <a:lstStyle/>
                    <a:p>
                      <a:pPr algn="ctr" fontAlgn="ctr"/>
                      <a:r>
                        <a:rPr lang="hr-HR" sz="800" b="0" i="0" u="none" strike="noStrike">
                          <a:solidFill>
                            <a:srgbClr val="000000"/>
                          </a:solidFill>
                          <a:effectLst/>
                          <a:latin typeface="Calibri"/>
                        </a:rPr>
                        <a:t>3.98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37A"/>
                    </a:solidFill>
                  </a:tcPr>
                </a:tc>
                <a:tc>
                  <a:txBody>
                    <a:bodyPr/>
                    <a:lstStyle/>
                    <a:p>
                      <a:pPr algn="ctr" fontAlgn="ctr"/>
                      <a:r>
                        <a:rPr lang="hr-HR" sz="800" b="0" i="0" u="none" strike="noStrike">
                          <a:solidFill>
                            <a:srgbClr val="000000"/>
                          </a:solidFill>
                          <a:effectLst/>
                          <a:latin typeface="Calibri"/>
                        </a:rPr>
                        <a:t>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AC858"/>
                    </a:solidFill>
                  </a:tcPr>
                </a:tc>
                <a:extLst>
                  <a:ext uri="{0D108BD9-81ED-4DB2-BD59-A6C34878D82A}">
                    <a16:rowId xmlns:a16="http://schemas.microsoft.com/office/drawing/2014/main" val="10007"/>
                  </a:ext>
                </a:extLst>
              </a:tr>
              <a:tr h="229004">
                <a:tc>
                  <a:txBody>
                    <a:bodyPr/>
                    <a:lstStyle/>
                    <a:p>
                      <a:pPr algn="ctr" fontAlgn="ctr"/>
                      <a:r>
                        <a:rPr lang="en-US" sz="900" b="0" i="0" u="none" strike="noStrike">
                          <a:solidFill>
                            <a:srgbClr val="000000"/>
                          </a:solidFill>
                          <a:effectLst/>
                          <a:latin typeface="Calibri"/>
                        </a:rPr>
                        <a:t>Biological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E68"/>
                    </a:solidFill>
                  </a:tcPr>
                </a:tc>
                <a:tc>
                  <a:txBody>
                    <a:bodyPr/>
                    <a:lstStyle/>
                    <a:p>
                      <a:pPr algn="ctr" fontAlgn="ctr"/>
                      <a:r>
                        <a:rPr lang="nb-NO" sz="800" b="0" i="0" u="none" strike="noStrike">
                          <a:solidFill>
                            <a:srgbClr val="000000"/>
                          </a:solidFill>
                          <a:effectLst/>
                          <a:latin typeface="Calibri"/>
                        </a:rPr>
                        <a:t>3.78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C75"/>
                    </a:solidFill>
                  </a:tcPr>
                </a:tc>
                <a:tc>
                  <a:txBody>
                    <a:bodyPr/>
                    <a:lstStyle/>
                    <a:p>
                      <a:pPr algn="ctr" fontAlgn="ctr"/>
                      <a:r>
                        <a:rPr lang="hr-HR" sz="800" b="0" i="0" u="none" strike="noStrike">
                          <a:solidFill>
                            <a:srgbClr val="000000"/>
                          </a:solidFill>
                          <a:effectLst/>
                          <a:latin typeface="Calibri"/>
                        </a:rPr>
                        <a:t>3.74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72"/>
                    </a:solidFill>
                  </a:tcPr>
                </a:tc>
                <a:tc>
                  <a:txBody>
                    <a:bodyPr/>
                    <a:lstStyle/>
                    <a:p>
                      <a:pPr algn="ctr" fontAlgn="ctr"/>
                      <a:r>
                        <a:rPr lang="nb-NO" sz="800" b="0" i="0" u="none" strike="noStrike">
                          <a:solidFill>
                            <a:srgbClr val="000000"/>
                          </a:solidFill>
                          <a:effectLst/>
                          <a:latin typeface="Calibri"/>
                        </a:rPr>
                        <a:t>3.78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C75"/>
                    </a:solidFill>
                  </a:tcPr>
                </a:tc>
                <a:tc>
                  <a:txBody>
                    <a:bodyPr/>
                    <a:lstStyle/>
                    <a:p>
                      <a:pPr algn="ctr" fontAlgn="ctr"/>
                      <a:r>
                        <a:rPr lang="hr-HR" sz="800" b="0" i="0" u="none" strike="noStrike">
                          <a:solidFill>
                            <a:srgbClr val="000000"/>
                          </a:solidFill>
                          <a:effectLst/>
                          <a:latin typeface="Calibri"/>
                        </a:rPr>
                        <a:t>4.04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96E"/>
                    </a:solidFill>
                  </a:tcPr>
                </a:tc>
                <a:tc>
                  <a:txBody>
                    <a:bodyPr/>
                    <a:lstStyle/>
                    <a:p>
                      <a:pPr algn="ctr" fontAlgn="ctr"/>
                      <a:r>
                        <a:rPr lang="hr-HR" sz="800" b="0" i="0" u="none" strike="noStrike">
                          <a:solidFill>
                            <a:srgbClr val="000000"/>
                          </a:solidFill>
                          <a:effectLst/>
                          <a:latin typeface="Calibri"/>
                        </a:rPr>
                        <a:t>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7E"/>
                    </a:solidFill>
                  </a:tcPr>
                </a:tc>
                <a:tc>
                  <a:txBody>
                    <a:bodyPr/>
                    <a:lstStyle/>
                    <a:p>
                      <a:pPr algn="ctr" fontAlgn="ctr"/>
                      <a:r>
                        <a:rPr lang="hr-HR" sz="800" b="0" i="0" u="none" strike="noStrike">
                          <a:solidFill>
                            <a:srgbClr val="000000"/>
                          </a:solidFill>
                          <a:effectLst/>
                          <a:latin typeface="Calibri"/>
                        </a:rPr>
                        <a:t>3.54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65F"/>
                    </a:solidFill>
                  </a:tcPr>
                </a:tc>
                <a:extLst>
                  <a:ext uri="{0D108BD9-81ED-4DB2-BD59-A6C34878D82A}">
                    <a16:rowId xmlns:a16="http://schemas.microsoft.com/office/drawing/2014/main" val="10008"/>
                  </a:ext>
                </a:extLst>
              </a:tr>
              <a:tr h="274802">
                <a:tc>
                  <a:txBody>
                    <a:bodyPr/>
                    <a:lstStyle/>
                    <a:p>
                      <a:pPr algn="ctr" fontAlgn="ctr"/>
                      <a:r>
                        <a:rPr lang="en-US" sz="900" b="0" i="0" u="none" strike="noStrike">
                          <a:solidFill>
                            <a:srgbClr val="000000"/>
                          </a:solidFill>
                          <a:effectLst/>
                          <a:latin typeface="Calibri"/>
                        </a:rPr>
                        <a:t>Phycial Sciences (PS)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2.57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C06"/>
                    </a:solidFill>
                  </a:tcPr>
                </a:tc>
                <a:tc>
                  <a:txBody>
                    <a:bodyPr/>
                    <a:lstStyle/>
                    <a:p>
                      <a:pPr algn="ctr" fontAlgn="ctr"/>
                      <a:r>
                        <a:rPr lang="hr-HR" sz="800" b="0" i="0" u="none" strike="noStrike">
                          <a:solidFill>
                            <a:srgbClr val="000000"/>
                          </a:solidFill>
                          <a:effectLst/>
                          <a:latin typeface="Calibri"/>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ctr" fontAlgn="ctr"/>
                      <a:r>
                        <a:rPr lang="hr-HR" sz="800" b="0" i="0" u="none" strike="noStrike">
                          <a:solidFill>
                            <a:srgbClr val="000000"/>
                          </a:solidFill>
                          <a:effectLst/>
                          <a:latin typeface="Calibri"/>
                        </a:rPr>
                        <a:t>3.15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23C"/>
                    </a:solidFill>
                  </a:tcPr>
                </a:tc>
                <a:tc>
                  <a:txBody>
                    <a:bodyPr/>
                    <a:lstStyle/>
                    <a:p>
                      <a:pPr algn="ctr" fontAlgn="ctr"/>
                      <a:r>
                        <a:rPr lang="hr-HR" sz="800" b="0" i="0" u="none" strike="noStrike">
                          <a:solidFill>
                            <a:srgbClr val="000000"/>
                          </a:solidFill>
                          <a:effectLst/>
                          <a:latin typeface="Calibri"/>
                        </a:rPr>
                        <a:t>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42E"/>
                    </a:solidFill>
                  </a:tcPr>
                </a:tc>
                <a:tc>
                  <a:txBody>
                    <a:bodyPr/>
                    <a:lstStyle/>
                    <a:p>
                      <a:pPr algn="ctr" fontAlgn="ctr"/>
                      <a:r>
                        <a:rPr lang="hr-HR" sz="800" b="0" i="0" u="none" strike="noStrike">
                          <a:solidFill>
                            <a:srgbClr val="000000"/>
                          </a:solidFill>
                          <a:effectLst/>
                          <a:latin typeface="Calibri"/>
                        </a:rPr>
                        <a:t>3.07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B34"/>
                    </a:solidFill>
                  </a:tcPr>
                </a:tc>
                <a:tc>
                  <a:txBody>
                    <a:bodyPr/>
                    <a:lstStyle/>
                    <a:p>
                      <a:pPr algn="ctr" fontAlgn="ctr"/>
                      <a:r>
                        <a:rPr lang="hr-HR" sz="800" b="0" i="0" u="none" strike="noStrike">
                          <a:solidFill>
                            <a:srgbClr val="000000"/>
                          </a:solidFill>
                          <a:effectLst/>
                          <a:latin typeface="Calibri"/>
                        </a:rPr>
                        <a:t>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13B"/>
                    </a:solidFill>
                  </a:tcPr>
                </a:tc>
                <a:tc>
                  <a:txBody>
                    <a:bodyPr/>
                    <a:lstStyle/>
                    <a:p>
                      <a:pPr algn="ctr" fontAlgn="ctr"/>
                      <a:r>
                        <a:rPr lang="hr-HR" sz="800" b="0" i="0" u="none" strike="noStrike">
                          <a:solidFill>
                            <a:srgbClr val="000000"/>
                          </a:solidFill>
                          <a:effectLst/>
                          <a:latin typeface="Calibri"/>
                        </a:rPr>
                        <a:t>3.21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41"/>
                    </a:solidFill>
                  </a:tcPr>
                </a:tc>
                <a:extLst>
                  <a:ext uri="{0D108BD9-81ED-4DB2-BD59-A6C34878D82A}">
                    <a16:rowId xmlns:a16="http://schemas.microsoft.com/office/drawing/2014/main" val="10009"/>
                  </a:ext>
                </a:extLst>
              </a:tr>
              <a:tr h="229004">
                <a:tc>
                  <a:txBody>
                    <a:bodyPr/>
                    <a:lstStyle/>
                    <a:p>
                      <a:pPr algn="ctr" fontAlgn="ctr"/>
                      <a:r>
                        <a:rPr lang="en-US" sz="900" b="0" i="0" u="none" strike="noStrike">
                          <a:solidFill>
                            <a:srgbClr val="000000"/>
                          </a:solidFill>
                          <a:effectLst/>
                          <a:latin typeface="Calibri"/>
                        </a:rPr>
                        <a:t>PS-LAB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45"/>
                    </a:solidFill>
                  </a:tcPr>
                </a:tc>
                <a:tc>
                  <a:txBody>
                    <a:bodyPr/>
                    <a:lstStyle/>
                    <a:p>
                      <a:pPr algn="ctr" fontAlgn="ctr"/>
                      <a:r>
                        <a:rPr lang="hr-HR" sz="800" b="0" i="0" u="none" strike="noStrike">
                          <a:solidFill>
                            <a:srgbClr val="000000"/>
                          </a:solidFill>
                          <a:effectLst/>
                          <a:latin typeface="Calibri"/>
                        </a:rPr>
                        <a:t>2.75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7D17"/>
                    </a:solidFill>
                  </a:tcPr>
                </a:tc>
                <a:tc>
                  <a:txBody>
                    <a:bodyPr/>
                    <a:lstStyle/>
                    <a:p>
                      <a:pPr algn="ctr" fontAlgn="ctr"/>
                      <a:r>
                        <a:rPr lang="hr-HR" sz="800" b="0" i="0" u="none" strike="noStrike">
                          <a:solidFill>
                            <a:srgbClr val="000000"/>
                          </a:solidFill>
                          <a:effectLst/>
                          <a:latin typeface="Calibri"/>
                        </a:rPr>
                        <a:t>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25C"/>
                    </a:solidFill>
                  </a:tcPr>
                </a:tc>
                <a:tc>
                  <a:txBody>
                    <a:bodyPr/>
                    <a:lstStyle/>
                    <a:p>
                      <a:pPr algn="ctr" fontAlgn="ctr"/>
                      <a:r>
                        <a:rPr lang="hr-HR" sz="800" b="0" i="0" u="none" strike="noStrike">
                          <a:solidFill>
                            <a:srgbClr val="000000"/>
                          </a:solidFill>
                          <a:effectLst/>
                          <a:latin typeface="Calibri"/>
                        </a:rPr>
                        <a:t>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25C"/>
                    </a:solidFill>
                  </a:tcPr>
                </a:tc>
                <a:tc>
                  <a:txBody>
                    <a:bodyPr/>
                    <a:lstStyle/>
                    <a:p>
                      <a:pPr algn="ctr" fontAlgn="ctr"/>
                      <a:r>
                        <a:rPr lang="hr-HR" sz="800" b="0" i="0" u="none" strike="noStrike">
                          <a:solidFill>
                            <a:srgbClr val="000000"/>
                          </a:solidFill>
                          <a:effectLst/>
                          <a:latin typeface="Calibri"/>
                        </a:rPr>
                        <a:t>3.25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45"/>
                    </a:solidFill>
                  </a:tcPr>
                </a:tc>
                <a:tc>
                  <a:txBody>
                    <a:bodyPr/>
                    <a:lstStyle/>
                    <a:p>
                      <a:pPr algn="ctr" fontAlgn="ctr"/>
                      <a:r>
                        <a:rPr lang="hr-HR" sz="800" b="0" i="0" u="none" strike="noStrike">
                          <a:solidFill>
                            <a:srgbClr val="000000"/>
                          </a:solidFill>
                          <a:effectLst/>
                          <a:latin typeface="Calibri"/>
                        </a:rPr>
                        <a:t>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25C"/>
                    </a:solidFill>
                  </a:tcPr>
                </a:tc>
                <a:tc>
                  <a:txBody>
                    <a:bodyPr/>
                    <a:lstStyle/>
                    <a:p>
                      <a:pPr algn="ctr" fontAlgn="ctr"/>
                      <a:r>
                        <a:rPr lang="hr-HR" sz="800" b="0" i="0" u="none" strike="noStrike">
                          <a:solidFill>
                            <a:srgbClr val="000000"/>
                          </a:solidFill>
                          <a:effectLst/>
                          <a:latin typeface="Calibri"/>
                        </a:rPr>
                        <a:t>3.25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45"/>
                    </a:solidFill>
                  </a:tcPr>
                </a:tc>
                <a:extLst>
                  <a:ext uri="{0D108BD9-81ED-4DB2-BD59-A6C34878D82A}">
                    <a16:rowId xmlns:a16="http://schemas.microsoft.com/office/drawing/2014/main" val="10010"/>
                  </a:ext>
                </a:extLst>
              </a:tr>
              <a:tr h="229004">
                <a:tc>
                  <a:txBody>
                    <a:bodyPr/>
                    <a:lstStyle/>
                    <a:p>
                      <a:pPr algn="ctr" fontAlgn="ctr"/>
                      <a:r>
                        <a:rPr lang="en-US" sz="900" b="0" i="0" u="none" strike="noStrike">
                          <a:solidFill>
                            <a:srgbClr val="000000"/>
                          </a:solidFill>
                          <a:effectLst/>
                          <a:latin typeface="Calibri"/>
                        </a:rPr>
                        <a:t>PS-LEC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3.29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E48"/>
                    </a:solidFill>
                  </a:tcPr>
                </a:tc>
                <a:tc>
                  <a:txBody>
                    <a:bodyPr/>
                    <a:lstStyle/>
                    <a:p>
                      <a:pPr algn="ctr" fontAlgn="ctr"/>
                      <a:r>
                        <a:rPr lang="hr-HR" sz="800" b="0" i="0" u="none" strike="noStrike">
                          <a:solidFill>
                            <a:srgbClr val="000000"/>
                          </a:solidFill>
                          <a:effectLst/>
                          <a:latin typeface="Calibri"/>
                        </a:rPr>
                        <a:t>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962"/>
                    </a:solidFill>
                  </a:tcPr>
                </a:tc>
                <a:tc>
                  <a:txBody>
                    <a:bodyPr/>
                    <a:lstStyle/>
                    <a:p>
                      <a:pPr algn="ctr" fontAlgn="ctr"/>
                      <a:r>
                        <a:rPr lang="hr-HR" sz="800" b="0" i="0" u="none" strike="noStrike">
                          <a:solidFill>
                            <a:srgbClr val="000000"/>
                          </a:solidFill>
                          <a:effectLst/>
                          <a:latin typeface="Calibri"/>
                        </a:rPr>
                        <a:t>3.71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66F"/>
                    </a:solidFill>
                  </a:tcPr>
                </a:tc>
                <a:tc>
                  <a:txBody>
                    <a:bodyPr/>
                    <a:lstStyle/>
                    <a:p>
                      <a:pPr algn="ctr" fontAlgn="ctr"/>
                      <a:r>
                        <a:rPr lang="hr-HR" sz="800" b="0" i="0" u="none" strike="noStrike">
                          <a:solidFill>
                            <a:srgbClr val="000000"/>
                          </a:solidFill>
                          <a:effectLst/>
                          <a:latin typeface="Calibri"/>
                        </a:rPr>
                        <a:t>3.71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66F"/>
                    </a:solidFill>
                  </a:tcPr>
                </a:tc>
                <a:tc>
                  <a:txBody>
                    <a:bodyPr/>
                    <a:lstStyle/>
                    <a:p>
                      <a:pPr algn="ctr" fontAlgn="ctr"/>
                      <a:r>
                        <a:rPr lang="hr-HR" sz="800" b="0" i="0" u="none" strike="noStrike">
                          <a:solidFill>
                            <a:srgbClr val="000000"/>
                          </a:solidFill>
                          <a:effectLst/>
                          <a:latin typeface="Calibri"/>
                        </a:rPr>
                        <a:t>3.29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E48"/>
                    </a:solidFill>
                  </a:tcPr>
                </a:tc>
                <a:tc>
                  <a:txBody>
                    <a:bodyPr/>
                    <a:lstStyle/>
                    <a:p>
                      <a:pPr algn="ctr" fontAlgn="ctr"/>
                      <a:r>
                        <a:rPr lang="hr-HR" sz="800" b="0" i="0" u="none" strike="noStrike">
                          <a:solidFill>
                            <a:srgbClr val="000000"/>
                          </a:solidFill>
                          <a:effectLst/>
                          <a:latin typeface="Calibri"/>
                        </a:rPr>
                        <a:t>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25C"/>
                    </a:solidFill>
                  </a:tcPr>
                </a:tc>
                <a:tc>
                  <a:txBody>
                    <a:bodyPr/>
                    <a:lstStyle/>
                    <a:p>
                      <a:pPr algn="ctr" fontAlgn="ctr"/>
                      <a:r>
                        <a:rPr lang="hr-HR" sz="800" b="0" i="0" u="none" strike="noStrike">
                          <a:solidFill>
                            <a:srgbClr val="000000"/>
                          </a:solidFill>
                          <a:effectLst/>
                          <a:latin typeface="Calibri"/>
                        </a:rPr>
                        <a:t>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962"/>
                    </a:solidFill>
                  </a:tcPr>
                </a:tc>
                <a:extLst>
                  <a:ext uri="{0D108BD9-81ED-4DB2-BD59-A6C34878D82A}">
                    <a16:rowId xmlns:a16="http://schemas.microsoft.com/office/drawing/2014/main" val="10011"/>
                  </a:ext>
                </a:extLst>
              </a:tr>
              <a:tr h="229004">
                <a:tc>
                  <a:txBody>
                    <a:bodyPr/>
                    <a:lstStyle/>
                    <a:p>
                      <a:pPr algn="ctr" fontAlgn="ctr"/>
                      <a:r>
                        <a:rPr lang="en-US" sz="900" b="0" i="0" u="none" strike="noStrike">
                          <a:solidFill>
                            <a:srgbClr val="000000"/>
                          </a:solidFill>
                          <a:effectLst/>
                          <a:latin typeface="Calibri"/>
                        </a:rPr>
                        <a:t>Arts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3.84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27B"/>
                    </a:solidFill>
                  </a:tcPr>
                </a:tc>
                <a:tc>
                  <a:txBody>
                    <a:bodyPr/>
                    <a:lstStyle/>
                    <a:p>
                      <a:pPr algn="ctr" fontAlgn="ctr"/>
                      <a:r>
                        <a:rPr lang="hr-HR" sz="800" b="0" i="0" u="none" strike="noStrike">
                          <a:solidFill>
                            <a:srgbClr val="000000"/>
                          </a:solidFill>
                          <a:effectLst/>
                          <a:latin typeface="Calibri"/>
                        </a:rPr>
                        <a:t>4.27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9B33F"/>
                    </a:solidFill>
                  </a:tcPr>
                </a:tc>
                <a:tc>
                  <a:txBody>
                    <a:bodyPr/>
                    <a:lstStyle/>
                    <a:p>
                      <a:pPr algn="ctr" fontAlgn="ctr"/>
                      <a:r>
                        <a:rPr lang="hr-HR" sz="800" b="0" i="0" u="none" strike="noStrike">
                          <a:solidFill>
                            <a:srgbClr val="000000"/>
                          </a:solidFill>
                          <a:effectLst/>
                          <a:latin typeface="Calibri"/>
                        </a:rPr>
                        <a:t>4.29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F3A"/>
                    </a:solidFill>
                  </a:tcPr>
                </a:tc>
                <a:tc>
                  <a:txBody>
                    <a:bodyPr/>
                    <a:lstStyle/>
                    <a:p>
                      <a:pPr algn="ctr" fontAlgn="ctr"/>
                      <a:r>
                        <a:rPr lang="hr-HR" sz="800" b="0" i="0" u="none" strike="noStrike">
                          <a:solidFill>
                            <a:srgbClr val="000000"/>
                          </a:solidFill>
                          <a:effectLst/>
                          <a:latin typeface="Calibri"/>
                        </a:rPr>
                        <a:t>4.09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164"/>
                    </a:solidFill>
                  </a:tcPr>
                </a:tc>
                <a:tc>
                  <a:txBody>
                    <a:bodyPr/>
                    <a:lstStyle/>
                    <a:p>
                      <a:pPr algn="ctr" fontAlgn="ctr"/>
                      <a:r>
                        <a:rPr lang="hr-HR" sz="800" b="0" i="0" u="none" strike="noStrike">
                          <a:solidFill>
                            <a:srgbClr val="000000"/>
                          </a:solidFill>
                          <a:effectLst/>
                          <a:latin typeface="Calibri"/>
                        </a:rPr>
                        <a:t>3.61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66"/>
                    </a:solidFill>
                  </a:tcPr>
                </a:tc>
                <a:tc>
                  <a:txBody>
                    <a:bodyPr/>
                    <a:lstStyle/>
                    <a:p>
                      <a:pPr algn="ctr" fontAlgn="ctr"/>
                      <a:r>
                        <a:rPr lang="hr-HR" sz="800" b="0" i="0" u="none" strike="noStrike">
                          <a:solidFill>
                            <a:srgbClr val="000000"/>
                          </a:solidFill>
                          <a:effectLst/>
                          <a:latin typeface="Calibri"/>
                        </a:rPr>
                        <a:t>3.56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861"/>
                    </a:solidFill>
                  </a:tcPr>
                </a:tc>
                <a:tc>
                  <a:txBody>
                    <a:bodyPr/>
                    <a:lstStyle/>
                    <a:p>
                      <a:pPr algn="ctr" fontAlgn="ctr"/>
                      <a:r>
                        <a:rPr lang="hr-HR" sz="800" b="0" i="0" u="none" strike="noStrike">
                          <a:solidFill>
                            <a:srgbClr val="000000"/>
                          </a:solidFill>
                          <a:effectLst/>
                          <a:latin typeface="Calibri"/>
                        </a:rPr>
                        <a:t>3.83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7A"/>
                    </a:solidFill>
                  </a:tcPr>
                </a:tc>
                <a:extLst>
                  <a:ext uri="{0D108BD9-81ED-4DB2-BD59-A6C34878D82A}">
                    <a16:rowId xmlns:a16="http://schemas.microsoft.com/office/drawing/2014/main" val="10012"/>
                  </a:ext>
                </a:extLst>
              </a:tr>
              <a:tr h="229004">
                <a:tc>
                  <a:txBody>
                    <a:bodyPr/>
                    <a:lstStyle/>
                    <a:p>
                      <a:pPr algn="ctr" fontAlgn="ctr"/>
                      <a:r>
                        <a:rPr lang="en-US" sz="900" b="0" i="0" u="none" strike="noStrike">
                          <a:solidFill>
                            <a:srgbClr val="000000"/>
                          </a:solidFill>
                          <a:effectLst/>
                          <a:latin typeface="Calibri"/>
                        </a:rPr>
                        <a:t>Humanities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a:solidFill>
                            <a:srgbClr val="000000"/>
                          </a:solidFill>
                          <a:effectLst/>
                          <a:latin typeface="Calibri"/>
                        </a:rPr>
                        <a:t>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77"/>
                    </a:solidFill>
                  </a:tcPr>
                </a:tc>
                <a:tc>
                  <a:txBody>
                    <a:bodyPr/>
                    <a:lstStyle/>
                    <a:p>
                      <a:pPr algn="ctr" fontAlgn="ctr"/>
                      <a:r>
                        <a:rPr lang="hr-HR" sz="800" b="0" i="0" u="none" strike="noStrike">
                          <a:solidFill>
                            <a:srgbClr val="000000"/>
                          </a:solidFill>
                          <a:effectLst/>
                          <a:latin typeface="Calibri"/>
                        </a:rPr>
                        <a:t>4.50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B8C0E"/>
                    </a:solidFill>
                  </a:tcPr>
                </a:tc>
                <a:tc>
                  <a:txBody>
                    <a:bodyPr/>
                    <a:lstStyle/>
                    <a:p>
                      <a:pPr algn="ctr" fontAlgn="ctr"/>
                      <a:r>
                        <a:rPr lang="hr-HR" sz="800" b="0" i="0" u="none" strike="noStrike">
                          <a:solidFill>
                            <a:srgbClr val="000000"/>
                          </a:solidFill>
                          <a:effectLst/>
                          <a:latin typeface="Calibri"/>
                        </a:rPr>
                        <a:t>4.50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B8C0E"/>
                    </a:solidFill>
                  </a:tcPr>
                </a:tc>
                <a:tc>
                  <a:txBody>
                    <a:bodyPr/>
                    <a:lstStyle/>
                    <a:p>
                      <a:pPr algn="ctr" fontAlgn="ctr"/>
                      <a:r>
                        <a:rPr lang="uk-UA" sz="800" b="0" i="0" u="none" strike="noStrike">
                          <a:solidFill>
                            <a:srgbClr val="000000"/>
                          </a:solidFill>
                          <a:effectLst/>
                          <a:latin typeface="Calibri"/>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99F26"/>
                    </a:solidFill>
                  </a:tcPr>
                </a:tc>
                <a:tc>
                  <a:txBody>
                    <a:bodyPr/>
                    <a:lstStyle/>
                    <a:p>
                      <a:pPr algn="ctr" fontAlgn="ctr"/>
                      <a:r>
                        <a:rPr lang="hr-HR" sz="800" b="0" i="0" u="none" strike="noStrike">
                          <a:solidFill>
                            <a:srgbClr val="000000"/>
                          </a:solidFill>
                          <a:effectLst/>
                          <a:latin typeface="Calibri"/>
                        </a:rPr>
                        <a:t>3.65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6A"/>
                    </a:solidFill>
                  </a:tcPr>
                </a:tc>
                <a:tc>
                  <a:txBody>
                    <a:bodyPr/>
                    <a:lstStyle/>
                    <a:p>
                      <a:pPr algn="ctr" fontAlgn="ctr"/>
                      <a:r>
                        <a:rPr lang="hr-HR" sz="800" b="0" i="0" u="none" strike="noStrike">
                          <a:solidFill>
                            <a:srgbClr val="000000"/>
                          </a:solidFill>
                          <a:effectLst/>
                          <a:latin typeface="Calibri"/>
                        </a:rPr>
                        <a:t>3.67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26C"/>
                    </a:solidFill>
                  </a:tcPr>
                </a:tc>
                <a:tc>
                  <a:txBody>
                    <a:bodyPr/>
                    <a:lstStyle/>
                    <a:p>
                      <a:pPr algn="ctr" fontAlgn="ctr"/>
                      <a:r>
                        <a:rPr lang="uk-UA" sz="800" b="0" i="0" u="none" strike="noStrike">
                          <a:solidFill>
                            <a:srgbClr val="000000"/>
                          </a:solidFill>
                          <a:effectLst/>
                          <a:latin typeface="Calibri"/>
                        </a:rPr>
                        <a:t>3.77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74"/>
                    </a:solidFill>
                  </a:tcPr>
                </a:tc>
                <a:extLst>
                  <a:ext uri="{0D108BD9-81ED-4DB2-BD59-A6C34878D82A}">
                    <a16:rowId xmlns:a16="http://schemas.microsoft.com/office/drawing/2014/main" val="10013"/>
                  </a:ext>
                </a:extLst>
              </a:tr>
              <a:tr h="229004">
                <a:tc>
                  <a:txBody>
                    <a:bodyPr/>
                    <a:lstStyle/>
                    <a:p>
                      <a:pPr algn="ctr" fontAlgn="ctr"/>
                      <a:r>
                        <a:rPr lang="en-US" sz="900" b="0" i="0" u="none" strike="noStrike">
                          <a:solidFill>
                            <a:srgbClr val="000000"/>
                          </a:solidFill>
                          <a:effectLst/>
                          <a:latin typeface="Calibri"/>
                        </a:rPr>
                        <a:t>Social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r-HR" sz="800" b="0" i="0" u="none" strike="noStrike">
                          <a:solidFill>
                            <a:srgbClr val="000000"/>
                          </a:solidFill>
                          <a:effectLst/>
                          <a:latin typeface="Calibri"/>
                        </a:rPr>
                        <a:t>4.44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5971C"/>
                    </a:solidFill>
                  </a:tcPr>
                </a:tc>
                <a:tc>
                  <a:txBody>
                    <a:bodyPr/>
                    <a:lstStyle/>
                    <a:p>
                      <a:pPr algn="ctr" fontAlgn="ctr"/>
                      <a:r>
                        <a:rPr lang="hr-HR" sz="800" b="0" i="0" u="none" strike="noStrike">
                          <a:solidFill>
                            <a:srgbClr val="000000"/>
                          </a:solidFill>
                          <a:effectLst/>
                          <a:latin typeface="Calibri"/>
                        </a:rPr>
                        <a:t>4.46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D9318"/>
                    </a:solidFill>
                  </a:tcPr>
                </a:tc>
                <a:tc>
                  <a:txBody>
                    <a:bodyPr/>
                    <a:lstStyle/>
                    <a:p>
                      <a:pPr algn="ctr" fontAlgn="ctr"/>
                      <a:r>
                        <a:rPr lang="hr-HR" sz="800" b="0" i="0" u="none" strike="noStrike">
                          <a:solidFill>
                            <a:srgbClr val="000000"/>
                          </a:solidFill>
                          <a:effectLst/>
                          <a:latin typeface="Calibri"/>
                        </a:rPr>
                        <a:t>4.42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C9A1F"/>
                    </a:solidFill>
                  </a:tcPr>
                </a:tc>
                <a:tc>
                  <a:txBody>
                    <a:bodyPr/>
                    <a:lstStyle/>
                    <a:p>
                      <a:pPr algn="ctr" fontAlgn="ctr"/>
                      <a:r>
                        <a:rPr lang="hr-HR" sz="800" b="0" i="0" u="none" strike="noStrike">
                          <a:solidFill>
                            <a:srgbClr val="000000"/>
                          </a:solidFill>
                          <a:effectLst/>
                          <a:latin typeface="Calibri"/>
                        </a:rPr>
                        <a:t>4.49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D8D0F"/>
                    </a:solidFill>
                  </a:tcPr>
                </a:tc>
                <a:tc>
                  <a:txBody>
                    <a:bodyPr/>
                    <a:lstStyle/>
                    <a:p>
                      <a:pPr algn="ctr" fontAlgn="ctr"/>
                      <a:r>
                        <a:rPr lang="hr-HR" sz="800" b="0" i="0" u="none" strike="noStrike">
                          <a:solidFill>
                            <a:srgbClr val="000000"/>
                          </a:solidFill>
                          <a:effectLst/>
                          <a:latin typeface="Calibri"/>
                        </a:rPr>
                        <a:t>4.01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F74"/>
                    </a:solidFill>
                  </a:tcPr>
                </a:tc>
                <a:tc>
                  <a:txBody>
                    <a:bodyPr/>
                    <a:lstStyle/>
                    <a:p>
                      <a:pPr algn="ctr" fontAlgn="ctr"/>
                      <a:r>
                        <a:rPr lang="hr-HR" sz="800" b="0" i="0" u="none" strike="noStrike">
                          <a:solidFill>
                            <a:srgbClr val="000000"/>
                          </a:solidFill>
                          <a:effectLst/>
                          <a:latin typeface="Calibri"/>
                        </a:rPr>
                        <a:t>3.99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279"/>
                    </a:solidFill>
                  </a:tcPr>
                </a:tc>
                <a:tc>
                  <a:txBody>
                    <a:bodyPr/>
                    <a:lstStyle/>
                    <a:p>
                      <a:pPr algn="ctr" fontAlgn="ctr"/>
                      <a:r>
                        <a:rPr lang="hr-HR" sz="800" b="0" i="0" u="none" strike="noStrike">
                          <a:solidFill>
                            <a:srgbClr val="000000"/>
                          </a:solidFill>
                          <a:effectLst/>
                          <a:latin typeface="Calibri"/>
                        </a:rPr>
                        <a:t>4.21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BC4A"/>
                    </a:solidFill>
                  </a:tcPr>
                </a:tc>
                <a:extLst>
                  <a:ext uri="{0D108BD9-81ED-4DB2-BD59-A6C34878D82A}">
                    <a16:rowId xmlns:a16="http://schemas.microsoft.com/office/drawing/2014/main" val="10014"/>
                  </a:ext>
                </a:extLst>
              </a:tr>
              <a:tr h="412205">
                <a:tc>
                  <a:txBody>
                    <a:bodyPr/>
                    <a:lstStyle/>
                    <a:p>
                      <a:pPr algn="ctr" fontAlgn="ctr"/>
                      <a:r>
                        <a:rPr lang="en-US" sz="900" b="0" i="0" u="none" strike="noStrike" dirty="0">
                          <a:solidFill>
                            <a:srgbClr val="000000"/>
                          </a:solidFill>
                          <a:effectLst/>
                          <a:latin typeface="Calibri"/>
                        </a:rPr>
                        <a:t>Life Long Learning and Self-Development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hr-HR" sz="800" b="0" i="0" u="none" strike="noStrike" dirty="0">
                          <a:solidFill>
                            <a:srgbClr val="000000"/>
                          </a:solidFill>
                          <a:effectLst/>
                          <a:latin typeface="Calibri"/>
                        </a:rPr>
                        <a:t>3.98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37A"/>
                    </a:solidFill>
                  </a:tcPr>
                </a:tc>
                <a:tc>
                  <a:txBody>
                    <a:bodyPr/>
                    <a:lstStyle/>
                    <a:p>
                      <a:pPr algn="ctr" fontAlgn="ctr"/>
                      <a:r>
                        <a:rPr lang="uk-UA" sz="800" b="0" i="0" u="none" strike="noStrike">
                          <a:solidFill>
                            <a:srgbClr val="000000"/>
                          </a:solidFill>
                          <a:effectLst/>
                          <a:latin typeface="Calibri"/>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69E25"/>
                    </a:solidFill>
                  </a:tcPr>
                </a:tc>
                <a:tc>
                  <a:txBody>
                    <a:bodyPr/>
                    <a:lstStyle/>
                    <a:p>
                      <a:pPr algn="ctr" fontAlgn="ctr"/>
                      <a:r>
                        <a:rPr lang="hr-HR" sz="800" b="0" i="0" u="none" strike="noStrike">
                          <a:solidFill>
                            <a:srgbClr val="000000"/>
                          </a:solidFill>
                          <a:effectLst/>
                          <a:latin typeface="Calibri"/>
                        </a:rPr>
                        <a:t>4.49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E8D10"/>
                    </a:solidFill>
                  </a:tcPr>
                </a:tc>
                <a:tc>
                  <a:txBody>
                    <a:bodyPr/>
                    <a:lstStyle/>
                    <a:p>
                      <a:pPr algn="ctr" fontAlgn="ctr"/>
                      <a:r>
                        <a:rPr lang="hr-HR" sz="800" b="0" i="0" u="none" strike="noStrike">
                          <a:solidFill>
                            <a:srgbClr val="000000"/>
                          </a:solidFill>
                          <a:effectLst/>
                          <a:latin typeface="Calibri"/>
                        </a:rPr>
                        <a:t>4.33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EA831"/>
                    </a:solidFill>
                  </a:tcPr>
                </a:tc>
                <a:tc>
                  <a:txBody>
                    <a:bodyPr/>
                    <a:lstStyle/>
                    <a:p>
                      <a:pPr algn="ctr" fontAlgn="ctr"/>
                      <a:r>
                        <a:rPr lang="nb-NO" sz="800" b="0" i="0" u="none" strike="noStrike">
                          <a:solidFill>
                            <a:srgbClr val="000000"/>
                          </a:solidFill>
                          <a:effectLst/>
                          <a:latin typeface="Calibri"/>
                        </a:rPr>
                        <a:t>4.02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DD73"/>
                    </a:solidFill>
                  </a:tcPr>
                </a:tc>
                <a:tc>
                  <a:txBody>
                    <a:bodyPr/>
                    <a:lstStyle/>
                    <a:p>
                      <a:pPr algn="ctr" fontAlgn="ctr"/>
                      <a:r>
                        <a:rPr lang="hr-HR" sz="800" b="0" i="0" u="none" strike="noStrike">
                          <a:solidFill>
                            <a:srgbClr val="000000"/>
                          </a:solidFill>
                          <a:effectLst/>
                          <a:latin typeface="Calibri"/>
                        </a:rPr>
                        <a:t>3.95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E981"/>
                    </a:solidFill>
                  </a:tcPr>
                </a:tc>
                <a:tc>
                  <a:txBody>
                    <a:bodyPr/>
                    <a:lstStyle/>
                    <a:p>
                      <a:pPr algn="ctr" fontAlgn="ctr"/>
                      <a:r>
                        <a:rPr lang="nb-NO" sz="800" b="0" i="0" u="none" strike="noStrike" dirty="0">
                          <a:solidFill>
                            <a:srgbClr val="000000"/>
                          </a:solidFill>
                          <a:effectLst/>
                          <a:latin typeface="Calibri"/>
                        </a:rPr>
                        <a:t>4.02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DD73"/>
                    </a:solidFill>
                  </a:tcPr>
                </a:tc>
                <a:extLst>
                  <a:ext uri="{0D108BD9-81ED-4DB2-BD59-A6C34878D82A}">
                    <a16:rowId xmlns:a16="http://schemas.microsoft.com/office/drawing/2014/main" val="10015"/>
                  </a:ext>
                </a:extLst>
              </a:tr>
            </a:tbl>
          </a:graphicData>
        </a:graphic>
      </p:graphicFrame>
      <p:sp>
        <p:nvSpPr>
          <p:cNvPr id="5" name="Rectangle 4"/>
          <p:cNvSpPr/>
          <p:nvPr/>
        </p:nvSpPr>
        <p:spPr>
          <a:xfrm>
            <a:off x="2917905" y="3232461"/>
            <a:ext cx="6071840" cy="719254"/>
          </a:xfrm>
          <a:prstGeom prst="rect">
            <a:avLst/>
          </a:prstGeom>
          <a:noFill/>
          <a:ln w="635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350">
              <a:solidFill>
                <a:prstClr val="white"/>
              </a:solidFill>
              <a:latin typeface="Calibri"/>
            </a:endParaRPr>
          </a:p>
        </p:txBody>
      </p:sp>
      <p:sp>
        <p:nvSpPr>
          <p:cNvPr id="6" name="Rectangle 5"/>
          <p:cNvSpPr/>
          <p:nvPr/>
        </p:nvSpPr>
        <p:spPr>
          <a:xfrm>
            <a:off x="2917906" y="5457131"/>
            <a:ext cx="6149153" cy="454559"/>
          </a:xfrm>
          <a:prstGeom prst="rect">
            <a:avLst/>
          </a:prstGeom>
          <a:noFill/>
          <a:ln w="53975">
            <a:solidFill>
              <a:srgbClr val="FF0000"/>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457200"/>
            <a:endParaRPr lang="en-US" sz="1350">
              <a:solidFill>
                <a:prstClr val="white"/>
              </a:solidFill>
              <a:latin typeface="Calibri"/>
            </a:endParaRPr>
          </a:p>
        </p:txBody>
      </p:sp>
    </p:spTree>
    <p:extLst>
      <p:ext uri="{BB962C8B-B14F-4D97-AF65-F5344CB8AC3E}">
        <p14:creationId xmlns:p14="http://schemas.microsoft.com/office/powerpoint/2010/main" val="2800818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Changes that appear compelling</a:t>
            </a:r>
            <a:endParaRPr lang="en-US" dirty="0"/>
          </a:p>
        </p:txBody>
      </p:sp>
      <p:sp>
        <p:nvSpPr>
          <p:cNvPr id="4" name="Content Placeholder 3"/>
          <p:cNvSpPr>
            <a:spLocks noGrp="1"/>
          </p:cNvSpPr>
          <p:nvPr>
            <p:ph idx="1"/>
          </p:nvPr>
        </p:nvSpPr>
        <p:spPr/>
        <p:txBody>
          <a:bodyPr>
            <a:normAutofit/>
          </a:bodyPr>
          <a:lstStyle/>
          <a:p>
            <a:r>
              <a:rPr lang="en-US" dirty="0" smtClean="0"/>
              <a:t>American government and politics courses are perceived as helping students achieve diversity outcomes more in the new GE program than in the previous program. </a:t>
            </a:r>
          </a:p>
          <a:p>
            <a:r>
              <a:rPr lang="en-US" dirty="0" smtClean="0"/>
              <a:t>Likely a result from the new GE program including departments other than HIST and POLS in those areas. Ethnic studies departments report strong enrollments in those courses. </a:t>
            </a:r>
            <a:endParaRPr lang="en-US" dirty="0"/>
          </a:p>
        </p:txBody>
      </p:sp>
    </p:spTree>
    <p:extLst>
      <p:ext uri="{BB962C8B-B14F-4D97-AF65-F5344CB8AC3E}">
        <p14:creationId xmlns:p14="http://schemas.microsoft.com/office/powerpoint/2010/main" val="3254738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Changes that </a:t>
            </a:r>
            <a:r>
              <a:rPr lang="en-US" dirty="0" smtClean="0"/>
              <a:t>appear not so compelling </a:t>
            </a:r>
            <a:endParaRPr lang="en-US" dirty="0"/>
          </a:p>
        </p:txBody>
      </p:sp>
      <p:sp>
        <p:nvSpPr>
          <p:cNvPr id="3" name="Content Placeholder 2"/>
          <p:cNvSpPr>
            <a:spLocks noGrp="1"/>
          </p:cNvSpPr>
          <p:nvPr>
            <p:ph idx="1"/>
          </p:nvPr>
        </p:nvSpPr>
        <p:spPr/>
        <p:txBody>
          <a:bodyPr/>
          <a:lstStyle/>
          <a:p>
            <a:r>
              <a:rPr lang="en-US" dirty="0" smtClean="0"/>
              <a:t>Civic learning (CL) in this sample does not appear to have strengthened from the student perspective </a:t>
            </a:r>
          </a:p>
          <a:p>
            <a:r>
              <a:rPr lang="en-US" dirty="0" smtClean="0"/>
              <a:t>Is it the student’s learning?</a:t>
            </a:r>
          </a:p>
          <a:p>
            <a:pPr lvl="1"/>
            <a:r>
              <a:rPr lang="en-US" dirty="0" smtClean="0"/>
              <a:t>Unclear of learning activities’ purposes?</a:t>
            </a:r>
          </a:p>
          <a:p>
            <a:r>
              <a:rPr lang="en-US" dirty="0" smtClean="0"/>
              <a:t>Is it the instruction? </a:t>
            </a:r>
          </a:p>
          <a:p>
            <a:pPr lvl="1"/>
            <a:r>
              <a:rPr lang="en-US" dirty="0" smtClean="0"/>
              <a:t>Too little time or not clear on the CL outcomes?</a:t>
            </a:r>
            <a:endParaRPr lang="en-US" dirty="0"/>
          </a:p>
        </p:txBody>
      </p:sp>
    </p:spTree>
    <p:extLst>
      <p:ext uri="{BB962C8B-B14F-4D97-AF65-F5344CB8AC3E}">
        <p14:creationId xmlns:p14="http://schemas.microsoft.com/office/powerpoint/2010/main" val="3909894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 </a:t>
            </a:r>
            <a:endParaRPr lang="en-US" dirty="0"/>
          </a:p>
        </p:txBody>
      </p:sp>
      <p:sp>
        <p:nvSpPr>
          <p:cNvPr id="3" name="Content Placeholder 2"/>
          <p:cNvSpPr>
            <a:spLocks noGrp="1"/>
          </p:cNvSpPr>
          <p:nvPr>
            <p:ph idx="1"/>
          </p:nvPr>
        </p:nvSpPr>
        <p:spPr/>
        <p:txBody>
          <a:bodyPr>
            <a:normAutofit fontScale="92500"/>
          </a:bodyPr>
          <a:lstStyle/>
          <a:p>
            <a:r>
              <a:rPr lang="en-US" dirty="0" smtClean="0"/>
              <a:t>Starting this year, programs undergoing program review respond to this information, either in the self study or in the upcoming annual assessment reports</a:t>
            </a:r>
          </a:p>
          <a:p>
            <a:r>
              <a:rPr lang="en-US" dirty="0" smtClean="0"/>
              <a:t>Feedback </a:t>
            </a:r>
            <a:r>
              <a:rPr lang="en-US" dirty="0"/>
              <a:t>is being provided to programs on perceived student achievement of outcomes to compare with direct evidence of student </a:t>
            </a:r>
            <a:r>
              <a:rPr lang="en-US" dirty="0" smtClean="0"/>
              <a:t>learning</a:t>
            </a:r>
          </a:p>
          <a:p>
            <a:r>
              <a:rPr lang="en-US" dirty="0"/>
              <a:t> A developmental process is designed into the reporting</a:t>
            </a:r>
          </a:p>
          <a:p>
            <a:r>
              <a:rPr lang="en-US" dirty="0" smtClean="0"/>
              <a:t>The summary reports will be used for the GE program review to describe its success in addressing GE program outcomes and ILOs</a:t>
            </a:r>
          </a:p>
        </p:txBody>
      </p:sp>
    </p:spTree>
    <p:extLst>
      <p:ext uri="{BB962C8B-B14F-4D97-AF65-F5344CB8AC3E}">
        <p14:creationId xmlns:p14="http://schemas.microsoft.com/office/powerpoint/2010/main" val="20401095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a:t>Contact at:</a:t>
            </a:r>
          </a:p>
          <a:p>
            <a:endParaRPr lang="en-US" dirty="0" smtClean="0"/>
          </a:p>
          <a:p>
            <a:pPr marL="0" indent="0">
              <a:buNone/>
            </a:pPr>
            <a:r>
              <a:rPr lang="en-US" dirty="0" smtClean="0"/>
              <a:t>Michele Dunbar: </a:t>
            </a:r>
            <a:r>
              <a:rPr lang="en-US" dirty="0" smtClean="0">
                <a:hlinkClick r:id="rId3"/>
              </a:rPr>
              <a:t>mdunbar3@calstatela.edu</a:t>
            </a:r>
            <a:r>
              <a:rPr lang="en-US" dirty="0" smtClean="0"/>
              <a:t> </a:t>
            </a:r>
          </a:p>
          <a:p>
            <a:pPr marL="0" indent="0">
              <a:buNone/>
            </a:pPr>
            <a:r>
              <a:rPr lang="en-US" dirty="0" smtClean="0"/>
              <a:t>							323-343-2732</a:t>
            </a:r>
            <a:endParaRPr lang="en-US" dirty="0"/>
          </a:p>
          <a:p>
            <a:pPr marL="0" indent="0">
              <a:buNone/>
            </a:pPr>
            <a:r>
              <a:rPr lang="en-US" dirty="0" smtClean="0"/>
              <a:t>Wayne Tikkanen: </a:t>
            </a:r>
            <a:r>
              <a:rPr lang="en-US" dirty="0" smtClean="0">
                <a:hlinkClick r:id="rId4"/>
              </a:rPr>
              <a:t>wtikkan@calstatela.edu</a:t>
            </a:r>
            <a:endParaRPr lang="en-US" dirty="0" smtClean="0"/>
          </a:p>
          <a:p>
            <a:pPr marL="0" indent="0">
              <a:buNone/>
            </a:pPr>
            <a:r>
              <a:rPr lang="en-US" dirty="0" smtClean="0"/>
              <a:t>							323-343-2372</a:t>
            </a:r>
          </a:p>
        </p:txBody>
      </p:sp>
    </p:spTree>
    <p:extLst>
      <p:ext uri="{BB962C8B-B14F-4D97-AF65-F5344CB8AC3E}">
        <p14:creationId xmlns:p14="http://schemas.microsoft.com/office/powerpoint/2010/main" val="924842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roadmap </a:t>
            </a:r>
            <a:endParaRPr lang="en-US" dirty="0"/>
          </a:p>
        </p:txBody>
      </p:sp>
      <p:sp>
        <p:nvSpPr>
          <p:cNvPr id="3" name="Content Placeholder 2"/>
          <p:cNvSpPr>
            <a:spLocks noGrp="1"/>
          </p:cNvSpPr>
          <p:nvPr>
            <p:ph idx="1"/>
          </p:nvPr>
        </p:nvSpPr>
        <p:spPr/>
        <p:txBody>
          <a:bodyPr>
            <a:normAutofit/>
          </a:bodyPr>
          <a:lstStyle/>
          <a:p>
            <a:r>
              <a:rPr lang="en-US" dirty="0" err="1" smtClean="0"/>
              <a:t>GE@CalStateLA</a:t>
            </a:r>
            <a:endParaRPr lang="en-US" dirty="0" smtClean="0"/>
          </a:p>
          <a:p>
            <a:r>
              <a:rPr lang="en-US" dirty="0" smtClean="0"/>
              <a:t>Campus changes and impacts</a:t>
            </a:r>
          </a:p>
          <a:p>
            <a:r>
              <a:rPr lang="en-US" dirty="0" smtClean="0"/>
              <a:t>The GE survey – methodology</a:t>
            </a:r>
          </a:p>
          <a:p>
            <a:r>
              <a:rPr lang="en-US" dirty="0" smtClean="0"/>
              <a:t>Results – met expectations and surprises that generate questions</a:t>
            </a:r>
          </a:p>
          <a:p>
            <a:r>
              <a:rPr lang="en-US" dirty="0" smtClean="0"/>
              <a:t>Next steps – department responses: direct assessment ideas prompted by the survey results </a:t>
            </a:r>
            <a:endParaRPr lang="en-US" dirty="0"/>
          </a:p>
        </p:txBody>
      </p:sp>
    </p:spTree>
    <p:extLst>
      <p:ext uri="{BB962C8B-B14F-4D97-AF65-F5344CB8AC3E}">
        <p14:creationId xmlns:p14="http://schemas.microsoft.com/office/powerpoint/2010/main" val="2699516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New GE Program: developed 2012-2015, implemented Fall 2016</a:t>
            </a:r>
            <a:endParaRPr lang="en-US" sz="3200" dirty="0"/>
          </a:p>
        </p:txBody>
      </p:sp>
      <p:sp>
        <p:nvSpPr>
          <p:cNvPr id="3" name="Content Placeholder 2"/>
          <p:cNvSpPr>
            <a:spLocks noGrp="1"/>
          </p:cNvSpPr>
          <p:nvPr>
            <p:ph idx="1"/>
          </p:nvPr>
        </p:nvSpPr>
        <p:spPr/>
        <p:txBody>
          <a:bodyPr>
            <a:normAutofit fontScale="85000" lnSpcReduction="10000"/>
          </a:bodyPr>
          <a:lstStyle/>
          <a:p>
            <a:r>
              <a:rPr lang="en-US" dirty="0" smtClean="0"/>
              <a:t>Many GE outcomes resembled those in the previous program, falling into the categories of our institutional learning outcomes (ILOs)</a:t>
            </a:r>
          </a:p>
          <a:p>
            <a:pPr lvl="1"/>
            <a:r>
              <a:rPr lang="en-US" dirty="0"/>
              <a:t>Knowledge: Mastery of Content and Processes of Inquiry </a:t>
            </a:r>
            <a:endParaRPr lang="en-US" dirty="0" smtClean="0"/>
          </a:p>
          <a:p>
            <a:pPr lvl="1"/>
            <a:r>
              <a:rPr lang="en-US" dirty="0"/>
              <a:t>Proficiency: Intellectual Skills</a:t>
            </a:r>
          </a:p>
          <a:p>
            <a:pPr lvl="1"/>
            <a:r>
              <a:rPr lang="en-US" dirty="0"/>
              <a:t>Engagement: Local and Global Communities</a:t>
            </a:r>
          </a:p>
          <a:p>
            <a:pPr lvl="1"/>
            <a:r>
              <a:rPr lang="en-US" dirty="0"/>
              <a:t>Transformation: Integrative </a:t>
            </a:r>
            <a:r>
              <a:rPr lang="en-US" dirty="0" smtClean="0"/>
              <a:t>Learning</a:t>
            </a:r>
          </a:p>
          <a:p>
            <a:r>
              <a:rPr lang="en-US" dirty="0" smtClean="0"/>
              <a:t>Added requirements of </a:t>
            </a:r>
          </a:p>
          <a:p>
            <a:pPr lvl="1"/>
            <a:r>
              <a:rPr lang="en-US" dirty="0" smtClean="0"/>
              <a:t>Civic learning (2 courses)</a:t>
            </a:r>
          </a:p>
          <a:p>
            <a:pPr lvl="1"/>
            <a:r>
              <a:rPr lang="en-US" dirty="0" smtClean="0"/>
              <a:t>Refined the diversity requirement</a:t>
            </a:r>
          </a:p>
          <a:p>
            <a:pPr lvl="1"/>
            <a:r>
              <a:rPr lang="en-US" dirty="0" smtClean="0"/>
              <a:t>Writing intensive courses (2 courses)</a:t>
            </a:r>
          </a:p>
          <a:p>
            <a:pPr lvl="2"/>
            <a:r>
              <a:rPr lang="en-US" dirty="0" smtClean="0"/>
              <a:t>Required word count and revision cycle(s) </a:t>
            </a:r>
            <a:endParaRPr lang="en-US" dirty="0"/>
          </a:p>
        </p:txBody>
      </p:sp>
    </p:spTree>
    <p:extLst>
      <p:ext uri="{BB962C8B-B14F-4D97-AF65-F5344CB8AC3E}">
        <p14:creationId xmlns:p14="http://schemas.microsoft.com/office/powerpoint/2010/main" val="3371295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981200" y="127000"/>
            <a:ext cx="8229600" cy="1143000"/>
          </a:xfrm>
        </p:spPr>
        <p:txBody>
          <a:bodyPr>
            <a:normAutofit fontScale="90000"/>
          </a:bodyPr>
          <a:lstStyle/>
          <a:p>
            <a:r>
              <a:rPr lang="en-US" dirty="0" smtClean="0"/>
              <a:t>Student perceptions survey </a:t>
            </a:r>
            <a:r>
              <a:rPr lang="en-US" dirty="0"/>
              <a:t>D</a:t>
            </a:r>
            <a:r>
              <a:rPr lang="en-US" dirty="0" smtClean="0"/>
              <a:t>evelopment &amp; </a:t>
            </a:r>
            <a:r>
              <a:rPr lang="en-US" dirty="0"/>
              <a:t>A</a:t>
            </a:r>
            <a:r>
              <a:rPr lang="en-US" dirty="0" smtClean="0"/>
              <a:t>dministration</a:t>
            </a:r>
            <a:endParaRPr lang="en-US" dirty="0"/>
          </a:p>
        </p:txBody>
      </p:sp>
      <p:sp>
        <p:nvSpPr>
          <p:cNvPr id="6" name="TextBox 5"/>
          <p:cNvSpPr txBox="1"/>
          <p:nvPr/>
        </p:nvSpPr>
        <p:spPr>
          <a:xfrm>
            <a:off x="2228850" y="1501006"/>
            <a:ext cx="7734300" cy="4985980"/>
          </a:xfrm>
          <a:prstGeom prst="rect">
            <a:avLst/>
          </a:prstGeom>
          <a:noFill/>
        </p:spPr>
        <p:txBody>
          <a:bodyPr wrap="square" rtlCol="0">
            <a:spAutoFit/>
          </a:bodyPr>
          <a:lstStyle/>
          <a:p>
            <a:pPr marL="285750" indent="-285750" defTabSz="457200">
              <a:buFont typeface="Arial" panose="020B0604020202020204" pitchFamily="34" charset="0"/>
              <a:buChar char="•"/>
            </a:pPr>
            <a:r>
              <a:rPr lang="en-US" dirty="0">
                <a:solidFill>
                  <a:prstClr val="black"/>
                </a:solidFill>
                <a:latin typeface="Calibri"/>
              </a:rPr>
              <a:t>Online Survey – Measure students’ perception about their achievement of the general education learning outcomes (Survey Monkey)</a:t>
            </a:r>
          </a:p>
          <a:p>
            <a:pPr marL="285750" indent="-285750" defTabSz="457200">
              <a:buFont typeface="Arial" panose="020B0604020202020204" pitchFamily="34" charset="0"/>
              <a:buChar char="•"/>
            </a:pPr>
            <a:endParaRPr lang="en-US" sz="1200" dirty="0">
              <a:solidFill>
                <a:prstClr val="black"/>
              </a:solidFill>
              <a:latin typeface="Calibri"/>
            </a:endParaRPr>
          </a:p>
          <a:p>
            <a:pPr marL="285750" indent="-285750" defTabSz="457200">
              <a:buFont typeface="Arial" panose="020B0604020202020204" pitchFamily="34" charset="0"/>
              <a:buChar char="•"/>
            </a:pPr>
            <a:r>
              <a:rPr lang="en-US" dirty="0">
                <a:solidFill>
                  <a:prstClr val="black"/>
                </a:solidFill>
                <a:latin typeface="Calibri"/>
              </a:rPr>
              <a:t>Modified an earlier version of the GE Survey</a:t>
            </a:r>
          </a:p>
          <a:p>
            <a:pPr marL="742950" lvl="1" indent="-285750" defTabSz="457200">
              <a:buFont typeface="Arial" panose="020B0604020202020204" pitchFamily="34" charset="0"/>
              <a:buChar char="•"/>
            </a:pPr>
            <a:r>
              <a:rPr lang="en-US" dirty="0">
                <a:solidFill>
                  <a:prstClr val="black"/>
                </a:solidFill>
                <a:latin typeface="Calibri"/>
              </a:rPr>
              <a:t>IR made suggestions on wording and question format</a:t>
            </a:r>
          </a:p>
          <a:p>
            <a:pPr marL="742950" lvl="1" indent="-285750" defTabSz="457200">
              <a:buFont typeface="Arial" panose="020B0604020202020204" pitchFamily="34" charset="0"/>
              <a:buChar char="•"/>
            </a:pPr>
            <a:r>
              <a:rPr lang="en-US" dirty="0">
                <a:solidFill>
                  <a:prstClr val="black"/>
                </a:solidFill>
                <a:latin typeface="Calibri"/>
              </a:rPr>
              <a:t>GE Subcommittee Reviewed and Finalized questions</a:t>
            </a:r>
          </a:p>
          <a:p>
            <a:pPr marL="285750" indent="-285750" defTabSz="457200">
              <a:buFont typeface="Arial" panose="020B0604020202020204" pitchFamily="34" charset="0"/>
              <a:buChar char="•"/>
            </a:pPr>
            <a:endParaRPr lang="en-US" sz="1200" dirty="0">
              <a:solidFill>
                <a:prstClr val="black"/>
              </a:solidFill>
              <a:latin typeface="Calibri"/>
            </a:endParaRPr>
          </a:p>
          <a:p>
            <a:pPr marL="285750" indent="-285750" defTabSz="457200">
              <a:buFont typeface="Arial" panose="020B0604020202020204" pitchFamily="34" charset="0"/>
              <a:buChar char="•"/>
            </a:pPr>
            <a:r>
              <a:rPr lang="en-US" dirty="0">
                <a:solidFill>
                  <a:prstClr val="black"/>
                </a:solidFill>
                <a:latin typeface="Calibri"/>
              </a:rPr>
              <a:t>Instructions directed student to respond about a GE course she/he had taken in Fall term: </a:t>
            </a:r>
            <a:r>
              <a:rPr lang="en-US" b="1" dirty="0">
                <a:solidFill>
                  <a:prstClr val="black"/>
                </a:solidFill>
                <a:latin typeface="Calibri"/>
              </a:rPr>
              <a:t>2015</a:t>
            </a:r>
            <a:r>
              <a:rPr lang="en-US" dirty="0">
                <a:solidFill>
                  <a:prstClr val="black"/>
                </a:solidFill>
                <a:latin typeface="Calibri"/>
              </a:rPr>
              <a:t> – Respondent’s selection; </a:t>
            </a:r>
            <a:r>
              <a:rPr lang="en-US" b="1" dirty="0">
                <a:solidFill>
                  <a:prstClr val="black"/>
                </a:solidFill>
                <a:latin typeface="Calibri"/>
              </a:rPr>
              <a:t>2016</a:t>
            </a:r>
            <a:r>
              <a:rPr lang="en-US" dirty="0">
                <a:solidFill>
                  <a:prstClr val="black"/>
                </a:solidFill>
                <a:latin typeface="Calibri"/>
              </a:rPr>
              <a:t> – Admin sampled selection </a:t>
            </a:r>
          </a:p>
          <a:p>
            <a:pPr marL="285750" indent="-285750" defTabSz="457200">
              <a:buFont typeface="Arial" panose="020B0604020202020204" pitchFamily="34" charset="0"/>
              <a:buChar char="•"/>
            </a:pPr>
            <a:endParaRPr lang="en-US" sz="1200" dirty="0">
              <a:solidFill>
                <a:prstClr val="black"/>
              </a:solidFill>
              <a:latin typeface="Calibri"/>
            </a:endParaRPr>
          </a:p>
          <a:p>
            <a:pPr marL="285750" indent="-285750" defTabSz="457200">
              <a:buFont typeface="Arial" panose="020B0604020202020204" pitchFamily="34" charset="0"/>
              <a:buChar char="•"/>
            </a:pPr>
            <a:r>
              <a:rPr lang="en-US" dirty="0">
                <a:solidFill>
                  <a:prstClr val="black"/>
                </a:solidFill>
                <a:latin typeface="Calibri"/>
              </a:rPr>
              <a:t>Provided </a:t>
            </a:r>
            <a:r>
              <a:rPr lang="en-US" dirty="0">
                <a:solidFill>
                  <a:prstClr val="black"/>
                </a:solidFill>
                <a:latin typeface="Calibri"/>
              </a:rPr>
              <a:t>opportunity for respondent to submit answers for a 2</a:t>
            </a:r>
            <a:r>
              <a:rPr lang="en-US" baseline="30000" dirty="0">
                <a:solidFill>
                  <a:prstClr val="black"/>
                </a:solidFill>
                <a:latin typeface="Calibri"/>
              </a:rPr>
              <a:t>nd</a:t>
            </a:r>
            <a:r>
              <a:rPr lang="en-US" dirty="0">
                <a:solidFill>
                  <a:prstClr val="black"/>
                </a:solidFill>
                <a:latin typeface="Calibri"/>
              </a:rPr>
              <a:t> GE course she/he had </a:t>
            </a:r>
            <a:r>
              <a:rPr lang="en-US" dirty="0">
                <a:solidFill>
                  <a:prstClr val="black"/>
                </a:solidFill>
                <a:latin typeface="Calibri"/>
              </a:rPr>
              <a:t>taken (optional) – Respondent’s selection both years</a:t>
            </a:r>
          </a:p>
          <a:p>
            <a:pPr marL="285750" indent="-285750" defTabSz="457200">
              <a:buFont typeface="Arial" panose="020B0604020202020204" pitchFamily="34" charset="0"/>
              <a:buChar char="•"/>
            </a:pPr>
            <a:endParaRPr lang="en-US" sz="1200" dirty="0">
              <a:solidFill>
                <a:prstClr val="black"/>
              </a:solidFill>
              <a:latin typeface="Calibri"/>
            </a:endParaRPr>
          </a:p>
          <a:p>
            <a:pPr marL="285750" indent="-285750" defTabSz="457200">
              <a:buFont typeface="Arial" panose="020B0604020202020204" pitchFamily="34" charset="0"/>
              <a:buChar char="•"/>
            </a:pPr>
            <a:r>
              <a:rPr lang="en-US" dirty="0">
                <a:solidFill>
                  <a:prstClr val="black"/>
                </a:solidFill>
                <a:latin typeface="Calibri"/>
              </a:rPr>
              <a:t>Leverage </a:t>
            </a:r>
            <a:r>
              <a:rPr lang="en-US" dirty="0">
                <a:solidFill>
                  <a:prstClr val="black"/>
                </a:solidFill>
                <a:latin typeface="Calibri"/>
              </a:rPr>
              <a:t>institutional data to shorten the survey (can omit demographic questions</a:t>
            </a:r>
            <a:r>
              <a:rPr lang="en-US" dirty="0">
                <a:solidFill>
                  <a:prstClr val="black"/>
                </a:solidFill>
                <a:latin typeface="Calibri"/>
              </a:rPr>
              <a:t>, class standing, </a:t>
            </a:r>
            <a:r>
              <a:rPr lang="en-US" dirty="0">
                <a:solidFill>
                  <a:prstClr val="black"/>
                </a:solidFill>
                <a:latin typeface="Calibri"/>
              </a:rPr>
              <a:t>major, etc.)</a:t>
            </a:r>
          </a:p>
          <a:p>
            <a:pPr marL="742950" lvl="1" indent="-285750" defTabSz="457200">
              <a:buFont typeface="Arial" panose="020B0604020202020204" pitchFamily="34" charset="0"/>
              <a:buChar char="•"/>
            </a:pPr>
            <a:r>
              <a:rPr lang="en-US" dirty="0">
                <a:solidFill>
                  <a:prstClr val="black"/>
                </a:solidFill>
                <a:latin typeface="Calibri"/>
              </a:rPr>
              <a:t>Confidential rather than anonymous</a:t>
            </a:r>
          </a:p>
          <a:p>
            <a:pPr marL="742950" lvl="1" indent="-285750" defTabSz="457200">
              <a:buFont typeface="Arial" panose="020B0604020202020204" pitchFamily="34" charset="0"/>
              <a:buChar char="•"/>
            </a:pPr>
            <a:r>
              <a:rPr lang="en-US" dirty="0">
                <a:solidFill>
                  <a:prstClr val="black"/>
                </a:solidFill>
                <a:latin typeface="Calibri"/>
              </a:rPr>
              <a:t>Unique link sent to each student (links survey data to institutional data)</a:t>
            </a:r>
          </a:p>
          <a:p>
            <a:pPr marL="742950" lvl="1" indent="-285750" defTabSz="457200">
              <a:buFont typeface="Arial" panose="020B0604020202020204" pitchFamily="34" charset="0"/>
              <a:buChar char="•"/>
            </a:pPr>
            <a:r>
              <a:rPr lang="en-US" dirty="0">
                <a:solidFill>
                  <a:prstClr val="black"/>
                </a:solidFill>
                <a:latin typeface="Calibri"/>
              </a:rPr>
              <a:t>Assists with the incentive drawing process</a:t>
            </a:r>
          </a:p>
          <a:p>
            <a:pPr marL="285750" indent="-285750" defTabSz="457200">
              <a:buFont typeface="Arial" panose="020B0604020202020204" pitchFamily="34" charset="0"/>
              <a:buChar char="•"/>
            </a:pPr>
            <a:endParaRPr lang="en-US" dirty="0">
              <a:solidFill>
                <a:prstClr val="black"/>
              </a:solidFill>
              <a:latin typeface="Calibri"/>
            </a:endParaRPr>
          </a:p>
        </p:txBody>
      </p:sp>
    </p:spTree>
    <p:extLst>
      <p:ext uri="{BB962C8B-B14F-4D97-AF65-F5344CB8AC3E}">
        <p14:creationId xmlns:p14="http://schemas.microsoft.com/office/powerpoint/2010/main" val="7333604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p:txBody>
          <a:bodyPr/>
          <a:lstStyle/>
          <a:p>
            <a:r>
              <a:rPr lang="en-US" dirty="0" smtClean="0">
                <a:solidFill>
                  <a:srgbClr val="000000"/>
                </a:solidFill>
              </a:rPr>
              <a:t>Population &amp; Sample</a:t>
            </a:r>
            <a:endParaRPr lang="en-US" dirty="0">
              <a:solidFill>
                <a:srgbClr val="000000"/>
              </a:solidFill>
            </a:endParaRPr>
          </a:p>
        </p:txBody>
      </p:sp>
      <p:sp>
        <p:nvSpPr>
          <p:cNvPr id="2" name="TextBox 1"/>
          <p:cNvSpPr txBox="1"/>
          <p:nvPr/>
        </p:nvSpPr>
        <p:spPr>
          <a:xfrm>
            <a:off x="2137075" y="1213076"/>
            <a:ext cx="8102600" cy="1477328"/>
          </a:xfrm>
          <a:prstGeom prst="rect">
            <a:avLst/>
          </a:prstGeom>
          <a:noFill/>
        </p:spPr>
        <p:txBody>
          <a:bodyPr wrap="square" rtlCol="0">
            <a:spAutoFit/>
          </a:bodyPr>
          <a:lstStyle/>
          <a:p>
            <a:pPr marL="285750" indent="-285750" defTabSz="457200">
              <a:buFont typeface="Arial" panose="020B0604020202020204" pitchFamily="34" charset="0"/>
              <a:buChar char="•"/>
            </a:pPr>
            <a:r>
              <a:rPr lang="en-US" dirty="0">
                <a:solidFill>
                  <a:prstClr val="black"/>
                </a:solidFill>
                <a:latin typeface="Calibri"/>
              </a:rPr>
              <a:t>Population:  Students who had taken at least one lower-division GE course in Fall  and received grade of D or better</a:t>
            </a:r>
            <a:endParaRPr lang="en-US" sz="1200" dirty="0">
              <a:solidFill>
                <a:prstClr val="black"/>
              </a:solidFill>
              <a:latin typeface="Calibri"/>
            </a:endParaRPr>
          </a:p>
          <a:p>
            <a:pPr marL="285750" indent="-285750" defTabSz="457200">
              <a:buFont typeface="Arial" panose="020B0604020202020204" pitchFamily="34" charset="0"/>
              <a:buChar char="•"/>
            </a:pPr>
            <a:r>
              <a:rPr lang="en-US" dirty="0">
                <a:solidFill>
                  <a:prstClr val="black"/>
                </a:solidFill>
                <a:latin typeface="Calibri"/>
              </a:rPr>
              <a:t>Sample: </a:t>
            </a:r>
            <a:r>
              <a:rPr lang="en-US" b="1" dirty="0">
                <a:solidFill>
                  <a:prstClr val="black"/>
                </a:solidFill>
                <a:latin typeface="Calibri"/>
              </a:rPr>
              <a:t>2015</a:t>
            </a:r>
            <a:r>
              <a:rPr lang="en-US" dirty="0">
                <a:solidFill>
                  <a:prstClr val="black"/>
                </a:solidFill>
                <a:latin typeface="Calibri"/>
              </a:rPr>
              <a:t> – 36% of the population;  </a:t>
            </a:r>
            <a:r>
              <a:rPr lang="en-US" b="1" dirty="0">
                <a:solidFill>
                  <a:prstClr val="black"/>
                </a:solidFill>
                <a:latin typeface="Calibri"/>
              </a:rPr>
              <a:t>2016</a:t>
            </a:r>
            <a:r>
              <a:rPr lang="en-US" dirty="0">
                <a:solidFill>
                  <a:prstClr val="black"/>
                </a:solidFill>
                <a:latin typeface="Calibri"/>
              </a:rPr>
              <a:t> </a:t>
            </a:r>
            <a:r>
              <a:rPr lang="en-US" dirty="0">
                <a:solidFill>
                  <a:prstClr val="black"/>
                </a:solidFill>
                <a:latin typeface="Calibri"/>
              </a:rPr>
              <a:t>– 30% of the population</a:t>
            </a:r>
          </a:p>
          <a:p>
            <a:pPr lvl="1" defTabSz="457200"/>
            <a:r>
              <a:rPr lang="en-US" dirty="0">
                <a:solidFill>
                  <a:prstClr val="black"/>
                </a:solidFill>
                <a:latin typeface="Calibri"/>
              </a:rPr>
              <a:t>	</a:t>
            </a:r>
          </a:p>
          <a:p>
            <a:pPr lvl="1" defTabSz="457200"/>
            <a:endParaRPr lang="en-US" dirty="0">
              <a:solidFill>
                <a:prstClr val="black"/>
              </a:solidFill>
              <a:latin typeface="Calibri"/>
            </a:endParaRPr>
          </a:p>
        </p:txBody>
      </p:sp>
      <p:pic>
        <p:nvPicPr>
          <p:cNvPr id="7" name="Picture 6"/>
          <p:cNvPicPr>
            <a:picLocks noChangeAspect="1"/>
          </p:cNvPicPr>
          <p:nvPr/>
        </p:nvPicPr>
        <p:blipFill>
          <a:blip r:embed="rId3"/>
          <a:stretch>
            <a:fillRect/>
          </a:stretch>
        </p:blipFill>
        <p:spPr>
          <a:xfrm>
            <a:off x="2489925" y="3819224"/>
            <a:ext cx="7019645" cy="2819400"/>
          </a:xfrm>
          <a:prstGeom prst="rect">
            <a:avLst/>
          </a:prstGeom>
        </p:spPr>
      </p:pic>
      <p:pic>
        <p:nvPicPr>
          <p:cNvPr id="8" name="Picture 7"/>
          <p:cNvPicPr>
            <a:picLocks noChangeAspect="1"/>
          </p:cNvPicPr>
          <p:nvPr/>
        </p:nvPicPr>
        <p:blipFill>
          <a:blip r:embed="rId4"/>
          <a:stretch>
            <a:fillRect/>
          </a:stretch>
        </p:blipFill>
        <p:spPr>
          <a:xfrm>
            <a:off x="3316069" y="2231842"/>
            <a:ext cx="5559863" cy="1397000"/>
          </a:xfrm>
          <a:prstGeom prst="rect">
            <a:avLst/>
          </a:prstGeom>
        </p:spPr>
      </p:pic>
    </p:spTree>
    <p:extLst>
      <p:ext uri="{BB962C8B-B14F-4D97-AF65-F5344CB8AC3E}">
        <p14:creationId xmlns:p14="http://schemas.microsoft.com/office/powerpoint/2010/main" val="18622692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1676837" y="993160"/>
          <a:ext cx="8823170" cy="5731743"/>
        </p:xfrm>
        <a:graphic>
          <a:graphicData uri="http://schemas.openxmlformats.org/drawingml/2006/table">
            <a:tbl>
              <a:tblPr/>
              <a:tblGrid>
                <a:gridCol w="1118915">
                  <a:extLst>
                    <a:ext uri="{9D8B030D-6E8A-4147-A177-3AD203B41FA5}">
                      <a16:colId xmlns:a16="http://schemas.microsoft.com/office/drawing/2014/main" val="20000"/>
                    </a:ext>
                  </a:extLst>
                </a:gridCol>
                <a:gridCol w="645719">
                  <a:extLst>
                    <a:ext uri="{9D8B030D-6E8A-4147-A177-3AD203B41FA5}">
                      <a16:colId xmlns:a16="http://schemas.microsoft.com/office/drawing/2014/main" val="20001"/>
                    </a:ext>
                  </a:extLst>
                </a:gridCol>
                <a:gridCol w="882317">
                  <a:extLst>
                    <a:ext uri="{9D8B030D-6E8A-4147-A177-3AD203B41FA5}">
                      <a16:colId xmlns:a16="http://schemas.microsoft.com/office/drawing/2014/main" val="20002"/>
                    </a:ext>
                  </a:extLst>
                </a:gridCol>
                <a:gridCol w="882317">
                  <a:extLst>
                    <a:ext uri="{9D8B030D-6E8A-4147-A177-3AD203B41FA5}">
                      <a16:colId xmlns:a16="http://schemas.microsoft.com/office/drawing/2014/main" val="20003"/>
                    </a:ext>
                  </a:extLst>
                </a:gridCol>
                <a:gridCol w="882317">
                  <a:extLst>
                    <a:ext uri="{9D8B030D-6E8A-4147-A177-3AD203B41FA5}">
                      <a16:colId xmlns:a16="http://schemas.microsoft.com/office/drawing/2014/main" val="20004"/>
                    </a:ext>
                  </a:extLst>
                </a:gridCol>
                <a:gridCol w="882317">
                  <a:extLst>
                    <a:ext uri="{9D8B030D-6E8A-4147-A177-3AD203B41FA5}">
                      <a16:colId xmlns:a16="http://schemas.microsoft.com/office/drawing/2014/main" val="20005"/>
                    </a:ext>
                  </a:extLst>
                </a:gridCol>
                <a:gridCol w="882317">
                  <a:extLst>
                    <a:ext uri="{9D8B030D-6E8A-4147-A177-3AD203B41FA5}">
                      <a16:colId xmlns:a16="http://schemas.microsoft.com/office/drawing/2014/main" val="20006"/>
                    </a:ext>
                  </a:extLst>
                </a:gridCol>
                <a:gridCol w="882317">
                  <a:extLst>
                    <a:ext uri="{9D8B030D-6E8A-4147-A177-3AD203B41FA5}">
                      <a16:colId xmlns:a16="http://schemas.microsoft.com/office/drawing/2014/main" val="20007"/>
                    </a:ext>
                  </a:extLst>
                </a:gridCol>
                <a:gridCol w="882317">
                  <a:extLst>
                    <a:ext uri="{9D8B030D-6E8A-4147-A177-3AD203B41FA5}">
                      <a16:colId xmlns:a16="http://schemas.microsoft.com/office/drawing/2014/main" val="20008"/>
                    </a:ext>
                  </a:extLst>
                </a:gridCol>
                <a:gridCol w="882317">
                  <a:extLst>
                    <a:ext uri="{9D8B030D-6E8A-4147-A177-3AD203B41FA5}">
                      <a16:colId xmlns:a16="http://schemas.microsoft.com/office/drawing/2014/main" val="20009"/>
                    </a:ext>
                  </a:extLst>
                </a:gridCol>
              </a:tblGrid>
              <a:tr h="283372">
                <a:tc>
                  <a:txBody>
                    <a:bodyPr/>
                    <a:lstStyle/>
                    <a:p>
                      <a:pPr algn="ctr" fontAlgn="b"/>
                      <a:r>
                        <a:rPr lang="sk-SK" sz="1200" b="0" i="0" u="none" strike="noStrike" dirty="0">
                          <a:solidFill>
                            <a:srgbClr val="000000"/>
                          </a:solidFill>
                          <a:effectLst/>
                          <a:latin typeface="Calibri"/>
                        </a:rPr>
                        <a:t> </a:t>
                      </a:r>
                      <a:r>
                        <a:rPr kumimoji="0" lang="is-IS" sz="1800" b="1" i="0" u="none" strike="noStrike" kern="1200" cap="none" spc="0" normalizeH="0" baseline="0" noProof="0" dirty="0" smtClean="0">
                          <a:ln>
                            <a:noFill/>
                          </a:ln>
                          <a:solidFill>
                            <a:srgbClr val="000000"/>
                          </a:solidFill>
                          <a:effectLst/>
                          <a:uLnTx/>
                          <a:uFillTx/>
                          <a:latin typeface="+mn-lt"/>
                          <a:ea typeface="+mn-ea"/>
                          <a:cs typeface="+mn-cs"/>
                        </a:rPr>
                        <a:t>Fall 2016</a:t>
                      </a:r>
                      <a:endParaRPr lang="sk-SK" sz="1200" b="0"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is-IS" sz="1800" b="1" i="0" u="none" strike="noStrike" dirty="0" smtClean="0">
                          <a:solidFill>
                            <a:srgbClr val="000000"/>
                          </a:solidFill>
                          <a:effectLst/>
                          <a:latin typeface="Calibri"/>
                        </a:rPr>
                        <a:t> </a:t>
                      </a:r>
                      <a:r>
                        <a:rPr lang="sk-SK" sz="1200" b="0" i="0" u="none" strike="noStrike" dirty="0">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sk-SK"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0" i="0" u="none" strike="noStrike" dirty="0">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1200" b="1" i="0" u="none" strike="noStrike" dirty="0">
                          <a:solidFill>
                            <a:srgbClr val="000000"/>
                          </a:solidFill>
                          <a:effectLst/>
                          <a:latin typeface="Calibri"/>
                        </a:rPr>
                        <a:t>student level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12530">
                <a:tc>
                  <a:txBody>
                    <a:bodyPr/>
                    <a:lstStyle/>
                    <a:p>
                      <a:pPr algn="ctr" fontAlgn="b"/>
                      <a:r>
                        <a:rPr lang="sk-SK" sz="12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200" b="1" i="0" u="none" strike="noStrike">
                          <a:solidFill>
                            <a:srgbClr val="000000"/>
                          </a:solidFill>
                          <a:effectLst/>
                          <a:latin typeface="Calibri"/>
                        </a:rPr>
                        <a:t>F</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200" b="1" i="0" u="none" strike="noStrike">
                          <a:solidFill>
                            <a:srgbClr val="000000"/>
                          </a:solidFill>
                          <a:effectLst/>
                          <a:latin typeface="Calibri"/>
                        </a:rPr>
                        <a:t>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200" b="1" i="0" u="none" strike="noStrike" dirty="0">
                          <a:solidFill>
                            <a:srgbClr val="000000"/>
                          </a:solidFill>
                          <a:effectLst/>
                          <a:latin typeface="Calibri"/>
                        </a:rPr>
                        <a:t>total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2530">
                <a:tc>
                  <a:txBody>
                    <a:bodyPr/>
                    <a:lstStyle/>
                    <a:p>
                      <a:pPr algn="ctr" fontAlgn="b"/>
                      <a:r>
                        <a:rPr lang="sk-SK" sz="12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Calibri"/>
                        </a:rPr>
                        <a:t>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Calibri"/>
                        </a:rPr>
                        <a:t>%</a:t>
                      </a:r>
                      <a:r>
                        <a:rPr lang="en-US" sz="1200" b="1" i="0" u="none" strike="noStrike" baseline="0" dirty="0" smtClean="0">
                          <a:solidFill>
                            <a:srgbClr val="000000"/>
                          </a:solidFill>
                          <a:effectLst/>
                          <a:latin typeface="Calibri"/>
                        </a:rPr>
                        <a:t> within Ethnicity</a:t>
                      </a:r>
                      <a:endParaRPr lang="en-US"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a:rPr>
                        <a:t>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mn-lt"/>
                        </a:rPr>
                        <a:t>%</a:t>
                      </a:r>
                      <a:r>
                        <a:rPr lang="en-US" sz="1200" b="1" i="0" u="none" strike="noStrike" baseline="0" dirty="0" smtClean="0">
                          <a:solidFill>
                            <a:srgbClr val="000000"/>
                          </a:solidFill>
                          <a:effectLst/>
                          <a:latin typeface="+mn-lt"/>
                        </a:rPr>
                        <a:t> within Ethnicity</a:t>
                      </a:r>
                      <a:endParaRPr lang="en-US" sz="1200" b="1" i="0" u="none" strike="noStrike" dirty="0">
                        <a:solidFill>
                          <a:srgbClr val="000000"/>
                        </a:solidFill>
                        <a:effectLst/>
                        <a:latin typeface="+mn-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1" i="0" u="none" strike="noStrike" dirty="0" smtClean="0">
                          <a:solidFill>
                            <a:srgbClr val="000000"/>
                          </a:solidFill>
                          <a:effectLst/>
                          <a:latin typeface="+mn-lt"/>
                        </a:rPr>
                        <a:t>n</a:t>
                      </a:r>
                      <a:endParaRPr lang="sk-SK"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sk-SK" sz="1200" b="1" i="0" u="none" strike="noStrike" dirty="0">
                          <a:solidFill>
                            <a:srgbClr val="000000"/>
                          </a:solidFill>
                          <a:effectLst/>
                          <a:latin typeface="Calibri"/>
                        </a:rPr>
                        <a:t> </a:t>
                      </a:r>
                      <a:r>
                        <a:rPr lang="en-US" sz="1200" b="1" i="0" u="none" strike="noStrike" dirty="0" smtClean="0">
                          <a:solidFill>
                            <a:srgbClr val="000000"/>
                          </a:solidFill>
                          <a:effectLst/>
                          <a:latin typeface="+mn-lt"/>
                        </a:rPr>
                        <a:t>% total </a:t>
                      </a:r>
                      <a:r>
                        <a:rPr lang="en-US" sz="1200" b="1" i="0" u="none" strike="noStrike" dirty="0" err="1" smtClean="0">
                          <a:solidFill>
                            <a:srgbClr val="000000"/>
                          </a:solidFill>
                          <a:effectLst/>
                          <a:latin typeface="+mn-lt"/>
                        </a:rPr>
                        <a:t>Ethnicty</a:t>
                      </a:r>
                      <a:endParaRPr lang="en-US" sz="1200" b="1" i="0" u="none" strike="noStrike" dirty="0" smtClean="0">
                        <a:solidFill>
                          <a:srgbClr val="000000"/>
                        </a:solidFill>
                        <a:effectLst/>
                        <a:latin typeface="+mn-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freshman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a:solidFill>
                            <a:srgbClr val="000000"/>
                          </a:solidFill>
                          <a:effectLst/>
                          <a:latin typeface="Calibri"/>
                        </a:rPr>
                        <a:t>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000000"/>
                          </a:solidFill>
                          <a:effectLst/>
                          <a:latin typeface="Calibri"/>
                        </a:rPr>
                        <a:t>55%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8361">
                <a:tc>
                  <a:txBody>
                    <a:bodyPr/>
                    <a:lstStyle/>
                    <a:p>
                      <a:pPr algn="ctr" fontAlgn="b"/>
                      <a:r>
                        <a:rPr lang="en-US" sz="1200" b="0" i="0" u="none" strike="noStrike" dirty="0" smtClean="0">
                          <a:solidFill>
                            <a:srgbClr val="000000"/>
                          </a:solidFill>
                          <a:effectLst/>
                          <a:latin typeface="Calibri"/>
                        </a:rPr>
                        <a:t>NATIVE AMER</a:t>
                      </a:r>
                      <a:endParaRPr lang="en-US" sz="1200" b="0"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sophomore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200" b="0" i="0" u="none" strike="noStrike">
                          <a:solidFill>
                            <a:srgbClr val="000000"/>
                          </a:solidFill>
                          <a:effectLst/>
                          <a:latin typeface="Calibri"/>
                        </a:rPr>
                        <a:t>115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21%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8361">
                <a:tc>
                  <a:txBody>
                    <a:bodyPr/>
                    <a:lstStyle/>
                    <a:p>
                      <a:pPr algn="ctr" fontAlgn="b"/>
                      <a:r>
                        <a:rPr lang="en-US" sz="1200" b="0" i="0" u="none" strike="noStrike">
                          <a:solidFill>
                            <a:srgbClr val="000000"/>
                          </a:solidFill>
                          <a:effectLst/>
                          <a:latin typeface="Calibri"/>
                        </a:rPr>
                        <a:t>ASIAN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smtClean="0">
                          <a:solidFill>
                            <a:srgbClr val="000000"/>
                          </a:solidFill>
                          <a:effectLst/>
                          <a:latin typeface="Calibri"/>
                        </a:rPr>
                        <a:t>56</a:t>
                      </a:r>
                      <a:endParaRPr lang="is-I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000000"/>
                          </a:solidFill>
                          <a:effectLst/>
                          <a:latin typeface="Calibri"/>
                        </a:rPr>
                        <a:t>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smtClean="0">
                          <a:solidFill>
                            <a:srgbClr val="000000"/>
                          </a:solidFill>
                          <a:effectLst/>
                          <a:latin typeface="Calibri"/>
                        </a:rPr>
                        <a:t>20</a:t>
                      </a:r>
                      <a:endParaRPr lang="is-I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a:solidFill>
                            <a:srgbClr val="000000"/>
                          </a:solidFill>
                          <a:effectLst/>
                          <a:latin typeface="Calibri"/>
                        </a:rPr>
                        <a:t>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Calibri"/>
                        </a:rPr>
                        <a:t>76</a:t>
                      </a:r>
                      <a:endParaRPr lang="en-U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dirty="0">
                          <a:solidFill>
                            <a:srgbClr val="000000"/>
                          </a:solidFill>
                          <a:effectLst/>
                          <a:latin typeface="Calibri"/>
                        </a:rPr>
                        <a:t>15%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junior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12%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2530">
                <a:tc>
                  <a:txBody>
                    <a:bodyPr/>
                    <a:lstStyle/>
                    <a:p>
                      <a:pPr algn="ctr" fontAlgn="b"/>
                      <a:r>
                        <a:rPr lang="en-US" sz="1200" b="0" i="0" u="none" strike="noStrike">
                          <a:solidFill>
                            <a:srgbClr val="000000"/>
                          </a:solidFill>
                          <a:effectLst/>
                          <a:latin typeface="Calibri"/>
                        </a:rPr>
                        <a:t>BLACK</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dirty="0" smtClean="0">
                          <a:solidFill>
                            <a:srgbClr val="000000"/>
                          </a:solidFill>
                          <a:effectLst/>
                          <a:latin typeface="Calibri"/>
                        </a:rPr>
                        <a:t>50%</a:t>
                      </a:r>
                      <a:endParaRPr lang="pt-BR"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Calibri"/>
                        </a:rPr>
                        <a:t>8</a:t>
                      </a:r>
                      <a:endParaRPr lang="en-U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dirty="0" smtClean="0">
                          <a:solidFill>
                            <a:srgbClr val="000000"/>
                          </a:solidFill>
                          <a:effectLst/>
                          <a:latin typeface="Calibri"/>
                        </a:rPr>
                        <a:t>50%</a:t>
                      </a:r>
                      <a:endParaRPr lang="pt-BR"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Calibri"/>
                        </a:rPr>
                        <a:t>16</a:t>
                      </a:r>
                      <a:endParaRPr lang="en-U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dirty="0">
                          <a:solidFill>
                            <a:srgbClr val="000000"/>
                          </a:solidFill>
                          <a:effectLst/>
                          <a:latin typeface="Calibri"/>
                        </a:rPr>
                        <a:t>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senior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12%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198361">
                <a:tc>
                  <a:txBody>
                    <a:bodyPr/>
                    <a:lstStyle/>
                    <a:p>
                      <a:pPr algn="ctr" fontAlgn="b"/>
                      <a:r>
                        <a:rPr lang="en-US" sz="1200" b="0" i="0" u="none" strike="noStrike" dirty="0" smtClean="0">
                          <a:solidFill>
                            <a:srgbClr val="000000"/>
                          </a:solidFill>
                          <a:effectLst/>
                          <a:latin typeface="Calibri"/>
                        </a:rPr>
                        <a:t>HISPANIC</a:t>
                      </a:r>
                      <a:endParaRPr lang="en-US" sz="1200" b="0"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smtClean="0">
                          <a:solidFill>
                            <a:srgbClr val="000000"/>
                          </a:solidFill>
                          <a:effectLst/>
                          <a:latin typeface="Calibri"/>
                        </a:rPr>
                        <a:t>227</a:t>
                      </a:r>
                      <a:endParaRPr lang="is-I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smtClean="0">
                          <a:solidFill>
                            <a:srgbClr val="000000"/>
                          </a:solidFill>
                          <a:effectLst/>
                          <a:latin typeface="Calibri"/>
                        </a:rPr>
                        <a:t>71%</a:t>
                      </a:r>
                      <a:endParaRPr lang="is-I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Calibri"/>
                        </a:rPr>
                        <a:t>91</a:t>
                      </a:r>
                      <a:endParaRPr lang="en-U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dirty="0" smtClean="0">
                          <a:solidFill>
                            <a:srgbClr val="000000"/>
                          </a:solidFill>
                          <a:effectLst/>
                          <a:latin typeface="Calibri"/>
                        </a:rPr>
                        <a:t>29%</a:t>
                      </a:r>
                      <a:endParaRPr lang="pt-BR"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Calibri"/>
                        </a:rPr>
                        <a:t>318</a:t>
                      </a:r>
                      <a:endParaRPr lang="en-U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dirty="0">
                          <a:solidFill>
                            <a:srgbClr val="000000"/>
                          </a:solidFill>
                          <a:effectLst/>
                          <a:latin typeface="Calibri"/>
                        </a:rPr>
                        <a:t>64%</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Calibri"/>
                        </a:rPr>
                        <a:t>total</a:t>
                      </a:r>
                      <a:endParaRPr lang="en-US" sz="12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s-IS" sz="1200" b="0" i="0" u="none" strike="noStrike" dirty="0" smtClean="0">
                          <a:solidFill>
                            <a:srgbClr val="000000"/>
                          </a:solidFill>
                          <a:effectLst/>
                          <a:latin typeface="Calibri"/>
                        </a:rPr>
                        <a:t>498</a:t>
                      </a:r>
                      <a:endParaRPr lang="is-IS" sz="12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200" b="0" i="0" u="none" strike="noStrike" dirty="0" smtClean="0">
                          <a:solidFill>
                            <a:srgbClr val="000000"/>
                          </a:solidFill>
                          <a:effectLst/>
                          <a:latin typeface="Calibri"/>
                        </a:rPr>
                        <a:t>100%</a:t>
                      </a:r>
                      <a:endParaRPr lang="pt-BR" sz="12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44506">
                <a:tc>
                  <a:txBody>
                    <a:bodyPr/>
                    <a:lstStyle/>
                    <a:p>
                      <a:pPr algn="ctr" fontAlgn="b"/>
                      <a:r>
                        <a:rPr lang="en-US" sz="1200" b="0" i="0" u="none" strike="noStrike">
                          <a:solidFill>
                            <a:srgbClr val="000000"/>
                          </a:solidFill>
                          <a:effectLst/>
                          <a:latin typeface="Calibri"/>
                        </a:rPr>
                        <a:t>INTERNATIONAL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smtClean="0">
                          <a:solidFill>
                            <a:srgbClr val="000000"/>
                          </a:solidFill>
                          <a:effectLst/>
                          <a:latin typeface="Calibri"/>
                        </a:rPr>
                        <a:t>27</a:t>
                      </a:r>
                      <a:endParaRPr lang="is-I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dirty="0">
                          <a:solidFill>
                            <a:srgbClr val="000000"/>
                          </a:solidFill>
                          <a:effectLst/>
                          <a:latin typeface="Calibri"/>
                        </a:rPr>
                        <a:t>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smtClean="0">
                          <a:solidFill>
                            <a:srgbClr val="000000"/>
                          </a:solidFill>
                          <a:effectLst/>
                          <a:latin typeface="Calibri"/>
                        </a:rPr>
                        <a:t>20</a:t>
                      </a:r>
                      <a:endParaRPr lang="is-I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dirty="0">
                          <a:solidFill>
                            <a:srgbClr val="000000"/>
                          </a:solidFill>
                          <a:effectLst/>
                          <a:latin typeface="Calibri"/>
                        </a:rPr>
                        <a:t>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Calibri"/>
                        </a:rPr>
                        <a:t>47</a:t>
                      </a:r>
                      <a:endParaRPr lang="uk-UA"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dirty="0">
                          <a:solidFill>
                            <a:srgbClr val="000000"/>
                          </a:solidFill>
                          <a:effectLst/>
                          <a:latin typeface="Calibri"/>
                        </a:rPr>
                        <a:t>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7"/>
                  </a:ext>
                </a:extLst>
              </a:tr>
              <a:tr h="198361">
                <a:tc>
                  <a:txBody>
                    <a:bodyPr/>
                    <a:lstStyle/>
                    <a:p>
                      <a:pPr algn="ctr" fontAlgn="b"/>
                      <a:r>
                        <a:rPr lang="en-US" sz="1200" b="0" i="0" u="none" strike="noStrike" dirty="0" smtClean="0">
                          <a:solidFill>
                            <a:srgbClr val="000000"/>
                          </a:solidFill>
                          <a:effectLst/>
                          <a:latin typeface="Calibri"/>
                        </a:rPr>
                        <a:t>TWO+ </a:t>
                      </a:r>
                      <a:r>
                        <a:rPr lang="en-US" sz="1200" b="0" i="0" u="none" strike="noStrike" dirty="0">
                          <a:solidFill>
                            <a:srgbClr val="000000"/>
                          </a:solidFill>
                          <a:effectLst/>
                          <a:latin typeface="Calibri"/>
                        </a:rPr>
                        <a:t>RACES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000000"/>
                          </a:solidFill>
                          <a:effectLst/>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000000"/>
                          </a:solidFill>
                          <a:effectLst/>
                          <a:latin typeface="Calibri"/>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a:solidFill>
                            <a:srgbClr val="000000"/>
                          </a:solidFill>
                          <a:effectLst/>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8"/>
                  </a:ext>
                </a:extLst>
              </a:tr>
              <a:tr h="198361">
                <a:tc>
                  <a:txBody>
                    <a:bodyPr/>
                    <a:lstStyle/>
                    <a:p>
                      <a:pPr algn="ctr" fontAlgn="b"/>
                      <a:r>
                        <a:rPr lang="en-US" sz="1200" b="0" i="0" u="none" strike="noStrike" dirty="0" smtClean="0">
                          <a:solidFill>
                            <a:srgbClr val="000000"/>
                          </a:solidFill>
                          <a:effectLst/>
                          <a:latin typeface="Calibri"/>
                        </a:rPr>
                        <a:t>UNKNOWN</a:t>
                      </a:r>
                      <a:endParaRPr lang="en-US" sz="1200" b="0"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smtClean="0">
                          <a:solidFill>
                            <a:srgbClr val="000000"/>
                          </a:solidFill>
                          <a:effectLst/>
                          <a:latin typeface="Calibri"/>
                        </a:rPr>
                        <a:t>70%</a:t>
                      </a:r>
                      <a:endParaRPr lang="is-I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smtClean="0">
                          <a:solidFill>
                            <a:srgbClr val="000000"/>
                          </a:solidFill>
                          <a:effectLst/>
                          <a:latin typeface="Calibri"/>
                        </a:rPr>
                        <a:t>30%</a:t>
                      </a:r>
                      <a:endParaRPr lang="is-I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200" b="0" i="0" u="none" strike="noStrike" dirty="0" smtClean="0">
                          <a:solidFill>
                            <a:srgbClr val="000000"/>
                          </a:solidFill>
                          <a:effectLst/>
                          <a:latin typeface="Calibri"/>
                        </a:rPr>
                        <a:t>1</a:t>
                      </a:r>
                      <a:r>
                        <a:rPr lang="en-US" sz="1200" b="0" i="0" u="none" strike="noStrike" dirty="0" smtClean="0">
                          <a:solidFill>
                            <a:srgbClr val="000000"/>
                          </a:solidFill>
                          <a:effectLst/>
                          <a:latin typeface="Calibri"/>
                        </a:rPr>
                        <a:t>0</a:t>
                      </a:r>
                      <a:endParaRPr lang="cs-CZ"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a:solidFill>
                            <a:srgbClr val="000000"/>
                          </a:solidFill>
                          <a:effectLst/>
                          <a:latin typeface="Calibri"/>
                        </a:rPr>
                        <a:t>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9"/>
                  </a:ext>
                </a:extLst>
              </a:tr>
              <a:tr h="198361">
                <a:tc>
                  <a:txBody>
                    <a:bodyPr/>
                    <a:lstStyle/>
                    <a:p>
                      <a:pPr algn="ctr" fontAlgn="b"/>
                      <a:r>
                        <a:rPr lang="en-US" sz="1200" b="0" i="0" u="none" strike="noStrike">
                          <a:solidFill>
                            <a:srgbClr val="000000"/>
                          </a:solidFill>
                          <a:effectLst/>
                          <a:latin typeface="Calibri"/>
                        </a:rPr>
                        <a:t>WHITE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a:solidFill>
                            <a:srgbClr val="000000"/>
                          </a:solidFill>
                          <a:effectLst/>
                          <a:latin typeface="Calibri"/>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dirty="0" smtClean="0">
                          <a:solidFill>
                            <a:srgbClr val="000000"/>
                          </a:solidFill>
                          <a:effectLst/>
                          <a:latin typeface="Calibri"/>
                        </a:rPr>
                        <a:t>68%</a:t>
                      </a:r>
                      <a:endParaRPr lang="it-IT"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dirty="0" smtClean="0">
                          <a:solidFill>
                            <a:srgbClr val="000000"/>
                          </a:solidFill>
                          <a:effectLst/>
                          <a:latin typeface="Calibri"/>
                        </a:rPr>
                        <a:t>32%</a:t>
                      </a:r>
                      <a:endParaRPr lang="it-IT"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dirty="0" smtClean="0">
                          <a:solidFill>
                            <a:srgbClr val="000000"/>
                          </a:solidFill>
                          <a:effectLst/>
                          <a:latin typeface="Calibri"/>
                        </a:rPr>
                        <a:t>19</a:t>
                      </a:r>
                      <a:endParaRPr lang="is-IS" sz="12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000000"/>
                          </a:solidFill>
                          <a:effectLst/>
                          <a:latin typeface="Calibri"/>
                        </a:rPr>
                        <a:t>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0"/>
                  </a:ext>
                </a:extLst>
              </a:tr>
              <a:tr h="212530">
                <a:tc>
                  <a:txBody>
                    <a:bodyPr/>
                    <a:lstStyle/>
                    <a:p>
                      <a:pPr algn="ctr" fontAlgn="b"/>
                      <a:r>
                        <a:rPr lang="en-US" sz="1200" b="1" i="0" u="none" strike="noStrike">
                          <a:solidFill>
                            <a:srgbClr val="000000"/>
                          </a:solidFill>
                          <a:effectLst/>
                          <a:latin typeface="Calibri"/>
                        </a:rPr>
                        <a:t>Grand Total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cs-CZ" sz="1200" b="1" i="0" u="none" strike="noStrike" dirty="0" smtClean="0">
                          <a:solidFill>
                            <a:srgbClr val="000000"/>
                          </a:solidFill>
                          <a:effectLst/>
                          <a:latin typeface="Calibri"/>
                        </a:rPr>
                        <a:t>3</a:t>
                      </a:r>
                      <a:r>
                        <a:rPr lang="en-US" sz="1200" b="1" i="0" u="none" strike="noStrike" dirty="0" smtClean="0">
                          <a:solidFill>
                            <a:srgbClr val="000000"/>
                          </a:solidFill>
                          <a:effectLst/>
                          <a:latin typeface="Calibri"/>
                        </a:rPr>
                        <a:t>47</a:t>
                      </a:r>
                      <a:endParaRPr lang="cs-CZ"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200" b="0" i="0" u="none" strike="noStrike" dirty="0">
                          <a:solidFill>
                            <a:srgbClr val="000000"/>
                          </a:solidFill>
                          <a:effectLst/>
                          <a:latin typeface="Calibri"/>
                        </a:rPr>
                        <a:t>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is-IS" sz="1200" b="1" i="0" u="none" strike="noStrike" dirty="0" smtClean="0">
                          <a:solidFill>
                            <a:srgbClr val="000000"/>
                          </a:solidFill>
                          <a:effectLst/>
                          <a:latin typeface="Calibri"/>
                        </a:rPr>
                        <a:t>151</a:t>
                      </a:r>
                      <a:endParaRPr lang="is-IS"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pt-BR" sz="1200" b="0" i="0" u="none" strike="noStrike" dirty="0">
                          <a:solidFill>
                            <a:srgbClr val="000000"/>
                          </a:solidFill>
                          <a:effectLst/>
                          <a:latin typeface="Calibri"/>
                        </a:rPr>
                        <a:t>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is-IS" sz="1200" b="1" i="0" u="none" strike="noStrike" dirty="0" smtClean="0">
                          <a:solidFill>
                            <a:srgbClr val="000000"/>
                          </a:solidFill>
                          <a:effectLst/>
                          <a:latin typeface="Calibri"/>
                        </a:rPr>
                        <a:t>498</a:t>
                      </a:r>
                      <a:endParaRPr lang="is-IS"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sk-SK" sz="1200" b="0" i="0" u="none" strike="noStrike" dirty="0">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11"/>
                  </a:ext>
                </a:extLst>
              </a:tr>
              <a:tr h="212530">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83372">
                <a:tc>
                  <a:txBody>
                    <a:bodyPr/>
                    <a:lstStyle/>
                    <a:p>
                      <a:pPr algn="ctr" fontAlgn="b"/>
                      <a:r>
                        <a:rPr kumimoji="0" lang="is-IS" sz="1800" b="1" i="0" u="none" strike="noStrike" kern="1200" cap="none" spc="0" normalizeH="0" baseline="0" noProof="0" dirty="0" smtClean="0">
                          <a:ln>
                            <a:noFill/>
                          </a:ln>
                          <a:solidFill>
                            <a:srgbClr val="000000"/>
                          </a:solidFill>
                          <a:effectLst/>
                          <a:uLnTx/>
                          <a:uFillTx/>
                          <a:latin typeface="+mn-lt"/>
                          <a:ea typeface="+mn-ea"/>
                          <a:cs typeface="+mn-cs"/>
                        </a:rPr>
                        <a:t>Fall 2015</a:t>
                      </a:r>
                      <a:r>
                        <a:rPr lang="sk-SK" sz="1200" b="1" i="0" u="none" strike="noStrike" dirty="0">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endParaRPr lang="sk-SK"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sk-SK"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1" i="0" u="none" strike="noStrike" dirty="0">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1"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1"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1"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sk-SK" sz="1200" b="1" i="0" u="none" strike="noStrike" dirty="0">
                          <a:solidFill>
                            <a:srgbClr val="000000"/>
                          </a:solidFill>
                          <a:effectLst/>
                          <a:latin typeface="Calibri"/>
                        </a:rPr>
                        <a:t> </a:t>
                      </a:r>
                    </a:p>
                    <a:p>
                      <a:pPr algn="ctr" fontAlgn="b"/>
                      <a:r>
                        <a:rPr lang="en-US" sz="1200" b="1" i="0" u="none" strike="noStrike" dirty="0">
                          <a:solidFill>
                            <a:srgbClr val="000000"/>
                          </a:solidFill>
                          <a:effectLst/>
                          <a:latin typeface="Calibri"/>
                        </a:rPr>
                        <a:t>student </a:t>
                      </a:r>
                      <a:r>
                        <a:rPr lang="en-US" sz="1200" b="1" i="0" u="none" strike="noStrike" dirty="0" smtClean="0">
                          <a:solidFill>
                            <a:srgbClr val="000000"/>
                          </a:solidFill>
                          <a:effectLst/>
                          <a:latin typeface="Calibri"/>
                        </a:rPr>
                        <a:t>level</a:t>
                      </a:r>
                      <a:endParaRPr lang="en-US" sz="1200" b="1"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sk-SK"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12530">
                <a:tc>
                  <a:txBody>
                    <a:bodyPr/>
                    <a:lstStyle/>
                    <a:p>
                      <a:pPr algn="ctr" fontAlgn="b"/>
                      <a:r>
                        <a:rPr lang="sk-SK" sz="1200" b="1"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200" b="1" i="0" u="none" strike="noStrike">
                          <a:solidFill>
                            <a:srgbClr val="000000"/>
                          </a:solidFill>
                          <a:effectLst/>
                          <a:latin typeface="Calibri"/>
                        </a:rPr>
                        <a:t>female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200" b="1" i="0" u="none" strike="noStrike">
                          <a:solidFill>
                            <a:srgbClr val="000000"/>
                          </a:solidFill>
                          <a:effectLst/>
                          <a:latin typeface="Calibri"/>
                        </a:rPr>
                        <a:t>male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200" b="1" i="0" u="none" strike="noStrike" dirty="0">
                          <a:solidFill>
                            <a:srgbClr val="000000"/>
                          </a:solidFill>
                          <a:effectLst/>
                          <a:latin typeface="Calibri"/>
                        </a:rPr>
                        <a:t>total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1"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Calibri"/>
                        </a:rPr>
                        <a:t>N</a:t>
                      </a:r>
                      <a:endParaRPr lang="en-US"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Calibri"/>
                        </a:rPr>
                        <a: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12530">
                <a:tc>
                  <a:txBody>
                    <a:bodyPr/>
                    <a:lstStyle/>
                    <a:p>
                      <a:pPr algn="ctr" fontAlgn="b"/>
                      <a:r>
                        <a:rPr lang="sk-SK" sz="12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Calibri"/>
                        </a:rPr>
                        <a:t>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mn-lt"/>
                        </a:rPr>
                        <a:t>%</a:t>
                      </a:r>
                      <a:r>
                        <a:rPr lang="en-US" sz="1200" b="1" i="0" u="none" strike="noStrike" baseline="0" dirty="0" smtClean="0">
                          <a:solidFill>
                            <a:srgbClr val="000000"/>
                          </a:solidFill>
                          <a:effectLst/>
                          <a:latin typeface="+mn-lt"/>
                        </a:rPr>
                        <a:t> within Ethnicity</a:t>
                      </a:r>
                      <a:endParaRPr lang="en-US" sz="1200" b="1" i="0" u="none" strike="noStrike" dirty="0">
                        <a:solidFill>
                          <a:srgbClr val="000000"/>
                        </a:solidFill>
                        <a:effectLst/>
                        <a:latin typeface="+mn-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Calibri"/>
                        </a:rPr>
                        <a:t>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mn-lt"/>
                        </a:rPr>
                        <a:t>%</a:t>
                      </a:r>
                      <a:r>
                        <a:rPr lang="en-US" sz="1200" b="1" i="0" u="none" strike="noStrike" baseline="0" dirty="0" smtClean="0">
                          <a:solidFill>
                            <a:srgbClr val="000000"/>
                          </a:solidFill>
                          <a:effectLst/>
                          <a:latin typeface="+mn-lt"/>
                        </a:rPr>
                        <a:t> within Ethnicity</a:t>
                      </a:r>
                      <a:endParaRPr lang="en-US" sz="1200" b="1" i="0" u="none" strike="noStrike" dirty="0">
                        <a:solidFill>
                          <a:srgbClr val="000000"/>
                        </a:solidFill>
                        <a:effectLst/>
                        <a:latin typeface="+mn-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1" i="0" u="none" strike="noStrike" dirty="0" smtClean="0">
                          <a:solidFill>
                            <a:srgbClr val="000000"/>
                          </a:solidFill>
                          <a:effectLst/>
                          <a:latin typeface="+mn-lt"/>
                        </a:rPr>
                        <a:t>n</a:t>
                      </a:r>
                      <a:endParaRPr lang="sk-SK" sz="12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sk-SK" sz="1200" b="1" i="0" u="none" strike="noStrike" dirty="0">
                          <a:solidFill>
                            <a:srgbClr val="000000"/>
                          </a:solidFill>
                          <a:effectLst/>
                          <a:latin typeface="Calibri"/>
                        </a:rPr>
                        <a:t> </a:t>
                      </a:r>
                      <a:r>
                        <a:rPr lang="en-US" sz="1200" b="1" i="0" u="none" strike="noStrike" dirty="0" smtClean="0">
                          <a:solidFill>
                            <a:srgbClr val="000000"/>
                          </a:solidFill>
                          <a:effectLst/>
                          <a:latin typeface="+mn-lt"/>
                        </a:rPr>
                        <a:t>% total </a:t>
                      </a:r>
                      <a:r>
                        <a:rPr lang="en-US" sz="1200" b="1" i="0" u="none" strike="noStrike" dirty="0" err="1" smtClean="0">
                          <a:solidFill>
                            <a:srgbClr val="000000"/>
                          </a:solidFill>
                          <a:effectLst/>
                          <a:latin typeface="+mn-lt"/>
                        </a:rPr>
                        <a:t>Ethnicty</a:t>
                      </a:r>
                      <a:endParaRPr lang="en-US" sz="1200" b="1" i="0" u="none" strike="noStrike" dirty="0" smtClean="0">
                        <a:solidFill>
                          <a:srgbClr val="000000"/>
                        </a:solidFill>
                        <a:effectLst/>
                        <a:latin typeface="+mn-lt"/>
                      </a:endParaRP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freshman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264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a:solidFill>
                            <a:srgbClr val="000000"/>
                          </a:solidFill>
                          <a:effectLst/>
                          <a:latin typeface="Calibri"/>
                        </a:rPr>
                        <a:t>58%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98361">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mn-lt"/>
                        </a:rPr>
                        <a:t>NATIVE AMER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sophomore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20%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98361">
                <a:tc>
                  <a:txBody>
                    <a:bodyPr/>
                    <a:lstStyle/>
                    <a:p>
                      <a:pPr algn="ctr" fontAlgn="b"/>
                      <a:r>
                        <a:rPr lang="en-US" sz="1200" b="0" i="0" u="none" strike="noStrike">
                          <a:solidFill>
                            <a:srgbClr val="000000"/>
                          </a:solidFill>
                          <a:effectLst/>
                          <a:latin typeface="Calibri"/>
                        </a:rPr>
                        <a:t>ASIAN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a:solidFill>
                            <a:srgbClr val="000000"/>
                          </a:solidFill>
                          <a:effectLst/>
                          <a:latin typeface="Calibri"/>
                        </a:rPr>
                        <a:t>71%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200" b="0" i="0" u="none" strike="noStrike">
                          <a:solidFill>
                            <a:srgbClr val="000000"/>
                          </a:solidFill>
                          <a:effectLst/>
                          <a:latin typeface="Calibri"/>
                        </a:rPr>
                        <a:t>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a:solidFill>
                            <a:srgbClr val="000000"/>
                          </a:solidFill>
                          <a:effectLst/>
                          <a:latin typeface="Calibri"/>
                        </a:rPr>
                        <a:t>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a:solidFill>
                            <a:srgbClr val="000000"/>
                          </a:solidFill>
                          <a:effectLst/>
                          <a:latin typeface="Calibri"/>
                        </a:rPr>
                        <a:t>16%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junior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12%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12530">
                <a:tc>
                  <a:txBody>
                    <a:bodyPr/>
                    <a:lstStyle/>
                    <a:p>
                      <a:pPr algn="ctr" fontAlgn="b"/>
                      <a:r>
                        <a:rPr lang="en-US" sz="1200" b="0" i="0" u="none" strike="noStrike">
                          <a:solidFill>
                            <a:srgbClr val="000000"/>
                          </a:solidFill>
                          <a:effectLst/>
                          <a:latin typeface="Calibri"/>
                        </a:rPr>
                        <a:t>BLACK</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a:solidFill>
                            <a:srgbClr val="000000"/>
                          </a:solidFill>
                          <a:effectLst/>
                          <a:latin typeface="Calibri"/>
                        </a:rPr>
                        <a:t>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senior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s-IS" sz="1200" b="0" i="0" u="none" strike="noStrike" dirty="0">
                          <a:solidFill>
                            <a:srgbClr val="000000"/>
                          </a:solidFill>
                          <a:effectLst/>
                          <a:latin typeface="Calibri"/>
                        </a:rPr>
                        <a:t>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200" b="0" i="0" u="none" strike="noStrike" dirty="0">
                          <a:solidFill>
                            <a:srgbClr val="000000"/>
                          </a:solidFill>
                          <a:effectLst/>
                          <a:latin typeface="Calibri"/>
                        </a:rPr>
                        <a:t>10%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8"/>
                  </a:ext>
                </a:extLst>
              </a:tr>
              <a:tr h="198361">
                <a:tc>
                  <a:txBody>
                    <a:bodyPr/>
                    <a:lstStyle/>
                    <a:p>
                      <a:pPr algn="ctr" fontAlgn="b"/>
                      <a:r>
                        <a:rPr lang="en-US" sz="1200" b="0" i="0" u="none" strike="noStrike" dirty="0" smtClean="0">
                          <a:solidFill>
                            <a:srgbClr val="000000"/>
                          </a:solidFill>
                          <a:effectLst/>
                          <a:latin typeface="Calibri"/>
                        </a:rPr>
                        <a:t>HISPANIC</a:t>
                      </a:r>
                      <a:endParaRPr lang="en-US" sz="1200" b="0"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226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a:solidFill>
                            <a:srgbClr val="000000"/>
                          </a:solidFill>
                          <a:effectLst/>
                          <a:latin typeface="Calibri"/>
                        </a:rPr>
                        <a:t>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l-NL" sz="1200" b="0" i="0" u="none" strike="noStrike">
                          <a:solidFill>
                            <a:srgbClr val="000000"/>
                          </a:solidFill>
                          <a:effectLst/>
                          <a:latin typeface="Calibri"/>
                        </a:rPr>
                        <a:t>298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66%</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Calibri"/>
                        </a:rPr>
                        <a:t>total</a:t>
                      </a:r>
                      <a:endParaRPr lang="en-US" sz="12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s-IS" sz="1200" b="0" i="0" u="none" strike="noStrike" dirty="0" smtClean="0">
                          <a:solidFill>
                            <a:srgbClr val="000000"/>
                          </a:solidFill>
                          <a:effectLst/>
                          <a:latin typeface="Calibri"/>
                        </a:rPr>
                        <a:t>452</a:t>
                      </a:r>
                      <a:endParaRPr lang="is-IS" sz="12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200" b="0" i="0" u="none" strike="noStrike" dirty="0" smtClean="0">
                          <a:solidFill>
                            <a:srgbClr val="000000"/>
                          </a:solidFill>
                          <a:effectLst/>
                          <a:latin typeface="Calibri"/>
                        </a:rPr>
                        <a:t>100%</a:t>
                      </a:r>
                      <a:endParaRPr lang="pt-BR" sz="12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9"/>
                  </a:ext>
                </a:extLst>
              </a:tr>
              <a:tr h="238543">
                <a:tc>
                  <a:txBody>
                    <a:bodyPr/>
                    <a:lstStyle/>
                    <a:p>
                      <a:pPr algn="ctr" fontAlgn="b"/>
                      <a:r>
                        <a:rPr lang="en-US" sz="1200" b="0" i="0" u="none" strike="noStrike">
                          <a:solidFill>
                            <a:srgbClr val="000000"/>
                          </a:solidFill>
                          <a:effectLst/>
                          <a:latin typeface="Calibri"/>
                        </a:rPr>
                        <a:t>INTERNATIONAL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a:solidFill>
                            <a:srgbClr val="000000"/>
                          </a:solidFill>
                          <a:effectLst/>
                          <a:latin typeface="Calibri"/>
                        </a:rPr>
                        <a:t>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a:solidFill>
                            <a:srgbClr val="000000"/>
                          </a:solidFill>
                          <a:effectLst/>
                          <a:latin typeface="Calibri"/>
                        </a:rPr>
                        <a:t>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20"/>
                  </a:ext>
                </a:extLst>
              </a:tr>
              <a:tr h="198361">
                <a:tc>
                  <a:txBody>
                    <a:bodyPr/>
                    <a:lstStyle/>
                    <a:p>
                      <a:pPr algn="ctr" fontAlgn="b"/>
                      <a:r>
                        <a:rPr lang="en-US" sz="1200" b="0" i="0" u="none" strike="noStrike" dirty="0" smtClean="0">
                          <a:solidFill>
                            <a:srgbClr val="000000"/>
                          </a:solidFill>
                          <a:effectLst/>
                          <a:latin typeface="Calibri"/>
                        </a:rPr>
                        <a:t>TWO+ </a:t>
                      </a:r>
                      <a:r>
                        <a:rPr lang="en-US" sz="1200" b="0" i="0" u="none" strike="noStrike" dirty="0">
                          <a:solidFill>
                            <a:srgbClr val="000000"/>
                          </a:solidFill>
                          <a:effectLst/>
                          <a:latin typeface="Calibri"/>
                        </a:rPr>
                        <a:t>RACES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a:solidFill>
                            <a:srgbClr val="000000"/>
                          </a:solidFill>
                          <a:effectLst/>
                          <a:latin typeface="Calibri"/>
                        </a:rPr>
                        <a:t>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1"/>
                  </a:ext>
                </a:extLst>
              </a:tr>
              <a:tr h="198361">
                <a:tc>
                  <a:txBody>
                    <a:bodyPr/>
                    <a:lstStyle/>
                    <a:p>
                      <a:pPr algn="ctr" fontAlgn="b"/>
                      <a:r>
                        <a:rPr lang="en-US" sz="1200" b="0" i="0" u="none" strike="noStrike" dirty="0" smtClean="0">
                          <a:solidFill>
                            <a:srgbClr val="000000"/>
                          </a:solidFill>
                          <a:effectLst/>
                          <a:latin typeface="Calibri"/>
                        </a:rPr>
                        <a:t>UNKNOWN</a:t>
                      </a:r>
                      <a:endParaRPr lang="en-US" sz="1200" b="0"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000000"/>
                          </a:solidFill>
                          <a:effectLst/>
                          <a:latin typeface="Calibri"/>
                        </a:rPr>
                        <a:t>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000000"/>
                          </a:solidFill>
                          <a:effectLst/>
                          <a:latin typeface="Calibri"/>
                        </a:rPr>
                        <a:t>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200" b="0" i="0" u="none" strike="noStrike">
                          <a:solidFill>
                            <a:srgbClr val="000000"/>
                          </a:solidFill>
                          <a:effectLst/>
                          <a:latin typeface="Calibri"/>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2"/>
                  </a:ext>
                </a:extLst>
              </a:tr>
              <a:tr h="198361">
                <a:tc>
                  <a:txBody>
                    <a:bodyPr/>
                    <a:lstStyle/>
                    <a:p>
                      <a:pPr algn="ctr" fontAlgn="b"/>
                      <a:r>
                        <a:rPr lang="en-US" sz="1200" b="0" i="0" u="none" strike="noStrike">
                          <a:solidFill>
                            <a:srgbClr val="000000"/>
                          </a:solidFill>
                          <a:effectLst/>
                          <a:latin typeface="Calibri"/>
                        </a:rPr>
                        <a:t>WHITE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000000"/>
                          </a:solidFill>
                          <a:effectLst/>
                          <a:latin typeface="Calibri"/>
                        </a:rPr>
                        <a:t>64%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200" b="0" i="0" u="none" strike="noStrike">
                          <a:solidFill>
                            <a:srgbClr val="000000"/>
                          </a:solidFill>
                          <a:effectLst/>
                          <a:latin typeface="Calibri"/>
                        </a:rPr>
                        <a:t>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200" b="0" i="0" u="none" strike="noStrike">
                          <a:solidFill>
                            <a:srgbClr val="000000"/>
                          </a:solidFill>
                          <a:effectLst/>
                          <a:latin typeface="Calibri"/>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000000"/>
                          </a:solidFill>
                          <a:effectLst/>
                          <a:latin typeface="Calibri"/>
                        </a:rPr>
                        <a:t>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3"/>
                  </a:ext>
                </a:extLst>
              </a:tr>
              <a:tr h="212530">
                <a:tc>
                  <a:txBody>
                    <a:bodyPr/>
                    <a:lstStyle/>
                    <a:p>
                      <a:pPr algn="ctr" fontAlgn="b"/>
                      <a:r>
                        <a:rPr lang="en-US" sz="1200" b="1" i="0" u="none" strike="noStrike">
                          <a:solidFill>
                            <a:srgbClr val="000000"/>
                          </a:solidFill>
                          <a:effectLst/>
                          <a:latin typeface="Calibri"/>
                        </a:rPr>
                        <a:t>Grand Total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ru-RU" sz="1200" b="1" i="0" u="none" strike="noStrike">
                          <a:solidFill>
                            <a:srgbClr val="000000"/>
                          </a:solidFill>
                          <a:effectLst/>
                          <a:latin typeface="Calibri"/>
                        </a:rPr>
                        <a:t>334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it-IT" sz="1200" b="0" i="0" u="none" strike="noStrike">
                          <a:solidFill>
                            <a:srgbClr val="000000"/>
                          </a:solidFill>
                          <a:effectLst/>
                          <a:latin typeface="Calibri"/>
                        </a:rPr>
                        <a:t>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cs-CZ" sz="1200" b="1" i="0" u="none" strike="noStrike">
                          <a:solidFill>
                            <a:srgbClr val="000000"/>
                          </a:solidFill>
                          <a:effectLst/>
                          <a:latin typeface="Calibri"/>
                        </a:rPr>
                        <a:t>119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is-IS" sz="1200" b="0" i="0" u="none" strike="noStrike">
                          <a:solidFill>
                            <a:srgbClr val="000000"/>
                          </a:solidFill>
                          <a:effectLst/>
                          <a:latin typeface="Calibri"/>
                        </a:rPr>
                        <a:t>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Calibri"/>
                        </a:rPr>
                        <a:t>453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sk-SK"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24"/>
                  </a:ext>
                </a:extLst>
              </a:tr>
            </a:tbl>
          </a:graphicData>
        </a:graphic>
      </p:graphicFrame>
      <p:sp>
        <p:nvSpPr>
          <p:cNvPr id="6" name="TextBox 5"/>
          <p:cNvSpPr txBox="1"/>
          <p:nvPr/>
        </p:nvSpPr>
        <p:spPr>
          <a:xfrm>
            <a:off x="2904924" y="258909"/>
            <a:ext cx="4099750" cy="523220"/>
          </a:xfrm>
          <a:prstGeom prst="rect">
            <a:avLst/>
          </a:prstGeom>
          <a:noFill/>
        </p:spPr>
        <p:txBody>
          <a:bodyPr wrap="none" rtlCol="0">
            <a:spAutoFit/>
          </a:bodyPr>
          <a:lstStyle/>
          <a:p>
            <a:pPr defTabSz="457200"/>
            <a:r>
              <a:rPr lang="en-US" sz="2800" dirty="0">
                <a:solidFill>
                  <a:prstClr val="black"/>
                </a:solidFill>
                <a:latin typeface="Calibri"/>
              </a:rPr>
              <a:t>Respondent Demographics</a:t>
            </a:r>
            <a:endParaRPr lang="en-US" sz="2800" dirty="0">
              <a:solidFill>
                <a:prstClr val="black"/>
              </a:solidFill>
              <a:latin typeface="Calibri"/>
            </a:endParaRPr>
          </a:p>
        </p:txBody>
      </p:sp>
    </p:spTree>
    <p:extLst>
      <p:ext uri="{BB962C8B-B14F-4D97-AF65-F5344CB8AC3E}">
        <p14:creationId xmlns:p14="http://schemas.microsoft.com/office/powerpoint/2010/main" val="1694164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Yields</a:t>
            </a:r>
            <a:endParaRPr lang="en-US" dirty="0"/>
          </a:p>
        </p:txBody>
      </p:sp>
      <p:graphicFrame>
        <p:nvGraphicFramePr>
          <p:cNvPr id="4" name="Table 3"/>
          <p:cNvGraphicFramePr>
            <a:graphicFrameLocks noGrp="1"/>
          </p:cNvGraphicFramePr>
          <p:nvPr>
            <p:extLst/>
          </p:nvPr>
        </p:nvGraphicFramePr>
        <p:xfrm>
          <a:off x="2111261" y="1781291"/>
          <a:ext cx="7957209" cy="4469504"/>
        </p:xfrm>
        <a:graphic>
          <a:graphicData uri="http://schemas.openxmlformats.org/drawingml/2006/table">
            <a:tbl>
              <a:tblPr firstRow="1" firstCol="1">
                <a:tableStyleId>{5C22544A-7EE6-4342-B048-85BDC9FD1C3A}</a:tableStyleId>
              </a:tblPr>
              <a:tblGrid>
                <a:gridCol w="1162289">
                  <a:extLst>
                    <a:ext uri="{9D8B030D-6E8A-4147-A177-3AD203B41FA5}">
                      <a16:colId xmlns:a16="http://schemas.microsoft.com/office/drawing/2014/main" val="20000"/>
                    </a:ext>
                  </a:extLst>
                </a:gridCol>
                <a:gridCol w="2467629">
                  <a:extLst>
                    <a:ext uri="{9D8B030D-6E8A-4147-A177-3AD203B41FA5}">
                      <a16:colId xmlns:a16="http://schemas.microsoft.com/office/drawing/2014/main" val="20001"/>
                    </a:ext>
                  </a:extLst>
                </a:gridCol>
                <a:gridCol w="2127883">
                  <a:extLst>
                    <a:ext uri="{9D8B030D-6E8A-4147-A177-3AD203B41FA5}">
                      <a16:colId xmlns:a16="http://schemas.microsoft.com/office/drawing/2014/main" val="20002"/>
                    </a:ext>
                  </a:extLst>
                </a:gridCol>
                <a:gridCol w="2199408">
                  <a:extLst>
                    <a:ext uri="{9D8B030D-6E8A-4147-A177-3AD203B41FA5}">
                      <a16:colId xmlns:a16="http://schemas.microsoft.com/office/drawing/2014/main" val="20003"/>
                    </a:ext>
                  </a:extLst>
                </a:gridCol>
              </a:tblGrid>
              <a:tr h="566785">
                <a:tc>
                  <a:txBody>
                    <a:bodyPr/>
                    <a:lstStyle/>
                    <a:p>
                      <a:pPr algn="ctr" fontAlgn="b"/>
                      <a:endParaRPr lang="en-US" sz="1800" b="0" i="0" u="none" strike="noStrike" dirty="0">
                        <a:solidFill>
                          <a:srgbClr val="000000"/>
                        </a:solidFill>
                        <a:effectLst/>
                        <a:latin typeface="Calibri"/>
                      </a:endParaRPr>
                    </a:p>
                  </a:txBody>
                  <a:tcPr marL="0" marR="0" marT="0" marB="0" anchor="ctr"/>
                </a:tc>
                <a:tc>
                  <a:txBody>
                    <a:bodyPr/>
                    <a:lstStyle/>
                    <a:p>
                      <a:pPr algn="ctr" fontAlgn="b"/>
                      <a:endParaRPr lang="en-US" sz="1800" b="0" i="0" u="none" strike="noStrike">
                        <a:solidFill>
                          <a:srgbClr val="000000"/>
                        </a:solidFill>
                        <a:effectLst/>
                        <a:latin typeface="Calibri"/>
                      </a:endParaRPr>
                    </a:p>
                  </a:txBody>
                  <a:tcPr marL="0" marR="0" marT="0" marB="0" anchor="ctr"/>
                </a:tc>
                <a:tc>
                  <a:txBody>
                    <a:bodyPr/>
                    <a:lstStyle/>
                    <a:p>
                      <a:pPr algn="ctr" fontAlgn="b"/>
                      <a:r>
                        <a:rPr lang="is-IS" sz="1800" u="none" strike="noStrike">
                          <a:effectLst/>
                        </a:rPr>
                        <a:t>2015</a:t>
                      </a:r>
                      <a:endParaRPr lang="is-IS" sz="1800" b="1" i="0" u="none" strike="noStrike">
                        <a:solidFill>
                          <a:srgbClr val="000000"/>
                        </a:solidFill>
                        <a:effectLst/>
                        <a:latin typeface="Calibri"/>
                      </a:endParaRPr>
                    </a:p>
                  </a:txBody>
                  <a:tcPr marL="0" marR="0" marT="0" marB="0" anchor="ctr"/>
                </a:tc>
                <a:tc>
                  <a:txBody>
                    <a:bodyPr/>
                    <a:lstStyle/>
                    <a:p>
                      <a:pPr algn="ctr" fontAlgn="b"/>
                      <a:r>
                        <a:rPr lang="is-IS" sz="1800" u="none" strike="noStrike">
                          <a:effectLst/>
                        </a:rPr>
                        <a:t>2016</a:t>
                      </a:r>
                      <a:endParaRPr lang="is-IS" sz="1800" b="1" i="0" u="none" strike="noStrike">
                        <a:solidFill>
                          <a:srgbClr val="000000"/>
                        </a:solidFill>
                        <a:effectLst/>
                        <a:latin typeface="Calibri"/>
                      </a:endParaRPr>
                    </a:p>
                  </a:txBody>
                  <a:tcPr marL="0" marR="0" marT="0" marB="0" anchor="ctr"/>
                </a:tc>
                <a:extLst>
                  <a:ext uri="{0D108BD9-81ED-4DB2-BD59-A6C34878D82A}">
                    <a16:rowId xmlns:a16="http://schemas.microsoft.com/office/drawing/2014/main" val="10000"/>
                  </a:ext>
                </a:extLst>
              </a:tr>
              <a:tr h="566785">
                <a:tc>
                  <a:txBody>
                    <a:bodyPr/>
                    <a:lstStyle/>
                    <a:p>
                      <a:pPr algn="ctr" fontAlgn="b"/>
                      <a:endParaRPr lang="en-US" sz="1800" b="0" i="0" u="none" strike="noStrike" dirty="0">
                        <a:solidFill>
                          <a:srgbClr val="000000"/>
                        </a:solidFill>
                        <a:effectLst/>
                        <a:latin typeface="Calibri"/>
                      </a:endParaRPr>
                    </a:p>
                  </a:txBody>
                  <a:tcPr marL="0" marR="0" marT="0" marB="0" anchor="ctr">
                    <a:solidFill>
                      <a:schemeClr val="accent4">
                        <a:lumMod val="60000"/>
                        <a:lumOff val="40000"/>
                      </a:schemeClr>
                    </a:solidFill>
                  </a:tcPr>
                </a:tc>
                <a:tc>
                  <a:txBody>
                    <a:bodyPr/>
                    <a:lstStyle/>
                    <a:p>
                      <a:pPr algn="ctr" fontAlgn="b"/>
                      <a:r>
                        <a:rPr lang="en-US" sz="1800" u="none" strike="noStrike" dirty="0">
                          <a:effectLst/>
                        </a:rPr>
                        <a:t>Invitations sent </a:t>
                      </a:r>
                      <a:endParaRPr lang="en-US" sz="1800" b="0" i="0" u="none" strike="noStrike" dirty="0">
                        <a:solidFill>
                          <a:srgbClr val="000000"/>
                        </a:solidFill>
                        <a:effectLst/>
                        <a:latin typeface="Calibri"/>
                      </a:endParaRPr>
                    </a:p>
                  </a:txBody>
                  <a:tcPr marL="0" marR="0" marT="0" marB="0" anchor="ctr">
                    <a:solidFill>
                      <a:schemeClr val="accent4">
                        <a:lumMod val="60000"/>
                        <a:lumOff val="40000"/>
                      </a:schemeClr>
                    </a:solidFill>
                  </a:tcPr>
                </a:tc>
                <a:tc>
                  <a:txBody>
                    <a:bodyPr/>
                    <a:lstStyle/>
                    <a:p>
                      <a:pPr algn="ctr" fontAlgn="b"/>
                      <a:r>
                        <a:rPr lang="is-IS" sz="1800" u="none" strike="noStrike">
                          <a:effectLst/>
                        </a:rPr>
                        <a:t>3400</a:t>
                      </a:r>
                      <a:endParaRPr lang="is-IS" sz="1800" b="0" i="0" u="none" strike="noStrike">
                        <a:solidFill>
                          <a:srgbClr val="000000"/>
                        </a:solidFill>
                        <a:effectLst/>
                        <a:latin typeface="Calibri"/>
                      </a:endParaRPr>
                    </a:p>
                  </a:txBody>
                  <a:tcPr marL="0" marR="0" marT="0" marB="0" anchor="ctr">
                    <a:solidFill>
                      <a:schemeClr val="accent4">
                        <a:lumMod val="60000"/>
                        <a:lumOff val="40000"/>
                      </a:schemeClr>
                    </a:solidFill>
                  </a:tcPr>
                </a:tc>
                <a:tc>
                  <a:txBody>
                    <a:bodyPr/>
                    <a:lstStyle/>
                    <a:p>
                      <a:pPr algn="ctr" fontAlgn="b"/>
                      <a:r>
                        <a:rPr lang="fi-FI" sz="1800" u="none" strike="noStrike">
                          <a:effectLst/>
                        </a:rPr>
                        <a:t>3087</a:t>
                      </a:r>
                      <a:endParaRPr lang="fi-FI" sz="1800" b="0" i="0" u="none" strike="noStrike">
                        <a:solidFill>
                          <a:srgbClr val="000000"/>
                        </a:solidFill>
                        <a:effectLst/>
                        <a:latin typeface="Calibri"/>
                      </a:endParaRPr>
                    </a:p>
                  </a:txBody>
                  <a:tcPr marL="0" marR="0" marT="0" marB="0" anchor="ctr">
                    <a:solidFill>
                      <a:schemeClr val="accent4">
                        <a:lumMod val="60000"/>
                        <a:lumOff val="40000"/>
                      </a:schemeClr>
                    </a:solidFill>
                  </a:tcPr>
                </a:tc>
                <a:extLst>
                  <a:ext uri="{0D108BD9-81ED-4DB2-BD59-A6C34878D82A}">
                    <a16:rowId xmlns:a16="http://schemas.microsoft.com/office/drawing/2014/main" val="10001"/>
                  </a:ext>
                </a:extLst>
              </a:tr>
              <a:tr h="566785">
                <a:tc>
                  <a:txBody>
                    <a:bodyPr/>
                    <a:lstStyle/>
                    <a:p>
                      <a:pPr algn="ctr" fontAlgn="b"/>
                      <a:r>
                        <a:rPr lang="en-US" sz="1800" u="none" strike="noStrike" dirty="0">
                          <a:effectLst/>
                        </a:rPr>
                        <a:t>individuals</a:t>
                      </a:r>
                      <a:endParaRPr lang="en-US" sz="1800" b="0" i="0" u="none" strike="noStrike" dirty="0">
                        <a:solidFill>
                          <a:srgbClr val="000000"/>
                        </a:solidFill>
                        <a:effectLst/>
                        <a:latin typeface="Calibri"/>
                      </a:endParaRPr>
                    </a:p>
                  </a:txBody>
                  <a:tcPr marL="0" marR="0" marT="0" marB="0" anchor="ctr">
                    <a:solidFill>
                      <a:schemeClr val="accent4">
                        <a:lumMod val="60000"/>
                        <a:lumOff val="40000"/>
                      </a:schemeClr>
                    </a:solidFill>
                  </a:tcPr>
                </a:tc>
                <a:tc>
                  <a:txBody>
                    <a:bodyPr/>
                    <a:lstStyle/>
                    <a:p>
                      <a:pPr algn="ctr" fontAlgn="b"/>
                      <a:r>
                        <a:rPr lang="en-US" sz="1800" u="none" strike="noStrike" dirty="0">
                          <a:effectLst/>
                        </a:rPr>
                        <a:t>overall response rate</a:t>
                      </a:r>
                      <a:endParaRPr lang="en-US" sz="1800" b="0" i="0" u="none" strike="noStrike" dirty="0">
                        <a:solidFill>
                          <a:srgbClr val="000000"/>
                        </a:solidFill>
                        <a:effectLst/>
                        <a:latin typeface="Calibri"/>
                      </a:endParaRPr>
                    </a:p>
                  </a:txBody>
                  <a:tcPr marL="0" marR="0" marT="0" marB="0" anchor="ctr">
                    <a:solidFill>
                      <a:schemeClr val="accent4">
                        <a:lumMod val="60000"/>
                        <a:lumOff val="40000"/>
                      </a:schemeClr>
                    </a:solidFill>
                  </a:tcPr>
                </a:tc>
                <a:tc>
                  <a:txBody>
                    <a:bodyPr/>
                    <a:lstStyle/>
                    <a:p>
                      <a:pPr algn="ctr" fontAlgn="b"/>
                      <a:r>
                        <a:rPr lang="en-US" sz="1800" u="none" strike="noStrike" dirty="0">
                          <a:effectLst/>
                        </a:rPr>
                        <a:t>15% (13% after cleaning)</a:t>
                      </a:r>
                      <a:endParaRPr lang="en-US" sz="1800" b="0" i="0" u="none" strike="noStrike" dirty="0">
                        <a:solidFill>
                          <a:srgbClr val="000000"/>
                        </a:solidFill>
                        <a:effectLst/>
                        <a:latin typeface="Calibri"/>
                      </a:endParaRPr>
                    </a:p>
                  </a:txBody>
                  <a:tcPr marL="0" marR="0" marT="0" marB="0" anchor="ctr">
                    <a:solidFill>
                      <a:schemeClr val="accent4">
                        <a:lumMod val="60000"/>
                        <a:lumOff val="40000"/>
                      </a:schemeClr>
                    </a:solidFill>
                  </a:tcPr>
                </a:tc>
                <a:tc>
                  <a:txBody>
                    <a:bodyPr/>
                    <a:lstStyle/>
                    <a:p>
                      <a:pPr algn="ctr" fontAlgn="b"/>
                      <a:r>
                        <a:rPr lang="pt-BR" sz="1800" u="none" strike="noStrike" dirty="0">
                          <a:effectLst/>
                        </a:rPr>
                        <a:t>16</a:t>
                      </a:r>
                      <a:r>
                        <a:rPr lang="pt-BR" sz="1800" u="none" strike="noStrike" dirty="0" smtClean="0">
                          <a:effectLst/>
                        </a:rPr>
                        <a:t>% (before &amp; after cleaning)</a:t>
                      </a:r>
                      <a:endParaRPr lang="pt-BR" sz="1800" b="0" i="0" u="none" strike="noStrike" dirty="0">
                        <a:solidFill>
                          <a:srgbClr val="000000"/>
                        </a:solidFill>
                        <a:effectLst/>
                        <a:latin typeface="Calibri"/>
                      </a:endParaRPr>
                    </a:p>
                  </a:txBody>
                  <a:tcPr marL="0" marR="0" marT="0" marB="0" anchor="ctr">
                    <a:solidFill>
                      <a:schemeClr val="accent4">
                        <a:lumMod val="60000"/>
                        <a:lumOff val="40000"/>
                      </a:schemeClr>
                    </a:solidFill>
                  </a:tcPr>
                </a:tc>
                <a:extLst>
                  <a:ext uri="{0D108BD9-81ED-4DB2-BD59-A6C34878D82A}">
                    <a16:rowId xmlns:a16="http://schemas.microsoft.com/office/drawing/2014/main" val="10002"/>
                  </a:ext>
                </a:extLst>
              </a:tr>
              <a:tr h="566785">
                <a:tc>
                  <a:txBody>
                    <a:bodyPr/>
                    <a:lstStyle/>
                    <a:p>
                      <a:pPr algn="ctr" fontAlgn="b"/>
                      <a:endParaRPr lang="en-US" sz="1800" b="0" i="0" u="none" strike="noStrike" dirty="0">
                        <a:solidFill>
                          <a:srgbClr val="000000"/>
                        </a:solidFill>
                        <a:effectLst/>
                        <a:latin typeface="Calibri"/>
                      </a:endParaRPr>
                    </a:p>
                  </a:txBody>
                  <a:tcPr marL="0" marR="0" marT="0" marB="0" anchor="ctr">
                    <a:solidFill>
                      <a:schemeClr val="accent4">
                        <a:lumMod val="60000"/>
                        <a:lumOff val="40000"/>
                      </a:schemeClr>
                    </a:solidFill>
                  </a:tcPr>
                </a:tc>
                <a:tc>
                  <a:txBody>
                    <a:bodyPr/>
                    <a:lstStyle/>
                    <a:p>
                      <a:pPr algn="ctr" fontAlgn="b"/>
                      <a:r>
                        <a:rPr lang="en-US" sz="1800" u="none" strike="noStrike" dirty="0">
                          <a:effectLst/>
                        </a:rPr>
                        <a:t>responses  (cleaned data) </a:t>
                      </a:r>
                      <a:endParaRPr lang="en-US" sz="1800" b="0" i="0" u="none" strike="noStrike" dirty="0">
                        <a:solidFill>
                          <a:srgbClr val="000000"/>
                        </a:solidFill>
                        <a:effectLst/>
                        <a:latin typeface="Calibri"/>
                      </a:endParaRPr>
                    </a:p>
                  </a:txBody>
                  <a:tcPr marL="0" marR="0" marT="0" marB="0" anchor="ctr">
                    <a:solidFill>
                      <a:schemeClr val="accent4">
                        <a:lumMod val="60000"/>
                        <a:lumOff val="40000"/>
                      </a:schemeClr>
                    </a:solidFill>
                  </a:tcPr>
                </a:tc>
                <a:tc>
                  <a:txBody>
                    <a:bodyPr/>
                    <a:lstStyle/>
                    <a:p>
                      <a:pPr algn="ctr" fontAlgn="b"/>
                      <a:r>
                        <a:rPr lang="en-US" sz="1800" u="none" strike="noStrike" dirty="0">
                          <a:effectLst/>
                        </a:rPr>
                        <a:t>453</a:t>
                      </a:r>
                      <a:endParaRPr lang="en-US" sz="1800" b="0" i="0" u="none" strike="noStrike" dirty="0">
                        <a:solidFill>
                          <a:srgbClr val="000000"/>
                        </a:solidFill>
                        <a:effectLst/>
                        <a:latin typeface="Calibri"/>
                      </a:endParaRPr>
                    </a:p>
                  </a:txBody>
                  <a:tcPr marL="0" marR="0" marT="0" marB="0" anchor="ctr">
                    <a:solidFill>
                      <a:schemeClr val="accent4">
                        <a:lumMod val="60000"/>
                        <a:lumOff val="40000"/>
                      </a:schemeClr>
                    </a:solidFill>
                  </a:tcPr>
                </a:tc>
                <a:tc>
                  <a:txBody>
                    <a:bodyPr/>
                    <a:lstStyle/>
                    <a:p>
                      <a:pPr algn="ctr" fontAlgn="b"/>
                      <a:r>
                        <a:rPr lang="cs-CZ" sz="1800" u="none" strike="noStrike" dirty="0">
                          <a:effectLst/>
                        </a:rPr>
                        <a:t>498</a:t>
                      </a:r>
                      <a:endParaRPr lang="cs-CZ" sz="1800" b="0" i="0" u="none" strike="noStrike" dirty="0">
                        <a:solidFill>
                          <a:srgbClr val="000000"/>
                        </a:solidFill>
                        <a:effectLst/>
                        <a:latin typeface="Calibri"/>
                      </a:endParaRPr>
                    </a:p>
                  </a:txBody>
                  <a:tcPr marL="0" marR="0" marT="0" marB="0" anchor="ctr">
                    <a:solidFill>
                      <a:schemeClr val="accent4">
                        <a:lumMod val="60000"/>
                        <a:lumOff val="40000"/>
                      </a:schemeClr>
                    </a:solidFill>
                  </a:tcPr>
                </a:tc>
                <a:extLst>
                  <a:ext uri="{0D108BD9-81ED-4DB2-BD59-A6C34878D82A}">
                    <a16:rowId xmlns:a16="http://schemas.microsoft.com/office/drawing/2014/main" val="10003"/>
                  </a:ext>
                </a:extLst>
              </a:tr>
              <a:tr h="566785">
                <a:tc>
                  <a:txBody>
                    <a:bodyPr/>
                    <a:lstStyle/>
                    <a:p>
                      <a:pPr algn="ctr" fontAlgn="b"/>
                      <a:endParaRPr lang="en-US" sz="1800" b="0" i="0" u="none" strike="noStrike" dirty="0">
                        <a:solidFill>
                          <a:srgbClr val="000000"/>
                        </a:solidFill>
                        <a:effectLst/>
                        <a:latin typeface="Calibri"/>
                      </a:endParaRPr>
                    </a:p>
                  </a:txBody>
                  <a:tcPr marL="0" marR="0" marT="0" marB="0" anchor="ctr">
                    <a:solidFill>
                      <a:schemeClr val="tx2">
                        <a:lumMod val="40000"/>
                        <a:lumOff val="60000"/>
                      </a:schemeClr>
                    </a:solidFill>
                  </a:tcPr>
                </a:tc>
                <a:tc>
                  <a:txBody>
                    <a:bodyPr/>
                    <a:lstStyle/>
                    <a:p>
                      <a:pPr algn="ctr" fontAlgn="b"/>
                      <a:r>
                        <a:rPr lang="en-US" sz="1800" u="none" strike="noStrike" dirty="0">
                          <a:effectLst/>
                        </a:rPr>
                        <a:t>total courses submitted</a:t>
                      </a:r>
                      <a:endParaRPr lang="en-US" sz="1800" b="0" i="0" u="none" strike="noStrike" dirty="0">
                        <a:solidFill>
                          <a:srgbClr val="000000"/>
                        </a:solidFill>
                        <a:effectLst/>
                        <a:latin typeface="Calibri"/>
                      </a:endParaRPr>
                    </a:p>
                  </a:txBody>
                  <a:tcPr marL="0" marR="0" marT="0" marB="0" anchor="ctr">
                    <a:solidFill>
                      <a:schemeClr val="tx2">
                        <a:lumMod val="40000"/>
                        <a:lumOff val="60000"/>
                      </a:schemeClr>
                    </a:solidFill>
                  </a:tcPr>
                </a:tc>
                <a:tc>
                  <a:txBody>
                    <a:bodyPr/>
                    <a:lstStyle/>
                    <a:p>
                      <a:pPr algn="ctr" fontAlgn="b"/>
                      <a:r>
                        <a:rPr lang="is-IS" sz="1800" u="none" strike="noStrike" dirty="0">
                          <a:effectLst/>
                        </a:rPr>
                        <a:t>571</a:t>
                      </a:r>
                      <a:endParaRPr lang="is-IS" sz="1800" b="0" i="0" u="none" strike="noStrike" dirty="0">
                        <a:solidFill>
                          <a:srgbClr val="000000"/>
                        </a:solidFill>
                        <a:effectLst/>
                        <a:latin typeface="Calibri"/>
                      </a:endParaRPr>
                    </a:p>
                  </a:txBody>
                  <a:tcPr marL="0" marR="0" marT="0" marB="0" anchor="ctr">
                    <a:solidFill>
                      <a:schemeClr val="tx2">
                        <a:lumMod val="40000"/>
                        <a:lumOff val="60000"/>
                      </a:schemeClr>
                    </a:solidFill>
                  </a:tcPr>
                </a:tc>
                <a:tc>
                  <a:txBody>
                    <a:bodyPr/>
                    <a:lstStyle/>
                    <a:p>
                      <a:pPr algn="ctr" fontAlgn="b"/>
                      <a:r>
                        <a:rPr lang="fi-FI" sz="1800" u="none" strike="noStrike">
                          <a:effectLst/>
                        </a:rPr>
                        <a:t>579</a:t>
                      </a:r>
                      <a:endParaRPr lang="fi-FI" sz="1800" b="0" i="0" u="none" strike="noStrike">
                        <a:solidFill>
                          <a:srgbClr val="000000"/>
                        </a:solidFill>
                        <a:effectLst/>
                        <a:latin typeface="Calibri"/>
                      </a:endParaRPr>
                    </a:p>
                  </a:txBody>
                  <a:tcPr marL="0" marR="0" marT="0" marB="0" anchor="ctr">
                    <a:solidFill>
                      <a:schemeClr val="tx2">
                        <a:lumMod val="40000"/>
                        <a:lumOff val="60000"/>
                      </a:schemeClr>
                    </a:solidFill>
                  </a:tcPr>
                </a:tc>
                <a:extLst>
                  <a:ext uri="{0D108BD9-81ED-4DB2-BD59-A6C34878D82A}">
                    <a16:rowId xmlns:a16="http://schemas.microsoft.com/office/drawing/2014/main" val="10004"/>
                  </a:ext>
                </a:extLst>
              </a:tr>
              <a:tr h="1068794">
                <a:tc>
                  <a:txBody>
                    <a:bodyPr/>
                    <a:lstStyle/>
                    <a:p>
                      <a:pPr algn="ctr" fontAlgn="b"/>
                      <a:r>
                        <a:rPr lang="en-US" sz="1800" u="none" strike="noStrike">
                          <a:effectLst/>
                        </a:rPr>
                        <a:t>courses </a:t>
                      </a:r>
                      <a:endParaRPr lang="en-US" sz="1800" b="0" i="0" u="none" strike="noStrike">
                        <a:solidFill>
                          <a:srgbClr val="000000"/>
                        </a:solidFill>
                        <a:effectLst/>
                        <a:latin typeface="Calibri"/>
                      </a:endParaRPr>
                    </a:p>
                  </a:txBody>
                  <a:tcPr marL="0" marR="0" marT="0" marB="0" anchor="ctr">
                    <a:solidFill>
                      <a:schemeClr val="tx2">
                        <a:lumMod val="40000"/>
                        <a:lumOff val="60000"/>
                      </a:schemeClr>
                    </a:solidFill>
                  </a:tcPr>
                </a:tc>
                <a:tc>
                  <a:txBody>
                    <a:bodyPr/>
                    <a:lstStyle/>
                    <a:p>
                      <a:pPr algn="ctr" fontAlgn="b"/>
                      <a:r>
                        <a:rPr lang="en-US" sz="1800" u="none" strike="noStrike">
                          <a:effectLst/>
                        </a:rPr>
                        <a:t>number of second courses submitted</a:t>
                      </a:r>
                      <a:endParaRPr lang="en-US" sz="1800" b="0" i="0" u="none" strike="noStrike">
                        <a:solidFill>
                          <a:srgbClr val="000000"/>
                        </a:solidFill>
                        <a:effectLst/>
                        <a:latin typeface="Calibri"/>
                      </a:endParaRPr>
                    </a:p>
                  </a:txBody>
                  <a:tcPr marL="0" marR="0" marT="0" marB="0" anchor="ctr">
                    <a:solidFill>
                      <a:schemeClr val="tx2">
                        <a:lumMod val="40000"/>
                        <a:lumOff val="60000"/>
                      </a:schemeClr>
                    </a:solidFill>
                  </a:tcPr>
                </a:tc>
                <a:tc>
                  <a:txBody>
                    <a:bodyPr/>
                    <a:lstStyle/>
                    <a:p>
                      <a:pPr algn="ctr" fontAlgn="b"/>
                      <a:r>
                        <a:rPr lang="cs-CZ" sz="1800" u="none" strike="noStrike" dirty="0">
                          <a:effectLst/>
                        </a:rPr>
                        <a:t>118</a:t>
                      </a:r>
                      <a:endParaRPr lang="cs-CZ" sz="1800" b="0" i="0" u="none" strike="noStrike" dirty="0">
                        <a:solidFill>
                          <a:srgbClr val="000000"/>
                        </a:solidFill>
                        <a:effectLst/>
                        <a:latin typeface="Calibri"/>
                      </a:endParaRPr>
                    </a:p>
                  </a:txBody>
                  <a:tcPr marL="0" marR="0" marT="0" marB="0" anchor="ctr">
                    <a:solidFill>
                      <a:schemeClr val="tx2">
                        <a:lumMod val="40000"/>
                        <a:lumOff val="60000"/>
                      </a:schemeClr>
                    </a:solidFill>
                  </a:tcPr>
                </a:tc>
                <a:tc>
                  <a:txBody>
                    <a:bodyPr/>
                    <a:lstStyle/>
                    <a:p>
                      <a:pPr algn="ctr" fontAlgn="b"/>
                      <a:r>
                        <a:rPr lang="en-US" sz="1800" u="none" strike="noStrike" dirty="0">
                          <a:effectLst/>
                        </a:rPr>
                        <a:t>80</a:t>
                      </a:r>
                      <a:endParaRPr lang="en-US" sz="1800" b="0" i="0" u="none" strike="noStrike" dirty="0">
                        <a:solidFill>
                          <a:srgbClr val="000000"/>
                        </a:solidFill>
                        <a:effectLst/>
                        <a:latin typeface="Calibri"/>
                      </a:endParaRPr>
                    </a:p>
                  </a:txBody>
                  <a:tcPr marL="0" marR="0" marT="0" marB="0" anchor="ctr">
                    <a:solidFill>
                      <a:schemeClr val="tx2">
                        <a:lumMod val="40000"/>
                        <a:lumOff val="60000"/>
                      </a:schemeClr>
                    </a:solidFill>
                  </a:tcPr>
                </a:tc>
                <a:extLst>
                  <a:ext uri="{0D108BD9-81ED-4DB2-BD59-A6C34878D82A}">
                    <a16:rowId xmlns:a16="http://schemas.microsoft.com/office/drawing/2014/main" val="10005"/>
                  </a:ext>
                </a:extLst>
              </a:tr>
              <a:tr h="566785">
                <a:tc>
                  <a:txBody>
                    <a:bodyPr/>
                    <a:lstStyle/>
                    <a:p>
                      <a:pPr algn="ctr" fontAlgn="b"/>
                      <a:endParaRPr lang="en-US" sz="1800" b="0" i="0" u="none" strike="noStrike">
                        <a:solidFill>
                          <a:srgbClr val="000000"/>
                        </a:solidFill>
                        <a:effectLst/>
                        <a:latin typeface="Calibri"/>
                      </a:endParaRPr>
                    </a:p>
                  </a:txBody>
                  <a:tcPr marL="0" marR="0" marT="0" marB="0" anchor="ctr">
                    <a:solidFill>
                      <a:schemeClr val="tx2">
                        <a:lumMod val="40000"/>
                        <a:lumOff val="60000"/>
                      </a:schemeClr>
                    </a:solidFill>
                  </a:tcPr>
                </a:tc>
                <a:tc>
                  <a:txBody>
                    <a:bodyPr/>
                    <a:lstStyle/>
                    <a:p>
                      <a:pPr algn="ctr" fontAlgn="b"/>
                      <a:r>
                        <a:rPr lang="en-US" sz="1800" u="none" strike="noStrike">
                          <a:effectLst/>
                        </a:rPr>
                        <a:t>number of courses (cleaned)</a:t>
                      </a:r>
                      <a:endParaRPr lang="en-US" sz="1800" b="0" i="0" u="none" strike="noStrike">
                        <a:solidFill>
                          <a:srgbClr val="000000"/>
                        </a:solidFill>
                        <a:effectLst/>
                        <a:latin typeface="Calibri"/>
                      </a:endParaRPr>
                    </a:p>
                  </a:txBody>
                  <a:tcPr marL="0" marR="0" marT="0" marB="0" anchor="ctr">
                    <a:solidFill>
                      <a:schemeClr val="tx2">
                        <a:lumMod val="40000"/>
                        <a:lumOff val="60000"/>
                      </a:schemeClr>
                    </a:solidFill>
                  </a:tcPr>
                </a:tc>
                <a:tc>
                  <a:txBody>
                    <a:bodyPr/>
                    <a:lstStyle/>
                    <a:p>
                      <a:pPr algn="ctr" fontAlgn="b"/>
                      <a:r>
                        <a:rPr lang="en-US" sz="1800" u="none" strike="noStrike">
                          <a:effectLst/>
                        </a:rPr>
                        <a:t>545</a:t>
                      </a:r>
                      <a:endParaRPr lang="en-US" sz="1800" b="0" i="0" u="none" strike="noStrike">
                        <a:solidFill>
                          <a:srgbClr val="000000"/>
                        </a:solidFill>
                        <a:effectLst/>
                        <a:latin typeface="Calibri"/>
                      </a:endParaRPr>
                    </a:p>
                  </a:txBody>
                  <a:tcPr marL="0" marR="0" marT="0" marB="0" anchor="ctr">
                    <a:solidFill>
                      <a:schemeClr val="tx2">
                        <a:lumMod val="40000"/>
                        <a:lumOff val="60000"/>
                      </a:schemeClr>
                    </a:solidFill>
                  </a:tcPr>
                </a:tc>
                <a:tc>
                  <a:txBody>
                    <a:bodyPr/>
                    <a:lstStyle/>
                    <a:p>
                      <a:pPr algn="ctr" fontAlgn="b"/>
                      <a:r>
                        <a:rPr lang="is-IS" sz="1800" u="none" strike="noStrike" dirty="0">
                          <a:effectLst/>
                        </a:rPr>
                        <a:t>548</a:t>
                      </a:r>
                      <a:endParaRPr lang="is-IS" sz="1800" b="0" i="0" u="none" strike="noStrike" dirty="0">
                        <a:solidFill>
                          <a:srgbClr val="000000"/>
                        </a:solidFill>
                        <a:effectLst/>
                        <a:latin typeface="Calibri"/>
                      </a:endParaRPr>
                    </a:p>
                  </a:txBody>
                  <a:tcPr marL="0" marR="0" marT="0" marB="0" anchor="ctr">
                    <a:solidFill>
                      <a:schemeClr val="tx2">
                        <a:lumMod val="40000"/>
                        <a:lumOff val="6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69216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Preliminary Results</a:t>
            </a:r>
            <a:endParaRPr lang="en-US" dirty="0"/>
          </a:p>
        </p:txBody>
      </p:sp>
      <p:sp>
        <p:nvSpPr>
          <p:cNvPr id="4" name="Content Placeholder 3"/>
          <p:cNvSpPr>
            <a:spLocks noGrp="1"/>
          </p:cNvSpPr>
          <p:nvPr>
            <p:ph idx="1"/>
          </p:nvPr>
        </p:nvSpPr>
        <p:spPr>
          <a:xfrm>
            <a:off x="1981200" y="1417638"/>
            <a:ext cx="8229600" cy="4708526"/>
          </a:xfrm>
        </p:spPr>
        <p:txBody>
          <a:bodyPr>
            <a:normAutofit fontScale="77500" lnSpcReduction="20000"/>
          </a:bodyPr>
          <a:lstStyle/>
          <a:p>
            <a:endParaRPr lang="en-US" sz="1400" dirty="0"/>
          </a:p>
          <a:p>
            <a:r>
              <a:rPr lang="en-US" sz="3600" dirty="0"/>
              <a:t>Review of mean scores: looking for patterns, changes</a:t>
            </a:r>
            <a:endParaRPr lang="en-US" dirty="0" smtClean="0"/>
          </a:p>
          <a:p>
            <a:r>
              <a:rPr lang="en-US" sz="3600" dirty="0"/>
              <a:t>Preliminary exploratory analysis</a:t>
            </a:r>
            <a:endParaRPr lang="en-US" sz="3600" dirty="0"/>
          </a:p>
          <a:p>
            <a:r>
              <a:rPr lang="en-US" sz="3600" dirty="0"/>
              <a:t>Prompt ideas for further direct assessment methods</a:t>
            </a:r>
          </a:p>
          <a:p>
            <a:endParaRPr lang="en-US" sz="1800" dirty="0"/>
          </a:p>
          <a:p>
            <a:r>
              <a:rPr lang="en-US" sz="3600" dirty="0"/>
              <a:t>Comparisons of:</a:t>
            </a:r>
          </a:p>
          <a:p>
            <a:pPr lvl="1"/>
            <a:r>
              <a:rPr lang="en-US" dirty="0" smtClean="0"/>
              <a:t>GE </a:t>
            </a:r>
            <a:r>
              <a:rPr lang="en-US" dirty="0"/>
              <a:t>Subject Areas </a:t>
            </a:r>
          </a:p>
          <a:p>
            <a:pPr lvl="1"/>
            <a:r>
              <a:rPr lang="en-US" dirty="0"/>
              <a:t>Other GE Outcomes </a:t>
            </a:r>
          </a:p>
          <a:p>
            <a:endParaRPr lang="en-US" sz="1800" dirty="0"/>
          </a:p>
          <a:p>
            <a:r>
              <a:rPr lang="en-US" sz="3600" dirty="0"/>
              <a:t>Looking for and asking: </a:t>
            </a:r>
          </a:p>
          <a:p>
            <a:pPr lvl="1"/>
            <a:r>
              <a:rPr lang="en-US" dirty="0" smtClean="0"/>
              <a:t>What results are surprising?  Not so surprising?</a:t>
            </a:r>
          </a:p>
          <a:p>
            <a:pPr lvl="1"/>
            <a:r>
              <a:rPr lang="en-US" dirty="0" smtClean="0"/>
              <a:t>What do we expect from GE courses?</a:t>
            </a:r>
          </a:p>
          <a:p>
            <a:pPr lvl="1"/>
            <a:r>
              <a:rPr lang="en-US" dirty="0" smtClean="0"/>
              <a:t>Are the students getting that? </a:t>
            </a:r>
            <a:endParaRPr lang="en-US" dirty="0"/>
          </a:p>
        </p:txBody>
      </p:sp>
    </p:spTree>
    <p:extLst>
      <p:ext uri="{BB962C8B-B14F-4D97-AF65-F5344CB8AC3E}">
        <p14:creationId xmlns:p14="http://schemas.microsoft.com/office/powerpoint/2010/main" val="3810221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63847"/>
            <a:ext cx="7178813" cy="1143000"/>
          </a:xfrm>
        </p:spPr>
        <p:txBody>
          <a:bodyPr>
            <a:noAutofit/>
          </a:bodyPr>
          <a:lstStyle/>
          <a:p>
            <a:r>
              <a:rPr lang="en-US" sz="3200" dirty="0"/>
              <a:t>GE survey questions on GE </a:t>
            </a:r>
            <a:r>
              <a:rPr lang="en-US" sz="3200" dirty="0"/>
              <a:t>outcomes</a:t>
            </a:r>
            <a:r>
              <a:rPr lang="en-US" sz="3200" dirty="0"/>
              <a:t/>
            </a:r>
            <a:br>
              <a:rPr lang="en-US" sz="3200" dirty="0"/>
            </a:br>
            <a:r>
              <a:rPr lang="en-US" sz="2000" dirty="0"/>
              <a:t> </a:t>
            </a:r>
            <a:r>
              <a:rPr lang="en-US" sz="2400" dirty="0"/>
              <a:t>5 (strongly agree </a:t>
            </a:r>
            <a:r>
              <a:rPr lang="en-US" sz="2400" dirty="0"/>
              <a:t>), 3 (neutral), 1 </a:t>
            </a:r>
            <a:r>
              <a:rPr lang="en-US" sz="2400" dirty="0"/>
              <a:t>(strongly disagree)</a:t>
            </a:r>
            <a:endParaRPr lang="en-US" sz="1600" dirty="0"/>
          </a:p>
        </p:txBody>
      </p:sp>
      <p:graphicFrame>
        <p:nvGraphicFramePr>
          <p:cNvPr id="4" name="Content Placeholder 3"/>
          <p:cNvGraphicFramePr>
            <a:graphicFrameLocks noGrp="1"/>
          </p:cNvGraphicFramePr>
          <p:nvPr>
            <p:ph idx="1"/>
            <p:extLst/>
          </p:nvPr>
        </p:nvGraphicFramePr>
        <p:xfrm>
          <a:off x="1981200" y="1506846"/>
          <a:ext cx="8229600" cy="4420240"/>
        </p:xfrm>
        <a:graphic>
          <a:graphicData uri="http://schemas.openxmlformats.org/drawingml/2006/table">
            <a:tbl>
              <a:tblPr firstRow="1" bandRow="1">
                <a:tableStyleId>{69CF1AB2-1976-4502-BF36-3FF5EA218861}</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04611">
                <a:tc>
                  <a:txBody>
                    <a:bodyPr/>
                    <a:lstStyle/>
                    <a:p>
                      <a:pPr algn="ctr" fontAlgn="ctr"/>
                      <a:r>
                        <a:rPr lang="en-US" sz="1400" b="0" u="none" strike="noStrike" dirty="0">
                          <a:effectLst/>
                        </a:rPr>
                        <a:t>The class I am describing in this survey:</a:t>
                      </a:r>
                      <a:endParaRPr lang="en-US" sz="1400" b="0" i="0" u="none" strike="noStrike" dirty="0">
                        <a:solidFill>
                          <a:srgbClr val="000000"/>
                        </a:solidFill>
                        <a:effectLst/>
                        <a:latin typeface="Calibri"/>
                      </a:endParaRPr>
                    </a:p>
                  </a:txBody>
                  <a:tcPr marL="12700" marR="12700" marT="12700" marB="0" anchor="ctr"/>
                </a:tc>
                <a:tc>
                  <a:txBody>
                    <a:bodyPr/>
                    <a:lstStyle/>
                    <a:p>
                      <a:pPr algn="ctr" fontAlgn="ctr"/>
                      <a:r>
                        <a:rPr lang="en-US" sz="1400" b="0" u="none" strike="noStrike" dirty="0">
                          <a:effectLst/>
                        </a:rPr>
                        <a:t>Helped me organize and express ideas in written English</a:t>
                      </a:r>
                      <a:endParaRPr lang="en-US" sz="14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0"/>
                  </a:ext>
                </a:extLst>
              </a:tr>
              <a:tr h="404611">
                <a:tc>
                  <a:txBody>
                    <a:bodyPr/>
                    <a:lstStyle/>
                    <a:p>
                      <a:pPr algn="ctr" fontAlgn="ctr"/>
                      <a:r>
                        <a:rPr lang="en-US" sz="1400" b="0" u="none" strike="noStrike">
                          <a:effectLst/>
                        </a:rPr>
                        <a:t>The class I am describing in this survey:</a:t>
                      </a:r>
                      <a:endParaRPr lang="en-US" sz="1400" b="0" i="0" u="none" strike="noStrike">
                        <a:solidFill>
                          <a:srgbClr val="000000"/>
                        </a:solidFill>
                        <a:effectLst/>
                        <a:latin typeface="Calibri"/>
                      </a:endParaRPr>
                    </a:p>
                  </a:txBody>
                  <a:tcPr marL="12700" marR="12700" marT="12700" marB="0" anchor="ctr"/>
                </a:tc>
                <a:tc>
                  <a:txBody>
                    <a:bodyPr/>
                    <a:lstStyle/>
                    <a:p>
                      <a:pPr algn="ctr" fontAlgn="ctr"/>
                      <a:r>
                        <a:rPr lang="en-US" sz="1400" b="0" u="none" strike="noStrike">
                          <a:effectLst/>
                        </a:rPr>
                        <a:t>Helped me organize and express ideas in oral English</a:t>
                      </a:r>
                      <a:endParaRPr lang="en-US" sz="1400" b="0" i="0" u="none" strike="noStrike">
                        <a:solidFill>
                          <a:srgbClr val="000000"/>
                        </a:solidFill>
                        <a:effectLst/>
                        <a:latin typeface="Calibri"/>
                      </a:endParaRPr>
                    </a:p>
                  </a:txBody>
                  <a:tcPr marL="12700" marR="12700" marT="12700" marB="0" anchor="ctr"/>
                </a:tc>
                <a:extLst>
                  <a:ext uri="{0D108BD9-81ED-4DB2-BD59-A6C34878D82A}">
                    <a16:rowId xmlns:a16="http://schemas.microsoft.com/office/drawing/2014/main" val="10001"/>
                  </a:ext>
                </a:extLst>
              </a:tr>
              <a:tr h="479437">
                <a:tc>
                  <a:txBody>
                    <a:bodyPr/>
                    <a:lstStyle/>
                    <a:p>
                      <a:pPr algn="ctr" fontAlgn="ctr"/>
                      <a:r>
                        <a:rPr lang="en-US" sz="1400" b="0" u="none" strike="noStrike">
                          <a:effectLst/>
                        </a:rPr>
                        <a:t>The class I am describing in this survey:</a:t>
                      </a:r>
                      <a:endParaRPr lang="en-US" sz="1400" b="0" i="0" u="none" strike="noStrike">
                        <a:solidFill>
                          <a:srgbClr val="000000"/>
                        </a:solidFill>
                        <a:effectLst/>
                        <a:latin typeface="Calibri"/>
                      </a:endParaRPr>
                    </a:p>
                  </a:txBody>
                  <a:tcPr marL="12700" marR="12700" marT="12700" marB="0" anchor="ctr"/>
                </a:tc>
                <a:tc>
                  <a:txBody>
                    <a:bodyPr/>
                    <a:lstStyle/>
                    <a:p>
                      <a:pPr algn="ctr" fontAlgn="ctr"/>
                      <a:r>
                        <a:rPr lang="en-US" sz="1400" b="0" u="none" strike="noStrike">
                          <a:effectLst/>
                        </a:rPr>
                        <a:t>Helped me reason critically across a variety of disciplines</a:t>
                      </a:r>
                      <a:endParaRPr lang="en-US" sz="1400" b="0" i="0" u="none" strike="noStrike">
                        <a:solidFill>
                          <a:srgbClr val="000000"/>
                        </a:solidFill>
                        <a:effectLst/>
                        <a:latin typeface="Calibri"/>
                      </a:endParaRPr>
                    </a:p>
                  </a:txBody>
                  <a:tcPr marL="12700" marR="12700" marT="12700" marB="0" anchor="ctr"/>
                </a:tc>
                <a:extLst>
                  <a:ext uri="{0D108BD9-81ED-4DB2-BD59-A6C34878D82A}">
                    <a16:rowId xmlns:a16="http://schemas.microsoft.com/office/drawing/2014/main" val="10002"/>
                  </a:ext>
                </a:extLst>
              </a:tr>
              <a:tr h="479437">
                <a:tc>
                  <a:txBody>
                    <a:bodyPr/>
                    <a:lstStyle/>
                    <a:p>
                      <a:pPr algn="ctr" fontAlgn="ctr"/>
                      <a:r>
                        <a:rPr lang="en-US" sz="1400" b="0" u="none" strike="noStrike">
                          <a:effectLst/>
                        </a:rPr>
                        <a:t>The class I am describing in this survey:</a:t>
                      </a:r>
                      <a:endParaRPr lang="en-US" sz="1400" b="0" i="0" u="none" strike="noStrike">
                        <a:solidFill>
                          <a:srgbClr val="000000"/>
                        </a:solidFill>
                        <a:effectLst/>
                        <a:latin typeface="Calibri"/>
                      </a:endParaRPr>
                    </a:p>
                  </a:txBody>
                  <a:tcPr marL="12700" marR="12700" marT="12700" marB="0" anchor="ctr"/>
                </a:tc>
                <a:tc>
                  <a:txBody>
                    <a:bodyPr/>
                    <a:lstStyle/>
                    <a:p>
                      <a:pPr algn="ctr" fontAlgn="ctr"/>
                      <a:r>
                        <a:rPr lang="en-US" sz="1400" b="0" u="none" strike="noStrike" dirty="0">
                          <a:effectLst/>
                        </a:rPr>
                        <a:t>Helped me apply basic concepts in quantitative reasoning</a:t>
                      </a:r>
                      <a:endParaRPr lang="en-US" sz="14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3"/>
                  </a:ext>
                </a:extLst>
              </a:tr>
              <a:tr h="479437">
                <a:tc>
                  <a:txBody>
                    <a:bodyPr/>
                    <a:lstStyle/>
                    <a:p>
                      <a:pPr algn="ctr" fontAlgn="ctr"/>
                      <a:r>
                        <a:rPr lang="en-US" sz="1400" b="0" u="none" strike="noStrike" dirty="0">
                          <a:effectLst/>
                        </a:rPr>
                        <a:t>The class I am describing in this survey:</a:t>
                      </a:r>
                      <a:endParaRPr lang="en-US" sz="1400" b="0" i="0" u="none" strike="noStrike" dirty="0">
                        <a:solidFill>
                          <a:srgbClr val="000000"/>
                        </a:solidFill>
                        <a:effectLst/>
                        <a:latin typeface="Calibri"/>
                      </a:endParaRPr>
                    </a:p>
                  </a:txBody>
                  <a:tcPr marL="12700" marR="12700" marT="12700" marB="0" anchor="ctr"/>
                </a:tc>
                <a:tc>
                  <a:txBody>
                    <a:bodyPr/>
                    <a:lstStyle/>
                    <a:p>
                      <a:pPr algn="ctr" fontAlgn="ctr"/>
                      <a:r>
                        <a:rPr lang="en-US" sz="1400" b="0" u="none" strike="noStrike" dirty="0">
                          <a:effectLst/>
                        </a:rPr>
                        <a:t>Provided me with knowledge necessary for participation in American society and government</a:t>
                      </a:r>
                      <a:endParaRPr lang="en-US" sz="14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4"/>
                  </a:ext>
                </a:extLst>
              </a:tr>
              <a:tr h="404611">
                <a:tc rowSpan="3">
                  <a:txBody>
                    <a:bodyPr/>
                    <a:lstStyle/>
                    <a:p>
                      <a:pPr algn="ctr" fontAlgn="ctr"/>
                      <a:r>
                        <a:rPr lang="en-US" sz="1400" b="0" u="none" strike="noStrike" dirty="0">
                          <a:effectLst/>
                        </a:rPr>
                        <a:t>Please indication your level of agreement with how this course has helped you understand the distinct perspectives (values and ways of acquiring new knowledge) and major achievements in:</a:t>
                      </a:r>
                      <a:endParaRPr lang="en-US" sz="1400" b="0" i="0" u="none" strike="noStrike" dirty="0">
                        <a:solidFill>
                          <a:srgbClr val="000000"/>
                        </a:solidFill>
                        <a:effectLst/>
                        <a:latin typeface="Calibri"/>
                      </a:endParaRPr>
                    </a:p>
                  </a:txBody>
                  <a:tcPr marL="12700" marR="12700" marT="12700" marB="0" anchor="ctr"/>
                </a:tc>
                <a:tc>
                  <a:txBody>
                    <a:bodyPr/>
                    <a:lstStyle/>
                    <a:p>
                      <a:pPr algn="ctr" fontAlgn="ctr"/>
                      <a:r>
                        <a:rPr lang="en-US" sz="1400" b="0" u="none" strike="noStrike">
                          <a:effectLst/>
                        </a:rPr>
                        <a:t>Natural Sciences</a:t>
                      </a:r>
                      <a:endParaRPr lang="en-US" sz="1400" b="0" i="0" u="none" strike="noStrike">
                        <a:solidFill>
                          <a:srgbClr val="000000"/>
                        </a:solidFill>
                        <a:effectLst/>
                        <a:latin typeface="Calibri"/>
                      </a:endParaRPr>
                    </a:p>
                  </a:txBody>
                  <a:tcPr marL="12700" marR="12700" marT="12700" marB="0" anchor="ctr"/>
                </a:tc>
                <a:extLst>
                  <a:ext uri="{0D108BD9-81ED-4DB2-BD59-A6C34878D82A}">
                    <a16:rowId xmlns:a16="http://schemas.microsoft.com/office/drawing/2014/main" val="10005"/>
                  </a:ext>
                </a:extLst>
              </a:tr>
              <a:tr h="404611">
                <a:tc vMerge="1">
                  <a:txBody>
                    <a:bodyPr/>
                    <a:lstStyle/>
                    <a:p>
                      <a:endParaRPr lang="en-US"/>
                    </a:p>
                  </a:txBody>
                  <a:tcPr/>
                </a:tc>
                <a:tc>
                  <a:txBody>
                    <a:bodyPr/>
                    <a:lstStyle/>
                    <a:p>
                      <a:pPr algn="ctr" fontAlgn="ctr"/>
                      <a:r>
                        <a:rPr lang="en-US" sz="1400" b="0" u="none" strike="noStrike" dirty="0">
                          <a:effectLst/>
                        </a:rPr>
                        <a:t>Arts and Humanities </a:t>
                      </a:r>
                      <a:endParaRPr lang="en-US" sz="14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6"/>
                  </a:ext>
                </a:extLst>
              </a:tr>
              <a:tr h="404611">
                <a:tc vMerge="1">
                  <a:txBody>
                    <a:bodyPr/>
                    <a:lstStyle/>
                    <a:p>
                      <a:endParaRPr lang="en-US"/>
                    </a:p>
                  </a:txBody>
                  <a:tcPr/>
                </a:tc>
                <a:tc>
                  <a:txBody>
                    <a:bodyPr/>
                    <a:lstStyle/>
                    <a:p>
                      <a:pPr algn="ctr" fontAlgn="ctr"/>
                      <a:r>
                        <a:rPr lang="en-US" sz="1400" b="0" u="none" strike="noStrike">
                          <a:effectLst/>
                        </a:rPr>
                        <a:t>Social Sciences </a:t>
                      </a:r>
                      <a:endParaRPr lang="en-US" sz="1400" b="0" i="0" u="none" strike="noStrike">
                        <a:solidFill>
                          <a:srgbClr val="000000"/>
                        </a:solidFill>
                        <a:effectLst/>
                        <a:latin typeface="Calibri"/>
                      </a:endParaRPr>
                    </a:p>
                  </a:txBody>
                  <a:tcPr marL="12700" marR="12700" marT="12700" marB="0" anchor="ctr"/>
                </a:tc>
                <a:extLst>
                  <a:ext uri="{0D108BD9-81ED-4DB2-BD59-A6C34878D82A}">
                    <a16:rowId xmlns:a16="http://schemas.microsoft.com/office/drawing/2014/main" val="10007"/>
                  </a:ext>
                </a:extLst>
              </a:tr>
              <a:tr h="479437">
                <a:tc>
                  <a:txBody>
                    <a:bodyPr/>
                    <a:lstStyle/>
                    <a:p>
                      <a:pPr algn="ctr" fontAlgn="ctr"/>
                      <a:r>
                        <a:rPr lang="en-US" sz="1400" b="0" u="none" strike="noStrike" dirty="0">
                          <a:effectLst/>
                        </a:rPr>
                        <a:t>The class I am describing in this survey:</a:t>
                      </a:r>
                      <a:endParaRPr lang="en-US" sz="1400" b="0" i="0" u="none" strike="noStrike" dirty="0">
                        <a:solidFill>
                          <a:srgbClr val="000000"/>
                        </a:solidFill>
                        <a:effectLst/>
                        <a:latin typeface="Calibri"/>
                      </a:endParaRPr>
                    </a:p>
                  </a:txBody>
                  <a:tcPr marL="12700" marR="12700" marT="12700" marB="0" anchor="ctr"/>
                </a:tc>
                <a:tc>
                  <a:txBody>
                    <a:bodyPr/>
                    <a:lstStyle/>
                    <a:p>
                      <a:pPr algn="ctr" fontAlgn="ctr"/>
                      <a:r>
                        <a:rPr lang="en-US" sz="1400" b="0" u="none" strike="noStrike" dirty="0">
                          <a:effectLst/>
                        </a:rPr>
                        <a:t>Provided me with knowledge and skills for lifelong understanding and self-development</a:t>
                      </a:r>
                      <a:endParaRPr lang="en-US" sz="14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8"/>
                  </a:ext>
                </a:extLst>
              </a:tr>
              <a:tr h="479437">
                <a:tc>
                  <a:txBody>
                    <a:bodyPr/>
                    <a:lstStyle/>
                    <a:p>
                      <a:pPr algn="ctr" fontAlgn="ctr"/>
                      <a:r>
                        <a:rPr lang="en-US" sz="1400" b="0" u="none" strike="noStrike" dirty="0">
                          <a:effectLst/>
                        </a:rPr>
                        <a:t>The class I am describing in this survey:</a:t>
                      </a:r>
                      <a:endParaRPr lang="en-US" sz="1400" b="0" i="0" u="none" strike="noStrike" dirty="0">
                        <a:solidFill>
                          <a:srgbClr val="000000"/>
                        </a:solidFill>
                        <a:effectLst/>
                        <a:latin typeface="Calibri"/>
                      </a:endParaRPr>
                    </a:p>
                  </a:txBody>
                  <a:tcPr marL="12700" marR="12700" marT="12700" marB="0" anchor="ctr"/>
                </a:tc>
                <a:tc>
                  <a:txBody>
                    <a:bodyPr/>
                    <a:lstStyle/>
                    <a:p>
                      <a:pPr algn="ctr" fontAlgn="ctr"/>
                      <a:r>
                        <a:rPr lang="en-US" sz="1400" b="0" u="none" strike="noStrike" dirty="0">
                          <a:effectLst/>
                        </a:rPr>
                        <a:t>Helped me develop my writing skills with useful feedback on one or more writing assignments</a:t>
                      </a:r>
                      <a:endParaRPr lang="en-US" sz="1400" b="0" i="0" u="none" strike="noStrike" dirty="0">
                        <a:solidFill>
                          <a:srgbClr val="000000"/>
                        </a:solidFill>
                        <a:effectLst/>
                        <a:latin typeface="Calibri"/>
                      </a:endParaRPr>
                    </a:p>
                  </a:txBody>
                  <a:tcPr marL="12700" marR="12700" marT="12700" marB="0" anchor="ctr"/>
                </a:tc>
                <a:extLst>
                  <a:ext uri="{0D108BD9-81ED-4DB2-BD59-A6C34878D82A}">
                    <a16:rowId xmlns:a16="http://schemas.microsoft.com/office/drawing/2014/main" val="10009"/>
                  </a:ext>
                </a:extLst>
              </a:tr>
            </a:tbl>
          </a:graphicData>
        </a:graphic>
      </p:graphicFrame>
      <p:sp>
        <p:nvSpPr>
          <p:cNvPr id="3" name="TextBox 2"/>
          <p:cNvSpPr txBox="1"/>
          <p:nvPr/>
        </p:nvSpPr>
        <p:spPr>
          <a:xfrm>
            <a:off x="2566290" y="6091526"/>
            <a:ext cx="6928174" cy="646331"/>
          </a:xfrm>
          <a:prstGeom prst="rect">
            <a:avLst/>
          </a:prstGeom>
          <a:noFill/>
        </p:spPr>
        <p:txBody>
          <a:bodyPr wrap="none" rtlCol="0">
            <a:spAutoFit/>
          </a:bodyPr>
          <a:lstStyle/>
          <a:p>
            <a:pPr defTabSz="457200"/>
            <a:r>
              <a:rPr lang="en-US" dirty="0">
                <a:solidFill>
                  <a:prstClr val="black"/>
                </a:solidFill>
                <a:latin typeface="Calibri"/>
              </a:rPr>
              <a:t>The overall averages for all categories was 3.81 in 2015 and 4.02 in 2016</a:t>
            </a:r>
          </a:p>
          <a:p>
            <a:pPr defTabSz="457200"/>
            <a:endParaRPr lang="en-US" dirty="0">
              <a:solidFill>
                <a:prstClr val="black"/>
              </a:solidFill>
              <a:latin typeface="Calibri"/>
            </a:endParaRPr>
          </a:p>
        </p:txBody>
      </p:sp>
    </p:spTree>
    <p:extLst>
      <p:ext uri="{BB962C8B-B14F-4D97-AF65-F5344CB8AC3E}">
        <p14:creationId xmlns:p14="http://schemas.microsoft.com/office/powerpoint/2010/main" val="1177128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majorFont>
      <a:minorFont>
        <a:latin typeface="Corbel" panose="020B0503020204020204"/>
        <a:ea typeface=""/>
        <a:cs typeface=""/>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3174</Words>
  <Application>Microsoft Office PowerPoint</Application>
  <PresentationFormat>Widescreen</PresentationFormat>
  <Paragraphs>1158</Paragraphs>
  <Slides>19</Slides>
  <Notes>19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Arial</vt:lpstr>
      <vt:lpstr>Calibri</vt:lpstr>
      <vt:lpstr>Century Schoolbook</vt:lpstr>
      <vt:lpstr>Corbel</vt:lpstr>
      <vt:lpstr>Mangal</vt:lpstr>
      <vt:lpstr>Open Sans Light</vt:lpstr>
      <vt:lpstr>Wingdings</vt:lpstr>
      <vt:lpstr>1_Headlines</vt:lpstr>
      <vt:lpstr>Office Theme</vt:lpstr>
      <vt:lpstr>Assessing GE in the face of changing outcomes, calendar &amp; curriculum:   Student perceptions of  GE learning outcomes achievement</vt:lpstr>
      <vt:lpstr>The roadmap </vt:lpstr>
      <vt:lpstr>New GE Program: developed 2012-2015, implemented Fall 2016</vt:lpstr>
      <vt:lpstr>Student perceptions survey Development &amp; Administration</vt:lpstr>
      <vt:lpstr>Population &amp; Sample</vt:lpstr>
      <vt:lpstr>PowerPoint Presentation</vt:lpstr>
      <vt:lpstr>Yields</vt:lpstr>
      <vt:lpstr>Preliminary Results</vt:lpstr>
      <vt:lpstr>GE survey questions on GE outcomes  5 (strongly agree ), 3 (neutral), 1 (strongly disagree)</vt:lpstr>
      <vt:lpstr>PowerPoint Presentation</vt:lpstr>
      <vt:lpstr>PowerPoint Presentation</vt:lpstr>
      <vt:lpstr>PowerPoint Presentation</vt:lpstr>
      <vt:lpstr>Other outcomes:  5 (strongly agree ), 3 (neutral), 1 (strongly disagree)</vt:lpstr>
      <vt:lpstr>PowerPoint Presentation</vt:lpstr>
      <vt:lpstr>PowerPoint Presentation</vt:lpstr>
      <vt:lpstr>Changes that appear compelling</vt:lpstr>
      <vt:lpstr>Changes that appear not so compelling </vt:lpstr>
      <vt:lpstr>What’s next? </vt:lpstr>
      <vt:lpstr>Questions?</vt:lpstr>
    </vt:vector>
  </TitlesOfParts>
  <Company>Cal State 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{And building} transfer</dc:title>
  <dc:creator>Chavez, Andrew R</dc:creator>
  <cp:lastModifiedBy>Chavez, Andrew R</cp:lastModifiedBy>
  <cp:revision>6</cp:revision>
  <dcterms:created xsi:type="dcterms:W3CDTF">2017-05-05T15:43:04Z</dcterms:created>
  <dcterms:modified xsi:type="dcterms:W3CDTF">2017-05-05T15:46:56Z</dcterms:modified>
</cp:coreProperties>
</file>