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57" d="100"/>
          <a:sy n="57" d="100"/>
        </p:scale>
        <p:origin x="82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DA32D-7DFD-41BA-BB6F-976B6C452B66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C072C-6533-414C-965D-20CA63271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040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E8D62-D41F-6042-BCDF-79D228EFA1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r" defTabSz="455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774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E8D62-D41F-6042-BCDF-79D228EFA1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r" defTabSz="455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320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E8D62-D41F-6042-BCDF-79D228EFA1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r" defTabSz="455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37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E8D62-D41F-6042-BCDF-79D228EFA1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r" defTabSz="455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265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E8D62-D41F-6042-BCDF-79D228EFA1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r" defTabSz="455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146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E8D62-D41F-6042-BCDF-79D228EFA1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r" defTabSz="455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839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E8D62-D41F-6042-BCDF-79D228EFA1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r" defTabSz="455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221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E8D62-D41F-6042-BCDF-79D228EFA1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r" defTabSz="455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272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E8D62-D41F-6042-BCDF-79D228EFA1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r" defTabSz="455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261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E8D62-D41F-6042-BCDF-79D228EFA1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r" defTabSz="455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224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E8D62-D41F-6042-BCDF-79D228EFA1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r" defTabSz="455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557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E8D62-D41F-6042-BCDF-79D228EFA1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r" defTabSz="455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72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E8D62-D41F-6042-BCDF-79D228EFA1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r" defTabSz="455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357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913" y="1143295"/>
            <a:ext cx="7034363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5775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913" y="5537927"/>
            <a:ext cx="7034363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1500" b="0" i="1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8914" y="6314442"/>
            <a:ext cx="1596623" cy="365125"/>
          </a:xfrm>
        </p:spPr>
        <p:txBody>
          <a:bodyPr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3C633830-2244-49AE-BC4A-47F415C177C6}" type="datetimeFigureOut">
              <a:rPr lang="en-US" smtClean="0">
                <a:solidFill>
                  <a:srgbClr val="F5F5F5"/>
                </a:solidFill>
              </a:rPr>
              <a:pPr/>
              <a:t>5/5/2017</a:t>
            </a:fld>
            <a:endParaRPr lang="en-US" dirty="0">
              <a:solidFill>
                <a:srgbClr val="F5F5F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0592" y="6314442"/>
            <a:ext cx="5122683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F5F5F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416218"/>
            <a:ext cx="407988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2AC27A5A-7290-4DE1-BA94-4BE8A8E57DCF}" type="slidenum">
              <a:rPr lang="en-US" smtClean="0">
                <a:solidFill>
                  <a:srgbClr val="1D1A1D"/>
                </a:solidFill>
              </a:rPr>
              <a:pPr/>
              <a:t>‹#›</a:t>
            </a:fld>
            <a:endParaRPr lang="en-US" dirty="0">
              <a:solidFill>
                <a:srgbClr val="1D1A1D"/>
              </a:solidFill>
            </a:endParaRPr>
          </a:p>
        </p:txBody>
      </p:sp>
      <p:cxnSp>
        <p:nvCxnSpPr>
          <p:cNvPr id="9" name="Straight Connector 8" title="Verticle Rule Line"/>
          <p:cNvCxnSpPr/>
          <p:nvPr/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122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1601" y="640080"/>
            <a:ext cx="6248399" cy="558414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5/5/2017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smtClean="0">
                <a:solidFill>
                  <a:srgbClr val="F5F5F5"/>
                </a:solidFill>
              </a:rPr>
              <a:pPr/>
              <a:t>‹#›</a:t>
            </a:fld>
            <a:endParaRPr lang="en-US" dirty="0">
              <a:solidFill>
                <a:srgbClr val="F5F5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06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0766" y="642931"/>
            <a:ext cx="2446671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642934"/>
            <a:ext cx="7070679" cy="46781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6187" y="5927133"/>
            <a:ext cx="3814856" cy="365125"/>
          </a:xfrm>
        </p:spPr>
        <p:txBody>
          <a:bodyPr/>
          <a:lstStyle/>
          <a:p>
            <a:fld id="{3C633830-2244-49AE-BC4A-47F415C177C6}" type="datetimeFigureOut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5/5/2017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36187" y="6315951"/>
            <a:ext cx="3814856" cy="365125"/>
          </a:xfrm>
        </p:spPr>
        <p:txBody>
          <a:bodyPr/>
          <a:lstStyle/>
          <a:p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5607594"/>
            <a:ext cx="407988" cy="365125"/>
          </a:xfrm>
        </p:spPr>
        <p:txBody>
          <a:bodyPr/>
          <a:lstStyle/>
          <a:p>
            <a:fld id="{2AC27A5A-7290-4DE1-BA94-4BE8A8E57DCF}" type="slidenum">
              <a:rPr lang="en-US" smtClean="0">
                <a:solidFill>
                  <a:srgbClr val="F5F5F5"/>
                </a:solidFill>
              </a:rPr>
              <a:pPr/>
              <a:t>‹#›</a:t>
            </a:fld>
            <a:endParaRPr lang="en-US" dirty="0">
              <a:solidFill>
                <a:srgbClr val="F5F5F5"/>
              </a:solidFill>
            </a:endParaRPr>
          </a:p>
        </p:txBody>
      </p:sp>
      <p:cxnSp>
        <p:nvCxnSpPr>
          <p:cNvPr id="13" name="Straight Connector 12" title="Horizontal Rule Line"/>
          <p:cNvCxnSpPr/>
          <p:nvPr/>
        </p:nvCxnSpPr>
        <p:spPr>
          <a:xfrm>
            <a:off x="1" y="6199730"/>
            <a:ext cx="10260011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9506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3048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407F8-857E-4E0A-B9AB-BA855010001B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207264" y="2420112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 dirty="0">
              <a:solidFill>
                <a:srgbClr val="21222B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srgbClr val="00206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srgbClr val="002060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0CC86AF-72D3-4586-B150-2BB375DD7C7C}" type="slidenum">
              <a:rPr lang="en-US" smtClean="0">
                <a:solidFill>
                  <a:srgbClr val="A04DA3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A04DA3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91232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407F8-857E-4E0A-B9AB-BA855010001B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15584" y="1026373"/>
            <a:ext cx="609600" cy="441325"/>
          </a:xfrm>
        </p:spPr>
        <p:txBody>
          <a:bodyPr/>
          <a:lstStyle/>
          <a:p>
            <a:fld id="{50CC86AF-72D3-4586-B150-2BB375DD7C7C}" type="slidenum">
              <a:rPr lang="en-US" smtClean="0">
                <a:solidFill>
                  <a:srgbClr val="A04DA3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A04DA3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694022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203200" y="2286000"/>
            <a:ext cx="11777472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7264" y="142352"/>
            <a:ext cx="11777472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 dirty="0">
              <a:solidFill>
                <a:srgbClr val="21222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407F8-857E-4E0A-B9AB-BA855010001B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203200" y="2438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srgbClr val="00206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0CC86AF-72D3-4586-B150-2BB375DD7C7C}" type="slidenum">
              <a:rPr lang="en-US" smtClean="0">
                <a:solidFill>
                  <a:srgbClr val="A04DA3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A04DA3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87096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21600" y="6409944"/>
            <a:ext cx="4059936" cy="365760"/>
          </a:xfrm>
        </p:spPr>
        <p:txBody>
          <a:bodyPr/>
          <a:lstStyle/>
          <a:p>
            <a:fld id="{286407F8-857E-4E0A-B9AB-BA855010001B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C86AF-72D3-4586-B150-2BB375DD7C7C}" type="slidenum">
              <a:rPr lang="en-US" smtClean="0">
                <a:solidFill>
                  <a:srgbClr val="A04DA3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A04DA3">
                  <a:shade val="75000"/>
                </a:srgbClr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6084107" y="1575653"/>
            <a:ext cx="11895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86279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6096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3200" y="1371600"/>
            <a:ext cx="11777472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4564" y="6391656"/>
            <a:ext cx="11777472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407F8-857E-4E0A-B9AB-BA855010001B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6400" y="6409944"/>
            <a:ext cx="47752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203200" y="128016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 dirty="0">
              <a:solidFill>
                <a:srgbClr val="21222B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srgbClr val="00206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srgbClr val="00206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791200" y="1042417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fld id="{50CC86AF-72D3-4586-B150-2BB375DD7C7C}" type="slidenum">
              <a:rPr lang="en-US" smtClean="0">
                <a:solidFill>
                  <a:srgbClr val="A04DA3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A04DA3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49656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407F8-857E-4E0A-B9AB-BA855010001B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91200" y="1036021"/>
            <a:ext cx="609600" cy="441325"/>
          </a:xfrm>
        </p:spPr>
        <p:txBody>
          <a:bodyPr/>
          <a:lstStyle/>
          <a:p>
            <a:fld id="{50CC86AF-72D3-4586-B150-2BB375DD7C7C}" type="slidenum">
              <a:rPr lang="en-US" smtClean="0">
                <a:solidFill>
                  <a:srgbClr val="A04DA3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A04DA3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82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3200" y="158496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 dirty="0">
              <a:solidFill>
                <a:srgbClr val="21222B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407F8-857E-4E0A-B9AB-BA855010001B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89600" y="6324600"/>
            <a:ext cx="8128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0CC86AF-72D3-4586-B150-2BB375DD7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87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03200" y="152400"/>
            <a:ext cx="1177747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 dirty="0">
              <a:solidFill>
                <a:srgbClr val="21222B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srgbClr val="00206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srgbClr val="00206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0CC86AF-72D3-4586-B150-2BB375DD7C7C}" type="slidenum">
              <a:rPr lang="en-US" smtClean="0">
                <a:solidFill>
                  <a:srgbClr val="A04DA3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A04DA3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407F8-857E-4E0A-B9AB-BA855010001B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511040" cy="365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59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5/5/2017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smtClean="0">
                <a:solidFill>
                  <a:srgbClr val="F5F5F5"/>
                </a:solidFill>
              </a:rPr>
              <a:pPr/>
              <a:t>‹#›</a:t>
            </a:fld>
            <a:endParaRPr lang="en-US" dirty="0">
              <a:solidFill>
                <a:srgbClr val="F5F5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4424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 dirty="0">
              <a:solidFill>
                <a:srgbClr val="21222B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03200" y="152400"/>
            <a:ext cx="11777472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 dirty="0">
              <a:solidFill>
                <a:srgbClr val="21222B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srgbClr val="00206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srgbClr val="00206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/>
          <a:p>
            <a:fld id="{50CC86AF-72D3-4586-B150-2BB375DD7C7C}" type="slidenum">
              <a:rPr lang="en-US" smtClean="0">
                <a:solidFill>
                  <a:srgbClr val="A04DA3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A04DA3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17536" y="6404984"/>
            <a:ext cx="4059936" cy="365760"/>
          </a:xfrm>
        </p:spPr>
        <p:txBody>
          <a:bodyPr/>
          <a:lstStyle/>
          <a:p>
            <a:fld id="{286407F8-857E-4E0A-B9AB-BA855010001B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779264" cy="365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887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407F8-857E-4E0A-B9AB-BA855010001B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C86AF-72D3-4586-B150-2BB375DD7C7C}" type="slidenum">
              <a:rPr lang="en-US" smtClean="0">
                <a:solidFill>
                  <a:srgbClr val="A04DA3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A04DA3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799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 dirty="0">
              <a:solidFill>
                <a:srgbClr val="21222B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6403340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9119616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srgbClr val="00206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9245600" y="3020251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1216" y="3009902"/>
            <a:ext cx="609600" cy="441325"/>
          </a:xfrm>
        </p:spPr>
        <p:txBody>
          <a:bodyPr/>
          <a:lstStyle/>
          <a:p>
            <a:fld id="{50CC86AF-72D3-4586-B150-2BB375DD7C7C}" type="slidenum">
              <a:rPr lang="en-US" smtClean="0">
                <a:solidFill>
                  <a:srgbClr val="A04DA3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A04DA3">
                  <a:shade val="75000"/>
                </a:srgbClr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407F8-857E-4E0A-B9AB-BA855010001B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02523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title="Page Number Shape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674" y="2571724"/>
            <a:ext cx="8296655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5775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15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42955" y="6314441"/>
            <a:ext cx="1596623" cy="365125"/>
          </a:xfrm>
        </p:spPr>
        <p:txBody>
          <a:bodyPr/>
          <a:lstStyle>
            <a:lvl1pPr>
              <a:defRPr sz="9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C633830-2244-49AE-BC4A-47F415C177C6}" type="datetimeFigureOut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5/5/2017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7673" y="6314442"/>
            <a:ext cx="6480227" cy="365125"/>
          </a:xfr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620762"/>
            <a:ext cx="407988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AC27A5A-7290-4DE1-BA94-4BE8A8E57DCF}" type="slidenum">
              <a:rPr lang="en-US" smtClean="0">
                <a:solidFill>
                  <a:srgbClr val="F5F5F5"/>
                </a:solidFill>
              </a:rPr>
              <a:pPr/>
              <a:t>‹#›</a:t>
            </a:fld>
            <a:endParaRPr lang="en-US" dirty="0">
              <a:solidFill>
                <a:srgbClr val="F5F5F5"/>
              </a:solidFill>
            </a:endParaRPr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 flipH="1">
            <a:off x="2" y="6178167"/>
            <a:ext cx="10244327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835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600" y="540628"/>
            <a:ext cx="6248400" cy="248894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3712467"/>
            <a:ext cx="6248400" cy="24822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5/5/2017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smtClean="0">
                <a:solidFill>
                  <a:srgbClr val="F5F5F5"/>
                </a:solidFill>
              </a:rPr>
              <a:pPr/>
              <a:t>‹#›</a:t>
            </a:fld>
            <a:endParaRPr lang="en-US" dirty="0">
              <a:solidFill>
                <a:srgbClr val="F5F5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668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58065"/>
            <a:ext cx="6245352" cy="91440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18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526671"/>
            <a:ext cx="6245352" cy="1755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3700826"/>
            <a:ext cx="6248400" cy="914400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45352" cy="1755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5/5/2017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smtClean="0">
                <a:solidFill>
                  <a:srgbClr val="F5F5F5"/>
                </a:solidFill>
              </a:rPr>
              <a:pPr/>
              <a:t>‹#›</a:t>
            </a:fld>
            <a:endParaRPr lang="en-US" dirty="0">
              <a:solidFill>
                <a:srgbClr val="F5F5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906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5/5/2017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smtClean="0">
                <a:solidFill>
                  <a:srgbClr val="F5F5F5"/>
                </a:solidFill>
              </a:rPr>
              <a:pPr/>
              <a:t>‹#›</a:t>
            </a:fld>
            <a:endParaRPr lang="en-US" dirty="0">
              <a:solidFill>
                <a:srgbClr val="F5F5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5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5/5/2017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smtClean="0">
                <a:solidFill>
                  <a:srgbClr val="F5F5F5"/>
                </a:solidFill>
              </a:rPr>
              <a:pPr/>
              <a:t>‹#›</a:t>
            </a:fld>
            <a:endParaRPr lang="en-US" dirty="0">
              <a:solidFill>
                <a:srgbClr val="F5F5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27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5479"/>
            <a:ext cx="3838776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564147"/>
            <a:ext cx="6248400" cy="5622644"/>
          </a:xfrm>
        </p:spPr>
        <p:txBody>
          <a:bodyPr/>
          <a:lstStyle>
            <a:lvl1pPr>
              <a:lnSpc>
                <a:spcPct val="112000"/>
              </a:lnSpc>
              <a:defRPr sz="1500"/>
            </a:lvl1pPr>
            <a:lvl2pPr>
              <a:lnSpc>
                <a:spcPct val="112000"/>
              </a:lnSpc>
              <a:defRPr sz="135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050"/>
            </a:lvl4pPr>
            <a:lvl5pPr>
              <a:lnSpc>
                <a:spcPct val="112000"/>
              </a:lnSpc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2621514"/>
            <a:ext cx="3838776" cy="3239537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5/5/2017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smtClean="0">
                <a:solidFill>
                  <a:srgbClr val="F5F5F5"/>
                </a:solidFill>
              </a:rPr>
              <a:pPr/>
              <a:t>‹#›</a:t>
            </a:fld>
            <a:endParaRPr lang="en-US" dirty="0">
              <a:solidFill>
                <a:srgbClr val="F5F5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107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557263"/>
            <a:ext cx="3840480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3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57800" y="2"/>
            <a:ext cx="6172200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952" y="2621512"/>
            <a:ext cx="3840480" cy="3236976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5/5/2017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smtClean="0">
                <a:solidFill>
                  <a:srgbClr val="F5F5F5"/>
                </a:solidFill>
              </a:rPr>
              <a:pPr/>
              <a:t>‹#›</a:t>
            </a:fld>
            <a:endParaRPr lang="en-US" dirty="0">
              <a:solidFill>
                <a:srgbClr val="F5F5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275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7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1" y="569066"/>
            <a:ext cx="6248399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1" y="5930062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defTabSz="685800"/>
            <a:fld id="{3C633830-2244-49AE-BC4A-47F415C177C6}" type="datetimeFigureOut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 defTabSz="685800"/>
              <a:t>5/5/2017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1" y="6314442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9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defTabSz="685800"/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4011" y="5607594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pPr defTabSz="685800"/>
            <a:fld id="{2AC27A5A-7290-4DE1-BA94-4BE8A8E57DCF}" type="slidenum">
              <a:rPr lang="en-US" smtClean="0">
                <a:solidFill>
                  <a:srgbClr val="F5F5F5"/>
                </a:solidFill>
              </a:rPr>
              <a:pPr defTabSz="685800"/>
              <a:t>‹#›</a:t>
            </a:fld>
            <a:endParaRPr lang="en-US" dirty="0">
              <a:solidFill>
                <a:srgbClr val="F5F5F5"/>
              </a:solidFill>
            </a:endParaRPr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20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375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12598" indent="-212598" algn="l" defTabSz="685800" rtl="0" eaLnBrk="1" latinLnBrk="0" hangingPunct="1">
        <a:lnSpc>
          <a:spcPct val="112000"/>
        </a:lnSpc>
        <a:spcBef>
          <a:spcPts val="675"/>
        </a:spcBef>
        <a:buFont typeface="Arial" panose="020B0604020202020204" pitchFamily="34" charset="0"/>
        <a:buChar char="•"/>
        <a:defRPr sz="15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12598" indent="-212598" algn="l" defTabSz="685800" rtl="0" eaLnBrk="1" latinLnBrk="0" hangingPunct="1">
        <a:lnSpc>
          <a:spcPct val="112000"/>
        </a:lnSpc>
        <a:spcBef>
          <a:spcPts val="675"/>
        </a:spcBef>
        <a:buFont typeface="Corbel" panose="020B0503020204020204" pitchFamily="34" charset="0"/>
        <a:buChar char="–"/>
        <a:defRPr sz="135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212598" indent="-212598" algn="l" defTabSz="685800" rtl="0" eaLnBrk="1" latinLnBrk="0" hangingPunct="1">
        <a:lnSpc>
          <a:spcPct val="112000"/>
        </a:lnSpc>
        <a:spcBef>
          <a:spcPts val="675"/>
        </a:spcBef>
        <a:buFont typeface="Arial" panose="020B0604020202020204" pitchFamily="34" charset="0"/>
        <a:buChar char="•"/>
        <a:defRPr sz="12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212598" indent="-212598" algn="l" defTabSz="685800" rtl="0" eaLnBrk="1" latinLnBrk="0" hangingPunct="1">
        <a:lnSpc>
          <a:spcPct val="112000"/>
        </a:lnSpc>
        <a:spcBef>
          <a:spcPts val="675"/>
        </a:spcBef>
        <a:buFont typeface="Corbel" panose="020B0503020204020204" pitchFamily="34" charset="0"/>
        <a:buChar char="–"/>
        <a:defRPr sz="105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12598" indent="-212598" algn="l" defTabSz="685800" rtl="0" eaLnBrk="1" latinLnBrk="0" hangingPunct="1">
        <a:lnSpc>
          <a:spcPct val="112000"/>
        </a:lnSpc>
        <a:spcBef>
          <a:spcPts val="675"/>
        </a:spcBef>
        <a:buFont typeface="Arial" panose="020B0604020202020204" pitchFamily="34" charset="0"/>
        <a:buChar char="•"/>
        <a:defRPr sz="105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2598" indent="-212598" algn="l" defTabSz="685800" rtl="0" eaLnBrk="1" latinLnBrk="0" hangingPunct="1">
        <a:lnSpc>
          <a:spcPct val="112000"/>
        </a:lnSpc>
        <a:spcBef>
          <a:spcPts val="975"/>
        </a:spcBef>
        <a:buFont typeface="Corbel" panose="020B0503020204020204" pitchFamily="34" charset="0"/>
        <a:buChar char="–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12598" indent="-212598" algn="l" defTabSz="685800" rtl="0" eaLnBrk="1" latinLnBrk="0" hangingPunct="1">
        <a:lnSpc>
          <a:spcPct val="112000"/>
        </a:lnSpc>
        <a:spcBef>
          <a:spcPts val="975"/>
        </a:spcBef>
        <a:buFont typeface="Arial" panose="020B0604020202020204" pitchFamily="34" charset="0"/>
        <a:buChar char="•"/>
        <a:defRPr sz="105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12598" indent="-212598" algn="l" defTabSz="685800" rtl="0" eaLnBrk="1" latinLnBrk="0" hangingPunct="1">
        <a:lnSpc>
          <a:spcPct val="112000"/>
        </a:lnSpc>
        <a:spcBef>
          <a:spcPts val="975"/>
        </a:spcBef>
        <a:buFont typeface="Corbel" panose="020B0503020204020204" pitchFamily="34" charset="0"/>
        <a:buChar char="–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12598" indent="-212598" algn="l" defTabSz="685800" rtl="0" eaLnBrk="1" latinLnBrk="0" hangingPunct="1">
        <a:lnSpc>
          <a:spcPct val="112000"/>
        </a:lnSpc>
        <a:spcBef>
          <a:spcPts val="975"/>
        </a:spcBef>
        <a:buFont typeface="Arial" panose="020B0604020202020204" pitchFamily="34" charset="0"/>
        <a:buChar char="•"/>
        <a:defRPr sz="105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1"/>
            <a:ext cx="12192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721600" y="6404984"/>
            <a:ext cx="4059936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286407F8-857E-4E0A-B9AB-BA855010001B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6400" y="6410848"/>
            <a:ext cx="4775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 dirty="0">
              <a:solidFill>
                <a:srgbClr val="21222B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203200" y="1276743"/>
            <a:ext cx="1177747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sz="1800">
              <a:solidFill>
                <a:srgbClr val="21222B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srgbClr val="00206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srgbClr val="002060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5791200" y="1040175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0CC86AF-72D3-4586-B150-2BB375DD7C7C}" type="slidenum">
              <a:rPr lang="en-US" smtClean="0">
                <a:solidFill>
                  <a:srgbClr val="A04DA3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A04DA3">
                  <a:shade val="75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113792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8013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hoot.it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getkahoot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2819400"/>
            <a:ext cx="6324600" cy="2438400"/>
          </a:xfrm>
        </p:spPr>
        <p:txBody>
          <a:bodyPr>
            <a:normAutofit fontScale="55000" lnSpcReduction="20000"/>
          </a:bodyPr>
          <a:lstStyle/>
          <a:p>
            <a:r>
              <a:rPr lang="en-US" sz="3600" cap="none" dirty="0"/>
              <a:t>Assessment Faire 2017</a:t>
            </a:r>
          </a:p>
          <a:p>
            <a:endParaRPr lang="en-US" sz="3600" cap="none" dirty="0"/>
          </a:p>
          <a:p>
            <a:endParaRPr lang="en-US" sz="3600" cap="none" dirty="0"/>
          </a:p>
          <a:p>
            <a:r>
              <a:rPr lang="en-US" sz="3600" cap="none" dirty="0"/>
              <a:t>Dr. Morales-</a:t>
            </a:r>
            <a:r>
              <a:rPr lang="en-US" sz="3600" cap="none" dirty="0" err="1"/>
              <a:t>Chicas</a:t>
            </a:r>
            <a:endParaRPr lang="en-US" sz="3600" cap="none" dirty="0"/>
          </a:p>
          <a:p>
            <a:endParaRPr lang="en-US" sz="3600" cap="none" dirty="0"/>
          </a:p>
          <a:p>
            <a:r>
              <a:rPr lang="en-US" sz="3600" b="0" cap="none" dirty="0"/>
              <a:t>Child &amp; Family Studies</a:t>
            </a:r>
          </a:p>
          <a:p>
            <a:r>
              <a:rPr lang="en-US" sz="3600" b="0" cap="none" dirty="0" err="1"/>
              <a:t>Rongxiang</a:t>
            </a:r>
            <a:r>
              <a:rPr lang="en-US" sz="3600" b="0" cap="none" dirty="0"/>
              <a:t> </a:t>
            </a:r>
            <a:r>
              <a:rPr lang="en-US" sz="3600" b="0" cap="none" dirty="0" err="1"/>
              <a:t>Xu</a:t>
            </a:r>
            <a:r>
              <a:rPr lang="en-US" sz="3600" b="0" cap="none" dirty="0"/>
              <a:t> College of Health and Human Services</a:t>
            </a:r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838200"/>
            <a:ext cx="7772400" cy="1524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Making Assessment Fun and Interactive using </a:t>
            </a:r>
            <a:r>
              <a:rPr lang="en-US" b="1" dirty="0" err="1" smtClean="0"/>
              <a:t>Kahoot</a:t>
            </a:r>
            <a:r>
              <a:rPr lang="en-US" b="1" dirty="0" smtClean="0"/>
              <a:t>!™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9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 with students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Go over each answer and assess why students selected the most common wrong answer(s)</a:t>
            </a:r>
          </a:p>
          <a:p>
            <a:endParaRPr lang="en-US" dirty="0" smtClean="0"/>
          </a:p>
          <a:p>
            <a:r>
              <a:rPr lang="en-US" dirty="0" smtClean="0"/>
              <a:t>Have students explain the correct answer and its meaning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Provide concrete examples to reinforce learning</a:t>
            </a:r>
          </a:p>
          <a:p>
            <a:pPr lvl="1"/>
            <a:r>
              <a:rPr lang="en-US" b="1" dirty="0" smtClean="0"/>
              <a:t>E.g., Organ reserve is like a fuel reserve tank for a car; </a:t>
            </a:r>
          </a:p>
          <a:p>
            <a:pPr lvl="1"/>
            <a:r>
              <a:rPr lang="en-US" b="1" dirty="0" smtClean="0"/>
              <a:t>The more fuel in your reserve tank, the longer you have before you run out of gas</a:t>
            </a:r>
          </a:p>
          <a:p>
            <a:pPr lvl="1"/>
            <a:r>
              <a:rPr lang="en-US" b="1" dirty="0" smtClean="0"/>
              <a:t>The fuller your organ reserve, the more you can handle stress.</a:t>
            </a:r>
          </a:p>
          <a:p>
            <a:pPr lvl="2"/>
            <a:r>
              <a:rPr lang="en-US" b="1" dirty="0" smtClean="0"/>
              <a:t>Fullest during emerging adulthood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5513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Limitations to consider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28800" y="1219200"/>
            <a:ext cx="8503920" cy="51054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Consider students who may have a disability (e.g., a vision impairment) </a:t>
            </a:r>
          </a:p>
          <a:p>
            <a:pPr lvl="1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Ask the student how you can best accommodate them</a:t>
            </a:r>
          </a:p>
          <a:p>
            <a:pPr lvl="1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Talk to the office of disabilities for advice on accommodations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Technology is not perfect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Check for internet connectivity before you play the game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Not every student will have a phone or media device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Encourage sharing with a classmate or provide a printed copy as an accommodation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7463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Clip</a:t>
            </a:r>
            <a:endParaRPr lang="en-US" dirty="0"/>
          </a:p>
        </p:txBody>
      </p:sp>
      <p:pic>
        <p:nvPicPr>
          <p:cNvPr id="3" name="MC video 20170410_1226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1" y="1790701"/>
            <a:ext cx="7484531" cy="421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7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try it together!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Step 1: With your phone go to </a:t>
            </a:r>
            <a:r>
              <a:rPr lang="en-US" dirty="0" smtClean="0">
                <a:hlinkClick r:id="rId3"/>
              </a:rPr>
              <a:t>www.kahoot.it</a:t>
            </a:r>
            <a:endParaRPr lang="en-US" dirty="0" smtClean="0"/>
          </a:p>
          <a:p>
            <a:r>
              <a:rPr lang="en-US" dirty="0" smtClean="0"/>
              <a:t>Step 2: Enter the game pin</a:t>
            </a:r>
          </a:p>
          <a:p>
            <a:r>
              <a:rPr lang="en-US" dirty="0" smtClean="0"/>
              <a:t>Step 3: Let’s play!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To create your own </a:t>
            </a:r>
            <a:r>
              <a:rPr lang="en-US" dirty="0" err="1" smtClean="0"/>
              <a:t>Kahoot</a:t>
            </a:r>
            <a:r>
              <a:rPr lang="en-US" dirty="0" smtClean="0"/>
              <a:t> account go to: </a:t>
            </a:r>
            <a:r>
              <a:rPr lang="en-US" b="1" dirty="0" smtClean="0">
                <a:hlinkClick r:id="rId4"/>
              </a:rPr>
              <a:t>https://getkahoot.com/</a:t>
            </a: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07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Issues with current assessment tools</a:t>
            </a:r>
            <a:endParaRPr lang="en-US" dirty="0"/>
          </a:p>
        </p:txBody>
      </p:sp>
      <p:pic>
        <p:nvPicPr>
          <p:cNvPr id="5122" name="Picture 2" descr="Image result for student bor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524001"/>
            <a:ext cx="3810000" cy="2541985"/>
          </a:xfrm>
          <a:prstGeom prst="rect">
            <a:avLst/>
          </a:prstGeom>
          <a:noFill/>
        </p:spPr>
      </p:pic>
      <p:pic>
        <p:nvPicPr>
          <p:cNvPr id="5336" name="Picture 216" descr="Image result for too many papers to gra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1" y="4114800"/>
            <a:ext cx="4635207" cy="2514600"/>
          </a:xfrm>
          <a:prstGeom prst="rect">
            <a:avLst/>
          </a:prstGeom>
          <a:noFill/>
        </p:spPr>
      </p:pic>
      <p:pic>
        <p:nvPicPr>
          <p:cNvPr id="5338" name="Picture 218" descr="Image result for costs mone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1447801"/>
            <a:ext cx="3992904" cy="43434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560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5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Benefits of using </a:t>
            </a:r>
            <a:r>
              <a:rPr lang="en-US" dirty="0" err="1" smtClean="0"/>
              <a:t>Kahoot</a:t>
            </a:r>
            <a:r>
              <a:rPr lang="en-US" dirty="0" smtClean="0"/>
              <a:t> for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76400" y="1524000"/>
            <a:ext cx="87630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Is it free and fun</a:t>
            </a:r>
          </a:p>
          <a:p>
            <a:endParaRPr lang="en-US" dirty="0" smtClean="0"/>
          </a:p>
          <a:p>
            <a:r>
              <a:rPr lang="en-US" dirty="0" smtClean="0"/>
              <a:t>It is easy to use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It has multiple formats for assessment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098" name="AutoShape 2" descr="Image result for check mar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1222B"/>
              </a:solidFill>
              <a:latin typeface="Georgia"/>
            </a:endParaRPr>
          </a:p>
        </p:txBody>
      </p:sp>
      <p:sp>
        <p:nvSpPr>
          <p:cNvPr id="4100" name="AutoShape 4" descr="Image result for check mar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1222B"/>
              </a:solidFill>
              <a:latin typeface="Georgia"/>
            </a:endParaRPr>
          </a:p>
        </p:txBody>
      </p:sp>
      <p:sp>
        <p:nvSpPr>
          <p:cNvPr id="4102" name="AutoShape 6" descr="Image result for check mar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1222B"/>
              </a:solidFill>
              <a:latin typeface="Georgia"/>
            </a:endParaRPr>
          </a:p>
        </p:txBody>
      </p:sp>
      <p:pic>
        <p:nvPicPr>
          <p:cNvPr id="4104" name="Picture 8" descr="Image result for check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1" y="1447800"/>
            <a:ext cx="527473" cy="533400"/>
          </a:xfrm>
          <a:prstGeom prst="rect">
            <a:avLst/>
          </a:prstGeom>
          <a:noFill/>
        </p:spPr>
      </p:pic>
      <p:pic>
        <p:nvPicPr>
          <p:cNvPr id="8" name="Picture 8" descr="Image result for check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3429000"/>
            <a:ext cx="527474" cy="533400"/>
          </a:xfrm>
          <a:prstGeom prst="rect">
            <a:avLst/>
          </a:prstGeom>
          <a:noFill/>
        </p:spPr>
      </p:pic>
      <p:pic>
        <p:nvPicPr>
          <p:cNvPr id="10" name="Picture 8" descr="Image result for check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1" y="2514600"/>
            <a:ext cx="527473" cy="53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086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Kahoot</a:t>
            </a:r>
            <a:r>
              <a:rPr lang="en-US" b="1" dirty="0" smtClean="0"/>
              <a:t>™?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25752" y="1527048"/>
            <a:ext cx="8689848" cy="1749552"/>
          </a:xfrm>
        </p:spPr>
        <p:txBody>
          <a:bodyPr>
            <a:normAutofit/>
          </a:bodyPr>
          <a:lstStyle/>
          <a:p>
            <a:pPr>
              <a:buNone/>
            </a:pPr>
            <a:endParaRPr lang="en-US" b="1" dirty="0" smtClean="0"/>
          </a:p>
          <a:p>
            <a:r>
              <a:rPr lang="en-US" dirty="0" smtClean="0"/>
              <a:t>It only takes a few easy steps to create a quiz, a discussion, or a survey you can use in real time.</a:t>
            </a:r>
          </a:p>
          <a:p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53125" t="31111" r="1875" b="18889"/>
          <a:stretch>
            <a:fillRect/>
          </a:stretch>
        </p:blipFill>
        <p:spPr bwMode="auto">
          <a:xfrm>
            <a:off x="3505200" y="3276600"/>
            <a:ext cx="5486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842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/>
              <a:t>CHDV 1410: </a:t>
            </a:r>
            <a:r>
              <a:rPr lang="en-US" sz="2400" i="1" dirty="0"/>
              <a:t>Development Across the Lifespan (Adulthood and Aging) </a:t>
            </a:r>
          </a:p>
          <a:p>
            <a:endParaRPr lang="en-US" sz="2400" i="1" dirty="0"/>
          </a:p>
          <a:p>
            <a:r>
              <a:rPr lang="en-US" sz="2400" dirty="0"/>
              <a:t>Students learn about theories and concepts related to various domains of development (e.g., physical development and social development)</a:t>
            </a:r>
          </a:p>
          <a:p>
            <a:endParaRPr lang="en-US" sz="2400" dirty="0"/>
          </a:p>
          <a:p>
            <a:r>
              <a:rPr lang="en-US" sz="2400" dirty="0"/>
              <a:t>I use </a:t>
            </a:r>
            <a:r>
              <a:rPr lang="en-US" sz="2400" dirty="0" err="1"/>
              <a:t>Kahoot</a:t>
            </a:r>
            <a:r>
              <a:rPr lang="en-US" sz="2400" dirty="0"/>
              <a:t> to assess…</a:t>
            </a:r>
          </a:p>
          <a:p>
            <a:pPr lvl="1"/>
            <a:r>
              <a:rPr lang="en-US" sz="1900" dirty="0">
                <a:solidFill>
                  <a:srgbClr val="002060"/>
                </a:solidFill>
              </a:rPr>
              <a:t>A) whether students understood what they learned </a:t>
            </a:r>
          </a:p>
          <a:p>
            <a:pPr lvl="1"/>
            <a:r>
              <a:rPr lang="en-US" sz="1900" dirty="0">
                <a:solidFill>
                  <a:srgbClr val="002060"/>
                </a:solidFill>
              </a:rPr>
              <a:t>B) to get feedback about what concepts students are struggle with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1594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 Creation is Easy!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5000" t="8889" r="1875" b="8889"/>
          <a:stretch>
            <a:fillRect/>
          </a:stretch>
        </p:blipFill>
        <p:spPr bwMode="auto">
          <a:xfrm>
            <a:off x="1676400" y="1524001"/>
            <a:ext cx="8899954" cy="442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3657600" y="3886200"/>
            <a:ext cx="990600" cy="2362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8686800" y="5486400"/>
            <a:ext cx="1066800" cy="1219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58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Once your quiz is created simply save and share with your students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t="9931" r="48838" b="8403"/>
          <a:stretch>
            <a:fillRect/>
          </a:stretch>
        </p:blipFill>
        <p:spPr bwMode="auto">
          <a:xfrm>
            <a:off x="5495066" y="1524000"/>
            <a:ext cx="5172934" cy="464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24001" y="2057400"/>
            <a:ext cx="3903633" cy="34163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21222B"/>
                </a:solidFill>
                <a:latin typeface="Georgia"/>
              </a:rPr>
              <a:t>Participants log in with a game </a:t>
            </a:r>
          </a:p>
          <a:p>
            <a:r>
              <a:rPr lang="en-US" dirty="0">
                <a:solidFill>
                  <a:srgbClr val="21222B"/>
                </a:solidFill>
                <a:latin typeface="Georgia"/>
              </a:rPr>
              <a:t>pin on any media device </a:t>
            </a:r>
          </a:p>
          <a:p>
            <a:r>
              <a:rPr lang="en-US" dirty="0">
                <a:solidFill>
                  <a:srgbClr val="21222B"/>
                </a:solidFill>
                <a:latin typeface="Georgia"/>
              </a:rPr>
              <a:t>Connected to the internet</a:t>
            </a:r>
          </a:p>
          <a:p>
            <a:endParaRPr lang="en-US" dirty="0">
              <a:solidFill>
                <a:srgbClr val="21222B"/>
              </a:solidFill>
              <a:latin typeface="Georgia"/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21222B"/>
                </a:solidFill>
                <a:latin typeface="Georgia"/>
              </a:rPr>
              <a:t>Students select their answer as</a:t>
            </a:r>
          </a:p>
          <a:p>
            <a:r>
              <a:rPr lang="en-US" dirty="0">
                <a:solidFill>
                  <a:srgbClr val="21222B"/>
                </a:solidFill>
                <a:latin typeface="Georgia"/>
              </a:rPr>
              <a:t>Shown on the right</a:t>
            </a:r>
          </a:p>
          <a:p>
            <a:endParaRPr lang="en-US" dirty="0">
              <a:solidFill>
                <a:srgbClr val="21222B"/>
              </a:solidFill>
              <a:latin typeface="Georgia"/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21222B"/>
                </a:solidFill>
                <a:latin typeface="Georgia"/>
              </a:rPr>
              <a:t>Students compete for points after each question 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srgbClr val="21222B"/>
                </a:solidFill>
                <a:latin typeface="Georgia"/>
              </a:rPr>
              <a:t>More accuracy </a:t>
            </a:r>
            <a:r>
              <a:rPr lang="en-US" dirty="0">
                <a:solidFill>
                  <a:srgbClr val="21222B"/>
                </a:solidFill>
                <a:latin typeface="Georgia"/>
                <a:sym typeface="Wingdings" pitchFamily="2" charset="2"/>
              </a:rPr>
              <a:t> more points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srgbClr val="21222B"/>
                </a:solidFill>
                <a:latin typeface="Georgia"/>
                <a:sym typeface="Wingdings" pitchFamily="2" charset="2"/>
              </a:rPr>
              <a:t>Faster response  more points</a:t>
            </a:r>
            <a:endParaRPr lang="en-US" dirty="0">
              <a:solidFill>
                <a:srgbClr val="21222B"/>
              </a:solidFill>
              <a:latin typeface="Georgia"/>
            </a:endParaRPr>
          </a:p>
          <a:p>
            <a:endParaRPr lang="en-US" dirty="0">
              <a:solidFill>
                <a:srgbClr val="21222B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93909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Benefits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1" y="2133600"/>
            <a:ext cx="8489825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1222B"/>
                </a:solidFill>
                <a:latin typeface="Georgia"/>
              </a:rPr>
              <a:t>Students can use nicknames and remain anonymous</a:t>
            </a:r>
            <a:endParaRPr lang="en-US" sz="2800" dirty="0">
              <a:solidFill>
                <a:srgbClr val="21222B"/>
              </a:solidFill>
              <a:latin typeface="Georg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1" y="3962400"/>
            <a:ext cx="8489825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1222B"/>
                </a:solidFill>
                <a:latin typeface="Georgia"/>
              </a:rPr>
              <a:t>Real names can be used for data tracking purposes</a:t>
            </a:r>
            <a:endParaRPr lang="en-US" sz="2800" dirty="0">
              <a:solidFill>
                <a:srgbClr val="21222B"/>
              </a:solidFill>
              <a:latin typeface="Georg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0" y="3048000"/>
            <a:ext cx="9906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21222B"/>
                </a:solidFill>
                <a:latin typeface="Georgia"/>
              </a:rPr>
              <a:t>Or</a:t>
            </a:r>
            <a:endParaRPr lang="en-US" sz="2800" dirty="0">
              <a:solidFill>
                <a:srgbClr val="21222B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83319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8534400" cy="758952"/>
          </a:xfrm>
        </p:spPr>
        <p:txBody>
          <a:bodyPr>
            <a:noAutofit/>
          </a:bodyPr>
          <a:lstStyle/>
          <a:p>
            <a:r>
              <a:rPr lang="en-US" sz="2800" dirty="0"/>
              <a:t>Example of Data Tracking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 l="22969" t="34444" r="49219" b="54445"/>
          <a:stretch>
            <a:fillRect/>
          </a:stretch>
        </p:blipFill>
        <p:spPr bwMode="auto">
          <a:xfrm>
            <a:off x="2362200" y="2057400"/>
            <a:ext cx="745998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50781" t="34444" r="21093" b="54445"/>
          <a:stretch>
            <a:fillRect/>
          </a:stretch>
        </p:blipFill>
        <p:spPr bwMode="auto">
          <a:xfrm>
            <a:off x="2286000" y="3733801"/>
            <a:ext cx="7696200" cy="171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981200" y="5486401"/>
            <a:ext cx="80922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1222B"/>
                </a:solidFill>
                <a:latin typeface="Georgia"/>
              </a:rPr>
              <a:t>Conclusion:</a:t>
            </a:r>
          </a:p>
          <a:p>
            <a:r>
              <a:rPr lang="en-US" sz="2000" dirty="0">
                <a:solidFill>
                  <a:srgbClr val="21222B"/>
                </a:solidFill>
                <a:latin typeface="Georgia"/>
              </a:rPr>
              <a:t>-No one fell for my trick about “Photosynthesis”  (Great!)</a:t>
            </a:r>
          </a:p>
          <a:p>
            <a:r>
              <a:rPr lang="en-US" sz="2000" dirty="0">
                <a:solidFill>
                  <a:srgbClr val="21222B"/>
                </a:solidFill>
                <a:latin typeface="Georgia"/>
              </a:rPr>
              <a:t>-But answers between two responses were split  </a:t>
            </a:r>
            <a:r>
              <a:rPr lang="en-US" sz="2000" dirty="0">
                <a:solidFill>
                  <a:srgbClr val="21222B"/>
                </a:solidFill>
                <a:latin typeface="Georgia"/>
                <a:sym typeface="Wingdings" pitchFamily="2" charset="2"/>
              </a:rPr>
              <a:t>(What do I do now?)</a:t>
            </a:r>
            <a:endParaRPr lang="en-US" sz="2000" dirty="0">
              <a:solidFill>
                <a:srgbClr val="21222B"/>
              </a:solidFill>
              <a:latin typeface="Georg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1" y="685801"/>
            <a:ext cx="5102679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1222B"/>
                </a:solidFill>
                <a:latin typeface="Georgia"/>
              </a:rPr>
              <a:t>How did they do in Example 1?</a:t>
            </a:r>
          </a:p>
          <a:p>
            <a:endParaRPr lang="en-US" sz="2400" b="1" dirty="0">
              <a:solidFill>
                <a:srgbClr val="21222B"/>
              </a:solidFill>
              <a:latin typeface="Georgia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7392" t="23064" r="51147" b="61344"/>
          <a:stretch>
            <a:fillRect/>
          </a:stretch>
        </p:blipFill>
        <p:spPr bwMode="auto">
          <a:xfrm>
            <a:off x="3962400" y="1219201"/>
            <a:ext cx="4779818" cy="1011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>
          <a:xfrm>
            <a:off x="5638800" y="2819400"/>
            <a:ext cx="533400" cy="53340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Georgia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525000" y="4572000"/>
            <a:ext cx="533400" cy="53340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83347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Headlines">
  <a:themeElements>
    <a:clrScheme name="Headlines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Headlines">
      <a:majorFont>
        <a:latin typeface="Century Schoolbook" panose="02040604050505020304"/>
        <a:ea typeface=""/>
        <a:cs typeface=""/>
      </a:majorFont>
      <a:minorFont>
        <a:latin typeface="Corbel" panose="020B0503020204020204"/>
        <a:ea typeface=""/>
        <a:cs typeface="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ECD25A4C-D97E-4C12-84B1-63580BFFAEEB}"/>
    </a:ext>
  </a:extLst>
</a:theme>
</file>

<file path=ppt/theme/theme2.xml><?xml version="1.0" encoding="utf-8"?>
<a:theme xmlns:a="http://schemas.openxmlformats.org/drawingml/2006/main" name="Civic">
  <a:themeElements>
    <a:clrScheme name="Custom 9">
      <a:dk1>
        <a:srgbClr val="21222B"/>
      </a:dk1>
      <a:lt1>
        <a:srgbClr val="002060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474</Words>
  <Application>Microsoft Office PowerPoint</Application>
  <PresentationFormat>Widescreen</PresentationFormat>
  <Paragraphs>96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Century Schoolbook</vt:lpstr>
      <vt:lpstr>Corbel</vt:lpstr>
      <vt:lpstr>Georgia</vt:lpstr>
      <vt:lpstr>Open Sans Light</vt:lpstr>
      <vt:lpstr>Wingdings</vt:lpstr>
      <vt:lpstr>Wingdings 2</vt:lpstr>
      <vt:lpstr>1_Headlines</vt:lpstr>
      <vt:lpstr>Civic</vt:lpstr>
      <vt:lpstr>Making Assessment Fun and Interactive using Kahoot!™  </vt:lpstr>
      <vt:lpstr>Issues with current assessment tools</vt:lpstr>
      <vt:lpstr>Benefits of using Kahoot for assessment</vt:lpstr>
      <vt:lpstr>What is Kahoot™?</vt:lpstr>
      <vt:lpstr>Example 1</vt:lpstr>
      <vt:lpstr>Quiz Creation is Easy!</vt:lpstr>
      <vt:lpstr>Once your quiz is created simply save and share with your students</vt:lpstr>
      <vt:lpstr>Other Benefits</vt:lpstr>
      <vt:lpstr>Example of Data Tracking </vt:lpstr>
      <vt:lpstr>Reflect with students</vt:lpstr>
      <vt:lpstr>Limitations to consider</vt:lpstr>
      <vt:lpstr>Sample Clip</vt:lpstr>
      <vt:lpstr>Let’s try it together!</vt:lpstr>
    </vt:vector>
  </TitlesOfParts>
  <Company>Cal State L.A.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Assessing {And building} transfer</dc:title>
  <dc:creator>Chavez, Andrew R</dc:creator>
  <cp:lastModifiedBy>Chavez, Andrew R</cp:lastModifiedBy>
  <cp:revision>2</cp:revision>
  <dcterms:created xsi:type="dcterms:W3CDTF">2017-05-05T15:43:04Z</dcterms:created>
  <dcterms:modified xsi:type="dcterms:W3CDTF">2017-05-05T15:44:23Z</dcterms:modified>
</cp:coreProperties>
</file>