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3" r:id="rId1"/>
  </p:sldMasterIdLst>
  <p:notesMasterIdLst>
    <p:notesMasterId r:id="rId42"/>
  </p:notesMasterIdLst>
  <p:handoutMasterIdLst>
    <p:handoutMasterId r:id="rId43"/>
  </p:handoutMasterIdLst>
  <p:sldIdLst>
    <p:sldId id="256" r:id="rId2"/>
    <p:sldId id="344" r:id="rId3"/>
    <p:sldId id="330" r:id="rId4"/>
    <p:sldId id="333" r:id="rId5"/>
    <p:sldId id="365" r:id="rId6"/>
    <p:sldId id="331" r:id="rId7"/>
    <p:sldId id="334" r:id="rId8"/>
    <p:sldId id="355" r:id="rId9"/>
    <p:sldId id="343" r:id="rId10"/>
    <p:sldId id="284" r:id="rId11"/>
    <p:sldId id="337" r:id="rId12"/>
    <p:sldId id="338" r:id="rId13"/>
    <p:sldId id="339" r:id="rId14"/>
    <p:sldId id="354" r:id="rId15"/>
    <p:sldId id="335" r:id="rId16"/>
    <p:sldId id="362" r:id="rId17"/>
    <p:sldId id="352" r:id="rId18"/>
    <p:sldId id="373" r:id="rId19"/>
    <p:sldId id="376" r:id="rId20"/>
    <p:sldId id="363" r:id="rId21"/>
    <p:sldId id="377" r:id="rId22"/>
    <p:sldId id="336" r:id="rId23"/>
    <p:sldId id="378" r:id="rId24"/>
    <p:sldId id="374" r:id="rId25"/>
    <p:sldId id="302" r:id="rId26"/>
    <p:sldId id="290" r:id="rId27"/>
    <p:sldId id="379" r:id="rId28"/>
    <p:sldId id="359" r:id="rId29"/>
    <p:sldId id="360" r:id="rId30"/>
    <p:sldId id="356" r:id="rId31"/>
    <p:sldId id="357" r:id="rId32"/>
    <p:sldId id="350" r:id="rId33"/>
    <p:sldId id="340" r:id="rId34"/>
    <p:sldId id="342" r:id="rId35"/>
    <p:sldId id="341" r:id="rId36"/>
    <p:sldId id="346" r:id="rId37"/>
    <p:sldId id="380" r:id="rId38"/>
    <p:sldId id="361" r:id="rId39"/>
    <p:sldId id="348" r:id="rId40"/>
    <p:sldId id="349"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9">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71" autoAdjust="0"/>
    <p:restoredTop sz="94660"/>
  </p:normalViewPr>
  <p:slideViewPr>
    <p:cSldViewPr snapToGrid="0" snapToObjects="1" showGuides="1">
      <p:cViewPr varScale="1">
        <p:scale>
          <a:sx n="65" d="100"/>
          <a:sy n="65" d="100"/>
        </p:scale>
        <p:origin x="784" y="40"/>
      </p:cViewPr>
      <p:guideLst>
        <p:guide orient="horz" pos="2139"/>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BD8F1C-3D8B-4B7C-941C-E3B7071BEC0F}" type="datetimeFigureOut">
              <a:rPr lang="en-US" smtClean="0"/>
              <a:t>11/12/2017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6EED826-5227-40D1-ABB0-54CA4E46EE04}" type="slidenum">
              <a:rPr lang="en-US" smtClean="0"/>
              <a:t>‹#›</a:t>
            </a:fld>
            <a:endParaRPr lang="en-US"/>
          </a:p>
        </p:txBody>
      </p:sp>
    </p:spTree>
    <p:extLst>
      <p:ext uri="{BB962C8B-B14F-4D97-AF65-F5344CB8AC3E}">
        <p14:creationId xmlns:p14="http://schemas.microsoft.com/office/powerpoint/2010/main" val="37204247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FE3CCD-DA39-9B43-93E6-50A1496A7B26}" type="datetimeFigureOut">
              <a:rPr lang="en-US" smtClean="0"/>
              <a:pPr/>
              <a:t>11/12/2017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FC9C77-47B7-3249-B88B-1A78B158413C}" type="slidenum">
              <a:rPr lang="en-US" smtClean="0"/>
              <a:pPr/>
              <a:t>‹#›</a:t>
            </a:fld>
            <a:endParaRPr lang="en-US"/>
          </a:p>
        </p:txBody>
      </p:sp>
    </p:spTree>
    <p:extLst>
      <p:ext uri="{BB962C8B-B14F-4D97-AF65-F5344CB8AC3E}">
        <p14:creationId xmlns:p14="http://schemas.microsoft.com/office/powerpoint/2010/main" val="301840465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9FC9C77-47B7-3249-B88B-1A78B158413C}" type="slidenum">
              <a:rPr lang="en-US" smtClean="0"/>
              <a:pPr/>
              <a:t>1</a:t>
            </a:fld>
            <a:endParaRPr lang="en-US"/>
          </a:p>
        </p:txBody>
      </p:sp>
    </p:spTree>
    <p:extLst>
      <p:ext uri="{BB962C8B-B14F-4D97-AF65-F5344CB8AC3E}">
        <p14:creationId xmlns:p14="http://schemas.microsoft.com/office/powerpoint/2010/main" val="26744914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FC9C77-47B7-3249-B88B-1A78B158413C}" type="slidenum">
              <a:rPr lang="en-US" smtClean="0"/>
              <a:pPr/>
              <a:t>38</a:t>
            </a:fld>
            <a:endParaRPr lang="en-US"/>
          </a:p>
        </p:txBody>
      </p:sp>
    </p:spTree>
    <p:extLst>
      <p:ext uri="{BB962C8B-B14F-4D97-AF65-F5344CB8AC3E}">
        <p14:creationId xmlns:p14="http://schemas.microsoft.com/office/powerpoint/2010/main" val="41234669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9FC9C77-47B7-3249-B88B-1A78B158413C}" type="slidenum">
              <a:rPr lang="en-US" smtClean="0"/>
              <a:pPr/>
              <a:t>39</a:t>
            </a:fld>
            <a:endParaRPr lang="en-US"/>
          </a:p>
        </p:txBody>
      </p:sp>
    </p:spTree>
    <p:extLst>
      <p:ext uri="{BB962C8B-B14F-4D97-AF65-F5344CB8AC3E}">
        <p14:creationId xmlns:p14="http://schemas.microsoft.com/office/powerpoint/2010/main" val="3790649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1E00334F-9348-5042-8E7A-DDCF3A83B265}" type="datetimeFigureOut">
              <a:rPr lang="en-US" smtClean="0"/>
              <a:pPr/>
              <a:t>11/12/2017</a:t>
            </a:fld>
            <a:endParaRPr lang="en-US"/>
          </a:p>
        </p:txBody>
      </p:sp>
      <p:sp>
        <p:nvSpPr>
          <p:cNvPr id="5" name="Footer Placeholder 4"/>
          <p:cNvSpPr>
            <a:spLocks noGrp="1"/>
          </p:cNvSpPr>
          <p:nvPr>
            <p:ph type="ftr" sz="quarter" idx="11"/>
          </p:nvPr>
        </p:nvSpPr>
        <p:spPr>
          <a:xfrm>
            <a:off x="3623733" y="6117336"/>
            <a:ext cx="3609438" cy="365125"/>
          </a:xfrm>
        </p:spPr>
        <p:txBody>
          <a:bodyPr/>
          <a:lstStyle/>
          <a:p>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98CDC339-631E-E04E-AEE4-36812A2383B2}" type="slidenum">
              <a:rPr lang="en-US" smtClean="0"/>
              <a:pPr/>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173078418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00334F-9348-5042-8E7A-DDCF3A83B265}" type="datetimeFigureOut">
              <a:rPr lang="en-US" smtClean="0"/>
              <a:pPr/>
              <a:t>11/12/2017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CDC339-631E-E04E-AEE4-36812A2383B2}" type="slidenum">
              <a:rPr lang="en-US" smtClean="0"/>
              <a:pPr/>
              <a:t>‹#›</a:t>
            </a:fld>
            <a:endParaRPr lang="en-US"/>
          </a:p>
        </p:txBody>
      </p:sp>
    </p:spTree>
    <p:extLst>
      <p:ext uri="{BB962C8B-B14F-4D97-AF65-F5344CB8AC3E}">
        <p14:creationId xmlns:p14="http://schemas.microsoft.com/office/powerpoint/2010/main" val="332467631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00334F-9348-5042-8E7A-DDCF3A83B265}" type="datetimeFigureOut">
              <a:rPr lang="en-US" smtClean="0"/>
              <a:pPr/>
              <a:t>11/12/2017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CDC339-631E-E04E-AEE4-36812A2383B2}" type="slidenum">
              <a:rPr lang="en-US" smtClean="0"/>
              <a:pPr/>
              <a:t>‹#›</a:t>
            </a:fld>
            <a:endParaRPr lang="en-US"/>
          </a:p>
        </p:txBody>
      </p:sp>
    </p:spTree>
    <p:extLst>
      <p:ext uri="{BB962C8B-B14F-4D97-AF65-F5344CB8AC3E}">
        <p14:creationId xmlns:p14="http://schemas.microsoft.com/office/powerpoint/2010/main" val="251448928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00334F-9348-5042-8E7A-DDCF3A83B265}" type="datetimeFigureOut">
              <a:rPr lang="en-US" smtClean="0"/>
              <a:pPr/>
              <a:t>11/12/2017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CDC339-631E-E04E-AEE4-36812A2383B2}" type="slidenum">
              <a:rPr lang="en-US" smtClean="0"/>
              <a:pPr/>
              <a:t>‹#›</a:t>
            </a:fld>
            <a:endParaRPr lang="en-US"/>
          </a:p>
        </p:txBody>
      </p:sp>
    </p:spTree>
    <p:extLst>
      <p:ext uri="{BB962C8B-B14F-4D97-AF65-F5344CB8AC3E}">
        <p14:creationId xmlns:p14="http://schemas.microsoft.com/office/powerpoint/2010/main" val="350628771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00334F-9348-5042-8E7A-DDCF3A83B265}" type="datetimeFigureOut">
              <a:rPr lang="en-US" smtClean="0"/>
              <a:pPr/>
              <a:t>11/12/2017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CDC339-631E-E04E-AEE4-36812A2383B2}" type="slidenum">
              <a:rPr lang="en-US" smtClean="0"/>
              <a:pPr/>
              <a:t>‹#›</a:t>
            </a:fld>
            <a:endParaRPr lang="en-US"/>
          </a:p>
        </p:txBody>
      </p:sp>
    </p:spTree>
    <p:extLst>
      <p:ext uri="{BB962C8B-B14F-4D97-AF65-F5344CB8AC3E}">
        <p14:creationId xmlns:p14="http://schemas.microsoft.com/office/powerpoint/2010/main" val="88732627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00334F-9348-5042-8E7A-DDCF3A83B265}" type="datetimeFigureOut">
              <a:rPr lang="en-US" smtClean="0"/>
              <a:pPr/>
              <a:t>11/12/2017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CDC339-631E-E04E-AEE4-36812A2383B2}" type="slidenum">
              <a:rPr lang="en-US" smtClean="0"/>
              <a:pPr/>
              <a:t>‹#›</a:t>
            </a:fld>
            <a:endParaRPr lang="en-US"/>
          </a:p>
        </p:txBody>
      </p:sp>
    </p:spTree>
    <p:extLst>
      <p:ext uri="{BB962C8B-B14F-4D97-AF65-F5344CB8AC3E}">
        <p14:creationId xmlns:p14="http://schemas.microsoft.com/office/powerpoint/2010/main" val="334052518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00334F-9348-5042-8E7A-DDCF3A83B265}" type="datetimeFigureOut">
              <a:rPr lang="en-US" smtClean="0"/>
              <a:pPr/>
              <a:t>11/12/2017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CDC339-631E-E04E-AEE4-36812A2383B2}" type="slidenum">
              <a:rPr lang="en-US" smtClean="0"/>
              <a:pPr/>
              <a:t>‹#›</a:t>
            </a:fld>
            <a:endParaRPr lang="en-US"/>
          </a:p>
        </p:txBody>
      </p:sp>
    </p:spTree>
    <p:extLst>
      <p:ext uri="{BB962C8B-B14F-4D97-AF65-F5344CB8AC3E}">
        <p14:creationId xmlns:p14="http://schemas.microsoft.com/office/powerpoint/2010/main" val="47883249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00334F-9348-5042-8E7A-DDCF3A83B265}" type="datetimeFigureOut">
              <a:rPr lang="en-US" smtClean="0"/>
              <a:pPr/>
              <a:t>11/12/2017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CDC339-631E-E04E-AEE4-36812A2383B2}" type="slidenum">
              <a:rPr lang="en-US" smtClean="0"/>
              <a:pPr/>
              <a:t>‹#›</a:t>
            </a:fld>
            <a:endParaRPr lang="en-US"/>
          </a:p>
        </p:txBody>
      </p:sp>
    </p:spTree>
    <p:extLst>
      <p:ext uri="{BB962C8B-B14F-4D97-AF65-F5344CB8AC3E}">
        <p14:creationId xmlns:p14="http://schemas.microsoft.com/office/powerpoint/2010/main" val="25988237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E00334F-9348-5042-8E7A-DDCF3A83B265}" type="datetimeFigureOut">
              <a:rPr lang="en-US" smtClean="0"/>
              <a:pPr/>
              <a:t>11/12/2017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CDC339-631E-E04E-AEE4-36812A2383B2}" type="slidenum">
              <a:rPr lang="en-US" smtClean="0"/>
              <a:pPr/>
              <a:t>‹#›</a:t>
            </a:fld>
            <a:endParaRPr lang="en-US"/>
          </a:p>
        </p:txBody>
      </p:sp>
    </p:spTree>
    <p:extLst>
      <p:ext uri="{BB962C8B-B14F-4D97-AF65-F5344CB8AC3E}">
        <p14:creationId xmlns:p14="http://schemas.microsoft.com/office/powerpoint/2010/main" val="39823804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lvl1pPr>
              <a:defRPr b="1"/>
            </a:lvl1pPr>
          </a:lstStyle>
          <a:p>
            <a:r>
              <a:rPr lang="en-US" dirty="0" smtClean="0"/>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normAutofit/>
          </a:bodyPr>
          <a:lstStyle>
            <a:lvl1pPr>
              <a:defRPr sz="3200"/>
            </a:lvl1pPr>
            <a:lvl2pPr>
              <a:defRPr sz="2800"/>
            </a:lvl2pPr>
            <a:lvl3pPr>
              <a:defRPr sz="2400"/>
            </a:lvl3pPr>
            <a:lvl4pPr>
              <a:defRPr sz="20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1E00334F-9348-5042-8E7A-DDCF3A83B265}" type="datetimeFigureOut">
              <a:rPr lang="en-US" smtClean="0"/>
              <a:pPr/>
              <a:t>11/12/2017</a:t>
            </a:fld>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98CDC339-631E-E04E-AEE4-36812A2383B2}" type="slidenum">
              <a:rPr lang="en-US" smtClean="0"/>
              <a:pPr/>
              <a:t>‹#›</a:t>
            </a:fld>
            <a:endParaRPr lang="en-US"/>
          </a:p>
        </p:txBody>
      </p:sp>
    </p:spTree>
    <p:extLst>
      <p:ext uri="{BB962C8B-B14F-4D97-AF65-F5344CB8AC3E}">
        <p14:creationId xmlns:p14="http://schemas.microsoft.com/office/powerpoint/2010/main" val="13412702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normAutofit/>
          </a:bodyPr>
          <a:lstStyle>
            <a:lvl1pPr algn="r">
              <a:defRPr sz="4800" b="1" cap="none"/>
            </a:lvl1pPr>
          </a:lstStyle>
          <a:p>
            <a:r>
              <a:rPr lang="en-US" dirty="0" smtClean="0"/>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00334F-9348-5042-8E7A-DDCF3A83B265}" type="datetimeFigureOut">
              <a:rPr lang="en-US" smtClean="0"/>
              <a:pPr/>
              <a:t>11/12/2017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98CDC339-631E-E04E-AEE4-36812A2383B2}" type="slidenum">
              <a:rPr lang="en-US" smtClean="0"/>
              <a:pPr/>
              <a:t>‹#›</a:t>
            </a:fld>
            <a:endParaRPr lang="en-US"/>
          </a:p>
        </p:txBody>
      </p:sp>
    </p:spTree>
    <p:extLst>
      <p:ext uri="{BB962C8B-B14F-4D97-AF65-F5344CB8AC3E}">
        <p14:creationId xmlns:p14="http://schemas.microsoft.com/office/powerpoint/2010/main" val="21843997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E00334F-9348-5042-8E7A-DDCF3A83B265}" type="datetimeFigureOut">
              <a:rPr lang="en-US" smtClean="0"/>
              <a:pPr/>
              <a:t>11/12/2017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CDC339-631E-E04E-AEE4-36812A2383B2}" type="slidenum">
              <a:rPr lang="en-US" smtClean="0"/>
              <a:pPr/>
              <a:t>‹#›</a:t>
            </a:fld>
            <a:endParaRPr lang="en-US"/>
          </a:p>
        </p:txBody>
      </p:sp>
    </p:spTree>
    <p:extLst>
      <p:ext uri="{BB962C8B-B14F-4D97-AF65-F5344CB8AC3E}">
        <p14:creationId xmlns:p14="http://schemas.microsoft.com/office/powerpoint/2010/main" val="376689947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E00334F-9348-5042-8E7A-DDCF3A83B265}" type="datetimeFigureOut">
              <a:rPr lang="en-US" smtClean="0"/>
              <a:pPr/>
              <a:t>11/12/2017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CDC339-631E-E04E-AEE4-36812A2383B2}" type="slidenum">
              <a:rPr lang="en-US" smtClean="0"/>
              <a:pPr/>
              <a:t>‹#›</a:t>
            </a:fld>
            <a:endParaRPr lang="en-US"/>
          </a:p>
        </p:txBody>
      </p:sp>
    </p:spTree>
    <p:extLst>
      <p:ext uri="{BB962C8B-B14F-4D97-AF65-F5344CB8AC3E}">
        <p14:creationId xmlns:p14="http://schemas.microsoft.com/office/powerpoint/2010/main" val="406213027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E00334F-9348-5042-8E7A-DDCF3A83B265}" type="datetimeFigureOut">
              <a:rPr lang="en-US" smtClean="0"/>
              <a:pPr/>
              <a:t>11/12/2017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CDC339-631E-E04E-AEE4-36812A2383B2}" type="slidenum">
              <a:rPr lang="en-US" smtClean="0"/>
              <a:pPr/>
              <a:t>‹#›</a:t>
            </a:fld>
            <a:endParaRPr lang="en-US"/>
          </a:p>
        </p:txBody>
      </p:sp>
    </p:spTree>
    <p:extLst>
      <p:ext uri="{BB962C8B-B14F-4D97-AF65-F5344CB8AC3E}">
        <p14:creationId xmlns:p14="http://schemas.microsoft.com/office/powerpoint/2010/main" val="3148690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chemeClr val="bg1"/>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00334F-9348-5042-8E7A-DDCF3A83B265}" type="datetimeFigureOut">
              <a:rPr lang="en-US" smtClean="0"/>
              <a:pPr/>
              <a:t>11/12/2017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CDC339-631E-E04E-AEE4-36812A2383B2}" type="slidenum">
              <a:rPr lang="en-US" smtClean="0"/>
              <a:pPr/>
              <a:t>‹#›</a:t>
            </a:fld>
            <a:endParaRPr lang="en-US"/>
          </a:p>
        </p:txBody>
      </p:sp>
    </p:spTree>
    <p:extLst>
      <p:ext uri="{BB962C8B-B14F-4D97-AF65-F5344CB8AC3E}">
        <p14:creationId xmlns:p14="http://schemas.microsoft.com/office/powerpoint/2010/main" val="422348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00334F-9348-5042-8E7A-DDCF3A83B265}" type="datetimeFigureOut">
              <a:rPr lang="en-US" smtClean="0"/>
              <a:pPr/>
              <a:t>11/12/2017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CDC339-631E-E04E-AEE4-36812A2383B2}" type="slidenum">
              <a:rPr lang="en-US" smtClean="0"/>
              <a:pPr/>
              <a:t>‹#›</a:t>
            </a:fld>
            <a:endParaRPr lang="en-US"/>
          </a:p>
        </p:txBody>
      </p:sp>
    </p:spTree>
    <p:extLst>
      <p:ext uri="{BB962C8B-B14F-4D97-AF65-F5344CB8AC3E}">
        <p14:creationId xmlns:p14="http://schemas.microsoft.com/office/powerpoint/2010/main" val="52813569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00334F-9348-5042-8E7A-DDCF3A83B265}" type="datetimeFigureOut">
              <a:rPr lang="en-US" smtClean="0"/>
              <a:pPr/>
              <a:t>11/12/2017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CDC339-631E-E04E-AEE4-36812A2383B2}" type="slidenum">
              <a:rPr lang="en-US" smtClean="0"/>
              <a:pPr/>
              <a:t>‹#›</a:t>
            </a:fld>
            <a:endParaRPr lang="en-US"/>
          </a:p>
        </p:txBody>
      </p:sp>
    </p:spTree>
    <p:extLst>
      <p:ext uri="{BB962C8B-B14F-4D97-AF65-F5344CB8AC3E}">
        <p14:creationId xmlns:p14="http://schemas.microsoft.com/office/powerpoint/2010/main" val="386497550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E00334F-9348-5042-8E7A-DDCF3A83B265}" type="datetimeFigureOut">
              <a:rPr lang="en-US" smtClean="0"/>
              <a:pPr/>
              <a:t>11/12/2017</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8CDC339-631E-E04E-AEE4-36812A2383B2}" type="slidenum">
              <a:rPr lang="en-US" smtClean="0"/>
              <a:pPr/>
              <a:t>‹#›</a:t>
            </a:fld>
            <a:endParaRPr lang="en-US"/>
          </a:p>
        </p:txBody>
      </p:sp>
    </p:spTree>
    <p:extLst>
      <p:ext uri="{BB962C8B-B14F-4D97-AF65-F5344CB8AC3E}">
        <p14:creationId xmlns:p14="http://schemas.microsoft.com/office/powerpoint/2010/main" val="1120143276"/>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 id="2147483740" r:id="rId17"/>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dissolve">
                                      <p:cBhvr>
                                        <p:cTn id="18" dur="500"/>
                                        <p:tgtEl>
                                          <p:spTgt spid="3">
                                            <p:txEl>
                                              <p:pRg st="3" end="3"/>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dissolve">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4"/>
    </p:bldLst>
  </p:timing>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latin typeface="Adobe Gothic Std B" panose="020B0800000000000000" pitchFamily="34" charset="-128"/>
                <a:ea typeface="Adobe Gothic Std B" panose="020B0800000000000000" pitchFamily="34" charset="-128"/>
              </a:rPr>
              <a:t>Assessment In 5 Easy Steps</a:t>
            </a:r>
            <a:endParaRPr lang="en-US" sz="6000" dirty="0">
              <a:latin typeface="Adobe Gothic Std B" panose="020B0800000000000000" pitchFamily="34" charset="-128"/>
              <a:ea typeface="Adobe Gothic Std B" panose="020B0800000000000000" pitchFamily="34" charset="-128"/>
            </a:endParaRPr>
          </a:p>
        </p:txBody>
      </p:sp>
      <p:sp>
        <p:nvSpPr>
          <p:cNvPr id="3" name="Subtitle 2"/>
          <p:cNvSpPr>
            <a:spLocks noGrp="1"/>
          </p:cNvSpPr>
          <p:nvPr>
            <p:ph type="subTitle" idx="1"/>
          </p:nvPr>
        </p:nvSpPr>
        <p:spPr>
          <a:xfrm>
            <a:off x="1739673" y="4402667"/>
            <a:ext cx="7192298" cy="1241050"/>
          </a:xfrm>
        </p:spPr>
        <p:txBody>
          <a:bodyPr>
            <a:noAutofit/>
          </a:bodyPr>
          <a:lstStyle/>
          <a:p>
            <a:r>
              <a:rPr lang="en-US" sz="2400" dirty="0" smtClean="0"/>
              <a:t>November 20, 2017</a:t>
            </a:r>
          </a:p>
          <a:p>
            <a:r>
              <a:rPr lang="en-US" sz="2400" dirty="0" smtClean="0"/>
              <a:t>Dr. Jessica Dennis, Director of Assessment</a:t>
            </a:r>
          </a:p>
          <a:p>
            <a:endParaRPr lang="en-US" sz="2400" dirty="0" smtClean="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62437" y="254563"/>
            <a:ext cx="3170750" cy="208504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0143" y="124031"/>
            <a:ext cx="5643716" cy="770704"/>
          </a:xfrm>
        </p:spPr>
        <p:txBody>
          <a:bodyPr>
            <a:normAutofit fontScale="90000"/>
          </a:bodyPr>
          <a:lstStyle/>
          <a:p>
            <a:r>
              <a:rPr lang="en-US" sz="2800" dirty="0" smtClean="0"/>
              <a:t>Institutional Learning </a:t>
            </a:r>
            <a:r>
              <a:rPr lang="en-US" sz="2800" dirty="0"/>
              <a:t>O</a:t>
            </a:r>
            <a:r>
              <a:rPr lang="en-US" sz="2800" dirty="0" smtClean="0"/>
              <a:t>utcomes at </a:t>
            </a:r>
            <a:r>
              <a:rPr lang="en-US" sz="2800" dirty="0"/>
              <a:t>C</a:t>
            </a:r>
            <a:r>
              <a:rPr lang="en-US" sz="2800" dirty="0" smtClean="0"/>
              <a:t>al </a:t>
            </a:r>
            <a:r>
              <a:rPr lang="en-US" sz="2800" dirty="0"/>
              <a:t>S</a:t>
            </a:r>
            <a:r>
              <a:rPr lang="en-US" sz="2800" dirty="0" smtClean="0"/>
              <a:t>tate LA</a:t>
            </a:r>
            <a:endParaRPr lang="en-US" sz="2800" dirty="0"/>
          </a:p>
        </p:txBody>
      </p:sp>
      <p:sp>
        <p:nvSpPr>
          <p:cNvPr id="3" name="Content Placeholder 2"/>
          <p:cNvSpPr>
            <a:spLocks noGrp="1"/>
          </p:cNvSpPr>
          <p:nvPr>
            <p:ph idx="1"/>
          </p:nvPr>
        </p:nvSpPr>
        <p:spPr>
          <a:xfrm>
            <a:off x="139938" y="1088823"/>
            <a:ext cx="8841456" cy="5769176"/>
          </a:xfrm>
          <a:solidFill>
            <a:schemeClr val="bg1"/>
          </a:solidFill>
        </p:spPr>
        <p:txBody>
          <a:bodyPr>
            <a:noAutofit/>
          </a:bodyPr>
          <a:lstStyle/>
          <a:p>
            <a:r>
              <a:rPr lang="en-US" sz="1600" b="1" i="1" dirty="0"/>
              <a:t>Knowledge: </a:t>
            </a:r>
            <a:r>
              <a:rPr lang="en-US" sz="1600" b="1" i="1" dirty="0" smtClean="0"/>
              <a:t> Mastery </a:t>
            </a:r>
            <a:r>
              <a:rPr lang="en-US" sz="1600" b="1" i="1" dirty="0"/>
              <a:t>of content and processes of inquiry</a:t>
            </a:r>
            <a:endParaRPr lang="en-US" sz="1600" dirty="0"/>
          </a:p>
          <a:p>
            <a:pPr lvl="1"/>
            <a:r>
              <a:rPr lang="en-US" sz="1400" dirty="0" smtClean="0">
                <a:solidFill>
                  <a:schemeClr val="tx1"/>
                </a:solidFill>
              </a:rPr>
              <a:t>CSULA graduates have a strong </a:t>
            </a:r>
            <a:r>
              <a:rPr lang="en-US" sz="1400" dirty="0">
                <a:solidFill>
                  <a:schemeClr val="tx1"/>
                </a:solidFill>
              </a:rPr>
              <a:t>knowledge base in their academic major and can use powerful processes of inquiry in a range of disciplines. They engage contemporary and enduring questions with an understanding of the complexities of human cultures and the physical and natural world and are ready to put their knowledge into action to address contemporary issues.</a:t>
            </a:r>
          </a:p>
          <a:p>
            <a:r>
              <a:rPr lang="en-US" sz="1600" dirty="0">
                <a:solidFill>
                  <a:schemeClr val="tx1"/>
                </a:solidFill>
              </a:rPr>
              <a:t> </a:t>
            </a:r>
            <a:r>
              <a:rPr lang="en-US" sz="1600" b="1" i="1" dirty="0" smtClean="0">
                <a:solidFill>
                  <a:schemeClr val="tx1"/>
                </a:solidFill>
              </a:rPr>
              <a:t>Proficiency</a:t>
            </a:r>
            <a:r>
              <a:rPr lang="en-US" sz="1600" b="1" i="1" dirty="0">
                <a:solidFill>
                  <a:schemeClr val="tx1"/>
                </a:solidFill>
              </a:rPr>
              <a:t>: Intellectual skills</a:t>
            </a:r>
            <a:endParaRPr lang="en-US" sz="1600" dirty="0">
              <a:solidFill>
                <a:schemeClr val="tx1"/>
              </a:solidFill>
            </a:endParaRPr>
          </a:p>
          <a:p>
            <a:pPr lvl="1"/>
            <a:r>
              <a:rPr lang="en-US" sz="1400" dirty="0">
                <a:solidFill>
                  <a:schemeClr val="tx1"/>
                </a:solidFill>
              </a:rPr>
              <a:t>CSULA graduates are equipped to actively participate in democratic society. They are </a:t>
            </a:r>
            <a:r>
              <a:rPr lang="en-US" sz="1400" b="1" dirty="0">
                <a:solidFill>
                  <a:schemeClr val="tx1"/>
                </a:solidFill>
              </a:rPr>
              <a:t>critical thinkers </a:t>
            </a:r>
            <a:r>
              <a:rPr lang="en-US" sz="1400" dirty="0">
                <a:solidFill>
                  <a:schemeClr val="tx1"/>
                </a:solidFill>
              </a:rPr>
              <a:t>who make use of </a:t>
            </a:r>
            <a:r>
              <a:rPr lang="en-US" sz="1400" b="1" dirty="0">
                <a:solidFill>
                  <a:schemeClr val="tx1"/>
                </a:solidFill>
              </a:rPr>
              <a:t>quantitative and qualitative reasonin</a:t>
            </a:r>
            <a:r>
              <a:rPr lang="en-US" sz="1400" dirty="0">
                <a:solidFill>
                  <a:schemeClr val="tx1"/>
                </a:solidFill>
              </a:rPr>
              <a:t>g. They have the ability to </a:t>
            </a:r>
            <a:r>
              <a:rPr lang="en-US" sz="1400" b="1" dirty="0">
                <a:solidFill>
                  <a:schemeClr val="tx1"/>
                </a:solidFill>
              </a:rPr>
              <a:t>find, use, evaluate and process information </a:t>
            </a:r>
            <a:r>
              <a:rPr lang="en-US" sz="1400" dirty="0">
                <a:solidFill>
                  <a:schemeClr val="tx1"/>
                </a:solidFill>
              </a:rPr>
              <a:t>in order to engage in complex decision-making. They read critically, </a:t>
            </a:r>
            <a:r>
              <a:rPr lang="en-US" sz="1400" b="1" dirty="0">
                <a:solidFill>
                  <a:schemeClr val="tx1"/>
                </a:solidFill>
              </a:rPr>
              <a:t>speak and write </a:t>
            </a:r>
            <a:r>
              <a:rPr lang="en-US" sz="1400" dirty="0">
                <a:solidFill>
                  <a:schemeClr val="tx1"/>
                </a:solidFill>
              </a:rPr>
              <a:t>clearly and thoughtfully and communicate effectively.</a:t>
            </a:r>
          </a:p>
          <a:p>
            <a:r>
              <a:rPr lang="en-US" sz="1600" b="1" i="1" dirty="0" smtClean="0">
                <a:solidFill>
                  <a:schemeClr val="tx1"/>
                </a:solidFill>
              </a:rPr>
              <a:t>Place </a:t>
            </a:r>
            <a:r>
              <a:rPr lang="en-US" sz="1600" b="1" i="1" dirty="0">
                <a:solidFill>
                  <a:schemeClr val="tx1"/>
                </a:solidFill>
              </a:rPr>
              <a:t>and Community: Urban and global mission</a:t>
            </a:r>
            <a:endParaRPr lang="en-US" sz="1600" dirty="0">
              <a:solidFill>
                <a:schemeClr val="tx1"/>
              </a:solidFill>
            </a:endParaRPr>
          </a:p>
          <a:p>
            <a:pPr lvl="1"/>
            <a:r>
              <a:rPr lang="en-US" sz="1400" dirty="0">
                <a:solidFill>
                  <a:schemeClr val="tx1"/>
                </a:solidFill>
              </a:rPr>
              <a:t>CSULA graduates are engaged individuals who have contributed to the multi-lingual and multiethnic communities that constitute Los Angeles and the world of the future. They are aware of how their actions impact society and the environment, and they strive to make socially responsible decisions. They are community builders sensitive to the needs of diverse individuals and groups and committed to renewing the communities in which they live.</a:t>
            </a:r>
          </a:p>
          <a:p>
            <a:r>
              <a:rPr lang="en-US" sz="1600" b="1" i="1" dirty="0" smtClean="0">
                <a:solidFill>
                  <a:schemeClr val="tx1"/>
                </a:solidFill>
              </a:rPr>
              <a:t>Transformation</a:t>
            </a:r>
            <a:r>
              <a:rPr lang="en-US" sz="1600" b="1" i="1" dirty="0">
                <a:solidFill>
                  <a:schemeClr val="tx1"/>
                </a:solidFill>
              </a:rPr>
              <a:t>: Integrative learning</a:t>
            </a:r>
            <a:r>
              <a:rPr lang="en-US" sz="1600" dirty="0">
                <a:solidFill>
                  <a:schemeClr val="tx1"/>
                </a:solidFill>
              </a:rPr>
              <a:t> </a:t>
            </a:r>
            <a:endParaRPr lang="en-US" sz="1600" dirty="0" smtClean="0">
              <a:solidFill>
                <a:schemeClr val="tx1"/>
              </a:solidFill>
            </a:endParaRPr>
          </a:p>
          <a:p>
            <a:pPr lvl="1"/>
            <a:r>
              <a:rPr lang="en-US" sz="1400" dirty="0" smtClean="0">
                <a:solidFill>
                  <a:schemeClr val="tx1"/>
                </a:solidFill>
              </a:rPr>
              <a:t>CSULA </a:t>
            </a:r>
            <a:r>
              <a:rPr lang="en-US" sz="1400" dirty="0">
                <a:solidFill>
                  <a:schemeClr val="tx1"/>
                </a:solidFill>
              </a:rPr>
              <a:t>graduates integrate academic learning with life. They engage in community, professional, creative, research and scholarly projects that lead to changes in their sense of self and understanding of their worlds. Graduates integrate their knowledge, skills and experience to address complex and contemporary issues and act ethically as leaders for the 21st century.</a:t>
            </a:r>
          </a:p>
          <a:p>
            <a:endParaRPr lang="en-US" sz="1100" dirty="0"/>
          </a:p>
        </p:txBody>
      </p:sp>
    </p:spTree>
    <p:extLst>
      <p:ext uri="{BB962C8B-B14F-4D97-AF65-F5344CB8AC3E}">
        <p14:creationId xmlns:p14="http://schemas.microsoft.com/office/powerpoint/2010/main" val="6925721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0"/>
            <a:ext cx="7704667" cy="1981200"/>
          </a:xfrm>
        </p:spPr>
        <p:txBody>
          <a:bodyPr>
            <a:normAutofit/>
          </a:bodyPr>
          <a:lstStyle/>
          <a:p>
            <a:r>
              <a:rPr lang="en-US" sz="3600" dirty="0" smtClean="0"/>
              <a:t>The Big </a:t>
            </a:r>
            <a:r>
              <a:rPr lang="en-US" sz="3600" dirty="0"/>
              <a:t>F</a:t>
            </a:r>
            <a:r>
              <a:rPr lang="en-US" sz="3600" dirty="0" smtClean="0"/>
              <a:t>ive </a:t>
            </a:r>
            <a:r>
              <a:rPr lang="en-US" sz="3600" dirty="0"/>
              <a:t>C</a:t>
            </a:r>
            <a:r>
              <a:rPr lang="en-US" sz="3600" dirty="0" smtClean="0"/>
              <a:t>ore </a:t>
            </a:r>
            <a:r>
              <a:rPr lang="en-US" sz="3600" dirty="0"/>
              <a:t>C</a:t>
            </a:r>
            <a:r>
              <a:rPr lang="en-US" sz="3600" dirty="0" smtClean="0"/>
              <a:t>ompetencies as Defined by WASC</a:t>
            </a:r>
            <a:endParaRPr lang="en-US" sz="3600" dirty="0"/>
          </a:p>
        </p:txBody>
      </p:sp>
      <p:sp>
        <p:nvSpPr>
          <p:cNvPr id="4" name="Rectangle 1"/>
          <p:cNvSpPr>
            <a:spLocks noGrp="1" noChangeArrowheads="1"/>
          </p:cNvSpPr>
          <p:nvPr>
            <p:ph idx="1"/>
          </p:nvPr>
        </p:nvSpPr>
        <p:spPr bwMode="auto">
          <a:xfrm>
            <a:off x="1602659" y="1840736"/>
            <a:ext cx="7185332" cy="4351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30814" tIns="-53561" rIns="0" bIns="119025" numCol="1" anchor="ctr" anchorCtr="0" compatLnSpc="1">
            <a:prstTxWarp prst="textNoShape">
              <a:avLst/>
            </a:prstTxWarp>
            <a:spAutoFit/>
          </a:bodyPr>
          <a:lstStyle/>
          <a:p>
            <a:pPr marL="0" indent="0" defTabSz="685800" eaLnBrk="0" fontAlgn="base" hangingPunct="0">
              <a:spcBef>
                <a:spcPct val="0"/>
              </a:spcBef>
              <a:spcAft>
                <a:spcPct val="0"/>
              </a:spcAft>
              <a:buClrTx/>
              <a:buSzTx/>
              <a:buNone/>
            </a:pPr>
            <a:endParaRPr lang="en-US" altLang="en-US" sz="1050" dirty="0">
              <a:latin typeface="Arial" panose="020B0604020202020204" pitchFamily="34" charset="0"/>
            </a:endParaRPr>
          </a:p>
          <a:p>
            <a:pPr defTabSz="685800" eaLnBrk="0" fontAlgn="base" hangingPunct="0">
              <a:spcBef>
                <a:spcPct val="0"/>
              </a:spcBef>
              <a:spcAft>
                <a:spcPct val="0"/>
              </a:spcAft>
              <a:buClrTx/>
              <a:buSzTx/>
            </a:pPr>
            <a:r>
              <a:rPr lang="en-US" altLang="en-US" sz="2400" b="1" dirty="0"/>
              <a:t>Critical thinking </a:t>
            </a:r>
          </a:p>
          <a:p>
            <a:pPr lvl="1" defTabSz="685800" eaLnBrk="0" fontAlgn="base" hangingPunct="0">
              <a:spcBef>
                <a:spcPct val="0"/>
              </a:spcBef>
              <a:spcAft>
                <a:spcPct val="0"/>
              </a:spcAft>
              <a:buClrTx/>
            </a:pPr>
            <a:r>
              <a:rPr lang="en-US" altLang="en-US" sz="2000" dirty="0">
                <a:solidFill>
                  <a:srgbClr val="360308"/>
                </a:solidFill>
              </a:rPr>
              <a:t>the ability to think in a way that is clear, reasoned, reflective, informed by evidence, and aimed at deciding what to believe or do.  Dispositions supporting critical thinking include open-mindedness and motivation to seek the truth.</a:t>
            </a:r>
            <a:endParaRPr lang="en-US" altLang="en-US" sz="2000" dirty="0"/>
          </a:p>
          <a:p>
            <a:pPr defTabSz="685800" eaLnBrk="0" fontAlgn="base" hangingPunct="0">
              <a:spcBef>
                <a:spcPct val="0"/>
              </a:spcBef>
              <a:spcAft>
                <a:spcPct val="0"/>
              </a:spcAft>
              <a:buClrTx/>
              <a:buSzTx/>
            </a:pPr>
            <a:r>
              <a:rPr lang="en-US" altLang="en-US" sz="2400" b="1" dirty="0"/>
              <a:t>Quantitative Reasoning</a:t>
            </a:r>
          </a:p>
          <a:p>
            <a:pPr lvl="1" defTabSz="685800" eaLnBrk="0" fontAlgn="base" hangingPunct="0">
              <a:spcBef>
                <a:spcPct val="0"/>
              </a:spcBef>
              <a:spcAft>
                <a:spcPct val="0"/>
              </a:spcAft>
              <a:buClrTx/>
            </a:pPr>
            <a:r>
              <a:rPr lang="en-US" sz="2000" dirty="0"/>
              <a:t>the ability to apply mathematical concepts to the interpretation and analysis of quantitative information in order to solve a wide range of problems, from those arising in pure and applied research to everyday issues and questions. It may include such dimensions as ability to apply math skills, judge reasonableness, communicate quantitative information, and recognize the limits of mathematical or statistical methods.</a:t>
            </a:r>
            <a:endParaRPr lang="en-US" altLang="en-US" sz="2000" dirty="0"/>
          </a:p>
        </p:txBody>
      </p:sp>
    </p:spTree>
    <p:extLst>
      <p:ext uri="{BB962C8B-B14F-4D97-AF65-F5344CB8AC3E}">
        <p14:creationId xmlns:p14="http://schemas.microsoft.com/office/powerpoint/2010/main" val="23316306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24582"/>
            <a:ext cx="7704667" cy="1981200"/>
          </a:xfrm>
        </p:spPr>
        <p:txBody>
          <a:bodyPr>
            <a:normAutofit/>
          </a:bodyPr>
          <a:lstStyle/>
          <a:p>
            <a:r>
              <a:rPr lang="en-US" sz="3600" dirty="0"/>
              <a:t>The Big Five Core Competencies as Defined by WASC</a:t>
            </a:r>
          </a:p>
        </p:txBody>
      </p:sp>
      <p:sp>
        <p:nvSpPr>
          <p:cNvPr id="4" name="Rectangle 1"/>
          <p:cNvSpPr>
            <a:spLocks noGrp="1" noChangeArrowheads="1"/>
          </p:cNvSpPr>
          <p:nvPr>
            <p:ph idx="1"/>
          </p:nvPr>
        </p:nvSpPr>
        <p:spPr bwMode="auto">
          <a:xfrm>
            <a:off x="1494503" y="1697941"/>
            <a:ext cx="7458998" cy="4686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30814" tIns="-53561" rIns="0" bIns="119025" numCol="1" anchor="ctr" anchorCtr="0" compatLnSpc="1">
            <a:prstTxWarp prst="textNoShape">
              <a:avLst/>
            </a:prstTxWarp>
            <a:spAutoFit/>
          </a:bodyPr>
          <a:lstStyle/>
          <a:p>
            <a:pPr marL="0" indent="0" defTabSz="685800" eaLnBrk="0" fontAlgn="base" hangingPunct="0">
              <a:spcBef>
                <a:spcPct val="0"/>
              </a:spcBef>
              <a:spcAft>
                <a:spcPct val="0"/>
              </a:spcAft>
              <a:buClrTx/>
              <a:buSzTx/>
              <a:buNone/>
            </a:pPr>
            <a:endParaRPr lang="en-US" altLang="en-US" sz="825" dirty="0">
              <a:latin typeface="Arial" panose="020B0604020202020204" pitchFamily="34" charset="0"/>
            </a:endParaRPr>
          </a:p>
          <a:p>
            <a:pPr defTabSz="685800" eaLnBrk="0" fontAlgn="base" hangingPunct="0">
              <a:spcBef>
                <a:spcPct val="0"/>
              </a:spcBef>
              <a:spcAft>
                <a:spcPct val="0"/>
              </a:spcAft>
              <a:buClrTx/>
              <a:buSzTx/>
            </a:pPr>
            <a:r>
              <a:rPr lang="en-US" altLang="en-US" sz="2000" b="1" dirty="0"/>
              <a:t>Oral Communication</a:t>
            </a:r>
          </a:p>
          <a:p>
            <a:pPr lvl="1" defTabSz="685800" eaLnBrk="0" fontAlgn="base" hangingPunct="0">
              <a:spcBef>
                <a:spcPct val="0"/>
              </a:spcBef>
              <a:spcAft>
                <a:spcPct val="0"/>
              </a:spcAft>
              <a:buClrTx/>
            </a:pPr>
            <a:r>
              <a:rPr lang="en-US" sz="1800" dirty="0"/>
              <a:t>communication by means of spoken language for informational, persuasive, and expressive purposes. In addition to speech, oral communication may employ visual aids, body language, intonation, and other non-verbal elements to support the conveyance of meaning and connection with the audience. Oral communication may include speeches, presentations, discussions, dialogue, and other forms of interpersonal communication, either delivered face to face or mediated technologically.</a:t>
            </a:r>
          </a:p>
          <a:p>
            <a:pPr defTabSz="685800" eaLnBrk="0" fontAlgn="base" hangingPunct="0">
              <a:spcBef>
                <a:spcPct val="0"/>
              </a:spcBef>
              <a:spcAft>
                <a:spcPct val="0"/>
              </a:spcAft>
              <a:buClrTx/>
              <a:buSzTx/>
            </a:pPr>
            <a:r>
              <a:rPr lang="en-US" altLang="en-US" sz="2000" b="1" dirty="0"/>
              <a:t>Written Communication</a:t>
            </a:r>
          </a:p>
          <a:p>
            <a:pPr lvl="1" defTabSz="685800" eaLnBrk="0" fontAlgn="base" hangingPunct="0">
              <a:spcBef>
                <a:spcPct val="0"/>
              </a:spcBef>
              <a:spcAft>
                <a:spcPct val="0"/>
              </a:spcAft>
              <a:buClrTx/>
            </a:pPr>
            <a:r>
              <a:rPr lang="en-US" altLang="en-US" sz="1800" dirty="0"/>
              <a:t>Communication by means of written language for informational, persuasive, and expressive purposes. Written communication may appear in many forms or genres. Successful written communication depends of mastery of conventions, faculty with culturally accepted structures for presentation and argument, awareness of audience and other situation-specific factors.</a:t>
            </a:r>
          </a:p>
        </p:txBody>
      </p:sp>
    </p:spTree>
    <p:extLst>
      <p:ext uri="{BB962C8B-B14F-4D97-AF65-F5344CB8AC3E}">
        <p14:creationId xmlns:p14="http://schemas.microsoft.com/office/powerpoint/2010/main" val="10472347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2052" y="457201"/>
            <a:ext cx="7634748" cy="1646902"/>
          </a:xfrm>
        </p:spPr>
        <p:txBody>
          <a:bodyPr>
            <a:normAutofit/>
          </a:bodyPr>
          <a:lstStyle/>
          <a:p>
            <a:r>
              <a:rPr lang="en-US" sz="3600" dirty="0"/>
              <a:t>The Big Five Core Competencies as Defined by WASC</a:t>
            </a:r>
          </a:p>
        </p:txBody>
      </p:sp>
      <p:sp>
        <p:nvSpPr>
          <p:cNvPr id="4" name="Rectangle 1"/>
          <p:cNvSpPr>
            <a:spLocks noGrp="1" noChangeArrowheads="1"/>
          </p:cNvSpPr>
          <p:nvPr>
            <p:ph idx="1"/>
          </p:nvPr>
        </p:nvSpPr>
        <p:spPr bwMode="auto">
          <a:xfrm>
            <a:off x="1524000" y="2325363"/>
            <a:ext cx="7288981" cy="35170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30814" tIns="-53561" rIns="0" bIns="119025" numCol="1" anchor="ctr" anchorCtr="0" compatLnSpc="1">
            <a:prstTxWarp prst="textNoShape">
              <a:avLst/>
            </a:prstTxWarp>
            <a:spAutoFit/>
          </a:bodyPr>
          <a:lstStyle/>
          <a:p>
            <a:pPr marL="0" indent="0" defTabSz="685800" eaLnBrk="0" fontAlgn="base" hangingPunct="0">
              <a:spcBef>
                <a:spcPct val="0"/>
              </a:spcBef>
              <a:spcAft>
                <a:spcPct val="0"/>
              </a:spcAft>
              <a:buClrTx/>
              <a:buSzTx/>
              <a:buNone/>
            </a:pPr>
            <a:endParaRPr lang="en-US" altLang="en-US" sz="825" dirty="0">
              <a:latin typeface="Arial" panose="020B0604020202020204" pitchFamily="34" charset="0"/>
            </a:endParaRPr>
          </a:p>
          <a:p>
            <a:pPr defTabSz="685800" eaLnBrk="0" fontAlgn="base" hangingPunct="0">
              <a:spcBef>
                <a:spcPct val="0"/>
              </a:spcBef>
              <a:spcAft>
                <a:spcPct val="0"/>
              </a:spcAft>
              <a:buClrTx/>
              <a:buSzTx/>
            </a:pPr>
            <a:r>
              <a:rPr lang="en-US" altLang="en-US" sz="2400" b="1" dirty="0"/>
              <a:t>Information Literacy</a:t>
            </a:r>
          </a:p>
          <a:p>
            <a:pPr lvl="1" defTabSz="685800" eaLnBrk="0" fontAlgn="base" hangingPunct="0">
              <a:spcBef>
                <a:spcPct val="0"/>
              </a:spcBef>
              <a:spcAft>
                <a:spcPct val="0"/>
              </a:spcAft>
              <a:buClrTx/>
            </a:pPr>
            <a:r>
              <a:rPr lang="en-US" sz="2400" dirty="0"/>
              <a:t>according the Association of College and Research Libraries, the ability to “recognize when information is needed and have the ability to locate, evaluate, and use the needed information” for a wide range of purposes.  An information-literate individual is able to determine the extent of information needed, access it, evaluate it and its sources, use the information effectively, and do so ethically and legally.</a:t>
            </a:r>
          </a:p>
        </p:txBody>
      </p:sp>
    </p:spTree>
    <p:extLst>
      <p:ext uri="{BB962C8B-B14F-4D97-AF65-F5344CB8AC3E}">
        <p14:creationId xmlns:p14="http://schemas.microsoft.com/office/powerpoint/2010/main" val="37126234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Activity #1: Pick a </a:t>
            </a:r>
            <a:r>
              <a:rPr lang="en-US" dirty="0" smtClean="0"/>
              <a:t>Priority </a:t>
            </a:r>
            <a:endParaRPr lang="en-US" dirty="0"/>
          </a:p>
        </p:txBody>
      </p:sp>
      <p:sp>
        <p:nvSpPr>
          <p:cNvPr id="3" name="Content Placeholder 2"/>
          <p:cNvSpPr>
            <a:spLocks noGrp="1"/>
          </p:cNvSpPr>
          <p:nvPr>
            <p:ph idx="1"/>
          </p:nvPr>
        </p:nvSpPr>
        <p:spPr>
          <a:xfrm>
            <a:off x="982133" y="2438401"/>
            <a:ext cx="7704667" cy="3332816"/>
          </a:xfrm>
        </p:spPr>
        <p:txBody>
          <a:bodyPr>
            <a:normAutofit lnSpcReduction="10000"/>
          </a:bodyPr>
          <a:lstStyle/>
          <a:p>
            <a:r>
              <a:rPr lang="en-US" dirty="0"/>
              <a:t>Which PLOs are your department’s strengths?</a:t>
            </a:r>
          </a:p>
          <a:p>
            <a:r>
              <a:rPr lang="en-US" dirty="0"/>
              <a:t>Which are your weaknesses?</a:t>
            </a:r>
          </a:p>
          <a:p>
            <a:r>
              <a:rPr lang="en-US" dirty="0" smtClean="0"/>
              <a:t>What is one question you would most like to answer with regard to your PLOs?  </a:t>
            </a:r>
            <a:endParaRPr lang="en-US" dirty="0"/>
          </a:p>
          <a:p>
            <a:endParaRPr lang="en-US" sz="2800" dirty="0"/>
          </a:p>
        </p:txBody>
      </p:sp>
    </p:spTree>
    <p:extLst>
      <p:ext uri="{BB962C8B-B14F-4D97-AF65-F5344CB8AC3E}">
        <p14:creationId xmlns:p14="http://schemas.microsoft.com/office/powerpoint/2010/main" val="14738156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094271" y="2666998"/>
            <a:ext cx="6592529" cy="2435944"/>
          </a:xfrm>
        </p:spPr>
        <p:txBody>
          <a:bodyPr/>
          <a:lstStyle/>
          <a:p>
            <a:r>
              <a:rPr lang="en-US" dirty="0" smtClean="0"/>
              <a:t>Step </a:t>
            </a:r>
            <a:r>
              <a:rPr lang="en-US" dirty="0" smtClean="0"/>
              <a:t>2:</a:t>
            </a:r>
            <a:r>
              <a:rPr lang="en-US" dirty="0" smtClean="0"/>
              <a:t/>
            </a:r>
            <a:br>
              <a:rPr lang="en-US" dirty="0" smtClean="0"/>
            </a:br>
            <a:r>
              <a:rPr lang="en-US" dirty="0" smtClean="0"/>
              <a:t>Examine Existing Data Sources</a:t>
            </a:r>
            <a:endParaRPr lang="en-US" dirty="0"/>
          </a:p>
        </p:txBody>
      </p:sp>
    </p:spTree>
    <p:extLst>
      <p:ext uri="{BB962C8B-B14F-4D97-AF65-F5344CB8AC3E}">
        <p14:creationId xmlns:p14="http://schemas.microsoft.com/office/powerpoint/2010/main" val="30073378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338230" y="260556"/>
            <a:ext cx="7599838" cy="787408"/>
          </a:xfrm>
        </p:spPr>
        <p:txBody>
          <a:bodyPr>
            <a:normAutofit fontScale="90000"/>
          </a:bodyPr>
          <a:lstStyle/>
          <a:p>
            <a:r>
              <a:rPr lang="en-US" dirty="0" smtClean="0"/>
              <a:t>Indirect Methods of Assessment</a:t>
            </a:r>
            <a:endParaRPr lang="en-US" dirty="0"/>
          </a:p>
        </p:txBody>
      </p:sp>
      <p:sp>
        <p:nvSpPr>
          <p:cNvPr id="8" name="Content Placeholder 7"/>
          <p:cNvSpPr>
            <a:spLocks noGrp="1"/>
          </p:cNvSpPr>
          <p:nvPr>
            <p:ph idx="1"/>
          </p:nvPr>
        </p:nvSpPr>
        <p:spPr>
          <a:xfrm>
            <a:off x="1582993" y="1150924"/>
            <a:ext cx="7355075" cy="5353665"/>
          </a:xfrm>
        </p:spPr>
        <p:txBody>
          <a:bodyPr>
            <a:normAutofit fontScale="70000" lnSpcReduction="20000"/>
          </a:bodyPr>
          <a:lstStyle/>
          <a:p>
            <a:pPr lvl="0"/>
            <a:r>
              <a:rPr lang="en-US" dirty="0" smtClean="0"/>
              <a:t>Graduation or Completion Rates</a:t>
            </a:r>
          </a:p>
          <a:p>
            <a:r>
              <a:rPr lang="en-US" dirty="0"/>
              <a:t>Placement </a:t>
            </a:r>
            <a:r>
              <a:rPr lang="en-US" dirty="0" smtClean="0"/>
              <a:t>Rates</a:t>
            </a:r>
          </a:p>
          <a:p>
            <a:pPr lvl="0"/>
            <a:r>
              <a:rPr lang="en-US" dirty="0" smtClean="0"/>
              <a:t>Student </a:t>
            </a:r>
            <a:r>
              <a:rPr lang="en-US" dirty="0"/>
              <a:t>Survey</a:t>
            </a:r>
            <a:endParaRPr lang="en-US" sz="2800" dirty="0"/>
          </a:p>
          <a:p>
            <a:pPr lvl="0"/>
            <a:r>
              <a:rPr lang="en-US" dirty="0"/>
              <a:t>Student </a:t>
            </a:r>
            <a:r>
              <a:rPr lang="en-US" dirty="0" smtClean="0"/>
              <a:t>Interviews </a:t>
            </a:r>
            <a:r>
              <a:rPr lang="en-US" dirty="0"/>
              <a:t>or Focus Groups</a:t>
            </a:r>
            <a:endParaRPr lang="en-US" sz="2800" dirty="0"/>
          </a:p>
          <a:p>
            <a:pPr lvl="0"/>
            <a:r>
              <a:rPr lang="en-US" dirty="0"/>
              <a:t>Alumni Survey</a:t>
            </a:r>
            <a:endParaRPr lang="en-US" sz="2800" dirty="0"/>
          </a:p>
          <a:p>
            <a:pPr lvl="0"/>
            <a:r>
              <a:rPr lang="en-US" dirty="0"/>
              <a:t>Employer Survey</a:t>
            </a:r>
            <a:endParaRPr lang="en-US" sz="2800" dirty="0"/>
          </a:p>
          <a:p>
            <a:pPr lvl="0"/>
            <a:r>
              <a:rPr lang="en-US" dirty="0"/>
              <a:t>Faculty Survey </a:t>
            </a:r>
            <a:endParaRPr lang="en-US" sz="2800" dirty="0"/>
          </a:p>
          <a:p>
            <a:pPr lvl="0"/>
            <a:r>
              <a:rPr lang="en-US" dirty="0" smtClean="0"/>
              <a:t>Exit </a:t>
            </a:r>
            <a:r>
              <a:rPr lang="en-US" dirty="0"/>
              <a:t>(end of program) Survey or Interviews</a:t>
            </a:r>
            <a:endParaRPr lang="en-US" sz="2800" dirty="0"/>
          </a:p>
          <a:p>
            <a:pPr lvl="0"/>
            <a:r>
              <a:rPr lang="en-US" dirty="0"/>
              <a:t>Reflection Essays</a:t>
            </a:r>
            <a:endParaRPr lang="en-US" sz="2800" dirty="0"/>
          </a:p>
          <a:p>
            <a:pPr lvl="0"/>
            <a:r>
              <a:rPr lang="en-US" dirty="0"/>
              <a:t>Diaries or Journals</a:t>
            </a:r>
            <a:endParaRPr lang="en-US" sz="2800" dirty="0"/>
          </a:p>
          <a:p>
            <a:pPr lvl="0"/>
            <a:r>
              <a:rPr lang="en-US" dirty="0"/>
              <a:t>Data from Institutional Surveys (NSSE)</a:t>
            </a:r>
            <a:endParaRPr lang="en-US" sz="2800" dirty="0"/>
          </a:p>
          <a:p>
            <a:r>
              <a:rPr lang="en-US" dirty="0"/>
              <a:t>Curriculum/Syllabus </a:t>
            </a:r>
            <a:r>
              <a:rPr lang="en-US" dirty="0" smtClean="0"/>
              <a:t>Analysis</a:t>
            </a:r>
          </a:p>
          <a:p>
            <a:r>
              <a:rPr lang="en-US" dirty="0" smtClean="0"/>
              <a:t>Checklists</a:t>
            </a:r>
            <a:endParaRPr lang="en-US" dirty="0"/>
          </a:p>
        </p:txBody>
      </p:sp>
    </p:spTree>
    <p:extLst>
      <p:ext uri="{BB962C8B-B14F-4D97-AF65-F5344CB8AC3E}">
        <p14:creationId xmlns:p14="http://schemas.microsoft.com/office/powerpoint/2010/main" val="14711455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347019" y="457201"/>
            <a:ext cx="7339781" cy="1056967"/>
          </a:xfrm>
        </p:spPr>
        <p:txBody>
          <a:bodyPr>
            <a:normAutofit fontScale="90000"/>
          </a:bodyPr>
          <a:lstStyle/>
          <a:p>
            <a:r>
              <a:rPr lang="en-US" dirty="0" smtClean="0"/>
              <a:t>Existing Data </a:t>
            </a:r>
            <a:r>
              <a:rPr lang="en-US" dirty="0" smtClean="0"/>
              <a:t>Sources from Institutional Research (IR)</a:t>
            </a:r>
            <a:endParaRPr lang="en-US" dirty="0"/>
          </a:p>
        </p:txBody>
      </p:sp>
      <p:sp>
        <p:nvSpPr>
          <p:cNvPr id="5" name="Content Placeholder 4"/>
          <p:cNvSpPr>
            <a:spLocks noGrp="1"/>
          </p:cNvSpPr>
          <p:nvPr>
            <p:ph idx="1"/>
          </p:nvPr>
        </p:nvSpPr>
        <p:spPr>
          <a:xfrm>
            <a:off x="1091381" y="2165555"/>
            <a:ext cx="7497097" cy="3332816"/>
          </a:xfrm>
        </p:spPr>
        <p:txBody>
          <a:bodyPr>
            <a:normAutofit lnSpcReduction="10000"/>
          </a:bodyPr>
          <a:lstStyle/>
          <a:p>
            <a:r>
              <a:rPr lang="en-US" dirty="0" smtClean="0"/>
              <a:t>See IR data pull reference sheet</a:t>
            </a:r>
          </a:p>
          <a:p>
            <a:r>
              <a:rPr lang="en-US" dirty="0" smtClean="0"/>
              <a:t>Interactive reports of </a:t>
            </a:r>
            <a:r>
              <a:rPr lang="en-US" dirty="0"/>
              <a:t>e</a:t>
            </a:r>
            <a:r>
              <a:rPr lang="en-US" dirty="0" smtClean="0"/>
              <a:t>nrollment trends and graduation rates by gender and ethnicity</a:t>
            </a:r>
            <a:endParaRPr lang="en-US" dirty="0"/>
          </a:p>
          <a:p>
            <a:r>
              <a:rPr lang="en-US" dirty="0" smtClean="0"/>
              <a:t>Admission and course data, including bottleneck course analysis</a:t>
            </a:r>
          </a:p>
        </p:txBody>
      </p:sp>
    </p:spTree>
    <p:extLst>
      <p:ext uri="{BB962C8B-B14F-4D97-AF65-F5344CB8AC3E}">
        <p14:creationId xmlns:p14="http://schemas.microsoft.com/office/powerpoint/2010/main" val="41400018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1389" y="309717"/>
            <a:ext cx="6347270" cy="801328"/>
          </a:xfrm>
        </p:spPr>
        <p:txBody>
          <a:bodyPr>
            <a:normAutofit fontScale="90000"/>
          </a:bodyPr>
          <a:lstStyle/>
          <a:p>
            <a:r>
              <a:rPr lang="en-US" dirty="0" smtClean="0"/>
              <a:t>Surveys </a:t>
            </a:r>
            <a:r>
              <a:rPr lang="en-US" dirty="0" smtClean="0"/>
              <a:t>R</a:t>
            </a:r>
            <a:r>
              <a:rPr lang="en-US" dirty="0" smtClean="0"/>
              <a:t>egularl</a:t>
            </a:r>
            <a:r>
              <a:rPr lang="en-US" dirty="0" smtClean="0"/>
              <a:t>y </a:t>
            </a:r>
            <a:r>
              <a:rPr lang="en-US" dirty="0" smtClean="0"/>
              <a:t>Administered by IR</a:t>
            </a:r>
            <a:endParaRPr lang="en-US" dirty="0"/>
          </a:p>
        </p:txBody>
      </p:sp>
      <p:sp>
        <p:nvSpPr>
          <p:cNvPr id="3" name="Content Placeholder 2"/>
          <p:cNvSpPr>
            <a:spLocks noGrp="1"/>
          </p:cNvSpPr>
          <p:nvPr>
            <p:ph idx="1"/>
          </p:nvPr>
        </p:nvSpPr>
        <p:spPr>
          <a:xfrm>
            <a:off x="982133" y="1681315"/>
            <a:ext cx="7704667" cy="5437239"/>
          </a:xfrm>
        </p:spPr>
        <p:txBody>
          <a:bodyPr>
            <a:normAutofit fontScale="62500" lnSpcReduction="20000"/>
          </a:bodyPr>
          <a:lstStyle/>
          <a:p>
            <a:r>
              <a:rPr lang="en-US" sz="3600" dirty="0"/>
              <a:t>Entering Freshman </a:t>
            </a:r>
            <a:r>
              <a:rPr lang="en-US" sz="3600" dirty="0" smtClean="0"/>
              <a:t>and </a:t>
            </a:r>
            <a:r>
              <a:rPr lang="en-US" sz="3600" dirty="0" smtClean="0"/>
              <a:t>Entering </a:t>
            </a:r>
            <a:r>
              <a:rPr lang="en-US" sz="3600" dirty="0"/>
              <a:t>Transfer </a:t>
            </a:r>
            <a:r>
              <a:rPr lang="en-US" sz="3600" dirty="0" smtClean="0"/>
              <a:t>Survey</a:t>
            </a:r>
          </a:p>
          <a:p>
            <a:pPr lvl="1"/>
            <a:r>
              <a:rPr lang="en-US" sz="2900" dirty="0" smtClean="0"/>
              <a:t>Collected every year on admissions process, high </a:t>
            </a:r>
            <a:r>
              <a:rPr lang="en-US" sz="2900" dirty="0"/>
              <a:t>school </a:t>
            </a:r>
            <a:r>
              <a:rPr lang="en-US" sz="2900" dirty="0" smtClean="0"/>
              <a:t>experiences, view </a:t>
            </a:r>
            <a:r>
              <a:rPr lang="en-US" sz="2900" dirty="0"/>
              <a:t>of </a:t>
            </a:r>
            <a:r>
              <a:rPr lang="en-US" sz="2900" dirty="0" smtClean="0"/>
              <a:t>self, finances, expectations </a:t>
            </a:r>
            <a:r>
              <a:rPr lang="en-US" sz="2900" dirty="0"/>
              <a:t>of time at Cal State </a:t>
            </a:r>
            <a:r>
              <a:rPr lang="en-US" sz="2900" dirty="0" smtClean="0"/>
              <a:t>LA, degree </a:t>
            </a:r>
            <a:r>
              <a:rPr lang="en-US" sz="2900" dirty="0"/>
              <a:t>attainment </a:t>
            </a:r>
            <a:r>
              <a:rPr lang="en-US" sz="2900" dirty="0" smtClean="0"/>
              <a:t>goals</a:t>
            </a:r>
            <a:endParaRPr lang="en-US" sz="2900" dirty="0"/>
          </a:p>
          <a:p>
            <a:r>
              <a:rPr lang="en-US" sz="3600" dirty="0"/>
              <a:t>Senior </a:t>
            </a:r>
            <a:r>
              <a:rPr lang="en-US" sz="3600" dirty="0" smtClean="0"/>
              <a:t>Survey</a:t>
            </a:r>
          </a:p>
          <a:p>
            <a:pPr lvl="1"/>
            <a:r>
              <a:rPr lang="en-US" sz="2900" dirty="0" smtClean="0"/>
              <a:t>Collected in 2013 and 2015 on time-to-degree, perceptions </a:t>
            </a:r>
            <a:r>
              <a:rPr lang="en-US" sz="2900" dirty="0"/>
              <a:t>of </a:t>
            </a:r>
            <a:r>
              <a:rPr lang="en-US" sz="2900" dirty="0" smtClean="0"/>
              <a:t>faculty, campus community, skill development, time allocation, plans </a:t>
            </a:r>
            <a:r>
              <a:rPr lang="en-US" sz="2900" dirty="0"/>
              <a:t>after </a:t>
            </a:r>
            <a:r>
              <a:rPr lang="en-US" sz="2900" dirty="0" smtClean="0"/>
              <a:t>graduation, different </a:t>
            </a:r>
            <a:r>
              <a:rPr lang="en-US" sz="2900" dirty="0"/>
              <a:t>areas of satisfaction</a:t>
            </a:r>
          </a:p>
          <a:p>
            <a:r>
              <a:rPr lang="en-US" sz="3600" dirty="0" smtClean="0"/>
              <a:t>Baccalaureate </a:t>
            </a:r>
            <a:r>
              <a:rPr lang="en-US" sz="3600" dirty="0"/>
              <a:t>Alumni </a:t>
            </a:r>
            <a:r>
              <a:rPr lang="en-US" sz="3600" dirty="0" smtClean="0"/>
              <a:t>Survey</a:t>
            </a:r>
          </a:p>
          <a:p>
            <a:pPr lvl="1"/>
            <a:r>
              <a:rPr lang="en-US" sz="2900" dirty="0" smtClean="0"/>
              <a:t>Conducted in 2015 targeting </a:t>
            </a:r>
            <a:r>
              <a:rPr lang="en-US" sz="2900" dirty="0"/>
              <a:t>recent graduates, early career, and </a:t>
            </a:r>
            <a:r>
              <a:rPr lang="en-US" sz="2900" dirty="0" smtClean="0"/>
              <a:t>mid-career, regarding undergraduate </a:t>
            </a:r>
            <a:r>
              <a:rPr lang="en-US" sz="2900" dirty="0"/>
              <a:t>education </a:t>
            </a:r>
            <a:r>
              <a:rPr lang="en-US" sz="2900" dirty="0" smtClean="0"/>
              <a:t>experience, current activity/employment, career, pursuit </a:t>
            </a:r>
            <a:r>
              <a:rPr lang="en-US" sz="2900" dirty="0"/>
              <a:t>of additional </a:t>
            </a:r>
            <a:r>
              <a:rPr lang="en-US" sz="2900" dirty="0" smtClean="0"/>
              <a:t>education, education-related debt</a:t>
            </a:r>
            <a:endParaRPr lang="en-US" sz="2900" dirty="0"/>
          </a:p>
          <a:p>
            <a:r>
              <a:rPr lang="en-US" sz="3600" dirty="0" smtClean="0"/>
              <a:t>National Survey of Student Engagement (NSSE)</a:t>
            </a:r>
          </a:p>
          <a:p>
            <a:pPr lvl="1"/>
            <a:r>
              <a:rPr lang="en-US" sz="2900" dirty="0"/>
              <a:t>A</a:t>
            </a:r>
            <a:r>
              <a:rPr lang="en-US" sz="2900" dirty="0" smtClean="0"/>
              <a:t>dministered in 2014, 2017 with freshmen and graduating seniors focused on student engagement (academic challenge, learning with peers, experiences with faculty, campus environment) and advisement</a:t>
            </a:r>
            <a:endParaRPr lang="en-US" sz="2900" dirty="0"/>
          </a:p>
          <a:p>
            <a:endParaRPr lang="en-US" dirty="0"/>
          </a:p>
          <a:p>
            <a:pPr marL="0" indent="0">
              <a:buNone/>
            </a:pPr>
            <a:endParaRPr lang="en-US" dirty="0"/>
          </a:p>
        </p:txBody>
      </p:sp>
    </p:spTree>
    <p:extLst>
      <p:ext uri="{BB962C8B-B14F-4D97-AF65-F5344CB8AC3E}">
        <p14:creationId xmlns:p14="http://schemas.microsoft.com/office/powerpoint/2010/main" val="25918560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11044" y="1585770"/>
            <a:ext cx="7286097" cy="5345972"/>
          </a:xfrm>
        </p:spPr>
        <p:txBody>
          <a:bodyPr>
            <a:normAutofit fontScale="70000" lnSpcReduction="20000"/>
          </a:bodyPr>
          <a:lstStyle/>
          <a:p>
            <a:r>
              <a:rPr lang="en-US" dirty="0" smtClean="0"/>
              <a:t>Informed by the Educational Effectiveness and Assessment Council (EEAC</a:t>
            </a:r>
            <a:r>
              <a:rPr lang="en-US" dirty="0" smtClean="0"/>
              <a:t>)</a:t>
            </a:r>
          </a:p>
          <a:p>
            <a:pPr lvl="1"/>
            <a:r>
              <a:rPr lang="en-US" dirty="0" smtClean="0"/>
              <a:t>Results available from Jessica Dennis</a:t>
            </a:r>
            <a:endParaRPr lang="en-US" dirty="0" smtClean="0"/>
          </a:p>
          <a:p>
            <a:r>
              <a:rPr lang="en-US" b="1" dirty="0" smtClean="0"/>
              <a:t>Information Literacy (2017)- </a:t>
            </a:r>
            <a:r>
              <a:rPr lang="en-US" dirty="0" smtClean="0"/>
              <a:t>Standardized Assessment of Information Literacy Skills (SAILS) test given to sample of freshmen and </a:t>
            </a:r>
            <a:r>
              <a:rPr lang="en-US" dirty="0" smtClean="0"/>
              <a:t>seniors</a:t>
            </a:r>
          </a:p>
          <a:p>
            <a:pPr lvl="1">
              <a:spcBef>
                <a:spcPts val="0"/>
              </a:spcBef>
            </a:pPr>
            <a:r>
              <a:rPr lang="en-US" sz="3200" dirty="0"/>
              <a:t>35 </a:t>
            </a:r>
            <a:r>
              <a:rPr lang="en-US" sz="3200" dirty="0" smtClean="0"/>
              <a:t>Business, 20 </a:t>
            </a:r>
            <a:r>
              <a:rPr lang="en-US" sz="3200" dirty="0"/>
              <a:t>Engineering/Computer </a:t>
            </a:r>
            <a:r>
              <a:rPr lang="en-US" sz="3200" dirty="0" smtClean="0"/>
              <a:t>Science, 17 Science/Math, 32 </a:t>
            </a:r>
            <a:r>
              <a:rPr lang="en-US" sz="3200" dirty="0"/>
              <a:t>Social </a:t>
            </a:r>
            <a:r>
              <a:rPr lang="en-US" sz="3200" dirty="0" smtClean="0"/>
              <a:t>Science/Psychology, 42 </a:t>
            </a:r>
            <a:r>
              <a:rPr lang="en-US" sz="3200" dirty="0"/>
              <a:t>Other (Education, Law, Performing Arts, etc</a:t>
            </a:r>
            <a:r>
              <a:rPr lang="en-US" sz="3200" dirty="0" smtClean="0"/>
              <a:t>.)</a:t>
            </a:r>
            <a:endParaRPr lang="en-US" dirty="0" smtClean="0"/>
          </a:p>
          <a:p>
            <a:r>
              <a:rPr lang="en-US" b="1" dirty="0" smtClean="0"/>
              <a:t>Oral Communication (2017)-</a:t>
            </a:r>
            <a:r>
              <a:rPr lang="en-US" dirty="0" smtClean="0"/>
              <a:t> </a:t>
            </a:r>
            <a:r>
              <a:rPr lang="en-US" dirty="0" smtClean="0"/>
              <a:t>Seniors </a:t>
            </a:r>
            <a:r>
              <a:rPr lang="en-US" dirty="0" smtClean="0"/>
              <a:t>presentations </a:t>
            </a:r>
            <a:r>
              <a:rPr lang="en-US" dirty="0" smtClean="0"/>
              <a:t>in capstone courses </a:t>
            </a:r>
            <a:r>
              <a:rPr lang="en-US" dirty="0" smtClean="0"/>
              <a:t>were </a:t>
            </a:r>
            <a:r>
              <a:rPr lang="en-US" dirty="0" smtClean="0"/>
              <a:t>videotaped and </a:t>
            </a:r>
            <a:r>
              <a:rPr lang="en-US" dirty="0" smtClean="0"/>
              <a:t>scored </a:t>
            </a:r>
            <a:r>
              <a:rPr lang="en-US" dirty="0" smtClean="0"/>
              <a:t>with a rubric </a:t>
            </a:r>
            <a:endParaRPr lang="en-US" dirty="0" smtClean="0"/>
          </a:p>
          <a:p>
            <a:pPr lvl="1"/>
            <a:r>
              <a:rPr lang="en-US" dirty="0"/>
              <a:t>A&amp;L (COMM 4300, COMM 4390), B&amp;E (BUS 4150, BUS4970), CCOE (COUN 4940A), HHS (COMD 3190, KIN4250), NSS (ANTH 4970, CHEM4311, PSY 3040). </a:t>
            </a:r>
          </a:p>
          <a:p>
            <a:endParaRPr lang="en-US" dirty="0" smtClean="0"/>
          </a:p>
        </p:txBody>
      </p:sp>
      <p:sp>
        <p:nvSpPr>
          <p:cNvPr id="3" name="Title 2"/>
          <p:cNvSpPr>
            <a:spLocks noGrp="1"/>
          </p:cNvSpPr>
          <p:nvPr>
            <p:ph type="title"/>
          </p:nvPr>
        </p:nvSpPr>
        <p:spPr>
          <a:xfrm>
            <a:off x="1111044" y="265789"/>
            <a:ext cx="7777318" cy="1012405"/>
          </a:xfrm>
        </p:spPr>
        <p:txBody>
          <a:bodyPr>
            <a:noAutofit/>
          </a:bodyPr>
          <a:lstStyle/>
          <a:p>
            <a:r>
              <a:rPr lang="en-US" sz="2800" dirty="0" smtClean="0"/>
              <a:t>Recent Data </a:t>
            </a:r>
            <a:r>
              <a:rPr lang="en-US" sz="2800" dirty="0"/>
              <a:t>Collected by Assessment Team to Examine Institutional Learning Outcomes</a:t>
            </a:r>
            <a:endParaRPr lang="en-US" sz="2800" dirty="0"/>
          </a:p>
        </p:txBody>
      </p:sp>
    </p:spTree>
    <p:extLst>
      <p:ext uri="{BB962C8B-B14F-4D97-AF65-F5344CB8AC3E}">
        <p14:creationId xmlns:p14="http://schemas.microsoft.com/office/powerpoint/2010/main" val="28919424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2490" y="446247"/>
            <a:ext cx="6694540" cy="517316"/>
          </a:xfrm>
        </p:spPr>
        <p:txBody>
          <a:bodyPr>
            <a:normAutofit fontScale="90000"/>
          </a:bodyPr>
          <a:lstStyle/>
          <a:p>
            <a:r>
              <a:rPr lang="en-US" dirty="0" smtClean="0"/>
              <a:t>Workshop Learning Goals</a:t>
            </a:r>
            <a:endParaRPr lang="en-US" dirty="0"/>
          </a:p>
        </p:txBody>
      </p:sp>
      <p:sp>
        <p:nvSpPr>
          <p:cNvPr id="3" name="Content Placeholder 2"/>
          <p:cNvSpPr>
            <a:spLocks noGrp="1"/>
          </p:cNvSpPr>
          <p:nvPr>
            <p:ph idx="1"/>
          </p:nvPr>
        </p:nvSpPr>
        <p:spPr>
          <a:xfrm>
            <a:off x="1005237" y="1651820"/>
            <a:ext cx="7633742" cy="4794546"/>
          </a:xfrm>
        </p:spPr>
        <p:txBody>
          <a:bodyPr>
            <a:normAutofit/>
          </a:bodyPr>
          <a:lstStyle/>
          <a:p>
            <a:pPr lvl="0"/>
            <a:r>
              <a:rPr lang="en-US" sz="2600" dirty="0"/>
              <a:t>By the end of this workshop participants will be able to:</a:t>
            </a:r>
          </a:p>
          <a:p>
            <a:pPr lvl="1"/>
            <a:r>
              <a:rPr lang="en-US" sz="2600" dirty="0" smtClean="0"/>
              <a:t>Describe the stages of the assessment cycle.</a:t>
            </a:r>
          </a:p>
          <a:p>
            <a:pPr lvl="1"/>
            <a:r>
              <a:rPr lang="en-US" sz="2600" dirty="0" smtClean="0"/>
              <a:t>Differentiate between indirect and direct assessment measures.</a:t>
            </a:r>
          </a:p>
          <a:p>
            <a:pPr lvl="1"/>
            <a:r>
              <a:rPr lang="en-US" sz="2600" dirty="0" smtClean="0"/>
              <a:t>Locate existing </a:t>
            </a:r>
            <a:r>
              <a:rPr lang="en-US" sz="2600" dirty="0"/>
              <a:t>sources of data to inform program </a:t>
            </a:r>
            <a:r>
              <a:rPr lang="en-US" sz="2600" dirty="0" smtClean="0"/>
              <a:t>improvement.</a:t>
            </a:r>
          </a:p>
          <a:p>
            <a:pPr lvl="1"/>
            <a:r>
              <a:rPr lang="en-US" sz="2600" dirty="0" smtClean="0"/>
              <a:t>Formulate </a:t>
            </a:r>
            <a:r>
              <a:rPr lang="en-US" sz="2600" dirty="0"/>
              <a:t>a program assessment plan.</a:t>
            </a:r>
          </a:p>
          <a:p>
            <a:endParaRPr lang="en-US" dirty="0"/>
          </a:p>
        </p:txBody>
      </p:sp>
    </p:spTree>
    <p:extLst>
      <p:ext uri="{BB962C8B-B14F-4D97-AF65-F5344CB8AC3E}">
        <p14:creationId xmlns:p14="http://schemas.microsoft.com/office/powerpoint/2010/main" val="42910699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#2: Existing Data</a:t>
            </a:r>
            <a:endParaRPr lang="en-US" dirty="0"/>
          </a:p>
        </p:txBody>
      </p:sp>
      <p:sp>
        <p:nvSpPr>
          <p:cNvPr id="3" name="Content Placeholder 2"/>
          <p:cNvSpPr>
            <a:spLocks noGrp="1"/>
          </p:cNvSpPr>
          <p:nvPr>
            <p:ph idx="1"/>
          </p:nvPr>
        </p:nvSpPr>
        <p:spPr>
          <a:xfrm>
            <a:off x="982133" y="2165554"/>
            <a:ext cx="7704667" cy="3332816"/>
          </a:xfrm>
        </p:spPr>
        <p:txBody>
          <a:bodyPr>
            <a:normAutofit lnSpcReduction="10000"/>
          </a:bodyPr>
          <a:lstStyle/>
          <a:p>
            <a:r>
              <a:rPr lang="en-US" dirty="0" smtClean="0"/>
              <a:t>Make note of any IR or Assessment Team data source that could inform your program and answer key questions you have.</a:t>
            </a:r>
          </a:p>
          <a:p>
            <a:r>
              <a:rPr lang="en-US" dirty="0" smtClean="0"/>
              <a:t>What is the data source?</a:t>
            </a:r>
          </a:p>
          <a:p>
            <a:r>
              <a:rPr lang="en-US" dirty="0" smtClean="0"/>
              <a:t>What question can it answer?</a:t>
            </a:r>
          </a:p>
        </p:txBody>
      </p:sp>
    </p:spTree>
    <p:extLst>
      <p:ext uri="{BB962C8B-B14F-4D97-AF65-F5344CB8AC3E}">
        <p14:creationId xmlns:p14="http://schemas.microsoft.com/office/powerpoint/2010/main" val="29366671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50" y="49840"/>
            <a:ext cx="7406640" cy="1017270"/>
          </a:xfrm>
        </p:spPr>
        <p:txBody>
          <a:bodyPr>
            <a:normAutofit fontScale="90000"/>
          </a:bodyPr>
          <a:lstStyle/>
          <a:p>
            <a:r>
              <a:rPr lang="en-US" dirty="0" smtClean="0">
                <a:solidFill>
                  <a:schemeClr val="tx1"/>
                </a:solidFill>
                <a:latin typeface="Calibri" panose="020F0502020204030204" pitchFamily="34" charset="0"/>
              </a:rPr>
              <a:t>Oral Communication Scores: </a:t>
            </a:r>
            <a:br>
              <a:rPr lang="en-US" dirty="0" smtClean="0">
                <a:solidFill>
                  <a:schemeClr val="tx1"/>
                </a:solidFill>
                <a:latin typeface="Calibri" panose="020F0502020204030204" pitchFamily="34" charset="0"/>
              </a:rPr>
            </a:br>
            <a:r>
              <a:rPr lang="en-US" dirty="0" smtClean="0">
                <a:solidFill>
                  <a:schemeClr val="tx1"/>
                </a:solidFill>
                <a:latin typeface="Calibri" panose="020F0502020204030204" pitchFamily="34" charset="0"/>
              </a:rPr>
              <a:t>Psychology (</a:t>
            </a:r>
            <a:r>
              <a:rPr lang="en-US" i="1" dirty="0" smtClean="0">
                <a:solidFill>
                  <a:schemeClr val="tx1"/>
                </a:solidFill>
                <a:latin typeface="Calibri" panose="020F0502020204030204" pitchFamily="34" charset="0"/>
              </a:rPr>
              <a:t>n</a:t>
            </a:r>
            <a:r>
              <a:rPr lang="en-US" dirty="0" smtClean="0">
                <a:solidFill>
                  <a:schemeClr val="tx1"/>
                </a:solidFill>
                <a:latin typeface="Calibri" panose="020F0502020204030204" pitchFamily="34" charset="0"/>
              </a:rPr>
              <a:t> = </a:t>
            </a:r>
            <a:r>
              <a:rPr lang="en-US" dirty="0" smtClean="0">
                <a:solidFill>
                  <a:schemeClr val="tx1"/>
                </a:solidFill>
                <a:latin typeface="Calibri" panose="020F0502020204030204" pitchFamily="34" charset="0"/>
              </a:rPr>
              <a:t>23)</a:t>
            </a:r>
            <a:endParaRPr lang="en-US" dirty="0">
              <a:solidFill>
                <a:schemeClr val="tx1"/>
              </a:solidFill>
              <a:latin typeface="Calibri" panose="020F050202020403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39824971"/>
              </p:ext>
            </p:extLst>
          </p:nvPr>
        </p:nvGraphicFramePr>
        <p:xfrm>
          <a:off x="344130" y="1286599"/>
          <a:ext cx="8521766" cy="2680553"/>
        </p:xfrm>
        <a:graphic>
          <a:graphicData uri="http://schemas.openxmlformats.org/drawingml/2006/table">
            <a:tbl>
              <a:tblPr firstRow="1" bandRow="1">
                <a:tableStyleId>{5C22544A-7EE6-4342-B048-85BDC9FD1C3A}</a:tableStyleId>
              </a:tblPr>
              <a:tblGrid>
                <a:gridCol w="1462791">
                  <a:extLst>
                    <a:ext uri="{9D8B030D-6E8A-4147-A177-3AD203B41FA5}">
                      <a16:colId xmlns:a16="http://schemas.microsoft.com/office/drawing/2014/main" val="20000"/>
                    </a:ext>
                  </a:extLst>
                </a:gridCol>
                <a:gridCol w="1664093">
                  <a:extLst>
                    <a:ext uri="{9D8B030D-6E8A-4147-A177-3AD203B41FA5}">
                      <a16:colId xmlns:a16="http://schemas.microsoft.com/office/drawing/2014/main" val="20001"/>
                    </a:ext>
                  </a:extLst>
                </a:gridCol>
                <a:gridCol w="1342010">
                  <a:extLst>
                    <a:ext uri="{9D8B030D-6E8A-4147-A177-3AD203B41FA5}">
                      <a16:colId xmlns:a16="http://schemas.microsoft.com/office/drawing/2014/main" val="20002"/>
                    </a:ext>
                  </a:extLst>
                </a:gridCol>
                <a:gridCol w="1212284">
                  <a:extLst>
                    <a:ext uri="{9D8B030D-6E8A-4147-A177-3AD203B41FA5}">
                      <a16:colId xmlns:a16="http://schemas.microsoft.com/office/drawing/2014/main" val="20003"/>
                    </a:ext>
                  </a:extLst>
                </a:gridCol>
                <a:gridCol w="1420294">
                  <a:extLst>
                    <a:ext uri="{9D8B030D-6E8A-4147-A177-3AD203B41FA5}">
                      <a16:colId xmlns:a16="http://schemas.microsoft.com/office/drawing/2014/main" val="20004"/>
                    </a:ext>
                  </a:extLst>
                </a:gridCol>
                <a:gridCol w="1420294">
                  <a:extLst>
                    <a:ext uri="{9D8B030D-6E8A-4147-A177-3AD203B41FA5}">
                      <a16:colId xmlns:a16="http://schemas.microsoft.com/office/drawing/2014/main" val="20005"/>
                    </a:ext>
                  </a:extLst>
                </a:gridCol>
              </a:tblGrid>
              <a:tr h="893517">
                <a:tc>
                  <a:txBody>
                    <a:bodyPr/>
                    <a:lstStyle/>
                    <a:p>
                      <a:pPr marL="0" marR="0">
                        <a:lnSpc>
                          <a:spcPct val="115000"/>
                        </a:lnSpc>
                        <a:spcBef>
                          <a:spcPts val="0"/>
                        </a:spcBef>
                        <a:spcAft>
                          <a:spcPts val="0"/>
                        </a:spcAft>
                      </a:pPr>
                      <a:r>
                        <a:rPr lang="en-US" sz="2100" dirty="0">
                          <a:effectLst/>
                          <a:latin typeface="Calibri" panose="020F0502020204030204" pitchFamily="34" charset="0"/>
                          <a:ea typeface="Calibri" panose="020F0502020204030204" pitchFamily="34" charset="0"/>
                          <a:cs typeface="Times New Roman" panose="02020603050405020304" pitchFamily="18" charset="0"/>
                        </a:rPr>
                        <a:t>Proficiency Score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a:effectLst/>
                          <a:latin typeface="Calibri" panose="020F0502020204030204" pitchFamily="34" charset="0"/>
                          <a:ea typeface="Calibri" panose="020F0502020204030204" pitchFamily="34" charset="0"/>
                          <a:cs typeface="Times New Roman" panose="02020603050405020304" pitchFamily="18" charset="0"/>
                        </a:rPr>
                        <a:t>Organization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a:effectLst/>
                          <a:latin typeface="Calibri" panose="020F0502020204030204" pitchFamily="34" charset="0"/>
                          <a:ea typeface="Calibri" panose="020F0502020204030204" pitchFamily="34" charset="0"/>
                          <a:cs typeface="Times New Roman" panose="02020603050405020304" pitchFamily="18" charset="0"/>
                        </a:rPr>
                        <a:t>Language</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a:effectLst/>
                          <a:latin typeface="Calibri" panose="020F0502020204030204" pitchFamily="34" charset="0"/>
                          <a:ea typeface="Calibri" panose="020F0502020204030204" pitchFamily="34" charset="0"/>
                          <a:cs typeface="Times New Roman" panose="02020603050405020304" pitchFamily="18" charset="0"/>
                        </a:rPr>
                        <a:t>Delivery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a:effectLst/>
                          <a:latin typeface="Calibri" panose="020F0502020204030204" pitchFamily="34" charset="0"/>
                          <a:ea typeface="Calibri" panose="020F0502020204030204" pitchFamily="34" charset="0"/>
                          <a:cs typeface="Times New Roman" panose="02020603050405020304" pitchFamily="18" charset="0"/>
                        </a:rPr>
                        <a:t>Supporting Material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Central Message</a:t>
                      </a:r>
                      <a:endParaRPr lang="en-US"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0"/>
                  </a:ext>
                </a:extLst>
              </a:tr>
              <a:tr h="446759">
                <a:tc>
                  <a:txBody>
                    <a:bodyPr/>
                    <a:lstStyle/>
                    <a:p>
                      <a:pPr marL="0" marR="0">
                        <a:lnSpc>
                          <a:spcPct val="115000"/>
                        </a:lnSpc>
                        <a:spcBef>
                          <a:spcPts val="0"/>
                        </a:spcBef>
                        <a:spcAft>
                          <a:spcPts val="0"/>
                        </a:spcAft>
                      </a:pPr>
                      <a:r>
                        <a:rPr lang="en-US" sz="2100" dirty="0">
                          <a:effectLst/>
                          <a:latin typeface="Calibri" panose="020F0502020204030204" pitchFamily="34" charset="0"/>
                          <a:ea typeface="Calibri" panose="020F0502020204030204" pitchFamily="34" charset="0"/>
                          <a:cs typeface="Times New Roman" panose="02020603050405020304" pitchFamily="18" charset="0"/>
                        </a:rPr>
                        <a:t>3.75-4.0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0 (0%)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3 (13%)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1 (4%)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2 (9%)</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1 (4</a:t>
                      </a:r>
                      <a:r>
                        <a:rPr lang="en-US" sz="2100" dirty="0">
                          <a:effectLst/>
                          <a:latin typeface="Calibri" panose="020F0502020204030204" pitchFamily="34" charset="0"/>
                          <a:ea typeface="Calibri" panose="020F0502020204030204" pitchFamily="34" charset="0"/>
                          <a:cs typeface="Times New Roman" panose="02020603050405020304" pitchFamily="18" charset="0"/>
                        </a:rPr>
                        <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1"/>
                  </a:ext>
                </a:extLst>
              </a:tr>
              <a:tr h="446759">
                <a:tc>
                  <a:txBody>
                    <a:bodyPr/>
                    <a:lstStyle/>
                    <a:p>
                      <a:pPr marL="0" marR="0">
                        <a:lnSpc>
                          <a:spcPct val="115000"/>
                        </a:lnSpc>
                        <a:spcBef>
                          <a:spcPts val="0"/>
                        </a:spcBef>
                        <a:spcAft>
                          <a:spcPts val="0"/>
                        </a:spcAft>
                      </a:pPr>
                      <a:r>
                        <a:rPr lang="en-US" sz="2100" dirty="0">
                          <a:effectLst/>
                          <a:latin typeface="Calibri" panose="020F0502020204030204" pitchFamily="34" charset="0"/>
                          <a:ea typeface="Calibri" panose="020F0502020204030204" pitchFamily="34" charset="0"/>
                          <a:cs typeface="Times New Roman" panose="02020603050405020304" pitchFamily="18" charset="0"/>
                        </a:rPr>
                        <a:t>3.0-3.5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15 </a:t>
                      </a:r>
                      <a:r>
                        <a:rPr lang="en-US" sz="2100" dirty="0">
                          <a:effectLst/>
                          <a:latin typeface="Calibri" panose="020F0502020204030204" pitchFamily="34" charset="0"/>
                          <a:ea typeface="Calibri" panose="020F0502020204030204" pitchFamily="34" charset="0"/>
                          <a:cs typeface="Times New Roman" panose="02020603050405020304" pitchFamily="18" charset="0"/>
                        </a:rPr>
                        <a:t>(</a:t>
                      </a: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65%)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14 (61%)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10 </a:t>
                      </a:r>
                      <a:r>
                        <a:rPr lang="en-US" sz="2100" dirty="0">
                          <a:effectLst/>
                          <a:latin typeface="Calibri" panose="020F0502020204030204" pitchFamily="34" charset="0"/>
                          <a:ea typeface="Calibri" panose="020F0502020204030204" pitchFamily="34" charset="0"/>
                          <a:cs typeface="Times New Roman" panose="02020603050405020304" pitchFamily="18" charset="0"/>
                        </a:rPr>
                        <a:t>(</a:t>
                      </a: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44%)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15 </a:t>
                      </a:r>
                      <a:r>
                        <a:rPr lang="en-US" sz="2100" dirty="0">
                          <a:effectLst/>
                          <a:latin typeface="Calibri" panose="020F0502020204030204" pitchFamily="34" charset="0"/>
                          <a:ea typeface="Calibri" panose="020F0502020204030204" pitchFamily="34" charset="0"/>
                          <a:cs typeface="Times New Roman" panose="02020603050405020304" pitchFamily="18" charset="0"/>
                        </a:rPr>
                        <a:t>(</a:t>
                      </a: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65%)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18 (78%)</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2"/>
                  </a:ext>
                </a:extLst>
              </a:tr>
              <a:tr h="446759">
                <a:tc>
                  <a:txBody>
                    <a:bodyPr/>
                    <a:lstStyle/>
                    <a:p>
                      <a:pPr marL="0" marR="0">
                        <a:lnSpc>
                          <a:spcPct val="115000"/>
                        </a:lnSpc>
                        <a:spcBef>
                          <a:spcPts val="0"/>
                        </a:spcBef>
                        <a:spcAft>
                          <a:spcPts val="0"/>
                        </a:spcAft>
                      </a:pPr>
                      <a:r>
                        <a:rPr lang="en-US" sz="2100" dirty="0">
                          <a:effectLst/>
                          <a:latin typeface="Calibri" panose="020F0502020204030204" pitchFamily="34" charset="0"/>
                          <a:ea typeface="Calibri" panose="020F0502020204030204" pitchFamily="34" charset="0"/>
                          <a:cs typeface="Times New Roman" panose="02020603050405020304" pitchFamily="18" charset="0"/>
                        </a:rPr>
                        <a:t>2.0-2.75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8 (35%)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6 </a:t>
                      </a:r>
                      <a:r>
                        <a:rPr lang="en-US" sz="2100" dirty="0">
                          <a:effectLst/>
                          <a:latin typeface="Calibri" panose="020F0502020204030204" pitchFamily="34" charset="0"/>
                          <a:ea typeface="Calibri" panose="020F0502020204030204" pitchFamily="34" charset="0"/>
                          <a:cs typeface="Times New Roman" panose="02020603050405020304" pitchFamily="18" charset="0"/>
                        </a:rPr>
                        <a:t>(</a:t>
                      </a: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26%)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9 </a:t>
                      </a:r>
                      <a:r>
                        <a:rPr lang="en-US" sz="2100" dirty="0">
                          <a:effectLst/>
                          <a:latin typeface="Calibri" panose="020F0502020204030204" pitchFamily="34" charset="0"/>
                          <a:ea typeface="Calibri" panose="020F0502020204030204" pitchFamily="34" charset="0"/>
                          <a:cs typeface="Times New Roman" panose="02020603050405020304" pitchFamily="18" charset="0"/>
                        </a:rPr>
                        <a:t>(39%)</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6 (26%)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4 </a:t>
                      </a:r>
                      <a:r>
                        <a:rPr lang="en-US" sz="2100" dirty="0">
                          <a:effectLst/>
                          <a:latin typeface="Calibri" panose="020F0502020204030204" pitchFamily="34" charset="0"/>
                          <a:ea typeface="Calibri" panose="020F0502020204030204" pitchFamily="34" charset="0"/>
                          <a:cs typeface="Times New Roman" panose="02020603050405020304" pitchFamily="18" charset="0"/>
                        </a:rPr>
                        <a:t>(</a:t>
                      </a: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17%)</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3"/>
                  </a:ext>
                </a:extLst>
              </a:tr>
              <a:tr h="446759">
                <a:tc>
                  <a:txBody>
                    <a:bodyPr/>
                    <a:lstStyle/>
                    <a:p>
                      <a:pPr marL="0" marR="0">
                        <a:lnSpc>
                          <a:spcPct val="115000"/>
                        </a:lnSpc>
                        <a:spcBef>
                          <a:spcPts val="0"/>
                        </a:spcBef>
                        <a:spcAft>
                          <a:spcPts val="0"/>
                        </a:spcAft>
                      </a:pPr>
                      <a:r>
                        <a:rPr lang="en-US" sz="2100" dirty="0">
                          <a:effectLst/>
                          <a:latin typeface="Calibri" panose="020F0502020204030204" pitchFamily="34" charset="0"/>
                          <a:ea typeface="Calibri" panose="020F0502020204030204" pitchFamily="34" charset="0"/>
                          <a:cs typeface="Times New Roman" panose="02020603050405020304" pitchFamily="18" charset="0"/>
                        </a:rPr>
                        <a:t>1.0-1.75</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0 (0%)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a:effectLst/>
                          <a:latin typeface="Calibri" panose="020F0502020204030204" pitchFamily="34" charset="0"/>
                          <a:ea typeface="Calibri" panose="020F0502020204030204" pitchFamily="34" charset="0"/>
                          <a:cs typeface="Times New Roman" panose="02020603050405020304" pitchFamily="18" charset="0"/>
                        </a:rPr>
                        <a:t>0 (0%)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3 (13%)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0 (0%)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15000"/>
                        </a:lnSpc>
                        <a:spcBef>
                          <a:spcPts val="0"/>
                        </a:spcBef>
                        <a:spcAft>
                          <a:spcPts val="0"/>
                        </a:spcAft>
                      </a:pPr>
                      <a:r>
                        <a:rPr lang="en-US" sz="2100" dirty="0">
                          <a:effectLst/>
                          <a:latin typeface="Calibri" panose="020F0502020204030204" pitchFamily="34" charset="0"/>
                          <a:ea typeface="Calibri" panose="020F0502020204030204" pitchFamily="34" charset="0"/>
                          <a:cs typeface="Times New Roman" panose="02020603050405020304" pitchFamily="18" charset="0"/>
                        </a:rPr>
                        <a:t>0</a:t>
                      </a:r>
                      <a:r>
                        <a:rPr lang="en-US" sz="2100" dirty="0" smtClean="0">
                          <a:effectLst/>
                          <a:latin typeface="Calibri" panose="020F0502020204030204" pitchFamily="34" charset="0"/>
                          <a:ea typeface="Calibri" panose="020F0502020204030204" pitchFamily="34" charset="0"/>
                          <a:cs typeface="Times New Roman" panose="02020603050405020304" pitchFamily="18" charset="0"/>
                        </a:rPr>
                        <a:t> (0%)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4"/>
                  </a:ext>
                </a:extLst>
              </a:tr>
            </a:tbl>
          </a:graphicData>
        </a:graphic>
      </p:graphicFrame>
      <p:sp>
        <p:nvSpPr>
          <p:cNvPr id="5" name="TextBox 4"/>
          <p:cNvSpPr txBox="1"/>
          <p:nvPr/>
        </p:nvSpPr>
        <p:spPr>
          <a:xfrm>
            <a:off x="656026" y="3967152"/>
            <a:ext cx="8016025" cy="1292662"/>
          </a:xfrm>
          <a:prstGeom prst="rect">
            <a:avLst/>
          </a:prstGeom>
          <a:noFill/>
        </p:spPr>
        <p:txBody>
          <a:bodyPr wrap="square" rtlCol="0">
            <a:spAutoFit/>
          </a:bodyPr>
          <a:lstStyle/>
          <a:p>
            <a:r>
              <a:rPr lang="en-US" sz="2000" i="1" dirty="0">
                <a:latin typeface="Calibri" panose="020F0502020204030204" pitchFamily="34" charset="0"/>
              </a:rPr>
              <a:t>Note. </a:t>
            </a:r>
            <a:r>
              <a:rPr lang="en-US" sz="2000" dirty="0">
                <a:latin typeface="Calibri" panose="020F0502020204030204" pitchFamily="34" charset="0"/>
              </a:rPr>
              <a:t>Scoring was as follows: 1 = </a:t>
            </a:r>
            <a:r>
              <a:rPr lang="en-US" sz="2000" i="1" dirty="0">
                <a:latin typeface="Calibri" panose="020F0502020204030204" pitchFamily="34" charset="0"/>
              </a:rPr>
              <a:t>Benchmark (Does not Meet Competency)</a:t>
            </a:r>
            <a:r>
              <a:rPr lang="en-US" sz="2000" dirty="0">
                <a:latin typeface="Calibri" panose="020F0502020204030204" pitchFamily="34" charset="0"/>
              </a:rPr>
              <a:t>, 2 = </a:t>
            </a:r>
            <a:r>
              <a:rPr lang="en-US" sz="2000" i="1" dirty="0">
                <a:latin typeface="Calibri" panose="020F0502020204030204" pitchFamily="34" charset="0"/>
              </a:rPr>
              <a:t>Milestone (Minimal Competency)</a:t>
            </a:r>
            <a:r>
              <a:rPr lang="en-US" sz="2000" dirty="0">
                <a:latin typeface="Calibri" panose="020F0502020204030204" pitchFamily="34" charset="0"/>
              </a:rPr>
              <a:t>, 3 = </a:t>
            </a:r>
            <a:r>
              <a:rPr lang="en-US" sz="2000" i="1" dirty="0">
                <a:latin typeface="Calibri" panose="020F0502020204030204" pitchFamily="34" charset="0"/>
              </a:rPr>
              <a:t>Milestone (Meets Competency)</a:t>
            </a:r>
            <a:r>
              <a:rPr lang="en-US" sz="2000" dirty="0">
                <a:latin typeface="Calibri" panose="020F0502020204030204" pitchFamily="34" charset="0"/>
              </a:rPr>
              <a:t>, 4 =</a:t>
            </a:r>
            <a:r>
              <a:rPr lang="en-US" sz="2000" i="1" dirty="0">
                <a:latin typeface="Calibri" panose="020F0502020204030204" pitchFamily="34" charset="0"/>
              </a:rPr>
              <a:t> Capstone (Exceeds Competency).</a:t>
            </a:r>
            <a:r>
              <a:rPr lang="en-US" sz="2000" dirty="0">
                <a:latin typeface="Calibri" panose="020F0502020204030204" pitchFamily="34" charset="0"/>
              </a:rPr>
              <a:t> </a:t>
            </a:r>
          </a:p>
          <a:p>
            <a:endParaRPr lang="en-US" dirty="0"/>
          </a:p>
        </p:txBody>
      </p:sp>
      <p:sp>
        <p:nvSpPr>
          <p:cNvPr id="6" name="TextBox 5"/>
          <p:cNvSpPr txBox="1"/>
          <p:nvPr/>
        </p:nvSpPr>
        <p:spPr>
          <a:xfrm>
            <a:off x="1113456" y="5144402"/>
            <a:ext cx="7101164" cy="1384995"/>
          </a:xfrm>
          <a:prstGeom prst="rect">
            <a:avLst/>
          </a:prstGeom>
          <a:solidFill>
            <a:schemeClr val="bg1"/>
          </a:solidFill>
        </p:spPr>
        <p:txBody>
          <a:bodyPr wrap="square" rtlCol="0">
            <a:spAutoFit/>
          </a:bodyPr>
          <a:lstStyle/>
          <a:p>
            <a:r>
              <a:rPr lang="en-US" sz="2800" b="1" dirty="0" smtClean="0">
                <a:latin typeface="Calibri" panose="020F0502020204030204" pitchFamily="34" charset="0"/>
              </a:rPr>
              <a:t>What trends do you notice?</a:t>
            </a:r>
          </a:p>
          <a:p>
            <a:r>
              <a:rPr lang="en-US" sz="2800" b="1" dirty="0" smtClean="0">
                <a:latin typeface="Calibri" panose="020F0502020204030204" pitchFamily="34" charset="0"/>
              </a:rPr>
              <a:t>What questions are left unanswered?</a:t>
            </a:r>
          </a:p>
          <a:p>
            <a:r>
              <a:rPr lang="en-US" sz="2800" b="1" dirty="0" smtClean="0">
                <a:latin typeface="Calibri" panose="020F0502020204030204" pitchFamily="34" charset="0"/>
              </a:rPr>
              <a:t>How could we collect more useful data?</a:t>
            </a:r>
            <a:endParaRPr lang="en-US" sz="2400" b="1" dirty="0"/>
          </a:p>
        </p:txBody>
      </p:sp>
    </p:spTree>
    <p:extLst>
      <p:ext uri="{BB962C8B-B14F-4D97-AF65-F5344CB8AC3E}">
        <p14:creationId xmlns:p14="http://schemas.microsoft.com/office/powerpoint/2010/main" val="35218885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Step 3:</a:t>
            </a:r>
            <a:br>
              <a:rPr lang="en-US" dirty="0" smtClean="0"/>
            </a:br>
            <a:r>
              <a:rPr lang="en-US" dirty="0" smtClean="0"/>
              <a:t>Formulate a Plan </a:t>
            </a:r>
            <a:r>
              <a:rPr lang="en-US" dirty="0" smtClean="0"/>
              <a:t>to Collect </a:t>
            </a:r>
            <a:r>
              <a:rPr lang="en-US" dirty="0" smtClean="0"/>
              <a:t>More Useful Data</a:t>
            </a:r>
            <a:endParaRPr lang="en-US" dirty="0"/>
          </a:p>
        </p:txBody>
      </p:sp>
    </p:spTree>
    <p:extLst>
      <p:ext uri="{BB962C8B-B14F-4D97-AF65-F5344CB8AC3E}">
        <p14:creationId xmlns:p14="http://schemas.microsoft.com/office/powerpoint/2010/main" val="18244613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5531" y="427707"/>
            <a:ext cx="7918791" cy="1204449"/>
          </a:xfrm>
        </p:spPr>
        <p:txBody>
          <a:bodyPr>
            <a:normAutofit/>
          </a:bodyPr>
          <a:lstStyle/>
          <a:p>
            <a:r>
              <a:rPr lang="en-US" sz="3200" dirty="0" smtClean="0"/>
              <a:t>Capitalize on Existing Assessments </a:t>
            </a:r>
            <a:r>
              <a:rPr lang="en-US" sz="3200" dirty="0"/>
              <a:t>U</a:t>
            </a:r>
            <a:r>
              <a:rPr lang="en-US" sz="3200" dirty="0" smtClean="0"/>
              <a:t>sed within the Program</a:t>
            </a:r>
            <a:endParaRPr lang="en-US" sz="3200" dirty="0"/>
          </a:p>
        </p:txBody>
      </p:sp>
      <p:sp>
        <p:nvSpPr>
          <p:cNvPr id="3" name="Content Placeholder 2"/>
          <p:cNvSpPr>
            <a:spLocks noGrp="1"/>
          </p:cNvSpPr>
          <p:nvPr>
            <p:ph idx="1"/>
          </p:nvPr>
        </p:nvSpPr>
        <p:spPr>
          <a:xfrm>
            <a:off x="815531" y="1656735"/>
            <a:ext cx="8165143" cy="4736690"/>
          </a:xfrm>
        </p:spPr>
        <p:txBody>
          <a:bodyPr>
            <a:normAutofit fontScale="85000" lnSpcReduction="10000"/>
          </a:bodyPr>
          <a:lstStyle/>
          <a:p>
            <a:r>
              <a:rPr lang="en-US" sz="3000" dirty="0" smtClean="0"/>
              <a:t>Re-examine assessments used in the past.</a:t>
            </a:r>
          </a:p>
          <a:p>
            <a:r>
              <a:rPr lang="en-US" sz="3000" dirty="0" smtClean="0"/>
              <a:t>Find out what course-based assessments are used by faculty.</a:t>
            </a:r>
          </a:p>
          <a:p>
            <a:r>
              <a:rPr lang="en-US" sz="3000" dirty="0" smtClean="0"/>
              <a:t>Are any faculty willing to share results from their course-based assessments?</a:t>
            </a:r>
          </a:p>
          <a:p>
            <a:pPr lvl="1"/>
            <a:r>
              <a:rPr lang="en-US" sz="2600" dirty="0" smtClean="0"/>
              <a:t>Faculty who have participated in CETL course redesigns have results assessing the effectiveness of their practices. </a:t>
            </a:r>
          </a:p>
          <a:p>
            <a:endParaRPr lang="en-US" sz="2600" dirty="0"/>
          </a:p>
          <a:p>
            <a:r>
              <a:rPr lang="en-US" sz="3000" dirty="0" smtClean="0"/>
              <a:t>Brainstorm how these can be </a:t>
            </a:r>
            <a:r>
              <a:rPr lang="en-US" sz="3000" i="1" dirty="0" smtClean="0"/>
              <a:t>expanded</a:t>
            </a:r>
            <a:r>
              <a:rPr lang="en-US" sz="3000" dirty="0" smtClean="0"/>
              <a:t> to inform about the effectiveness of the program as a whole.</a:t>
            </a:r>
          </a:p>
          <a:p>
            <a:endParaRPr lang="en-US" dirty="0"/>
          </a:p>
        </p:txBody>
      </p:sp>
    </p:spTree>
    <p:extLst>
      <p:ext uri="{BB962C8B-B14F-4D97-AF65-F5344CB8AC3E}">
        <p14:creationId xmlns:p14="http://schemas.microsoft.com/office/powerpoint/2010/main" val="135787182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338230" y="260556"/>
            <a:ext cx="7599838" cy="787408"/>
          </a:xfrm>
        </p:spPr>
        <p:txBody>
          <a:bodyPr>
            <a:normAutofit fontScale="90000"/>
          </a:bodyPr>
          <a:lstStyle/>
          <a:p>
            <a:r>
              <a:rPr lang="en-US" dirty="0" smtClean="0"/>
              <a:t>Indirect Methods of Assessment</a:t>
            </a:r>
            <a:endParaRPr lang="en-US" dirty="0"/>
          </a:p>
        </p:txBody>
      </p:sp>
      <p:sp>
        <p:nvSpPr>
          <p:cNvPr id="8" name="Content Placeholder 7"/>
          <p:cNvSpPr>
            <a:spLocks noGrp="1"/>
          </p:cNvSpPr>
          <p:nvPr>
            <p:ph idx="1"/>
          </p:nvPr>
        </p:nvSpPr>
        <p:spPr>
          <a:xfrm>
            <a:off x="1582993" y="1150924"/>
            <a:ext cx="7355075" cy="5353665"/>
          </a:xfrm>
        </p:spPr>
        <p:txBody>
          <a:bodyPr>
            <a:normAutofit fontScale="70000" lnSpcReduction="20000"/>
          </a:bodyPr>
          <a:lstStyle/>
          <a:p>
            <a:pPr lvl="0"/>
            <a:r>
              <a:rPr lang="en-US" dirty="0" smtClean="0"/>
              <a:t>Graduation or Completion Rates</a:t>
            </a:r>
          </a:p>
          <a:p>
            <a:r>
              <a:rPr lang="en-US" dirty="0"/>
              <a:t>Placement </a:t>
            </a:r>
            <a:r>
              <a:rPr lang="en-US" dirty="0" smtClean="0"/>
              <a:t>Rates</a:t>
            </a:r>
          </a:p>
          <a:p>
            <a:pPr lvl="0"/>
            <a:r>
              <a:rPr lang="en-US" dirty="0" smtClean="0"/>
              <a:t>Student </a:t>
            </a:r>
            <a:r>
              <a:rPr lang="en-US" dirty="0"/>
              <a:t>Survey</a:t>
            </a:r>
            <a:endParaRPr lang="en-US" sz="2800" dirty="0"/>
          </a:p>
          <a:p>
            <a:pPr lvl="0"/>
            <a:r>
              <a:rPr lang="en-US" dirty="0"/>
              <a:t>Student </a:t>
            </a:r>
            <a:r>
              <a:rPr lang="en-US" dirty="0" smtClean="0"/>
              <a:t>Interviews </a:t>
            </a:r>
            <a:r>
              <a:rPr lang="en-US" dirty="0"/>
              <a:t>or Focus Groups</a:t>
            </a:r>
            <a:endParaRPr lang="en-US" sz="2800" dirty="0"/>
          </a:p>
          <a:p>
            <a:pPr lvl="0"/>
            <a:r>
              <a:rPr lang="en-US" dirty="0"/>
              <a:t>Alumni Survey</a:t>
            </a:r>
            <a:endParaRPr lang="en-US" sz="2800" dirty="0"/>
          </a:p>
          <a:p>
            <a:pPr lvl="0"/>
            <a:r>
              <a:rPr lang="en-US" dirty="0"/>
              <a:t>Employer Survey</a:t>
            </a:r>
            <a:endParaRPr lang="en-US" sz="2800" dirty="0"/>
          </a:p>
          <a:p>
            <a:pPr lvl="0"/>
            <a:r>
              <a:rPr lang="en-US" dirty="0"/>
              <a:t>Faculty Survey </a:t>
            </a:r>
            <a:endParaRPr lang="en-US" sz="2800" dirty="0"/>
          </a:p>
          <a:p>
            <a:pPr lvl="0"/>
            <a:r>
              <a:rPr lang="en-US" dirty="0" smtClean="0"/>
              <a:t>Exit </a:t>
            </a:r>
            <a:r>
              <a:rPr lang="en-US" dirty="0"/>
              <a:t>(end of program) Survey or Interviews</a:t>
            </a:r>
            <a:endParaRPr lang="en-US" sz="2800" dirty="0"/>
          </a:p>
          <a:p>
            <a:pPr lvl="0"/>
            <a:r>
              <a:rPr lang="en-US" dirty="0"/>
              <a:t>Reflection Essays</a:t>
            </a:r>
            <a:endParaRPr lang="en-US" sz="2800" dirty="0"/>
          </a:p>
          <a:p>
            <a:pPr lvl="0"/>
            <a:r>
              <a:rPr lang="en-US" dirty="0"/>
              <a:t>Diaries or Journals</a:t>
            </a:r>
            <a:endParaRPr lang="en-US" sz="2800" dirty="0"/>
          </a:p>
          <a:p>
            <a:pPr lvl="0"/>
            <a:r>
              <a:rPr lang="en-US" dirty="0"/>
              <a:t>Data from Institutional Surveys (NSSE)</a:t>
            </a:r>
            <a:endParaRPr lang="en-US" sz="2800" dirty="0"/>
          </a:p>
          <a:p>
            <a:r>
              <a:rPr lang="en-US" dirty="0"/>
              <a:t>Curriculum/Syllabus </a:t>
            </a:r>
            <a:r>
              <a:rPr lang="en-US" dirty="0" smtClean="0"/>
              <a:t>Analysis</a:t>
            </a:r>
          </a:p>
          <a:p>
            <a:r>
              <a:rPr lang="en-US" dirty="0" smtClean="0"/>
              <a:t>Checklists</a:t>
            </a:r>
            <a:endParaRPr lang="en-US" dirty="0"/>
          </a:p>
        </p:txBody>
      </p:sp>
    </p:spTree>
    <p:extLst>
      <p:ext uri="{BB962C8B-B14F-4D97-AF65-F5344CB8AC3E}">
        <p14:creationId xmlns:p14="http://schemas.microsoft.com/office/powerpoint/2010/main" val="18034810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406012" y="260556"/>
            <a:ext cx="7005484" cy="889818"/>
          </a:xfrm>
        </p:spPr>
        <p:txBody>
          <a:bodyPr>
            <a:normAutofit fontScale="90000"/>
          </a:bodyPr>
          <a:lstStyle/>
          <a:p>
            <a:r>
              <a:rPr lang="en-US" dirty="0" smtClean="0"/>
              <a:t>Direct Methods of Assessment</a:t>
            </a:r>
            <a:endParaRPr lang="en-US" dirty="0"/>
          </a:p>
        </p:txBody>
      </p:sp>
      <p:sp>
        <p:nvSpPr>
          <p:cNvPr id="8" name="Content Placeholder 7"/>
          <p:cNvSpPr>
            <a:spLocks noGrp="1"/>
          </p:cNvSpPr>
          <p:nvPr>
            <p:ph idx="1"/>
          </p:nvPr>
        </p:nvSpPr>
        <p:spPr>
          <a:xfrm>
            <a:off x="1656983" y="1279740"/>
            <a:ext cx="6503541" cy="5360238"/>
          </a:xfrm>
        </p:spPr>
        <p:txBody>
          <a:bodyPr>
            <a:normAutofit fontScale="62500" lnSpcReduction="20000"/>
          </a:bodyPr>
          <a:lstStyle/>
          <a:p>
            <a:pPr lvl="0"/>
            <a:r>
              <a:rPr lang="en-US" dirty="0"/>
              <a:t>Capstone Products, Theses, </a:t>
            </a:r>
            <a:r>
              <a:rPr lang="en-US" dirty="0" smtClean="0"/>
              <a:t>Dissertations</a:t>
            </a:r>
            <a:endParaRPr lang="en-US" dirty="0"/>
          </a:p>
          <a:p>
            <a:pPr lvl="0"/>
            <a:r>
              <a:rPr lang="en-US" dirty="0"/>
              <a:t>Comprehensive Exams</a:t>
            </a:r>
          </a:p>
          <a:p>
            <a:pPr lvl="0"/>
            <a:r>
              <a:rPr lang="en-US" dirty="0"/>
              <a:t>Pass Rates on Certification or Licensure Exams</a:t>
            </a:r>
          </a:p>
          <a:p>
            <a:pPr lvl="0"/>
            <a:r>
              <a:rPr lang="en-US" dirty="0" smtClean="0"/>
              <a:t>Published </a:t>
            </a:r>
            <a:r>
              <a:rPr lang="en-US" dirty="0"/>
              <a:t>(Standardized) test (e.g., Major Field Test</a:t>
            </a:r>
            <a:r>
              <a:rPr lang="en-US" dirty="0" smtClean="0"/>
              <a:t>)</a:t>
            </a:r>
          </a:p>
          <a:p>
            <a:r>
              <a:rPr lang="en-US" dirty="0"/>
              <a:t>Term Papers or </a:t>
            </a:r>
            <a:r>
              <a:rPr lang="en-US" dirty="0" smtClean="0"/>
              <a:t>Projects</a:t>
            </a:r>
            <a:endParaRPr lang="en-US" dirty="0"/>
          </a:p>
          <a:p>
            <a:pPr lvl="0"/>
            <a:r>
              <a:rPr lang="en-US" dirty="0" smtClean="0"/>
              <a:t>Class Oral or Poster Presentations </a:t>
            </a:r>
            <a:endParaRPr lang="en-US" dirty="0"/>
          </a:p>
          <a:p>
            <a:pPr lvl="0"/>
            <a:r>
              <a:rPr lang="en-US" dirty="0"/>
              <a:t>Off-campus Presentations (for clients, agencies, etc.)</a:t>
            </a:r>
          </a:p>
          <a:p>
            <a:pPr lvl="0"/>
            <a:r>
              <a:rPr lang="en-US" dirty="0" smtClean="0"/>
              <a:t>Case </a:t>
            </a:r>
            <a:r>
              <a:rPr lang="en-US" dirty="0"/>
              <a:t>Studies</a:t>
            </a:r>
          </a:p>
          <a:p>
            <a:pPr lvl="0"/>
            <a:r>
              <a:rPr lang="en-US" dirty="0" smtClean="0"/>
              <a:t>Portfolios</a:t>
            </a:r>
            <a:endParaRPr lang="en-US" dirty="0"/>
          </a:p>
          <a:p>
            <a:pPr lvl="0"/>
            <a:r>
              <a:rPr lang="en-US" dirty="0"/>
              <a:t>Artistic Performances, Recitals, &amp; Products</a:t>
            </a:r>
          </a:p>
          <a:p>
            <a:pPr lvl="0"/>
            <a:r>
              <a:rPr lang="en-US" dirty="0" smtClean="0"/>
              <a:t>Oral </a:t>
            </a:r>
            <a:r>
              <a:rPr lang="en-US" dirty="0"/>
              <a:t>Exams or Competency Interviews</a:t>
            </a:r>
          </a:p>
          <a:p>
            <a:pPr lvl="0"/>
            <a:r>
              <a:rPr lang="en-US" dirty="0"/>
              <a:t>Simulations</a:t>
            </a:r>
          </a:p>
          <a:p>
            <a:pPr lvl="0"/>
            <a:r>
              <a:rPr lang="en-US" dirty="0"/>
              <a:t>Embedded Questions in </a:t>
            </a:r>
            <a:r>
              <a:rPr lang="en-US" dirty="0" smtClean="0"/>
              <a:t>Course Exams</a:t>
            </a:r>
            <a:endParaRPr lang="en-US" dirty="0"/>
          </a:p>
          <a:p>
            <a:pPr marL="109728" indent="0">
              <a:buNone/>
            </a:pPr>
            <a:endParaRPr lang="en-US" dirty="0"/>
          </a:p>
        </p:txBody>
      </p:sp>
    </p:spTree>
    <p:extLst>
      <p:ext uri="{BB962C8B-B14F-4D97-AF65-F5344CB8AC3E}">
        <p14:creationId xmlns:p14="http://schemas.microsoft.com/office/powerpoint/2010/main" val="36238524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3914" y="-14602"/>
            <a:ext cx="7765435" cy="1353705"/>
          </a:xfrm>
        </p:spPr>
        <p:txBody>
          <a:bodyPr>
            <a:normAutofit/>
          </a:bodyPr>
          <a:lstStyle/>
          <a:p>
            <a:r>
              <a:rPr lang="en-US" sz="3200" dirty="0" smtClean="0"/>
              <a:t>Example Strategies of Department-Wide or Program-Level </a:t>
            </a:r>
            <a:r>
              <a:rPr lang="en-US" sz="3200" dirty="0"/>
              <a:t>A</a:t>
            </a:r>
            <a:r>
              <a:rPr lang="en-US" sz="3200" dirty="0" smtClean="0"/>
              <a:t>ssessment</a:t>
            </a:r>
            <a:endParaRPr lang="en-US" sz="3200" dirty="0"/>
          </a:p>
        </p:txBody>
      </p:sp>
      <p:sp>
        <p:nvSpPr>
          <p:cNvPr id="7" name="Content Placeholder 6"/>
          <p:cNvSpPr>
            <a:spLocks noGrp="1"/>
          </p:cNvSpPr>
          <p:nvPr>
            <p:ph idx="1"/>
          </p:nvPr>
        </p:nvSpPr>
        <p:spPr>
          <a:xfrm>
            <a:off x="1003914" y="1419676"/>
            <a:ext cx="7953274" cy="4796225"/>
          </a:xfrm>
        </p:spPr>
        <p:txBody>
          <a:bodyPr>
            <a:noAutofit/>
          </a:bodyPr>
          <a:lstStyle/>
          <a:p>
            <a:pPr>
              <a:spcBef>
                <a:spcPts val="0"/>
              </a:spcBef>
              <a:spcAft>
                <a:spcPts val="0"/>
              </a:spcAft>
              <a:buFont typeface="Arial" panose="020B0604020202020204" pitchFamily="34" charset="0"/>
              <a:buChar char="•"/>
            </a:pPr>
            <a:r>
              <a:rPr lang="en-US" sz="2400" dirty="0" smtClean="0"/>
              <a:t>Administering </a:t>
            </a:r>
            <a:r>
              <a:rPr lang="en-US" sz="2400" dirty="0"/>
              <a:t>standardized tests to a sample of students</a:t>
            </a:r>
          </a:p>
          <a:p>
            <a:pPr>
              <a:spcBef>
                <a:spcPts val="0"/>
              </a:spcBef>
              <a:spcAft>
                <a:spcPts val="0"/>
              </a:spcAft>
              <a:buFont typeface="Arial" panose="020B0604020202020204" pitchFamily="34" charset="0"/>
              <a:buChar char="•"/>
            </a:pPr>
            <a:r>
              <a:rPr lang="en-US" sz="2400" dirty="0" smtClean="0"/>
              <a:t>Embedding </a:t>
            </a:r>
            <a:r>
              <a:rPr lang="en-US" sz="2400" dirty="0"/>
              <a:t>a set of items measuring the </a:t>
            </a:r>
            <a:r>
              <a:rPr lang="en-US" sz="2400" dirty="0" smtClean="0"/>
              <a:t>PLO </a:t>
            </a:r>
            <a:r>
              <a:rPr lang="en-US" sz="2400" dirty="0"/>
              <a:t>into </a:t>
            </a:r>
            <a:r>
              <a:rPr lang="en-US" sz="2400" dirty="0" smtClean="0"/>
              <a:t>final </a:t>
            </a:r>
            <a:r>
              <a:rPr lang="en-US" sz="2400" dirty="0"/>
              <a:t>exams of several class sections</a:t>
            </a:r>
          </a:p>
          <a:p>
            <a:pPr>
              <a:spcBef>
                <a:spcPts val="0"/>
              </a:spcBef>
              <a:spcAft>
                <a:spcPts val="0"/>
              </a:spcAft>
              <a:buFont typeface="Arial" panose="020B0604020202020204" pitchFamily="34" charset="0"/>
              <a:buChar char="•"/>
            </a:pPr>
            <a:r>
              <a:rPr lang="en-US" sz="2400" dirty="0" smtClean="0"/>
              <a:t>Collecting </a:t>
            </a:r>
            <a:r>
              <a:rPr lang="en-US" sz="2400" dirty="0"/>
              <a:t>products (such as papers, posters, etc.) from several classes and scoring them with a common rubric    </a:t>
            </a:r>
          </a:p>
          <a:p>
            <a:pPr>
              <a:spcBef>
                <a:spcPts val="0"/>
              </a:spcBef>
              <a:spcAft>
                <a:spcPts val="0"/>
              </a:spcAft>
              <a:buFont typeface="Arial" panose="020B0604020202020204" pitchFamily="34" charset="0"/>
              <a:buChar char="•"/>
            </a:pPr>
            <a:r>
              <a:rPr lang="en-US" sz="2400" dirty="0" smtClean="0"/>
              <a:t>Creating </a:t>
            </a:r>
            <a:r>
              <a:rPr lang="en-US" sz="2400" dirty="0"/>
              <a:t>a common assignment for </a:t>
            </a:r>
            <a:r>
              <a:rPr lang="en-US" sz="2400" dirty="0" smtClean="0"/>
              <a:t>a </a:t>
            </a:r>
            <a:r>
              <a:rPr lang="en-US" sz="2400" dirty="0"/>
              <a:t>set of classes and collecting the scores </a:t>
            </a:r>
            <a:r>
              <a:rPr lang="en-US" sz="2400" dirty="0" smtClean="0"/>
              <a:t>(graded </a:t>
            </a:r>
            <a:r>
              <a:rPr lang="en-US" sz="2400" dirty="0"/>
              <a:t>with a common rubric) from instructors </a:t>
            </a:r>
          </a:p>
          <a:p>
            <a:pPr>
              <a:spcBef>
                <a:spcPts val="0"/>
              </a:spcBef>
              <a:spcAft>
                <a:spcPts val="0"/>
              </a:spcAft>
              <a:buFont typeface="Arial" panose="020B0604020202020204" pitchFamily="34" charset="0"/>
              <a:buChar char="•"/>
            </a:pPr>
            <a:r>
              <a:rPr lang="en-US" sz="2400" dirty="0"/>
              <a:t> </a:t>
            </a:r>
            <a:r>
              <a:rPr lang="en-US" sz="2400" dirty="0" smtClean="0"/>
              <a:t>Asking </a:t>
            </a:r>
            <a:r>
              <a:rPr lang="en-US" sz="2400" dirty="0"/>
              <a:t>students to self-reflect on their achievement of the learning outcome </a:t>
            </a:r>
          </a:p>
          <a:p>
            <a:pPr>
              <a:spcBef>
                <a:spcPts val="0"/>
              </a:spcBef>
              <a:spcAft>
                <a:spcPts val="0"/>
              </a:spcAft>
              <a:buFont typeface="Arial" panose="020B0604020202020204" pitchFamily="34" charset="0"/>
              <a:buChar char="•"/>
            </a:pPr>
            <a:r>
              <a:rPr lang="en-US" sz="2400" dirty="0" smtClean="0"/>
              <a:t>Conducting </a:t>
            </a:r>
            <a:r>
              <a:rPr lang="en-US" sz="2400" dirty="0"/>
              <a:t>focus groups with students </a:t>
            </a:r>
          </a:p>
        </p:txBody>
      </p:sp>
    </p:spTree>
    <p:extLst>
      <p:ext uri="{BB962C8B-B14F-4D97-AF65-F5344CB8AC3E}">
        <p14:creationId xmlns:p14="http://schemas.microsoft.com/office/powerpoint/2010/main" val="4190936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rubrics?</a:t>
            </a:r>
            <a:endParaRPr lang="en-US" dirty="0"/>
          </a:p>
        </p:txBody>
      </p:sp>
      <p:sp>
        <p:nvSpPr>
          <p:cNvPr id="3" name="Content Placeholder 2"/>
          <p:cNvSpPr>
            <a:spLocks noGrp="1"/>
          </p:cNvSpPr>
          <p:nvPr>
            <p:ph idx="1"/>
          </p:nvPr>
        </p:nvSpPr>
        <p:spPr>
          <a:xfrm>
            <a:off x="982132" y="2539181"/>
            <a:ext cx="7704667" cy="3332816"/>
          </a:xfrm>
        </p:spPr>
        <p:txBody>
          <a:bodyPr>
            <a:normAutofit fontScale="92500"/>
          </a:bodyPr>
          <a:lstStyle/>
          <a:p>
            <a:r>
              <a:rPr lang="en-US" dirty="0" smtClean="0"/>
              <a:t>Chance for faculty to explicitly articulate and specify criteria for evaluating student learning</a:t>
            </a:r>
          </a:p>
          <a:p>
            <a:r>
              <a:rPr lang="en-US" dirty="0" smtClean="0"/>
              <a:t>Student work can be scored to examine for which skills are they meeting expectations and which need improvement</a:t>
            </a:r>
          </a:p>
          <a:p>
            <a:endParaRPr lang="en-US" dirty="0" smtClean="0"/>
          </a:p>
          <a:p>
            <a:endParaRPr lang="en-US" dirty="0"/>
          </a:p>
        </p:txBody>
      </p:sp>
    </p:spTree>
    <p:extLst>
      <p:ext uri="{BB962C8B-B14F-4D97-AF65-F5344CB8AC3E}">
        <p14:creationId xmlns:p14="http://schemas.microsoft.com/office/powerpoint/2010/main" val="40028987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08021" y="1125030"/>
            <a:ext cx="8927958" cy="5339270"/>
          </a:xfrm>
          <a:prstGeom prst="rect">
            <a:avLst/>
          </a:prstGeom>
        </p:spPr>
      </p:pic>
      <p:sp>
        <p:nvSpPr>
          <p:cNvPr id="3" name="Title 2"/>
          <p:cNvSpPr>
            <a:spLocks noGrp="1"/>
          </p:cNvSpPr>
          <p:nvPr>
            <p:ph type="title"/>
          </p:nvPr>
        </p:nvSpPr>
        <p:spPr>
          <a:xfrm>
            <a:off x="457200" y="146622"/>
            <a:ext cx="8229600" cy="1143000"/>
          </a:xfrm>
        </p:spPr>
        <p:txBody>
          <a:bodyPr/>
          <a:lstStyle/>
          <a:p>
            <a:r>
              <a:rPr lang="en-US" dirty="0" smtClean="0"/>
              <a:t>Creating a Rubric</a:t>
            </a:r>
            <a:endParaRPr lang="en-US" dirty="0"/>
          </a:p>
        </p:txBody>
      </p:sp>
    </p:spTree>
    <p:extLst>
      <p:ext uri="{BB962C8B-B14F-4D97-AF65-F5344CB8AC3E}">
        <p14:creationId xmlns:p14="http://schemas.microsoft.com/office/powerpoint/2010/main" val="32052103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pic>
        <p:nvPicPr>
          <p:cNvPr id="6" name="Picture 5"/>
          <p:cNvPicPr>
            <a:picLocks noChangeAspect="1"/>
          </p:cNvPicPr>
          <p:nvPr/>
        </p:nvPicPr>
        <p:blipFill>
          <a:blip r:embed="rId2"/>
          <a:stretch>
            <a:fillRect/>
          </a:stretch>
        </p:blipFill>
        <p:spPr>
          <a:xfrm>
            <a:off x="196801" y="418045"/>
            <a:ext cx="8947199" cy="6035040"/>
          </a:xfrm>
          <a:prstGeom prst="rect">
            <a:avLst/>
          </a:prstGeom>
        </p:spPr>
      </p:pic>
    </p:spTree>
    <p:extLst>
      <p:ext uri="{BB962C8B-B14F-4D97-AF65-F5344CB8AC3E}">
        <p14:creationId xmlns:p14="http://schemas.microsoft.com/office/powerpoint/2010/main" val="41672148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37112" y="291422"/>
            <a:ext cx="6686550" cy="624118"/>
          </a:xfrm>
        </p:spPr>
        <p:txBody>
          <a:bodyPr>
            <a:normAutofit/>
          </a:bodyPr>
          <a:lstStyle/>
          <a:p>
            <a:r>
              <a:rPr lang="en-US" sz="3300" b="1" dirty="0"/>
              <a:t>Assessment in 5 Easy </a:t>
            </a:r>
            <a:r>
              <a:rPr lang="en-US" sz="3300" b="1" dirty="0" smtClean="0"/>
              <a:t>Steps</a:t>
            </a:r>
            <a:endParaRPr lang="en-US" sz="3300" b="1" dirty="0"/>
          </a:p>
        </p:txBody>
      </p:sp>
      <p:sp>
        <p:nvSpPr>
          <p:cNvPr id="3" name="Content Placeholder 2"/>
          <p:cNvSpPr>
            <a:spLocks noGrp="1"/>
          </p:cNvSpPr>
          <p:nvPr>
            <p:ph idx="1"/>
          </p:nvPr>
        </p:nvSpPr>
        <p:spPr>
          <a:xfrm>
            <a:off x="1160206" y="1504950"/>
            <a:ext cx="7847261" cy="4414069"/>
          </a:xfrm>
        </p:spPr>
        <p:txBody>
          <a:bodyPr>
            <a:noAutofit/>
          </a:bodyPr>
          <a:lstStyle/>
          <a:p>
            <a:pPr marL="0" lvl="0" indent="0">
              <a:buNone/>
            </a:pPr>
            <a:r>
              <a:rPr lang="en-US" sz="2800" dirty="0"/>
              <a:t>1. Pick a PLO </a:t>
            </a:r>
            <a:r>
              <a:rPr lang="en-US" sz="2800" dirty="0" smtClean="0"/>
              <a:t>(Program Learning </a:t>
            </a:r>
            <a:r>
              <a:rPr lang="en-US" sz="2800" dirty="0" smtClean="0"/>
              <a:t>Outcome) </a:t>
            </a:r>
            <a:r>
              <a:rPr lang="en-US" sz="2800" dirty="0" smtClean="0"/>
              <a:t>that </a:t>
            </a:r>
            <a:r>
              <a:rPr lang="en-US" sz="2800" dirty="0"/>
              <a:t>is a </a:t>
            </a:r>
            <a:r>
              <a:rPr lang="en-US" sz="2800" dirty="0" smtClean="0"/>
              <a:t>priority.</a:t>
            </a:r>
            <a:endParaRPr lang="en-US" sz="2800" dirty="0"/>
          </a:p>
          <a:p>
            <a:pPr marL="0" lvl="0" indent="0">
              <a:buNone/>
            </a:pPr>
            <a:r>
              <a:rPr lang="en-US" sz="2800" dirty="0"/>
              <a:t>2. </a:t>
            </a:r>
            <a:r>
              <a:rPr lang="en-US" sz="2800" dirty="0" smtClean="0"/>
              <a:t>Examine existing data.</a:t>
            </a:r>
            <a:endParaRPr lang="en-US" sz="2800" dirty="0"/>
          </a:p>
          <a:p>
            <a:pPr lvl="1"/>
            <a:r>
              <a:rPr lang="en-US" sz="2000" dirty="0" smtClean="0"/>
              <a:t>Dat</a:t>
            </a:r>
            <a:r>
              <a:rPr lang="en-US" sz="2000" dirty="0" smtClean="0"/>
              <a:t>a from </a:t>
            </a:r>
            <a:r>
              <a:rPr lang="en-US" sz="2000" dirty="0" smtClean="0"/>
              <a:t>Institutional Research</a:t>
            </a:r>
          </a:p>
          <a:p>
            <a:pPr lvl="1"/>
            <a:r>
              <a:rPr lang="en-US" sz="2000" dirty="0" smtClean="0"/>
              <a:t>University </a:t>
            </a:r>
            <a:r>
              <a:rPr lang="en-US" sz="2000" dirty="0"/>
              <a:t>assessment results (info literacy, oral </a:t>
            </a:r>
            <a:r>
              <a:rPr lang="en-US" sz="2000" dirty="0" err="1"/>
              <a:t>comm</a:t>
            </a:r>
            <a:r>
              <a:rPr lang="en-US" sz="2000" dirty="0"/>
              <a:t>)</a:t>
            </a:r>
          </a:p>
          <a:p>
            <a:pPr marL="0" lvl="0" indent="0">
              <a:buNone/>
            </a:pPr>
            <a:r>
              <a:rPr lang="en-US" sz="2800" dirty="0" smtClean="0"/>
              <a:t>3</a:t>
            </a:r>
            <a:r>
              <a:rPr lang="en-US" sz="2800" dirty="0"/>
              <a:t>. </a:t>
            </a:r>
            <a:r>
              <a:rPr lang="en-US" sz="2800" dirty="0" smtClean="0"/>
              <a:t>Formulate a plan </a:t>
            </a:r>
            <a:r>
              <a:rPr lang="en-US" sz="2800" dirty="0" smtClean="0"/>
              <a:t>to collect more useful data.</a:t>
            </a:r>
          </a:p>
          <a:p>
            <a:pPr lvl="1">
              <a:buFont typeface="Arial" panose="020B0604020202020204" pitchFamily="34" charset="0"/>
              <a:buChar char="•"/>
            </a:pPr>
            <a:r>
              <a:rPr lang="en-US" sz="2000" dirty="0" smtClean="0"/>
              <a:t>Capitalize on assessments faculty already use</a:t>
            </a:r>
            <a:endParaRPr lang="en-US" sz="2000" dirty="0"/>
          </a:p>
          <a:p>
            <a:pPr marL="0" lvl="0" indent="0">
              <a:buNone/>
            </a:pPr>
            <a:r>
              <a:rPr lang="en-US" sz="2800" dirty="0" smtClean="0"/>
              <a:t>4</a:t>
            </a:r>
            <a:r>
              <a:rPr lang="en-US" sz="2800" dirty="0"/>
              <a:t>. Collect </a:t>
            </a:r>
            <a:r>
              <a:rPr lang="en-US" sz="2800" dirty="0" smtClean="0"/>
              <a:t>and analyze </a:t>
            </a:r>
            <a:r>
              <a:rPr lang="en-US" sz="2800" dirty="0" smtClean="0"/>
              <a:t>data.</a:t>
            </a:r>
            <a:endParaRPr lang="en-US" sz="2800" dirty="0"/>
          </a:p>
          <a:p>
            <a:pPr marL="0" lvl="0" indent="0">
              <a:buNone/>
            </a:pPr>
            <a:r>
              <a:rPr lang="en-US" sz="2800" dirty="0"/>
              <a:t>5. Discuss and close the </a:t>
            </a:r>
            <a:r>
              <a:rPr lang="en-US" sz="2800" dirty="0" smtClean="0"/>
              <a:t>loop.</a:t>
            </a:r>
            <a:endParaRPr lang="en-US" sz="2800" dirty="0"/>
          </a:p>
        </p:txBody>
      </p:sp>
    </p:spTree>
    <p:extLst>
      <p:ext uri="{BB962C8B-B14F-4D97-AF65-F5344CB8AC3E}">
        <p14:creationId xmlns:p14="http://schemas.microsoft.com/office/powerpoint/2010/main" val="42499907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79732"/>
            <a:ext cx="2025445" cy="3450887"/>
          </a:xfrm>
        </p:spPr>
        <p:txBody>
          <a:bodyPr>
            <a:normAutofit/>
          </a:bodyPr>
          <a:lstStyle/>
          <a:p>
            <a:r>
              <a:rPr lang="en-US" sz="2000" dirty="0" smtClean="0"/>
              <a:t/>
            </a:r>
            <a:br>
              <a:rPr lang="en-US" sz="2000" dirty="0" smtClean="0"/>
            </a:br>
            <a:r>
              <a:rPr lang="en-US" sz="2000" dirty="0" err="1" smtClean="0"/>
              <a:t>Comm</a:t>
            </a:r>
            <a:r>
              <a:rPr lang="en-US" sz="2000" dirty="0" smtClean="0"/>
              <a:t> </a:t>
            </a:r>
            <a:r>
              <a:rPr lang="en-US" sz="2000" dirty="0"/>
              <a:t>Effectiveness Rubric for a Poster</a:t>
            </a:r>
          </a:p>
        </p:txBody>
      </p:sp>
      <p:graphicFrame>
        <p:nvGraphicFramePr>
          <p:cNvPr id="4" name="Content Placeholder 3"/>
          <p:cNvGraphicFramePr>
            <a:graphicFrameLocks noGrp="1"/>
          </p:cNvGraphicFramePr>
          <p:nvPr>
            <p:ph idx="1"/>
            <p:extLst/>
          </p:nvPr>
        </p:nvGraphicFramePr>
        <p:xfrm>
          <a:off x="1860549" y="336550"/>
          <a:ext cx="7283451" cy="6508749"/>
        </p:xfrm>
        <a:graphic>
          <a:graphicData uri="http://schemas.openxmlformats.org/drawingml/2006/table">
            <a:tbl>
              <a:tblPr firstRow="1" firstCol="1" bandRow="1">
                <a:tableStyleId>{5C22544A-7EE6-4342-B048-85BDC9FD1C3A}</a:tableStyleId>
              </a:tblPr>
              <a:tblGrid>
                <a:gridCol w="1456690">
                  <a:extLst>
                    <a:ext uri="{9D8B030D-6E8A-4147-A177-3AD203B41FA5}">
                      <a16:colId xmlns:a16="http://schemas.microsoft.com/office/drawing/2014/main" val="20000"/>
                    </a:ext>
                  </a:extLst>
                </a:gridCol>
                <a:gridCol w="1133414">
                  <a:extLst>
                    <a:ext uri="{9D8B030D-6E8A-4147-A177-3AD203B41FA5}">
                      <a16:colId xmlns:a16="http://schemas.microsoft.com/office/drawing/2014/main" val="20001"/>
                    </a:ext>
                  </a:extLst>
                </a:gridCol>
                <a:gridCol w="1779967">
                  <a:extLst>
                    <a:ext uri="{9D8B030D-6E8A-4147-A177-3AD203B41FA5}">
                      <a16:colId xmlns:a16="http://schemas.microsoft.com/office/drawing/2014/main" val="20002"/>
                    </a:ext>
                  </a:extLst>
                </a:gridCol>
                <a:gridCol w="1456690">
                  <a:extLst>
                    <a:ext uri="{9D8B030D-6E8A-4147-A177-3AD203B41FA5}">
                      <a16:colId xmlns:a16="http://schemas.microsoft.com/office/drawing/2014/main" val="20003"/>
                    </a:ext>
                  </a:extLst>
                </a:gridCol>
                <a:gridCol w="1456690">
                  <a:extLst>
                    <a:ext uri="{9D8B030D-6E8A-4147-A177-3AD203B41FA5}">
                      <a16:colId xmlns:a16="http://schemas.microsoft.com/office/drawing/2014/main" val="20004"/>
                    </a:ext>
                  </a:extLst>
                </a:gridCol>
              </a:tblGrid>
              <a:tr h="629879">
                <a:tc>
                  <a:txBody>
                    <a:bodyPr/>
                    <a:lstStyle/>
                    <a:p>
                      <a:pPr marL="0" marR="0">
                        <a:lnSpc>
                          <a:spcPct val="107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dirty="0">
                          <a:effectLst/>
                        </a:rPr>
                        <a:t>Exceeds </a:t>
                      </a:r>
                      <a:r>
                        <a:rPr lang="en-US" sz="1200" dirty="0" smtClean="0">
                          <a:effectLst/>
                        </a:rPr>
                        <a:t>Competency </a:t>
                      </a:r>
                    </a:p>
                    <a:p>
                      <a:pPr marL="0" marR="0">
                        <a:lnSpc>
                          <a:spcPct val="107000"/>
                        </a:lnSpc>
                        <a:spcBef>
                          <a:spcPts val="0"/>
                        </a:spcBef>
                        <a:spcAft>
                          <a:spcPts val="0"/>
                        </a:spcAft>
                      </a:pPr>
                      <a:r>
                        <a:rPr lang="en-US" sz="1200" dirty="0" smtClean="0">
                          <a:effectLst/>
                        </a:rPr>
                        <a:t>(3 points)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dirty="0">
                          <a:effectLst/>
                        </a:rPr>
                        <a:t>Meets </a:t>
                      </a:r>
                      <a:r>
                        <a:rPr lang="en-US" sz="1200" dirty="0" smtClean="0">
                          <a:effectLst/>
                        </a:rPr>
                        <a:t>Competency (2 points)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dirty="0">
                          <a:effectLst/>
                        </a:rPr>
                        <a:t>Does Not Meet </a:t>
                      </a:r>
                      <a:r>
                        <a:rPr lang="en-US" sz="1200" dirty="0" smtClean="0">
                          <a:effectLst/>
                        </a:rPr>
                        <a:t>Competency (1 pt.)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0"/>
                  </a:ext>
                </a:extLst>
              </a:tr>
              <a:tr h="1049798">
                <a:tc>
                  <a:txBody>
                    <a:bodyPr/>
                    <a:lstStyle/>
                    <a:p>
                      <a:pPr marL="0" marR="0">
                        <a:lnSpc>
                          <a:spcPct val="107000"/>
                        </a:lnSpc>
                        <a:spcBef>
                          <a:spcPts val="0"/>
                        </a:spcBef>
                        <a:spcAft>
                          <a:spcPts val="0"/>
                        </a:spcAft>
                      </a:pPr>
                      <a:r>
                        <a:rPr lang="en-US" sz="1200" dirty="0">
                          <a:effectLst/>
                        </a:rPr>
                        <a:t>Content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a:effectLst/>
                        </a:rPr>
                        <a:t>Introduction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a:effectLst/>
                        </a:rPr>
                        <a:t>Concisely described background information is logically related to hypotheses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a:effectLst/>
                        </a:rPr>
                        <a:t>Information is relevant but may be too wordy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a:effectLst/>
                        </a:rPr>
                        <a:t>Information is confusing or not clearly related to hypotheses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1"/>
                  </a:ext>
                </a:extLst>
              </a:tr>
              <a:tr h="1049798">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dirty="0">
                          <a:effectLst/>
                        </a:rPr>
                        <a:t>Method and Results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a:effectLst/>
                        </a:rPr>
                        <a:t>Easy to understand method and results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a:effectLst/>
                        </a:rPr>
                        <a:t>Describes method and results, but clarity could be improved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a:effectLst/>
                        </a:rPr>
                        <a:t>Difficult to understand methods and/or results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2"/>
                  </a:ext>
                </a:extLst>
              </a:tr>
              <a:tr h="1259758">
                <a:tc>
                  <a:txBody>
                    <a:bodyPr/>
                    <a:lstStyle/>
                    <a:p>
                      <a:pPr marL="0" marR="0">
                        <a:lnSpc>
                          <a:spcPct val="107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a:effectLst/>
                        </a:rPr>
                        <a:t>Discussion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dirty="0">
                          <a:effectLst/>
                        </a:rPr>
                        <a:t>Connects findings to other research, thoughtful description of  implications or future research</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a:effectLst/>
                        </a:rPr>
                        <a:t>Describes conclusions and future research, but may not connect to other research</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a:effectLst/>
                        </a:rPr>
                        <a:t>Description of conclusions is confusing and implications are unclear</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3"/>
                  </a:ext>
                </a:extLst>
              </a:tr>
              <a:tr h="629879">
                <a:tc>
                  <a:txBody>
                    <a:bodyPr/>
                    <a:lstStyle/>
                    <a:p>
                      <a:pPr marL="0" marR="0">
                        <a:lnSpc>
                          <a:spcPct val="107000"/>
                        </a:lnSpc>
                        <a:spcBef>
                          <a:spcPts val="0"/>
                        </a:spcBef>
                        <a:spcAft>
                          <a:spcPts val="0"/>
                        </a:spcAft>
                      </a:pPr>
                      <a:r>
                        <a:rPr lang="en-US" sz="1200">
                          <a:effectLst/>
                        </a:rPr>
                        <a:t>Style and Format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a:effectLst/>
                        </a:rPr>
                        <a:t>APA Format Citations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dirty="0">
                          <a:effectLst/>
                        </a:rPr>
                        <a:t>An occasional error, but demonstrates knowledge of rules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a:effectLst/>
                        </a:rPr>
                        <a:t>Minor errors in format, but cites appropriately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a:effectLst/>
                        </a:rPr>
                        <a:t>Major errors and/or missing citations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4"/>
                  </a:ext>
                </a:extLst>
              </a:tr>
              <a:tr h="629879">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a:effectLst/>
                        </a:rPr>
                        <a:t>Syntax and Use of Language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dirty="0">
                          <a:effectLst/>
                        </a:rPr>
                        <a:t>An occasional error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dirty="0">
                          <a:effectLst/>
                        </a:rPr>
                        <a:t>Some errors (can be repeated) but not distracting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dirty="0">
                          <a:effectLst/>
                        </a:rPr>
                        <a:t>Errors make it difficult to understand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5"/>
                  </a:ext>
                </a:extLst>
              </a:tr>
              <a:tr h="1259758">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a:effectLst/>
                        </a:rPr>
                        <a:t>Style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a:effectLst/>
                        </a:rPr>
                        <a:t>Visually engaging, professional, neat, and organized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dirty="0">
                          <a:effectLst/>
                        </a:rPr>
                        <a:t>Info. is organized, but may be visually boring or crowded with too small font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dirty="0">
                          <a:effectLst/>
                        </a:rPr>
                        <a:t>Components are difficult to follow or hard to read, may look messy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0006"/>
                  </a:ext>
                </a:extLst>
              </a:tr>
            </a:tbl>
          </a:graphicData>
        </a:graphic>
      </p:graphicFrame>
      <p:sp>
        <p:nvSpPr>
          <p:cNvPr id="5" name="TextBox 4"/>
          <p:cNvSpPr txBox="1"/>
          <p:nvPr/>
        </p:nvSpPr>
        <p:spPr>
          <a:xfrm>
            <a:off x="152400" y="4999068"/>
            <a:ext cx="2870201" cy="1477328"/>
          </a:xfrm>
          <a:prstGeom prst="rect">
            <a:avLst/>
          </a:prstGeom>
          <a:solidFill>
            <a:schemeClr val="bg1"/>
          </a:solidFill>
          <a:ln w="22225" cmpd="sng">
            <a:solidFill>
              <a:srgbClr val="C00000"/>
            </a:solidFill>
          </a:ln>
        </p:spPr>
        <p:txBody>
          <a:bodyPr wrap="square" rtlCol="0">
            <a:spAutoFit/>
          </a:bodyPr>
          <a:lstStyle/>
          <a:p>
            <a:pPr algn="ctr"/>
            <a:r>
              <a:rPr lang="en-US" sz="1500" b="1" dirty="0">
                <a:solidFill>
                  <a:srgbClr val="C00000"/>
                </a:solidFill>
              </a:rPr>
              <a:t>Total Scores </a:t>
            </a:r>
          </a:p>
          <a:p>
            <a:pPr algn="ctr"/>
            <a:r>
              <a:rPr lang="en-US" sz="1500" b="1" dirty="0">
                <a:solidFill>
                  <a:srgbClr val="C00000"/>
                </a:solidFill>
              </a:rPr>
              <a:t>15-18 Exceeds Competency</a:t>
            </a:r>
          </a:p>
          <a:p>
            <a:pPr algn="ctr"/>
            <a:r>
              <a:rPr lang="en-US" sz="1500" b="1" dirty="0">
                <a:solidFill>
                  <a:srgbClr val="C00000"/>
                </a:solidFill>
              </a:rPr>
              <a:t>12-14 Meets Competency</a:t>
            </a:r>
          </a:p>
          <a:p>
            <a:pPr algn="ctr"/>
            <a:r>
              <a:rPr lang="en-US" sz="1500" b="1" dirty="0">
                <a:solidFill>
                  <a:srgbClr val="C00000"/>
                </a:solidFill>
              </a:rPr>
              <a:t>8-11 Approaching Competency</a:t>
            </a:r>
          </a:p>
          <a:p>
            <a:pPr algn="ctr"/>
            <a:r>
              <a:rPr lang="en-US" sz="1500" b="1" dirty="0">
                <a:solidFill>
                  <a:srgbClr val="C00000"/>
                </a:solidFill>
              </a:rPr>
              <a:t>3-7 Does Not Meet</a:t>
            </a:r>
          </a:p>
        </p:txBody>
      </p:sp>
    </p:spTree>
    <p:extLst>
      <p:ext uri="{BB962C8B-B14F-4D97-AF65-F5344CB8AC3E}">
        <p14:creationId xmlns:p14="http://schemas.microsoft.com/office/powerpoint/2010/main" val="3699803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238865" y="1027275"/>
            <a:ext cx="7698657" cy="5924131"/>
          </a:xfrm>
        </p:spPr>
        <p:txBody>
          <a:bodyPr>
            <a:normAutofit fontScale="62500" lnSpcReduction="20000"/>
          </a:bodyPr>
          <a:lstStyle/>
          <a:p>
            <a:r>
              <a:rPr lang="en-US" sz="3800" dirty="0"/>
              <a:t>Association of American Colleges and Universities (</a:t>
            </a:r>
            <a:r>
              <a:rPr lang="en-US" sz="3800" dirty="0" smtClean="0"/>
              <a:t>AAC&amp;U) VALUE rubrics</a:t>
            </a:r>
          </a:p>
          <a:p>
            <a:pPr lvl="1"/>
            <a:r>
              <a:rPr lang="en-US" sz="2600" b="1" i="1" dirty="0" smtClean="0"/>
              <a:t>Intellectual </a:t>
            </a:r>
            <a:r>
              <a:rPr lang="en-US" sz="2600" b="1" i="1" dirty="0"/>
              <a:t>and Practical Skills, including</a:t>
            </a:r>
            <a:endParaRPr lang="en-US" sz="2600" dirty="0"/>
          </a:p>
          <a:p>
            <a:pPr lvl="2"/>
            <a:r>
              <a:rPr lang="en-US" sz="2600" dirty="0"/>
              <a:t>Inquiry and analysis</a:t>
            </a:r>
          </a:p>
          <a:p>
            <a:pPr lvl="2"/>
            <a:r>
              <a:rPr lang="en-US" sz="2600" dirty="0"/>
              <a:t>Critical and creative thinking</a:t>
            </a:r>
          </a:p>
          <a:p>
            <a:pPr lvl="2"/>
            <a:r>
              <a:rPr lang="en-US" sz="2600" dirty="0"/>
              <a:t>Written and oral communication</a:t>
            </a:r>
          </a:p>
          <a:p>
            <a:pPr lvl="2"/>
            <a:r>
              <a:rPr lang="en-US" sz="2600" dirty="0"/>
              <a:t>Quantitative literacy</a:t>
            </a:r>
          </a:p>
          <a:p>
            <a:pPr lvl="2"/>
            <a:r>
              <a:rPr lang="en-US" sz="2600" dirty="0"/>
              <a:t>Information </a:t>
            </a:r>
            <a:r>
              <a:rPr lang="en-US" sz="2600" dirty="0" smtClean="0"/>
              <a:t>literacy</a:t>
            </a:r>
          </a:p>
          <a:p>
            <a:pPr lvl="2"/>
            <a:r>
              <a:rPr lang="en-US" sz="2600" dirty="0"/>
              <a:t>Teamwork and problem solving</a:t>
            </a:r>
          </a:p>
          <a:p>
            <a:pPr lvl="1"/>
            <a:r>
              <a:rPr lang="en-US" sz="3200" b="1" i="1" dirty="0" smtClean="0"/>
              <a:t>Personal </a:t>
            </a:r>
            <a:r>
              <a:rPr lang="en-US" sz="3200" b="1" i="1" dirty="0"/>
              <a:t>and Social Responsibility, including</a:t>
            </a:r>
            <a:endParaRPr lang="en-US" sz="3200" dirty="0"/>
          </a:p>
          <a:p>
            <a:pPr lvl="2"/>
            <a:r>
              <a:rPr lang="en-US" sz="2600" dirty="0"/>
              <a:t>Civic knowledge and engagement—local and global</a:t>
            </a:r>
          </a:p>
          <a:p>
            <a:pPr lvl="2"/>
            <a:r>
              <a:rPr lang="en-US" sz="2600" dirty="0"/>
              <a:t>Intercultural knowledge and competence</a:t>
            </a:r>
          </a:p>
          <a:p>
            <a:pPr lvl="2"/>
            <a:r>
              <a:rPr lang="en-US" sz="2600" dirty="0"/>
              <a:t>Ethical reasoning and action</a:t>
            </a:r>
          </a:p>
          <a:p>
            <a:pPr lvl="2"/>
            <a:r>
              <a:rPr lang="en-US" sz="2600" dirty="0"/>
              <a:t>Foundations and skills for lifelong </a:t>
            </a:r>
            <a:r>
              <a:rPr lang="en-US" sz="2600" dirty="0" smtClean="0"/>
              <a:t>learning</a:t>
            </a:r>
          </a:p>
          <a:p>
            <a:r>
              <a:rPr lang="en-US" sz="3800" dirty="0" smtClean="0"/>
              <a:t>National Institute for Learning Outcomes Assessment (NILOA)</a:t>
            </a:r>
          </a:p>
          <a:p>
            <a:r>
              <a:rPr lang="en-US" sz="3800" dirty="0" smtClean="0"/>
              <a:t>Degree Qualifications Profile (DQP)</a:t>
            </a:r>
          </a:p>
          <a:p>
            <a:pPr lvl="1"/>
            <a:endParaRPr lang="en-US" dirty="0" smtClean="0"/>
          </a:p>
          <a:p>
            <a:endParaRPr lang="en-US" dirty="0"/>
          </a:p>
        </p:txBody>
      </p:sp>
      <p:sp>
        <p:nvSpPr>
          <p:cNvPr id="3" name="Title 2"/>
          <p:cNvSpPr>
            <a:spLocks noGrp="1"/>
          </p:cNvSpPr>
          <p:nvPr>
            <p:ph type="title"/>
          </p:nvPr>
        </p:nvSpPr>
        <p:spPr>
          <a:xfrm>
            <a:off x="1356851" y="19664"/>
            <a:ext cx="7010399" cy="599768"/>
          </a:xfrm>
        </p:spPr>
        <p:txBody>
          <a:bodyPr>
            <a:normAutofit fontScale="90000"/>
          </a:bodyPr>
          <a:lstStyle/>
          <a:p>
            <a:r>
              <a:rPr lang="en-US" dirty="0" smtClean="0"/>
              <a:t>Assessment </a:t>
            </a:r>
            <a:r>
              <a:rPr lang="en-US" dirty="0" smtClean="0"/>
              <a:t>Resources</a:t>
            </a:r>
            <a:endParaRPr lang="en-US" dirty="0"/>
          </a:p>
        </p:txBody>
      </p:sp>
    </p:spTree>
    <p:extLst>
      <p:ext uri="{BB962C8B-B14F-4D97-AF65-F5344CB8AC3E}">
        <p14:creationId xmlns:p14="http://schemas.microsoft.com/office/powerpoint/2010/main" val="19555517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0480" y="216312"/>
            <a:ext cx="7388942" cy="919315"/>
          </a:xfrm>
        </p:spPr>
        <p:txBody>
          <a:bodyPr>
            <a:normAutofit/>
          </a:bodyPr>
          <a:lstStyle/>
          <a:p>
            <a:r>
              <a:rPr lang="en-US" dirty="0" smtClean="0"/>
              <a:t>Activity #3: Assessment Plan</a:t>
            </a:r>
            <a:endParaRPr lang="en-US" dirty="0"/>
          </a:p>
        </p:txBody>
      </p:sp>
      <p:sp>
        <p:nvSpPr>
          <p:cNvPr id="3" name="Content Placeholder 2"/>
          <p:cNvSpPr>
            <a:spLocks noGrp="1"/>
          </p:cNvSpPr>
          <p:nvPr>
            <p:ph idx="1"/>
          </p:nvPr>
        </p:nvSpPr>
        <p:spPr>
          <a:xfrm>
            <a:off x="1160480" y="1597744"/>
            <a:ext cx="7782778" cy="5066070"/>
          </a:xfrm>
        </p:spPr>
        <p:txBody>
          <a:bodyPr>
            <a:normAutofit fontScale="70000" lnSpcReduction="20000"/>
          </a:bodyPr>
          <a:lstStyle/>
          <a:p>
            <a:pPr>
              <a:buFont typeface="Arial" panose="020B0604020202020204" pitchFamily="34" charset="0"/>
              <a:buChar char="•"/>
            </a:pPr>
            <a:r>
              <a:rPr lang="en-US" sz="3500" dirty="0"/>
              <a:t>Pick 1 PLO and brainstorm a </a:t>
            </a:r>
            <a:r>
              <a:rPr lang="en-US" sz="3500" dirty="0" smtClean="0"/>
              <a:t>plan:</a:t>
            </a:r>
            <a:endParaRPr lang="en-US" sz="3500" dirty="0"/>
          </a:p>
          <a:p>
            <a:pPr lvl="1">
              <a:buFont typeface="Arial" panose="020B0604020202020204" pitchFamily="34" charset="0"/>
              <a:buChar char="•"/>
            </a:pPr>
            <a:r>
              <a:rPr lang="en-US" sz="3500" dirty="0" smtClean="0"/>
              <a:t>What assignment or activity will you use?</a:t>
            </a:r>
            <a:endParaRPr lang="en-US" sz="3500" dirty="0"/>
          </a:p>
          <a:p>
            <a:pPr lvl="1">
              <a:buFont typeface="Arial" panose="020B0604020202020204" pitchFamily="34" charset="0"/>
              <a:buChar char="•"/>
            </a:pPr>
            <a:r>
              <a:rPr lang="en-US" sz="3500" dirty="0" smtClean="0"/>
              <a:t>How will you score student achievement?</a:t>
            </a:r>
          </a:p>
          <a:p>
            <a:pPr lvl="1">
              <a:buFont typeface="Arial" panose="020B0604020202020204" pitchFamily="34" charset="0"/>
              <a:buChar char="•"/>
            </a:pPr>
            <a:r>
              <a:rPr lang="en-US" sz="3500" dirty="0"/>
              <a:t>What classes would you target for </a:t>
            </a:r>
            <a:r>
              <a:rPr lang="en-US" sz="3500" dirty="0" smtClean="0"/>
              <a:t>sampling and when?</a:t>
            </a:r>
          </a:p>
          <a:p>
            <a:pPr lvl="1">
              <a:buFont typeface="Arial" panose="020B0604020202020204" pitchFamily="34" charset="0"/>
              <a:buChar char="•"/>
            </a:pPr>
            <a:r>
              <a:rPr lang="en-US" sz="3500" dirty="0" smtClean="0"/>
              <a:t>Which faculty will be responsible for coordinating data collection? Data analysis?</a:t>
            </a:r>
          </a:p>
          <a:p>
            <a:pPr lvl="1">
              <a:buFont typeface="Arial" panose="020B0604020202020204" pitchFamily="34" charset="0"/>
              <a:buChar char="•"/>
            </a:pPr>
            <a:r>
              <a:rPr lang="en-US" sz="3500" dirty="0" smtClean="0"/>
              <a:t>How will you analyze the results? Will you disaggregate results in some way?</a:t>
            </a:r>
          </a:p>
          <a:p>
            <a:pPr lvl="1">
              <a:buFont typeface="Arial" panose="020B0604020202020204" pitchFamily="34" charset="0"/>
              <a:buChar char="•"/>
            </a:pPr>
            <a:r>
              <a:rPr lang="en-US" sz="3500" dirty="0" smtClean="0"/>
              <a:t>How will results be shared, discussed, and used to make changes?</a:t>
            </a:r>
          </a:p>
          <a:p>
            <a:pPr lvl="1">
              <a:buFont typeface="Arial" panose="020B0604020202020204" pitchFamily="34" charset="0"/>
              <a:buChar char="•"/>
            </a:pPr>
            <a:r>
              <a:rPr lang="en-US" sz="3500" dirty="0" smtClean="0"/>
              <a:t> When will the </a:t>
            </a:r>
            <a:r>
              <a:rPr lang="en-US" sz="3500" smtClean="0"/>
              <a:t>PLO be </a:t>
            </a:r>
            <a:r>
              <a:rPr lang="en-US" sz="3500" dirty="0" smtClean="0"/>
              <a:t>assessed again?</a:t>
            </a:r>
            <a:endParaRPr lang="en-US" sz="3500" dirty="0"/>
          </a:p>
          <a:p>
            <a:pPr lvl="2">
              <a:buFont typeface="Arial" panose="020B0604020202020204" pitchFamily="34" charset="0"/>
              <a:buChar char="•"/>
            </a:pPr>
            <a:endParaRPr lang="en-US" sz="3100" dirty="0"/>
          </a:p>
          <a:p>
            <a:endParaRPr lang="en-US" dirty="0"/>
          </a:p>
        </p:txBody>
      </p:sp>
    </p:spTree>
    <p:extLst>
      <p:ext uri="{BB962C8B-B14F-4D97-AF65-F5344CB8AC3E}">
        <p14:creationId xmlns:p14="http://schemas.microsoft.com/office/powerpoint/2010/main" val="19671641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Step 4:</a:t>
            </a:r>
            <a:br>
              <a:rPr lang="en-US" dirty="0" smtClean="0"/>
            </a:br>
            <a:r>
              <a:rPr lang="en-US" dirty="0" smtClean="0"/>
              <a:t>Collecting and Analyze Data</a:t>
            </a:r>
            <a:endParaRPr lang="en-US" dirty="0"/>
          </a:p>
        </p:txBody>
      </p:sp>
    </p:spTree>
    <p:extLst>
      <p:ext uri="{BB962C8B-B14F-4D97-AF65-F5344CB8AC3E}">
        <p14:creationId xmlns:p14="http://schemas.microsoft.com/office/powerpoint/2010/main" val="396167516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01243" y="154859"/>
            <a:ext cx="6733389" cy="966018"/>
          </a:xfrm>
        </p:spPr>
        <p:txBody>
          <a:bodyPr>
            <a:normAutofit fontScale="90000"/>
          </a:bodyPr>
          <a:lstStyle/>
          <a:p>
            <a:r>
              <a:rPr lang="en-US" b="1" dirty="0" smtClean="0"/>
              <a:t>Dos and </a:t>
            </a:r>
            <a:r>
              <a:rPr lang="en-US" b="1" dirty="0" smtClean="0"/>
              <a:t>Don’ts of Data Collection and Analysis</a:t>
            </a:r>
            <a:endParaRPr lang="en-US" b="1" dirty="0"/>
          </a:p>
        </p:txBody>
      </p:sp>
      <p:sp>
        <p:nvSpPr>
          <p:cNvPr id="6" name="Text Placeholder 5"/>
          <p:cNvSpPr>
            <a:spLocks noGrp="1"/>
          </p:cNvSpPr>
          <p:nvPr>
            <p:ph type="body" idx="1"/>
          </p:nvPr>
        </p:nvSpPr>
        <p:spPr>
          <a:xfrm>
            <a:off x="982133" y="1201993"/>
            <a:ext cx="3456291" cy="576262"/>
          </a:xfrm>
        </p:spPr>
        <p:txBody>
          <a:bodyPr/>
          <a:lstStyle/>
          <a:p>
            <a:r>
              <a:rPr lang="en-US" dirty="0" smtClean="0"/>
              <a:t>DO</a:t>
            </a:r>
            <a:endParaRPr lang="en-US" dirty="0"/>
          </a:p>
        </p:txBody>
      </p:sp>
      <p:sp>
        <p:nvSpPr>
          <p:cNvPr id="7" name="Content Placeholder 6"/>
          <p:cNvSpPr>
            <a:spLocks noGrp="1"/>
          </p:cNvSpPr>
          <p:nvPr>
            <p:ph sz="half" idx="2"/>
          </p:nvPr>
        </p:nvSpPr>
        <p:spPr>
          <a:xfrm>
            <a:off x="932869" y="1778255"/>
            <a:ext cx="3812049" cy="4720866"/>
          </a:xfrm>
          <a:solidFill>
            <a:schemeClr val="bg1"/>
          </a:solidFill>
        </p:spPr>
        <p:txBody>
          <a:bodyPr>
            <a:noAutofit/>
          </a:bodyPr>
          <a:lstStyle/>
          <a:p>
            <a:r>
              <a:rPr lang="en-US" dirty="0" smtClean="0"/>
              <a:t>Form a department assessment committee charged with regularly collecting and disseminating data</a:t>
            </a:r>
          </a:p>
          <a:p>
            <a:r>
              <a:rPr lang="en-US" dirty="0" smtClean="0"/>
              <a:t>Ask </a:t>
            </a:r>
            <a:r>
              <a:rPr lang="en-US" dirty="0" smtClean="0"/>
              <a:t>for faculty volunteers</a:t>
            </a:r>
          </a:p>
          <a:p>
            <a:r>
              <a:rPr lang="en-US" dirty="0" smtClean="0"/>
              <a:t>Give faculty early </a:t>
            </a:r>
            <a:r>
              <a:rPr lang="en-US" dirty="0" smtClean="0"/>
              <a:t>notice regarding assessment plans</a:t>
            </a:r>
            <a:endParaRPr lang="en-US" dirty="0" smtClean="0"/>
          </a:p>
          <a:p>
            <a:r>
              <a:rPr lang="en-US" dirty="0" smtClean="0"/>
              <a:t>Disaggregate </a:t>
            </a:r>
            <a:r>
              <a:rPr lang="en-US" dirty="0" smtClean="0"/>
              <a:t>results across time, populations, and outcomes</a:t>
            </a:r>
          </a:p>
          <a:p>
            <a:r>
              <a:rPr lang="en-US" dirty="0" smtClean="0"/>
              <a:t>Protect the confidentiality and anonymity of students and faculty by examining results at the group level</a:t>
            </a:r>
          </a:p>
          <a:p>
            <a:r>
              <a:rPr lang="en-US" dirty="0" smtClean="0"/>
              <a:t>Use results to inform changes</a:t>
            </a:r>
          </a:p>
          <a:p>
            <a:endParaRPr lang="en-US" dirty="0"/>
          </a:p>
        </p:txBody>
      </p:sp>
      <p:sp>
        <p:nvSpPr>
          <p:cNvPr id="8" name="Text Placeholder 7"/>
          <p:cNvSpPr>
            <a:spLocks noGrp="1"/>
          </p:cNvSpPr>
          <p:nvPr>
            <p:ph type="body" sz="quarter" idx="3"/>
          </p:nvPr>
        </p:nvSpPr>
        <p:spPr>
          <a:xfrm>
            <a:off x="5161708" y="1204452"/>
            <a:ext cx="3467806" cy="576262"/>
          </a:xfrm>
        </p:spPr>
        <p:txBody>
          <a:bodyPr/>
          <a:lstStyle/>
          <a:p>
            <a:r>
              <a:rPr lang="en-US" dirty="0" smtClean="0"/>
              <a:t>DON’T</a:t>
            </a:r>
            <a:endParaRPr lang="en-US" dirty="0"/>
          </a:p>
        </p:txBody>
      </p:sp>
      <p:sp>
        <p:nvSpPr>
          <p:cNvPr id="9" name="Content Placeholder 8"/>
          <p:cNvSpPr>
            <a:spLocks noGrp="1"/>
          </p:cNvSpPr>
          <p:nvPr>
            <p:ph sz="quarter" idx="4"/>
          </p:nvPr>
        </p:nvSpPr>
        <p:spPr>
          <a:xfrm>
            <a:off x="4957266" y="1778255"/>
            <a:ext cx="3672248" cy="3963783"/>
          </a:xfrm>
        </p:spPr>
        <p:txBody>
          <a:bodyPr>
            <a:normAutofit/>
          </a:bodyPr>
          <a:lstStyle/>
          <a:p>
            <a:r>
              <a:rPr lang="en-US" dirty="0" smtClean="0"/>
              <a:t>Ask for help at the last </a:t>
            </a:r>
            <a:r>
              <a:rPr lang="en-US" dirty="0" smtClean="0"/>
              <a:t>minute</a:t>
            </a:r>
          </a:p>
          <a:p>
            <a:r>
              <a:rPr lang="en-US" dirty="0" smtClean="0"/>
              <a:t>Pressure faculty to comply with assessment activities</a:t>
            </a:r>
            <a:endParaRPr lang="en-US" dirty="0" smtClean="0"/>
          </a:p>
          <a:p>
            <a:r>
              <a:rPr lang="en-US" dirty="0" smtClean="0"/>
              <a:t>Use assessment results to call attention to </a:t>
            </a:r>
            <a:r>
              <a:rPr lang="en-US" dirty="0" smtClean="0"/>
              <a:t>individual faculty or students</a:t>
            </a:r>
          </a:p>
          <a:p>
            <a:r>
              <a:rPr lang="en-US" dirty="0" smtClean="0"/>
              <a:t>Use assessment results to judge or punish faculty</a:t>
            </a:r>
            <a:endParaRPr lang="en-US" dirty="0" smtClean="0"/>
          </a:p>
          <a:p>
            <a:r>
              <a:rPr lang="en-US" dirty="0" smtClean="0"/>
              <a:t>Expect </a:t>
            </a:r>
            <a:r>
              <a:rPr lang="en-US" dirty="0" smtClean="0"/>
              <a:t>perfection</a:t>
            </a:r>
          </a:p>
          <a:p>
            <a:r>
              <a:rPr lang="en-US" dirty="0" smtClean="0"/>
              <a:t>Collect more data than you can use</a:t>
            </a:r>
            <a:endParaRPr lang="en-US" dirty="0"/>
          </a:p>
        </p:txBody>
      </p:sp>
    </p:spTree>
    <p:extLst>
      <p:ext uri="{BB962C8B-B14F-4D97-AF65-F5344CB8AC3E}">
        <p14:creationId xmlns:p14="http://schemas.microsoft.com/office/powerpoint/2010/main" val="81979612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Step 5:</a:t>
            </a:r>
            <a:br>
              <a:rPr lang="en-US" dirty="0" smtClean="0"/>
            </a:br>
            <a:r>
              <a:rPr lang="en-US" dirty="0" smtClean="0"/>
              <a:t>Discuss Results and Close the Loop</a:t>
            </a:r>
            <a:endParaRPr lang="en-US" dirty="0"/>
          </a:p>
        </p:txBody>
      </p:sp>
    </p:spTree>
    <p:extLst>
      <p:ext uri="{BB962C8B-B14F-4D97-AF65-F5344CB8AC3E}">
        <p14:creationId xmlns:p14="http://schemas.microsoft.com/office/powerpoint/2010/main" val="232814917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61884" y="181899"/>
            <a:ext cx="7516214" cy="1578076"/>
          </a:xfrm>
        </p:spPr>
        <p:txBody>
          <a:bodyPr>
            <a:normAutofit/>
          </a:bodyPr>
          <a:lstStyle/>
          <a:p>
            <a:r>
              <a:rPr lang="en-US" sz="3200" dirty="0" smtClean="0"/>
              <a:t>Closing the </a:t>
            </a:r>
            <a:r>
              <a:rPr lang="en-US" sz="3200" dirty="0" smtClean="0"/>
              <a:t>Loop: Strategies for Effective Use of Assessment Results</a:t>
            </a:r>
            <a:endParaRPr lang="en-US" sz="3200" dirty="0"/>
          </a:p>
        </p:txBody>
      </p:sp>
      <p:sp>
        <p:nvSpPr>
          <p:cNvPr id="5" name="Content Placeholder 4"/>
          <p:cNvSpPr>
            <a:spLocks noGrp="1"/>
          </p:cNvSpPr>
          <p:nvPr>
            <p:ph idx="1"/>
          </p:nvPr>
        </p:nvSpPr>
        <p:spPr>
          <a:xfrm>
            <a:off x="967657" y="1307691"/>
            <a:ext cx="7704667" cy="5083276"/>
          </a:xfrm>
        </p:spPr>
        <p:txBody>
          <a:bodyPr>
            <a:noAutofit/>
          </a:bodyPr>
          <a:lstStyle/>
          <a:p>
            <a:pPr lvl="0"/>
            <a:r>
              <a:rPr lang="en-US" sz="2400" dirty="0" smtClean="0"/>
              <a:t>Present results at department meetings or retreats to </a:t>
            </a:r>
            <a:r>
              <a:rPr lang="en-US" sz="2400" dirty="0"/>
              <a:t>s</a:t>
            </a:r>
            <a:r>
              <a:rPr lang="en-US" sz="2400" dirty="0" smtClean="0"/>
              <a:t>timulating </a:t>
            </a:r>
            <a:r>
              <a:rPr lang="en-US" sz="2400" dirty="0"/>
              <a:t>faculty discussion on student </a:t>
            </a:r>
            <a:r>
              <a:rPr lang="en-US" sz="2400" dirty="0" smtClean="0"/>
              <a:t>learning and pedagogy</a:t>
            </a:r>
            <a:endParaRPr lang="en-US" sz="2400" dirty="0"/>
          </a:p>
          <a:p>
            <a:pPr lvl="0"/>
            <a:r>
              <a:rPr lang="en-US" sz="2400" dirty="0" smtClean="0"/>
              <a:t>You might also:</a:t>
            </a:r>
          </a:p>
          <a:p>
            <a:pPr lvl="1"/>
            <a:r>
              <a:rPr lang="en-US" sz="2000" dirty="0" smtClean="0"/>
              <a:t>Present results to student groups or within key classes to e</a:t>
            </a:r>
            <a:r>
              <a:rPr lang="en-US" sz="2000" dirty="0" smtClean="0"/>
              <a:t>ngage </a:t>
            </a:r>
            <a:r>
              <a:rPr lang="en-US" sz="2000" dirty="0"/>
              <a:t>students in their own </a:t>
            </a:r>
            <a:r>
              <a:rPr lang="en-US" sz="2000" dirty="0" smtClean="0"/>
              <a:t>learning</a:t>
            </a:r>
          </a:p>
          <a:p>
            <a:pPr lvl="1"/>
            <a:r>
              <a:rPr lang="en-US" sz="2000" dirty="0" smtClean="0"/>
              <a:t>Report results on the website to </a:t>
            </a:r>
            <a:r>
              <a:rPr lang="en-US" sz="2000" dirty="0" smtClean="0"/>
              <a:t>demonstrat</a:t>
            </a:r>
            <a:r>
              <a:rPr lang="en-US" sz="2000" dirty="0" smtClean="0"/>
              <a:t>e student achievement or raise awareness of learning goals </a:t>
            </a:r>
          </a:p>
          <a:p>
            <a:pPr lvl="1"/>
            <a:r>
              <a:rPr lang="en-US" sz="2000" dirty="0" smtClean="0"/>
              <a:t>Seek input from alumni or employers to improve practices </a:t>
            </a:r>
            <a:endParaRPr lang="en-US" sz="2000" dirty="0" smtClean="0"/>
          </a:p>
        </p:txBody>
      </p:sp>
    </p:spTree>
    <p:extLst>
      <p:ext uri="{BB962C8B-B14F-4D97-AF65-F5344CB8AC3E}">
        <p14:creationId xmlns:p14="http://schemas.microsoft.com/office/powerpoint/2010/main" val="32401315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90833" y="181898"/>
            <a:ext cx="7487265" cy="1076631"/>
          </a:xfrm>
        </p:spPr>
        <p:txBody>
          <a:bodyPr>
            <a:normAutofit fontScale="90000"/>
          </a:bodyPr>
          <a:lstStyle/>
          <a:p>
            <a:r>
              <a:rPr lang="en-US" dirty="0" smtClean="0"/>
              <a:t>Using Results to Create A Culture of Evidence</a:t>
            </a:r>
            <a:endParaRPr lang="en-US" dirty="0"/>
          </a:p>
        </p:txBody>
      </p:sp>
      <p:sp>
        <p:nvSpPr>
          <p:cNvPr id="5" name="Content Placeholder 4"/>
          <p:cNvSpPr>
            <a:spLocks noGrp="1"/>
          </p:cNvSpPr>
          <p:nvPr>
            <p:ph idx="1"/>
          </p:nvPr>
        </p:nvSpPr>
        <p:spPr>
          <a:xfrm>
            <a:off x="1258529" y="1474838"/>
            <a:ext cx="7536971" cy="4866967"/>
          </a:xfrm>
        </p:spPr>
        <p:txBody>
          <a:bodyPr>
            <a:noAutofit/>
          </a:bodyPr>
          <a:lstStyle/>
          <a:p>
            <a:pPr lvl="0"/>
            <a:r>
              <a:rPr lang="en-US" sz="2800" dirty="0" smtClean="0"/>
              <a:t>Use results: </a:t>
            </a:r>
          </a:p>
          <a:p>
            <a:pPr lvl="1"/>
            <a:r>
              <a:rPr lang="en-US" sz="2400" dirty="0" smtClean="0"/>
              <a:t>To examine </a:t>
            </a:r>
            <a:r>
              <a:rPr lang="en-US" sz="2400" dirty="0"/>
              <a:t>skill development </a:t>
            </a:r>
            <a:r>
              <a:rPr lang="en-US" sz="2400" dirty="0" smtClean="0"/>
              <a:t>across</a:t>
            </a:r>
            <a:r>
              <a:rPr lang="en-US" sz="2400" dirty="0" smtClean="0"/>
              <a:t> the curriculum</a:t>
            </a:r>
          </a:p>
          <a:p>
            <a:pPr lvl="1"/>
            <a:r>
              <a:rPr lang="en-US" sz="2400" dirty="0" smtClean="0"/>
              <a:t>To examine </a:t>
            </a:r>
            <a:r>
              <a:rPr lang="en-US" sz="2400" dirty="0"/>
              <a:t>curriculum content coverage and </a:t>
            </a:r>
            <a:r>
              <a:rPr lang="en-US" sz="2400" dirty="0" smtClean="0"/>
              <a:t>areas for program modification </a:t>
            </a:r>
            <a:r>
              <a:rPr lang="en-US" sz="2400" dirty="0" smtClean="0"/>
              <a:t> </a:t>
            </a:r>
          </a:p>
          <a:p>
            <a:pPr lvl="1"/>
            <a:r>
              <a:rPr lang="en-US" sz="2400" dirty="0" smtClean="0"/>
              <a:t>To improve instruction and i</a:t>
            </a:r>
            <a:r>
              <a:rPr lang="en-US" sz="2400" dirty="0" smtClean="0"/>
              <a:t>ntroduce </a:t>
            </a:r>
            <a:r>
              <a:rPr lang="en-US" sz="2400" dirty="0"/>
              <a:t>new </a:t>
            </a:r>
            <a:r>
              <a:rPr lang="en-US" sz="2400" dirty="0" smtClean="0"/>
              <a:t>pedagogies</a:t>
            </a:r>
          </a:p>
          <a:p>
            <a:pPr lvl="2"/>
            <a:r>
              <a:rPr lang="en-US" sz="1800" dirty="0" smtClean="0"/>
              <a:t>Contact CETL for resources and support</a:t>
            </a:r>
            <a:endParaRPr lang="en-US" sz="1800" dirty="0"/>
          </a:p>
          <a:p>
            <a:pPr lvl="1"/>
            <a:r>
              <a:rPr lang="en-US" sz="2400" dirty="0" smtClean="0"/>
              <a:t>To improve </a:t>
            </a:r>
            <a:r>
              <a:rPr lang="en-US" sz="2400" dirty="0"/>
              <a:t>and </a:t>
            </a:r>
            <a:r>
              <a:rPr lang="en-US" sz="2400" dirty="0" smtClean="0"/>
              <a:t>refine </a:t>
            </a:r>
            <a:r>
              <a:rPr lang="en-US" sz="2400" dirty="0"/>
              <a:t>your assessment </a:t>
            </a:r>
            <a:r>
              <a:rPr lang="en-US" sz="2400" dirty="0" smtClean="0"/>
              <a:t>process/methods</a:t>
            </a:r>
            <a:r>
              <a:rPr lang="en-US" sz="2400" dirty="0" smtClean="0"/>
              <a:t> </a:t>
            </a:r>
            <a:r>
              <a:rPr lang="en-US" dirty="0"/>
              <a:t> </a:t>
            </a:r>
          </a:p>
        </p:txBody>
      </p:sp>
    </p:spTree>
    <p:extLst>
      <p:ext uri="{BB962C8B-B14F-4D97-AF65-F5344CB8AC3E}">
        <p14:creationId xmlns:p14="http://schemas.microsoft.com/office/powerpoint/2010/main" val="68351875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410"/>
            <a:ext cx="8229600" cy="649414"/>
          </a:xfrm>
        </p:spPr>
        <p:txBody>
          <a:bodyPr>
            <a:normAutofit fontScale="90000"/>
          </a:bodyPr>
          <a:lstStyle/>
          <a:p>
            <a:r>
              <a:rPr lang="en-US" dirty="0" smtClean="0"/>
              <a:t>The 5-Year Assessment Plan </a:t>
            </a:r>
            <a:endParaRPr lang="en-US" dirty="0"/>
          </a:p>
        </p:txBody>
      </p:sp>
      <p:graphicFrame>
        <p:nvGraphicFramePr>
          <p:cNvPr id="5" name="Content Placeholder 4"/>
          <p:cNvGraphicFramePr>
            <a:graphicFrameLocks noGrp="1"/>
          </p:cNvGraphicFramePr>
          <p:nvPr>
            <p:ph idx="1"/>
            <p:extLst/>
          </p:nvPr>
        </p:nvGraphicFramePr>
        <p:xfrm>
          <a:off x="310896" y="1042416"/>
          <a:ext cx="8522208" cy="5376674"/>
        </p:xfrm>
        <a:graphic>
          <a:graphicData uri="http://schemas.openxmlformats.org/drawingml/2006/table">
            <a:tbl>
              <a:tblPr firstRow="1" bandRow="1">
                <a:tableStyleId>{5C22544A-7EE6-4342-B048-85BDC9FD1C3A}</a:tableStyleId>
              </a:tblPr>
              <a:tblGrid>
                <a:gridCol w="1420368">
                  <a:extLst>
                    <a:ext uri="{9D8B030D-6E8A-4147-A177-3AD203B41FA5}">
                      <a16:colId xmlns:a16="http://schemas.microsoft.com/office/drawing/2014/main" val="20000"/>
                    </a:ext>
                  </a:extLst>
                </a:gridCol>
                <a:gridCol w="1382492">
                  <a:extLst>
                    <a:ext uri="{9D8B030D-6E8A-4147-A177-3AD203B41FA5}">
                      <a16:colId xmlns:a16="http://schemas.microsoft.com/office/drawing/2014/main" val="20001"/>
                    </a:ext>
                  </a:extLst>
                </a:gridCol>
                <a:gridCol w="1458244">
                  <a:extLst>
                    <a:ext uri="{9D8B030D-6E8A-4147-A177-3AD203B41FA5}">
                      <a16:colId xmlns:a16="http://schemas.microsoft.com/office/drawing/2014/main" val="20002"/>
                    </a:ext>
                  </a:extLst>
                </a:gridCol>
                <a:gridCol w="1420368">
                  <a:extLst>
                    <a:ext uri="{9D8B030D-6E8A-4147-A177-3AD203B41FA5}">
                      <a16:colId xmlns:a16="http://schemas.microsoft.com/office/drawing/2014/main" val="20003"/>
                    </a:ext>
                  </a:extLst>
                </a:gridCol>
                <a:gridCol w="1420368">
                  <a:extLst>
                    <a:ext uri="{9D8B030D-6E8A-4147-A177-3AD203B41FA5}">
                      <a16:colId xmlns:a16="http://schemas.microsoft.com/office/drawing/2014/main" val="20004"/>
                    </a:ext>
                  </a:extLst>
                </a:gridCol>
                <a:gridCol w="1420368">
                  <a:extLst>
                    <a:ext uri="{9D8B030D-6E8A-4147-A177-3AD203B41FA5}">
                      <a16:colId xmlns:a16="http://schemas.microsoft.com/office/drawing/2014/main" val="20005"/>
                    </a:ext>
                  </a:extLst>
                </a:gridCol>
              </a:tblGrid>
              <a:tr h="444504">
                <a:tc>
                  <a:txBody>
                    <a:bodyPr/>
                    <a:lstStyle/>
                    <a:p>
                      <a:pPr algn="ctr"/>
                      <a:endParaRPr lang="en-US" dirty="0"/>
                    </a:p>
                  </a:txBody>
                  <a:tcPr/>
                </a:tc>
                <a:tc>
                  <a:txBody>
                    <a:bodyPr/>
                    <a:lstStyle/>
                    <a:p>
                      <a:pPr algn="ctr"/>
                      <a:r>
                        <a:rPr lang="en-US" dirty="0" smtClean="0"/>
                        <a:t>17-18</a:t>
                      </a:r>
                      <a:endParaRPr lang="en-US" dirty="0"/>
                    </a:p>
                  </a:txBody>
                  <a:tcPr/>
                </a:tc>
                <a:tc>
                  <a:txBody>
                    <a:bodyPr/>
                    <a:lstStyle/>
                    <a:p>
                      <a:pPr algn="ctr"/>
                      <a:r>
                        <a:rPr lang="en-US" dirty="0" smtClean="0"/>
                        <a:t>18-19</a:t>
                      </a:r>
                      <a:endParaRPr lang="en-US" dirty="0"/>
                    </a:p>
                  </a:txBody>
                  <a:tcPr/>
                </a:tc>
                <a:tc>
                  <a:txBody>
                    <a:bodyPr/>
                    <a:lstStyle/>
                    <a:p>
                      <a:pPr algn="ctr"/>
                      <a:r>
                        <a:rPr lang="en-US" dirty="0" smtClean="0"/>
                        <a:t>19-20</a:t>
                      </a:r>
                      <a:endParaRPr lang="en-US" dirty="0"/>
                    </a:p>
                  </a:txBody>
                  <a:tcPr/>
                </a:tc>
                <a:tc>
                  <a:txBody>
                    <a:bodyPr/>
                    <a:lstStyle/>
                    <a:p>
                      <a:pPr algn="ctr"/>
                      <a:r>
                        <a:rPr lang="en-US" dirty="0" smtClean="0"/>
                        <a:t>20-21</a:t>
                      </a:r>
                      <a:endParaRPr lang="en-US" dirty="0"/>
                    </a:p>
                  </a:txBody>
                  <a:tcPr/>
                </a:tc>
                <a:tc>
                  <a:txBody>
                    <a:bodyPr/>
                    <a:lstStyle/>
                    <a:p>
                      <a:pPr algn="ctr"/>
                      <a:r>
                        <a:rPr lang="en-US" dirty="0" smtClean="0"/>
                        <a:t>21-22</a:t>
                      </a:r>
                      <a:endParaRPr lang="en-US" dirty="0"/>
                    </a:p>
                  </a:txBody>
                  <a:tcPr/>
                </a:tc>
                <a:extLst>
                  <a:ext uri="{0D108BD9-81ED-4DB2-BD59-A6C34878D82A}">
                    <a16:rowId xmlns:a16="http://schemas.microsoft.com/office/drawing/2014/main" val="10000"/>
                  </a:ext>
                </a:extLst>
              </a:tr>
              <a:tr h="986434">
                <a:tc>
                  <a:txBody>
                    <a:bodyPr/>
                    <a:lstStyle/>
                    <a:p>
                      <a:pPr algn="ctr"/>
                      <a:r>
                        <a:rPr lang="en-US" dirty="0" smtClean="0"/>
                        <a:t>PLO1</a:t>
                      </a:r>
                      <a:endParaRPr lang="en-US" dirty="0"/>
                    </a:p>
                  </a:txBody>
                  <a:tcPr/>
                </a:tc>
                <a:tc>
                  <a:txBody>
                    <a:bodyPr/>
                    <a:lstStyle/>
                    <a:p>
                      <a:pPr algn="ctr"/>
                      <a:r>
                        <a:rPr lang="en-US" sz="1600" dirty="0" smtClean="0"/>
                        <a:t>Action plan and timeline</a:t>
                      </a:r>
                      <a:endParaRPr lang="en-US" sz="1600" dirty="0"/>
                    </a:p>
                  </a:txBody>
                  <a:tcPr/>
                </a:tc>
                <a:tc>
                  <a:txBody>
                    <a:bodyPr/>
                    <a:lstStyle/>
                    <a:p>
                      <a:pPr algn="ctr"/>
                      <a:endParaRPr lang="en-US" sz="1600" dirty="0"/>
                    </a:p>
                  </a:txBody>
                  <a:tcPr/>
                </a:tc>
                <a:tc>
                  <a:txBody>
                    <a:bodyPr/>
                    <a:lstStyle/>
                    <a:p>
                      <a:pPr algn="ctr"/>
                      <a:endParaRPr lang="en-US" sz="1600"/>
                    </a:p>
                  </a:txBody>
                  <a:tcPr/>
                </a:tc>
                <a:tc>
                  <a:txBody>
                    <a:bodyPr/>
                    <a:lstStyle/>
                    <a:p>
                      <a:pPr algn="ctr"/>
                      <a:endParaRPr lang="en-US" sz="1600"/>
                    </a:p>
                  </a:txBody>
                  <a:tcPr/>
                </a:tc>
                <a:tc>
                  <a:txBody>
                    <a:bodyPr/>
                    <a:lstStyle/>
                    <a:p>
                      <a:pPr algn="ctr"/>
                      <a:endParaRPr lang="en-US" sz="1600"/>
                    </a:p>
                  </a:txBody>
                  <a:tcPr/>
                </a:tc>
                <a:extLst>
                  <a:ext uri="{0D108BD9-81ED-4DB2-BD59-A6C34878D82A}">
                    <a16:rowId xmlns:a16="http://schemas.microsoft.com/office/drawing/2014/main" val="10001"/>
                  </a:ext>
                </a:extLst>
              </a:tr>
              <a:tr h="986434">
                <a:tc>
                  <a:txBody>
                    <a:bodyPr/>
                    <a:lstStyle/>
                    <a:p>
                      <a:pPr algn="ctr"/>
                      <a:r>
                        <a:rPr lang="en-US" dirty="0" smtClean="0"/>
                        <a:t>PLO2</a:t>
                      </a:r>
                      <a:endParaRPr lang="en-US" dirty="0"/>
                    </a:p>
                  </a:txBody>
                  <a:tcPr/>
                </a:tc>
                <a:tc>
                  <a:txBody>
                    <a:bodyPr/>
                    <a:lstStyle/>
                    <a:p>
                      <a:pPr algn="ctr"/>
                      <a:endParaRPr lang="en-US" sz="1600" dirty="0"/>
                    </a:p>
                  </a:txBody>
                  <a:tcPr/>
                </a:tc>
                <a:tc>
                  <a:txBody>
                    <a:bodyPr/>
                    <a:lstStyle/>
                    <a:p>
                      <a:pPr algn="ctr"/>
                      <a:r>
                        <a:rPr lang="en-US" sz="1600" dirty="0" smtClean="0"/>
                        <a:t>Action plan and timeline</a:t>
                      </a:r>
                      <a:endParaRPr lang="en-US" sz="1600" dirty="0"/>
                    </a:p>
                  </a:txBody>
                  <a:tcPr/>
                </a:tc>
                <a:tc>
                  <a:txBody>
                    <a:bodyPr/>
                    <a:lstStyle/>
                    <a:p>
                      <a:pPr algn="ctr"/>
                      <a:endParaRPr lang="en-US" sz="1600" dirty="0"/>
                    </a:p>
                  </a:txBody>
                  <a:tcPr/>
                </a:tc>
                <a:tc>
                  <a:txBody>
                    <a:bodyPr/>
                    <a:lstStyle/>
                    <a:p>
                      <a:pPr algn="ctr"/>
                      <a:endParaRPr lang="en-US" sz="1600"/>
                    </a:p>
                  </a:txBody>
                  <a:tcPr/>
                </a:tc>
                <a:tc>
                  <a:txBody>
                    <a:bodyPr/>
                    <a:lstStyle/>
                    <a:p>
                      <a:pPr algn="ctr"/>
                      <a:endParaRPr lang="en-US" sz="1600"/>
                    </a:p>
                  </a:txBody>
                  <a:tcPr/>
                </a:tc>
                <a:extLst>
                  <a:ext uri="{0D108BD9-81ED-4DB2-BD59-A6C34878D82A}">
                    <a16:rowId xmlns:a16="http://schemas.microsoft.com/office/drawing/2014/main" val="10002"/>
                  </a:ext>
                </a:extLst>
              </a:tr>
              <a:tr h="986434">
                <a:tc>
                  <a:txBody>
                    <a:bodyPr/>
                    <a:lstStyle/>
                    <a:p>
                      <a:pPr algn="ctr"/>
                      <a:r>
                        <a:rPr lang="en-US" dirty="0" smtClean="0"/>
                        <a:t>PLO3</a:t>
                      </a:r>
                      <a:endParaRPr lang="en-US" dirty="0"/>
                    </a:p>
                  </a:txBody>
                  <a:tcPr/>
                </a:tc>
                <a:tc>
                  <a:txBody>
                    <a:bodyPr/>
                    <a:lstStyle/>
                    <a:p>
                      <a:pPr algn="ctr"/>
                      <a:endParaRPr lang="en-US" sz="1600"/>
                    </a:p>
                  </a:txBody>
                  <a:tcPr/>
                </a:tc>
                <a:tc>
                  <a:txBody>
                    <a:bodyPr/>
                    <a:lstStyle/>
                    <a:p>
                      <a:pPr algn="ct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t>Action plan and timeline</a:t>
                      </a:r>
                    </a:p>
                  </a:txBody>
                  <a:tcPr/>
                </a:tc>
                <a:tc>
                  <a:txBody>
                    <a:bodyPr/>
                    <a:lstStyle/>
                    <a:p>
                      <a:pPr algn="ctr"/>
                      <a:endParaRPr lang="en-US" sz="1600" dirty="0"/>
                    </a:p>
                  </a:txBody>
                  <a:tcPr/>
                </a:tc>
                <a:tc>
                  <a:txBody>
                    <a:bodyPr/>
                    <a:lstStyle/>
                    <a:p>
                      <a:pPr algn="ctr"/>
                      <a:endParaRPr lang="en-US" sz="1600"/>
                    </a:p>
                  </a:txBody>
                  <a:tcPr/>
                </a:tc>
                <a:extLst>
                  <a:ext uri="{0D108BD9-81ED-4DB2-BD59-A6C34878D82A}">
                    <a16:rowId xmlns:a16="http://schemas.microsoft.com/office/drawing/2014/main" val="10003"/>
                  </a:ext>
                </a:extLst>
              </a:tr>
              <a:tr h="986434">
                <a:tc>
                  <a:txBody>
                    <a:bodyPr/>
                    <a:lstStyle/>
                    <a:p>
                      <a:pPr algn="ctr"/>
                      <a:r>
                        <a:rPr lang="en-US" dirty="0" smtClean="0"/>
                        <a:t>PLO4</a:t>
                      </a:r>
                      <a:endParaRPr lang="en-US" dirty="0"/>
                    </a:p>
                  </a:txBody>
                  <a:tcPr/>
                </a:tc>
                <a:tc>
                  <a:txBody>
                    <a:bodyPr/>
                    <a:lstStyle/>
                    <a:p>
                      <a:pPr algn="ctr"/>
                      <a:endParaRPr lang="en-US" sz="1600"/>
                    </a:p>
                  </a:txBody>
                  <a:tcPr/>
                </a:tc>
                <a:tc>
                  <a:txBody>
                    <a:bodyPr/>
                    <a:lstStyle/>
                    <a:p>
                      <a:pPr algn="ctr"/>
                      <a:endParaRPr lang="en-US" sz="1600" dirty="0"/>
                    </a:p>
                  </a:txBody>
                  <a:tcPr/>
                </a:tc>
                <a:tc>
                  <a:txBody>
                    <a:bodyPr/>
                    <a:lstStyle/>
                    <a:p>
                      <a:pPr algn="ct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t>Action plan and timeline</a:t>
                      </a:r>
                    </a:p>
                  </a:txBody>
                  <a:tcPr/>
                </a:tc>
                <a:tc>
                  <a:txBody>
                    <a:bodyPr/>
                    <a:lstStyle/>
                    <a:p>
                      <a:pPr algn="ctr"/>
                      <a:endParaRPr lang="en-US" sz="1600" dirty="0"/>
                    </a:p>
                  </a:txBody>
                  <a:tcPr/>
                </a:tc>
                <a:extLst>
                  <a:ext uri="{0D108BD9-81ED-4DB2-BD59-A6C34878D82A}">
                    <a16:rowId xmlns:a16="http://schemas.microsoft.com/office/drawing/2014/main" val="10004"/>
                  </a:ext>
                </a:extLst>
              </a:tr>
              <a:tr h="986434">
                <a:tc>
                  <a:txBody>
                    <a:bodyPr/>
                    <a:lstStyle/>
                    <a:p>
                      <a:pPr algn="ctr"/>
                      <a:r>
                        <a:rPr lang="en-US" dirty="0" smtClean="0"/>
                        <a:t>PLO5</a:t>
                      </a:r>
                      <a:endParaRPr lang="en-US" dirty="0"/>
                    </a:p>
                  </a:txBody>
                  <a:tcPr/>
                </a:tc>
                <a:tc>
                  <a:txBody>
                    <a:bodyPr/>
                    <a:lstStyle/>
                    <a:p>
                      <a:pPr algn="ctr"/>
                      <a:endParaRPr lang="en-US" sz="1600"/>
                    </a:p>
                  </a:txBody>
                  <a:tcPr/>
                </a:tc>
                <a:tc>
                  <a:txBody>
                    <a:bodyPr/>
                    <a:lstStyle/>
                    <a:p>
                      <a:pPr algn="ctr"/>
                      <a:endParaRPr lang="en-US" sz="1600"/>
                    </a:p>
                  </a:txBody>
                  <a:tcPr/>
                </a:tc>
                <a:tc>
                  <a:txBody>
                    <a:bodyPr/>
                    <a:lstStyle/>
                    <a:p>
                      <a:pPr algn="ctr"/>
                      <a:endParaRPr lang="en-US" sz="1600" dirty="0"/>
                    </a:p>
                  </a:txBody>
                  <a:tcPr/>
                </a:tc>
                <a:tc>
                  <a:txBody>
                    <a:bodyPr/>
                    <a:lstStyle/>
                    <a:p>
                      <a:pPr algn="ct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smtClean="0"/>
                        <a:t>Action plan and timeline</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61690167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98847" y="1042175"/>
            <a:ext cx="7605457" cy="680002"/>
          </a:xfrm>
        </p:spPr>
        <p:txBody>
          <a:bodyPr>
            <a:noAutofit/>
          </a:bodyPr>
          <a:lstStyle/>
          <a:p>
            <a:r>
              <a:rPr lang="en-US" sz="3000" dirty="0"/>
              <a:t>Comprehensive 5-Year Assessment Plan </a:t>
            </a:r>
          </a:p>
        </p:txBody>
      </p:sp>
      <p:graphicFrame>
        <p:nvGraphicFramePr>
          <p:cNvPr id="5" name="Content Placeholder 4"/>
          <p:cNvGraphicFramePr>
            <a:graphicFrameLocks noGrp="1"/>
          </p:cNvGraphicFramePr>
          <p:nvPr>
            <p:ph idx="1"/>
            <p:extLst/>
          </p:nvPr>
        </p:nvGraphicFramePr>
        <p:xfrm>
          <a:off x="730430" y="1605182"/>
          <a:ext cx="8168901" cy="4271555"/>
        </p:xfrm>
        <a:graphic>
          <a:graphicData uri="http://schemas.openxmlformats.org/drawingml/2006/table">
            <a:tbl>
              <a:tblPr firstRow="1" bandRow="1">
                <a:tableStyleId>{5C22544A-7EE6-4342-B048-85BDC9FD1C3A}</a:tableStyleId>
              </a:tblPr>
              <a:tblGrid>
                <a:gridCol w="349605">
                  <a:extLst>
                    <a:ext uri="{9D8B030D-6E8A-4147-A177-3AD203B41FA5}">
                      <a16:colId xmlns:a16="http://schemas.microsoft.com/office/drawing/2014/main" val="302522421"/>
                    </a:ext>
                  </a:extLst>
                </a:gridCol>
                <a:gridCol w="344679">
                  <a:extLst>
                    <a:ext uri="{9D8B030D-6E8A-4147-A177-3AD203B41FA5}">
                      <a16:colId xmlns:a16="http://schemas.microsoft.com/office/drawing/2014/main" val="1676866981"/>
                    </a:ext>
                  </a:extLst>
                </a:gridCol>
                <a:gridCol w="354527">
                  <a:extLst>
                    <a:ext uri="{9D8B030D-6E8A-4147-A177-3AD203B41FA5}">
                      <a16:colId xmlns:a16="http://schemas.microsoft.com/office/drawing/2014/main" val="20000"/>
                    </a:ext>
                  </a:extLst>
                </a:gridCol>
                <a:gridCol w="925710">
                  <a:extLst>
                    <a:ext uri="{9D8B030D-6E8A-4147-A177-3AD203B41FA5}">
                      <a16:colId xmlns:a16="http://schemas.microsoft.com/office/drawing/2014/main" val="20001"/>
                    </a:ext>
                  </a:extLst>
                </a:gridCol>
                <a:gridCol w="1022227">
                  <a:extLst>
                    <a:ext uri="{9D8B030D-6E8A-4147-A177-3AD203B41FA5}">
                      <a16:colId xmlns:a16="http://schemas.microsoft.com/office/drawing/2014/main" val="20002"/>
                    </a:ext>
                  </a:extLst>
                </a:gridCol>
                <a:gridCol w="898130">
                  <a:extLst>
                    <a:ext uri="{9D8B030D-6E8A-4147-A177-3AD203B41FA5}">
                      <a16:colId xmlns:a16="http://schemas.microsoft.com/office/drawing/2014/main" val="20003"/>
                    </a:ext>
                  </a:extLst>
                </a:gridCol>
                <a:gridCol w="1053733">
                  <a:extLst>
                    <a:ext uri="{9D8B030D-6E8A-4147-A177-3AD203B41FA5}">
                      <a16:colId xmlns:a16="http://schemas.microsoft.com/office/drawing/2014/main" val="20004"/>
                    </a:ext>
                  </a:extLst>
                </a:gridCol>
                <a:gridCol w="1151429">
                  <a:extLst>
                    <a:ext uri="{9D8B030D-6E8A-4147-A177-3AD203B41FA5}">
                      <a16:colId xmlns:a16="http://schemas.microsoft.com/office/drawing/2014/main" val="20005"/>
                    </a:ext>
                  </a:extLst>
                </a:gridCol>
                <a:gridCol w="1113607">
                  <a:extLst>
                    <a:ext uri="{9D8B030D-6E8A-4147-A177-3AD203B41FA5}">
                      <a16:colId xmlns:a16="http://schemas.microsoft.com/office/drawing/2014/main" val="544885512"/>
                    </a:ext>
                  </a:extLst>
                </a:gridCol>
                <a:gridCol w="955254">
                  <a:extLst>
                    <a:ext uri="{9D8B030D-6E8A-4147-A177-3AD203B41FA5}">
                      <a16:colId xmlns:a16="http://schemas.microsoft.com/office/drawing/2014/main" val="929036926"/>
                    </a:ext>
                  </a:extLst>
                </a:gridCol>
              </a:tblGrid>
              <a:tr h="1645706">
                <a:tc>
                  <a:txBody>
                    <a:bodyPr/>
                    <a:lstStyle/>
                    <a:p>
                      <a:pPr algn="ctr"/>
                      <a:r>
                        <a:rPr lang="en-US" sz="1600" dirty="0" smtClean="0"/>
                        <a:t>I</a:t>
                      </a:r>
                    </a:p>
                    <a:p>
                      <a:pPr algn="ctr"/>
                      <a:r>
                        <a:rPr lang="en-US" sz="1600" dirty="0" smtClean="0"/>
                        <a:t>L</a:t>
                      </a:r>
                    </a:p>
                    <a:p>
                      <a:pPr algn="ctr"/>
                      <a:r>
                        <a:rPr lang="en-US" sz="1600" dirty="0" smtClean="0"/>
                        <a:t>O</a:t>
                      </a:r>
                      <a:endParaRPr lang="en-US" sz="1600" dirty="0"/>
                    </a:p>
                  </a:txBody>
                  <a:tcPr marL="68571" marR="68571" marT="34286" marB="34286"/>
                </a:tc>
                <a:tc>
                  <a:txBody>
                    <a:bodyPr/>
                    <a:lstStyle/>
                    <a:p>
                      <a:pPr algn="ctr"/>
                      <a:r>
                        <a:rPr lang="en-US" sz="1600" dirty="0" smtClean="0"/>
                        <a:t>P</a:t>
                      </a:r>
                    </a:p>
                    <a:p>
                      <a:pPr algn="ctr"/>
                      <a:r>
                        <a:rPr lang="en-US" sz="1600" dirty="0" smtClean="0"/>
                        <a:t>L</a:t>
                      </a:r>
                    </a:p>
                    <a:p>
                      <a:pPr algn="ctr"/>
                      <a:r>
                        <a:rPr lang="en-US" sz="1600" dirty="0" smtClean="0"/>
                        <a:t>O</a:t>
                      </a:r>
                      <a:endParaRPr lang="en-US" sz="1600" dirty="0"/>
                    </a:p>
                  </a:txBody>
                  <a:tcPr marL="68571" marR="68571" marT="34286" marB="34286"/>
                </a:tc>
                <a:tc>
                  <a:txBody>
                    <a:bodyPr/>
                    <a:lstStyle/>
                    <a:p>
                      <a:pPr algn="ctr"/>
                      <a:r>
                        <a:rPr lang="en-US" sz="1600" dirty="0" smtClean="0"/>
                        <a:t>S</a:t>
                      </a:r>
                    </a:p>
                    <a:p>
                      <a:pPr algn="ctr"/>
                      <a:r>
                        <a:rPr lang="en-US" sz="1600" dirty="0" smtClean="0"/>
                        <a:t>L</a:t>
                      </a:r>
                    </a:p>
                    <a:p>
                      <a:pPr algn="ctr"/>
                      <a:r>
                        <a:rPr lang="en-US" sz="1600" dirty="0" smtClean="0"/>
                        <a:t>O</a:t>
                      </a:r>
                      <a:endParaRPr lang="en-US" sz="1600" dirty="0"/>
                    </a:p>
                  </a:txBody>
                  <a:tcPr marL="68571" marR="68571" marT="34286" marB="34286"/>
                </a:tc>
                <a:tc>
                  <a:txBody>
                    <a:bodyPr/>
                    <a:lstStyle/>
                    <a:p>
                      <a:pPr marL="0" marR="0">
                        <a:spcBef>
                          <a:spcPts val="0"/>
                        </a:spcBef>
                        <a:spcAft>
                          <a:spcPts val="0"/>
                        </a:spcAft>
                      </a:pPr>
                      <a:r>
                        <a:rPr lang="en-US" sz="1300" i="0" dirty="0">
                          <a:effectLst/>
                          <a:latin typeface="Times New Roman" panose="02020603050405020304" pitchFamily="18" charset="0"/>
                          <a:ea typeface="Times New Roman" panose="02020603050405020304" pitchFamily="18" charset="0"/>
                          <a:cs typeface="Times New Roman" panose="02020603050405020304" pitchFamily="18" charset="0"/>
                        </a:rPr>
                        <a:t>Course</a:t>
                      </a:r>
                      <a:endParaRPr lang="en-US" sz="2200" i="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300" i="0" dirty="0">
                          <a:effectLst/>
                          <a:latin typeface="Times New Roman" panose="02020603050405020304" pitchFamily="18" charset="0"/>
                          <a:ea typeface="Times New Roman" panose="02020603050405020304" pitchFamily="18" charset="0"/>
                          <a:cs typeface="Times New Roman" panose="02020603050405020304" pitchFamily="18" charset="0"/>
                        </a:rPr>
                        <a:t>where each SLO is assessed</a:t>
                      </a:r>
                      <a:endParaRPr lang="en-US" sz="2200" i="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28" marR="51428" marT="0" marB="0"/>
                </a:tc>
                <a:tc>
                  <a:txBody>
                    <a:bodyPr/>
                    <a:lstStyle/>
                    <a:p>
                      <a:pPr marL="0" marR="0">
                        <a:spcBef>
                          <a:spcPts val="0"/>
                        </a:spcBef>
                        <a:spcAft>
                          <a:spcPts val="0"/>
                        </a:spcAft>
                      </a:pPr>
                      <a:r>
                        <a:rPr lang="en-US" sz="1300" i="0" dirty="0">
                          <a:effectLst/>
                          <a:latin typeface="Times New Roman" panose="02020603050405020304" pitchFamily="18" charset="0"/>
                          <a:ea typeface="Times New Roman" panose="02020603050405020304" pitchFamily="18" charset="0"/>
                          <a:cs typeface="Times New Roman" panose="02020603050405020304" pitchFamily="18" charset="0"/>
                        </a:rPr>
                        <a:t>Assessment activity/</a:t>
                      </a:r>
                      <a:endParaRPr lang="en-US" sz="2200" i="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300" i="0" dirty="0">
                          <a:effectLst/>
                          <a:latin typeface="Times New Roman" panose="02020603050405020304" pitchFamily="18" charset="0"/>
                          <a:ea typeface="Times New Roman" panose="02020603050405020304" pitchFamily="18" charset="0"/>
                          <a:cs typeface="Times New Roman" panose="02020603050405020304" pitchFamily="18" charset="0"/>
                        </a:rPr>
                        <a:t>assignment used to measure each SLO</a:t>
                      </a:r>
                      <a:endParaRPr lang="en-US" sz="2200" i="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28" marR="51428" marT="0" marB="0"/>
                </a:tc>
                <a:tc>
                  <a:txBody>
                    <a:bodyPr/>
                    <a:lstStyle/>
                    <a:p>
                      <a:pPr marL="0" marR="0">
                        <a:spcBef>
                          <a:spcPts val="0"/>
                        </a:spcBef>
                        <a:spcAft>
                          <a:spcPts val="0"/>
                        </a:spcAft>
                      </a:pPr>
                      <a:r>
                        <a:rPr lang="en-US" sz="1300" i="0" dirty="0">
                          <a:effectLst/>
                          <a:latin typeface="Times New Roman" panose="02020603050405020304" pitchFamily="18" charset="0"/>
                          <a:ea typeface="Times New Roman" panose="02020603050405020304" pitchFamily="18" charset="0"/>
                          <a:cs typeface="Times New Roman" panose="02020603050405020304" pitchFamily="18" charset="0"/>
                        </a:rPr>
                        <a:t>Assessment tool used to measure outcome success</a:t>
                      </a:r>
                      <a:endParaRPr lang="en-US" sz="2200" i="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28" marR="51428" marT="0" marB="0"/>
                </a:tc>
                <a:tc>
                  <a:txBody>
                    <a:bodyPr/>
                    <a:lstStyle/>
                    <a:p>
                      <a:pPr marL="0" marR="0">
                        <a:spcBef>
                          <a:spcPts val="0"/>
                        </a:spcBef>
                        <a:spcAft>
                          <a:spcPts val="0"/>
                        </a:spcAft>
                      </a:pPr>
                      <a:r>
                        <a:rPr lang="en-US" sz="1300" i="0" dirty="0">
                          <a:effectLst/>
                          <a:latin typeface="Times New Roman" panose="02020603050405020304" pitchFamily="18" charset="0"/>
                          <a:ea typeface="Times New Roman" panose="02020603050405020304" pitchFamily="18" charset="0"/>
                          <a:cs typeface="Times New Roman" panose="02020603050405020304" pitchFamily="18" charset="0"/>
                        </a:rPr>
                        <a:t>Assessment schedule – how often SLOs will be assessed</a:t>
                      </a:r>
                      <a:endParaRPr lang="en-US" sz="2200" i="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28" marR="51428" marT="0" marB="0"/>
                </a:tc>
                <a:tc>
                  <a:txBody>
                    <a:bodyPr/>
                    <a:lstStyle/>
                    <a:p>
                      <a:pPr marL="0" marR="0">
                        <a:spcBef>
                          <a:spcPts val="0"/>
                        </a:spcBef>
                        <a:spcAft>
                          <a:spcPts val="0"/>
                        </a:spcAft>
                      </a:pPr>
                      <a:r>
                        <a:rPr lang="en-US" sz="1300" i="0" dirty="0">
                          <a:effectLst/>
                          <a:latin typeface="Times New Roman" panose="02020603050405020304" pitchFamily="18" charset="0"/>
                          <a:ea typeface="Times New Roman" panose="02020603050405020304" pitchFamily="18" charset="0"/>
                          <a:cs typeface="Times New Roman" panose="02020603050405020304" pitchFamily="18" charset="0"/>
                        </a:rPr>
                        <a:t>How data/</a:t>
                      </a:r>
                      <a:endParaRPr lang="en-US" sz="2200" i="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300" i="0" dirty="0">
                          <a:effectLst/>
                          <a:latin typeface="Times New Roman" panose="02020603050405020304" pitchFamily="18" charset="0"/>
                          <a:ea typeface="Times New Roman" panose="02020603050405020304" pitchFamily="18" charset="0"/>
                          <a:cs typeface="Times New Roman" panose="02020603050405020304" pitchFamily="18" charset="0"/>
                        </a:rPr>
                        <a:t>findings will  be quantitatively or qualitatively reported</a:t>
                      </a:r>
                      <a:endParaRPr lang="en-US" sz="2200" i="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28" marR="51428" marT="0" marB="0"/>
                </a:tc>
                <a:tc>
                  <a:txBody>
                    <a:bodyPr/>
                    <a:lstStyle/>
                    <a:p>
                      <a:pPr marL="0" marR="0">
                        <a:spcBef>
                          <a:spcPts val="0"/>
                        </a:spcBef>
                        <a:spcAft>
                          <a:spcPts val="0"/>
                        </a:spcAft>
                      </a:pPr>
                      <a:r>
                        <a:rPr lang="en-US" sz="1300" i="0" dirty="0">
                          <a:effectLst/>
                          <a:latin typeface="Times New Roman" panose="02020603050405020304" pitchFamily="18" charset="0"/>
                          <a:ea typeface="Times New Roman" panose="02020603050405020304" pitchFamily="18" charset="0"/>
                          <a:cs typeface="Times New Roman" panose="02020603050405020304" pitchFamily="18" charset="0"/>
                        </a:rPr>
                        <a:t>Designated personnel to collect, analyze, and interpret student learning outcome data </a:t>
                      </a:r>
                      <a:endParaRPr lang="en-US" sz="2200" i="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28" marR="51428" marT="0" marB="0"/>
                </a:tc>
                <a:tc>
                  <a:txBody>
                    <a:bodyPr/>
                    <a:lstStyle/>
                    <a:p>
                      <a:pPr marL="0" marR="0">
                        <a:spcBef>
                          <a:spcPts val="0"/>
                        </a:spcBef>
                        <a:spcAft>
                          <a:spcPts val="0"/>
                        </a:spcAft>
                      </a:pPr>
                      <a:r>
                        <a:rPr lang="en-US" sz="1300" i="0" dirty="0">
                          <a:effectLst/>
                          <a:latin typeface="Times New Roman" panose="02020603050405020304" pitchFamily="18" charset="0"/>
                          <a:ea typeface="Times New Roman" panose="02020603050405020304" pitchFamily="18" charset="0"/>
                          <a:cs typeface="Times New Roman" panose="02020603050405020304" pitchFamily="18" charset="0"/>
                        </a:rPr>
                        <a:t>Program</a:t>
                      </a:r>
                      <a:endParaRPr lang="en-US" sz="2200" i="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300" i="0" dirty="0">
                          <a:effectLst/>
                          <a:latin typeface="Times New Roman" panose="02020603050405020304" pitchFamily="18" charset="0"/>
                          <a:ea typeface="Times New Roman" panose="02020603050405020304" pitchFamily="18" charset="0"/>
                          <a:cs typeface="Times New Roman" panose="02020603050405020304" pitchFamily="18" charset="0"/>
                        </a:rPr>
                        <a:t>data/</a:t>
                      </a:r>
                      <a:endParaRPr lang="en-US" sz="2200" i="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300" i="0" dirty="0">
                          <a:effectLst/>
                          <a:latin typeface="Times New Roman" panose="02020603050405020304" pitchFamily="18" charset="0"/>
                          <a:ea typeface="Times New Roman" panose="02020603050405020304" pitchFamily="18" charset="0"/>
                          <a:cs typeface="Times New Roman" panose="02020603050405020304" pitchFamily="18" charset="0"/>
                        </a:rPr>
                        <a:t>findings</a:t>
                      </a:r>
                      <a:endParaRPr lang="en-US" sz="2200" i="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300" i="0" dirty="0">
                          <a:effectLst/>
                          <a:latin typeface="Times New Roman" panose="02020603050405020304" pitchFamily="18" charset="0"/>
                          <a:ea typeface="Times New Roman" panose="02020603050405020304" pitchFamily="18" charset="0"/>
                          <a:cs typeface="Times New Roman" panose="02020603050405020304" pitchFamily="18" charset="0"/>
                        </a:rPr>
                        <a:t>dissemination schedule</a:t>
                      </a:r>
                      <a:endParaRPr lang="en-US" sz="2200" i="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28" marR="51428" marT="0" marB="0"/>
                </a:tc>
                <a:extLst>
                  <a:ext uri="{0D108BD9-81ED-4DB2-BD59-A6C34878D82A}">
                    <a16:rowId xmlns:a16="http://schemas.microsoft.com/office/drawing/2014/main" val="10000"/>
                  </a:ext>
                </a:extLst>
              </a:tr>
              <a:tr h="1441185">
                <a:tc>
                  <a:txBody>
                    <a:bodyPr/>
                    <a:lstStyle/>
                    <a:p>
                      <a:pPr algn="ctr"/>
                      <a:endParaRPr lang="en-US" sz="2700" dirty="0"/>
                    </a:p>
                  </a:txBody>
                  <a:tcPr marL="68571" marR="68571" marT="34286" marB="34286"/>
                </a:tc>
                <a:tc>
                  <a:txBody>
                    <a:bodyPr/>
                    <a:lstStyle/>
                    <a:p>
                      <a:pPr algn="ctr"/>
                      <a:endParaRPr lang="en-US" sz="2700" dirty="0"/>
                    </a:p>
                  </a:txBody>
                  <a:tcPr marL="68571" marR="68571" marT="34286" marB="34286"/>
                </a:tc>
                <a:tc>
                  <a:txBody>
                    <a:bodyPr/>
                    <a:lstStyle/>
                    <a:p>
                      <a:pPr algn="ctr"/>
                      <a:endParaRPr lang="en-US" sz="2700" dirty="0"/>
                    </a:p>
                  </a:txBody>
                  <a:tcPr marL="68571" marR="68571" marT="34286" marB="34286"/>
                </a:tc>
                <a:tc>
                  <a:txBody>
                    <a:bodyPr/>
                    <a:lstStyle/>
                    <a:p>
                      <a:pPr algn="ctr"/>
                      <a:endParaRPr lang="en-US" sz="1200" dirty="0"/>
                    </a:p>
                  </a:txBody>
                  <a:tcPr marL="68571" marR="68571" marT="34286" marB="34286"/>
                </a:tc>
                <a:tc>
                  <a:txBody>
                    <a:bodyPr/>
                    <a:lstStyle/>
                    <a:p>
                      <a:r>
                        <a:rPr kumimoji="0" lang="en-US" sz="1300" i="0" kern="1200" dirty="0" smtClean="0">
                          <a:solidFill>
                            <a:schemeClr val="dk1"/>
                          </a:solidFill>
                          <a:effectLst/>
                          <a:latin typeface="Times New Roman" panose="02020603050405020304" pitchFamily="18" charset="0"/>
                          <a:ea typeface="+mn-ea"/>
                          <a:cs typeface="Times New Roman" panose="02020603050405020304" pitchFamily="18" charset="0"/>
                        </a:rPr>
                        <a:t>Specify the embedded assignment</a:t>
                      </a:r>
                      <a:r>
                        <a:rPr kumimoji="0" lang="en-US" sz="130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300" i="0" kern="1200" dirty="0" smtClean="0">
                          <a:solidFill>
                            <a:schemeClr val="dk1"/>
                          </a:solidFill>
                          <a:effectLst/>
                          <a:latin typeface="Times New Roman" panose="02020603050405020304" pitchFamily="18" charset="0"/>
                          <a:ea typeface="+mn-ea"/>
                          <a:cs typeface="Times New Roman" panose="02020603050405020304" pitchFamily="18" charset="0"/>
                        </a:rPr>
                        <a:t>such as</a:t>
                      </a:r>
                      <a:r>
                        <a:rPr kumimoji="0" lang="en-US" sz="1300" i="0" kern="1200" baseline="0" dirty="0" smtClean="0">
                          <a:solidFill>
                            <a:schemeClr val="dk1"/>
                          </a:solidFill>
                          <a:effectLst/>
                          <a:latin typeface="Times New Roman" panose="02020603050405020304" pitchFamily="18" charset="0"/>
                          <a:ea typeface="+mn-ea"/>
                          <a:cs typeface="Times New Roman" panose="02020603050405020304" pitchFamily="18" charset="0"/>
                        </a:rPr>
                        <a:t> or</a:t>
                      </a:r>
                      <a:r>
                        <a:rPr kumimoji="0" lang="en-US" sz="1300" i="0" kern="1200" dirty="0" smtClean="0">
                          <a:solidFill>
                            <a:schemeClr val="dk1"/>
                          </a:solidFill>
                          <a:effectLst/>
                          <a:latin typeface="Times New Roman" panose="02020603050405020304" pitchFamily="18" charset="0"/>
                          <a:ea typeface="+mn-ea"/>
                          <a:cs typeface="Times New Roman" panose="02020603050405020304" pitchFamily="18" charset="0"/>
                        </a:rPr>
                        <a:t>al pres.,</a:t>
                      </a:r>
                      <a:r>
                        <a:rPr kumimoji="0" lang="en-US" sz="1300" i="0" kern="1200" baseline="0" dirty="0" smtClean="0">
                          <a:solidFill>
                            <a:schemeClr val="dk1"/>
                          </a:solidFill>
                          <a:effectLst/>
                          <a:latin typeface="Times New Roman" panose="02020603050405020304" pitchFamily="18" charset="0"/>
                          <a:ea typeface="+mn-ea"/>
                          <a:cs typeface="Times New Roman" panose="02020603050405020304" pitchFamily="18" charset="0"/>
                        </a:rPr>
                        <a:t> </a:t>
                      </a:r>
                      <a:r>
                        <a:rPr kumimoji="0" lang="en-US" sz="1300" i="0" kern="1200" dirty="0" smtClean="0">
                          <a:solidFill>
                            <a:schemeClr val="dk1"/>
                          </a:solidFill>
                          <a:effectLst/>
                          <a:latin typeface="Times New Roman" panose="02020603050405020304" pitchFamily="18" charset="0"/>
                          <a:ea typeface="+mn-ea"/>
                          <a:cs typeface="Times New Roman" panose="02020603050405020304" pitchFamily="18" charset="0"/>
                        </a:rPr>
                        <a:t>written exam,</a:t>
                      </a:r>
                      <a:r>
                        <a:rPr kumimoji="0" lang="en-US" sz="1300" i="0" kern="1200" baseline="0" dirty="0" smtClean="0">
                          <a:solidFill>
                            <a:schemeClr val="dk1"/>
                          </a:solidFill>
                          <a:effectLst/>
                          <a:latin typeface="Times New Roman" panose="02020603050405020304" pitchFamily="18" charset="0"/>
                          <a:ea typeface="+mn-ea"/>
                          <a:cs typeface="Times New Roman" panose="02020603050405020304" pitchFamily="18" charset="0"/>
                        </a:rPr>
                        <a:t> es</a:t>
                      </a:r>
                      <a:r>
                        <a:rPr kumimoji="0" lang="en-US" sz="1300" i="0" kern="1200" dirty="0" smtClean="0">
                          <a:solidFill>
                            <a:schemeClr val="dk1"/>
                          </a:solidFill>
                          <a:effectLst/>
                          <a:latin typeface="Times New Roman" panose="02020603050405020304" pitchFamily="18" charset="0"/>
                          <a:ea typeface="+mn-ea"/>
                          <a:cs typeface="Times New Roman" panose="02020603050405020304" pitchFamily="18" charset="0"/>
                        </a:rPr>
                        <a:t>say,</a:t>
                      </a:r>
                      <a:r>
                        <a:rPr kumimoji="0" lang="en-US" sz="1300" i="0" kern="1200" baseline="0" dirty="0" smtClean="0">
                          <a:solidFill>
                            <a:schemeClr val="dk1"/>
                          </a:solidFill>
                          <a:effectLst/>
                          <a:latin typeface="Times New Roman" panose="02020603050405020304" pitchFamily="18" charset="0"/>
                          <a:ea typeface="+mn-ea"/>
                          <a:cs typeface="Times New Roman" panose="02020603050405020304" pitchFamily="18" charset="0"/>
                        </a:rPr>
                        <a:t> etc.</a:t>
                      </a:r>
                      <a:endParaRPr lang="en-US" sz="1000" i="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428" marR="51428" marT="0" marB="0"/>
                </a:tc>
                <a:tc>
                  <a:txBody>
                    <a:bodyPr/>
                    <a:lstStyle/>
                    <a:p>
                      <a:pPr algn="ctr"/>
                      <a:endParaRPr lang="en-US" sz="1500" dirty="0"/>
                    </a:p>
                  </a:txBody>
                  <a:tcPr marL="68571" marR="68571" marT="34286" marB="34286"/>
                </a:tc>
                <a:tc>
                  <a:txBody>
                    <a:bodyPr/>
                    <a:lstStyle/>
                    <a:p>
                      <a:r>
                        <a:rPr kumimoji="0" lang="en-US" sz="1300" i="0" kern="1200" dirty="0" smtClean="0">
                          <a:solidFill>
                            <a:schemeClr val="dk1"/>
                          </a:solidFill>
                          <a:effectLst/>
                          <a:latin typeface="Times New Roman" panose="02020603050405020304" pitchFamily="18" charset="0"/>
                          <a:ea typeface="+mn-ea"/>
                          <a:cs typeface="Times New Roman" panose="02020603050405020304" pitchFamily="18" charset="0"/>
                        </a:rPr>
                        <a:t>Collect for each class &amp; analyze every other year,</a:t>
                      </a:r>
                      <a:r>
                        <a:rPr kumimoji="0" lang="en-US" sz="1300" i="0" kern="1200" baseline="0" dirty="0" smtClean="0">
                          <a:solidFill>
                            <a:schemeClr val="dk1"/>
                          </a:solidFill>
                          <a:effectLst/>
                          <a:latin typeface="Times New Roman" panose="02020603050405020304" pitchFamily="18" charset="0"/>
                          <a:ea typeface="+mn-ea"/>
                          <a:cs typeface="Times New Roman" panose="02020603050405020304" pitchFamily="18" charset="0"/>
                        </a:rPr>
                        <a:t> etc. </a:t>
                      </a:r>
                      <a:endParaRPr kumimoji="0" lang="en-US" sz="1300" i="0" kern="1200" dirty="0" smtClean="0">
                        <a:solidFill>
                          <a:schemeClr val="dk1"/>
                        </a:solidFill>
                        <a:effectLst/>
                        <a:latin typeface="Times New Roman" panose="02020603050405020304" pitchFamily="18" charset="0"/>
                        <a:ea typeface="+mn-ea"/>
                        <a:cs typeface="Times New Roman" panose="02020603050405020304" pitchFamily="18" charset="0"/>
                      </a:endParaRPr>
                    </a:p>
                    <a:p>
                      <a:pPr algn="ctr"/>
                      <a:endParaRPr lang="en-US" sz="1500" dirty="0"/>
                    </a:p>
                  </a:txBody>
                  <a:tcPr marL="68571" marR="68571" marT="34286" marB="34286"/>
                </a:tc>
                <a:tc>
                  <a:txBody>
                    <a:bodyPr/>
                    <a:lstStyle/>
                    <a:p>
                      <a:pPr algn="ctr"/>
                      <a:endParaRPr lang="en-US" sz="1200" dirty="0"/>
                    </a:p>
                  </a:txBody>
                  <a:tcPr marL="68571" marR="68571" marT="34286" marB="34286"/>
                </a:tc>
                <a:tc>
                  <a:txBody>
                    <a:bodyPr/>
                    <a:lstStyle/>
                    <a:p>
                      <a:pPr algn="ctr"/>
                      <a:endParaRPr lang="en-US" sz="1200" dirty="0"/>
                    </a:p>
                  </a:txBody>
                  <a:tcPr marL="68571" marR="68571" marT="34286" marB="34286"/>
                </a:tc>
                <a:tc>
                  <a:txBody>
                    <a:bodyPr/>
                    <a:lstStyle/>
                    <a:p>
                      <a:pPr algn="ctr"/>
                      <a:endParaRPr lang="en-US" sz="1200" dirty="0"/>
                    </a:p>
                  </a:txBody>
                  <a:tcPr marL="68571" marR="68571" marT="34286" marB="34286"/>
                </a:tc>
                <a:extLst>
                  <a:ext uri="{0D108BD9-81ED-4DB2-BD59-A6C34878D82A}">
                    <a16:rowId xmlns:a16="http://schemas.microsoft.com/office/drawing/2014/main" val="10001"/>
                  </a:ext>
                </a:extLst>
              </a:tr>
              <a:tr h="592332">
                <a:tc>
                  <a:txBody>
                    <a:bodyPr/>
                    <a:lstStyle/>
                    <a:p>
                      <a:pPr algn="ctr"/>
                      <a:endParaRPr lang="en-US" sz="2700" dirty="0"/>
                    </a:p>
                  </a:txBody>
                  <a:tcPr marL="68571" marR="68571" marT="34286" marB="34286"/>
                </a:tc>
                <a:tc>
                  <a:txBody>
                    <a:bodyPr/>
                    <a:lstStyle/>
                    <a:p>
                      <a:pPr algn="ctr"/>
                      <a:endParaRPr lang="en-US" sz="2700" dirty="0"/>
                    </a:p>
                  </a:txBody>
                  <a:tcPr marL="68571" marR="68571" marT="34286" marB="34286"/>
                </a:tc>
                <a:tc>
                  <a:txBody>
                    <a:bodyPr/>
                    <a:lstStyle/>
                    <a:p>
                      <a:pPr algn="ctr"/>
                      <a:endParaRPr lang="en-US" sz="2700" dirty="0"/>
                    </a:p>
                  </a:txBody>
                  <a:tcPr marL="68571" marR="68571" marT="34286" marB="34286"/>
                </a:tc>
                <a:tc>
                  <a:txBody>
                    <a:bodyPr/>
                    <a:lstStyle/>
                    <a:p>
                      <a:pPr algn="ctr"/>
                      <a:endParaRPr lang="en-US" sz="1200" dirty="0"/>
                    </a:p>
                  </a:txBody>
                  <a:tcPr marL="68571" marR="68571" marT="34286" marB="34286"/>
                </a:tc>
                <a:tc>
                  <a:txBody>
                    <a:bodyPr/>
                    <a:lstStyle/>
                    <a:p>
                      <a:pPr marL="0" marR="0">
                        <a:spcBef>
                          <a:spcPts val="0"/>
                        </a:spcBef>
                        <a:spcAft>
                          <a:spcPts val="0"/>
                        </a:spcAft>
                      </a:pP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28" marR="51428" marT="0" marB="0"/>
                </a:tc>
                <a:tc>
                  <a:txBody>
                    <a:bodyPr/>
                    <a:lstStyle/>
                    <a:p>
                      <a:pPr algn="ctr"/>
                      <a:endParaRPr lang="en-US" sz="1200" dirty="0"/>
                    </a:p>
                  </a:txBody>
                  <a:tcPr marL="68571" marR="68571" marT="34286" marB="34286"/>
                </a:tc>
                <a:tc>
                  <a:txBody>
                    <a:bodyPr/>
                    <a:lstStyle/>
                    <a:p>
                      <a:pPr algn="ctr"/>
                      <a:endParaRPr lang="en-US" sz="1200"/>
                    </a:p>
                  </a:txBody>
                  <a:tcPr marL="68571" marR="68571" marT="34286" marB="34286"/>
                </a:tc>
                <a:tc>
                  <a:txBody>
                    <a:bodyPr/>
                    <a:lstStyle/>
                    <a:p>
                      <a:pPr algn="ctr"/>
                      <a:endParaRPr lang="en-US" sz="1200" dirty="0"/>
                    </a:p>
                  </a:txBody>
                  <a:tcPr marL="68571" marR="68571" marT="34286" marB="34286"/>
                </a:tc>
                <a:tc>
                  <a:txBody>
                    <a:bodyPr/>
                    <a:lstStyle/>
                    <a:p>
                      <a:pPr algn="ctr"/>
                      <a:endParaRPr lang="en-US" sz="1200" dirty="0"/>
                    </a:p>
                  </a:txBody>
                  <a:tcPr marL="68571" marR="68571" marT="34286" marB="34286"/>
                </a:tc>
                <a:tc>
                  <a:txBody>
                    <a:bodyPr/>
                    <a:lstStyle/>
                    <a:p>
                      <a:pPr algn="ctr"/>
                      <a:endParaRPr lang="en-US" sz="1200" dirty="0"/>
                    </a:p>
                  </a:txBody>
                  <a:tcPr marL="68571" marR="68571" marT="34286" marB="34286"/>
                </a:tc>
                <a:extLst>
                  <a:ext uri="{0D108BD9-81ED-4DB2-BD59-A6C34878D82A}">
                    <a16:rowId xmlns:a16="http://schemas.microsoft.com/office/drawing/2014/main" val="3816636245"/>
                  </a:ext>
                </a:extLst>
              </a:tr>
              <a:tr h="592332">
                <a:tc>
                  <a:txBody>
                    <a:bodyPr/>
                    <a:lstStyle/>
                    <a:p>
                      <a:pPr algn="ctr"/>
                      <a:endParaRPr lang="en-US" sz="2700" dirty="0"/>
                    </a:p>
                  </a:txBody>
                  <a:tcPr marL="68571" marR="68571" marT="34286" marB="34286"/>
                </a:tc>
                <a:tc>
                  <a:txBody>
                    <a:bodyPr/>
                    <a:lstStyle/>
                    <a:p>
                      <a:pPr algn="ctr"/>
                      <a:endParaRPr lang="en-US" sz="2700" dirty="0"/>
                    </a:p>
                  </a:txBody>
                  <a:tcPr marL="68571" marR="68571" marT="34286" marB="34286"/>
                </a:tc>
                <a:tc>
                  <a:txBody>
                    <a:bodyPr/>
                    <a:lstStyle/>
                    <a:p>
                      <a:pPr algn="ctr"/>
                      <a:endParaRPr lang="en-US" sz="2700" dirty="0"/>
                    </a:p>
                  </a:txBody>
                  <a:tcPr marL="68571" marR="68571" marT="34286" marB="34286"/>
                </a:tc>
                <a:tc>
                  <a:txBody>
                    <a:bodyPr/>
                    <a:lstStyle/>
                    <a:p>
                      <a:pPr algn="ctr"/>
                      <a:endParaRPr lang="en-US" sz="1200" dirty="0"/>
                    </a:p>
                  </a:txBody>
                  <a:tcPr marL="68571" marR="68571" marT="34286" marB="34286"/>
                </a:tc>
                <a:tc>
                  <a:txBody>
                    <a:bodyPr/>
                    <a:lstStyle/>
                    <a:p>
                      <a:pPr marL="0" marR="0">
                        <a:spcBef>
                          <a:spcPts val="0"/>
                        </a:spcBef>
                        <a:spcAft>
                          <a:spcPts val="0"/>
                        </a:spcAft>
                      </a:pPr>
                      <a:endParaRPr lang="en-US" sz="9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1428" marR="51428" marT="0" marB="0"/>
                </a:tc>
                <a:tc>
                  <a:txBody>
                    <a:bodyPr/>
                    <a:lstStyle/>
                    <a:p>
                      <a:pPr algn="ctr"/>
                      <a:endParaRPr lang="en-US" sz="1200" dirty="0"/>
                    </a:p>
                  </a:txBody>
                  <a:tcPr marL="68571" marR="68571" marT="34286" marB="34286"/>
                </a:tc>
                <a:tc>
                  <a:txBody>
                    <a:bodyPr/>
                    <a:lstStyle/>
                    <a:p>
                      <a:pPr algn="ctr"/>
                      <a:endParaRPr lang="en-US" sz="1200"/>
                    </a:p>
                  </a:txBody>
                  <a:tcPr marL="68571" marR="68571" marT="34286" marB="34286"/>
                </a:tc>
                <a:tc>
                  <a:txBody>
                    <a:bodyPr/>
                    <a:lstStyle/>
                    <a:p>
                      <a:pPr algn="ctr"/>
                      <a:endParaRPr lang="en-US" sz="1200" dirty="0"/>
                    </a:p>
                  </a:txBody>
                  <a:tcPr marL="68571" marR="68571" marT="34286" marB="34286"/>
                </a:tc>
                <a:tc>
                  <a:txBody>
                    <a:bodyPr/>
                    <a:lstStyle/>
                    <a:p>
                      <a:pPr algn="ctr"/>
                      <a:endParaRPr lang="en-US" sz="1200" dirty="0"/>
                    </a:p>
                  </a:txBody>
                  <a:tcPr marL="68571" marR="68571" marT="34286" marB="34286"/>
                </a:tc>
                <a:tc>
                  <a:txBody>
                    <a:bodyPr/>
                    <a:lstStyle/>
                    <a:p>
                      <a:pPr algn="ctr"/>
                      <a:endParaRPr lang="en-US" sz="1200" dirty="0"/>
                    </a:p>
                  </a:txBody>
                  <a:tcPr marL="68571" marR="68571" marT="34286" marB="34286"/>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7874140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Assessment Cycle</a:t>
            </a:r>
            <a:endParaRPr lang="en-US" dirty="0"/>
          </a:p>
        </p:txBody>
      </p:sp>
    </p:spTree>
    <p:extLst>
      <p:ext uri="{BB962C8B-B14F-4D97-AF65-F5344CB8AC3E}">
        <p14:creationId xmlns:p14="http://schemas.microsoft.com/office/powerpoint/2010/main" val="393533415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a:xfrm>
            <a:off x="871678" y="2248384"/>
            <a:ext cx="7633742" cy="2694842"/>
          </a:xfrm>
        </p:spPr>
        <p:txBody>
          <a:bodyPr>
            <a:normAutofit/>
          </a:bodyPr>
          <a:lstStyle/>
          <a:p>
            <a:r>
              <a:rPr lang="en-US" sz="2250" dirty="0"/>
              <a:t>What have you learned today that you want to share with others in your department?</a:t>
            </a:r>
          </a:p>
          <a:p>
            <a:pPr marL="0" indent="0">
              <a:buNone/>
            </a:pPr>
            <a:endParaRPr lang="en-US" sz="2250" dirty="0"/>
          </a:p>
          <a:p>
            <a:r>
              <a:rPr lang="en-US" sz="2250" dirty="0"/>
              <a:t>Write down 1-3 you can do </a:t>
            </a:r>
            <a:r>
              <a:rPr lang="en-US" sz="2250" b="1" dirty="0"/>
              <a:t>this semester </a:t>
            </a:r>
            <a:r>
              <a:rPr lang="en-US" sz="2250" dirty="0"/>
              <a:t>to keep your assessment momentum going?</a:t>
            </a:r>
          </a:p>
        </p:txBody>
      </p:sp>
    </p:spTree>
    <p:extLst>
      <p:ext uri="{BB962C8B-B14F-4D97-AF65-F5344CB8AC3E}">
        <p14:creationId xmlns:p14="http://schemas.microsoft.com/office/powerpoint/2010/main" val="19392453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9871" y="457201"/>
            <a:ext cx="7506929" cy="1037302"/>
          </a:xfrm>
        </p:spPr>
        <p:txBody>
          <a:bodyPr>
            <a:normAutofit fontScale="90000"/>
          </a:bodyPr>
          <a:lstStyle/>
          <a:p>
            <a:r>
              <a:rPr lang="en-US" dirty="0" smtClean="0"/>
              <a:t>Why is assessment important?</a:t>
            </a:r>
            <a:endParaRPr lang="en-US" dirty="0"/>
          </a:p>
        </p:txBody>
      </p:sp>
      <p:sp>
        <p:nvSpPr>
          <p:cNvPr id="3" name="Content Placeholder 2"/>
          <p:cNvSpPr>
            <a:spLocks noGrp="1"/>
          </p:cNvSpPr>
          <p:nvPr>
            <p:ph idx="1"/>
          </p:nvPr>
        </p:nvSpPr>
        <p:spPr>
          <a:xfrm>
            <a:off x="924232" y="1845801"/>
            <a:ext cx="7762568" cy="3581606"/>
          </a:xfrm>
        </p:spPr>
        <p:txBody>
          <a:bodyPr>
            <a:normAutofit fontScale="92500" lnSpcReduction="10000"/>
          </a:bodyPr>
          <a:lstStyle/>
          <a:p>
            <a:pPr>
              <a:buFont typeface="Wingdings" panose="05000000000000000000" pitchFamily="2" charset="2"/>
              <a:buChar char="§"/>
            </a:pPr>
            <a:r>
              <a:rPr lang="en-US" dirty="0" smtClean="0"/>
              <a:t>Improve </a:t>
            </a:r>
            <a:r>
              <a:rPr lang="en-US" dirty="0"/>
              <a:t>student </a:t>
            </a:r>
            <a:r>
              <a:rPr lang="en-US" dirty="0"/>
              <a:t>learning and </a:t>
            </a:r>
            <a:r>
              <a:rPr lang="en-US" dirty="0" smtClean="0"/>
              <a:t>success</a:t>
            </a:r>
          </a:p>
          <a:p>
            <a:pPr lvl="1">
              <a:buFont typeface="Wingdings" panose="05000000000000000000" pitchFamily="2" charset="2"/>
              <a:buChar char="§"/>
            </a:pPr>
            <a:r>
              <a:rPr lang="en-US" dirty="0" smtClean="0"/>
              <a:t>Data-driven </a:t>
            </a:r>
            <a:r>
              <a:rPr lang="en-US" i="1" dirty="0" smtClean="0"/>
              <a:t>culture of evidence </a:t>
            </a:r>
            <a:r>
              <a:rPr lang="en-US" dirty="0" smtClean="0"/>
              <a:t>instead of anecdotes and opinions</a:t>
            </a:r>
          </a:p>
          <a:p>
            <a:pPr>
              <a:buFont typeface="Wingdings" panose="05000000000000000000" pitchFamily="2" charset="2"/>
              <a:buChar char="§"/>
            </a:pPr>
            <a:r>
              <a:rPr lang="en-US" dirty="0" smtClean="0"/>
              <a:t>Inform curriculum revision</a:t>
            </a:r>
          </a:p>
          <a:p>
            <a:pPr>
              <a:buFont typeface="Wingdings" panose="05000000000000000000" pitchFamily="2" charset="2"/>
              <a:buChar char="§"/>
            </a:pPr>
            <a:r>
              <a:rPr lang="en-US" dirty="0" smtClean="0"/>
              <a:t>Communicate </a:t>
            </a:r>
            <a:r>
              <a:rPr lang="en-US" dirty="0"/>
              <a:t>the value of our program to our students and the </a:t>
            </a:r>
            <a:r>
              <a:rPr lang="en-US" dirty="0" smtClean="0"/>
              <a:t>public </a:t>
            </a:r>
            <a:endParaRPr lang="en-US" dirty="0"/>
          </a:p>
          <a:p>
            <a:pPr>
              <a:buFont typeface="Wingdings" panose="05000000000000000000" pitchFamily="2" charset="2"/>
              <a:buChar char="§"/>
            </a:pPr>
            <a:r>
              <a:rPr lang="en-US" dirty="0" smtClean="0"/>
              <a:t>Program review and WASC Accreditation</a:t>
            </a:r>
          </a:p>
        </p:txBody>
      </p:sp>
    </p:spTree>
    <p:extLst>
      <p:ext uri="{BB962C8B-B14F-4D97-AF65-F5344CB8AC3E}">
        <p14:creationId xmlns:p14="http://schemas.microsoft.com/office/powerpoint/2010/main" val="39537057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25572" y="411042"/>
            <a:ext cx="7633742" cy="533120"/>
          </a:xfrm>
        </p:spPr>
        <p:txBody>
          <a:bodyPr>
            <a:noAutofit/>
          </a:bodyPr>
          <a:lstStyle/>
          <a:p>
            <a:r>
              <a:rPr lang="en-US" b="1" dirty="0" smtClean="0"/>
              <a:t>The Assessment Cycle</a:t>
            </a:r>
            <a:endParaRPr lang="en-US" b="1" dirty="0"/>
          </a:p>
        </p:txBody>
      </p:sp>
      <p:pic>
        <p:nvPicPr>
          <p:cNvPr id="1026" name="Picture 2" descr="https://web.ccis.edu/~/media/Images/Academic%20Assessment/cycle-programleve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10885" y="1224681"/>
            <a:ext cx="5096160" cy="52280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08933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Step 1:</a:t>
            </a:r>
            <a:br>
              <a:rPr lang="en-US" dirty="0" smtClean="0"/>
            </a:br>
            <a:r>
              <a:rPr lang="en-US" dirty="0" smtClean="0"/>
              <a:t>Choosing a Priority Learning Outcome</a:t>
            </a:r>
            <a:endParaRPr lang="en-US" dirty="0"/>
          </a:p>
        </p:txBody>
      </p:sp>
    </p:spTree>
    <p:extLst>
      <p:ext uri="{BB962C8B-B14F-4D97-AF65-F5344CB8AC3E}">
        <p14:creationId xmlns:p14="http://schemas.microsoft.com/office/powerpoint/2010/main" val="26905763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4839" y="457201"/>
            <a:ext cx="7211961" cy="634180"/>
          </a:xfrm>
        </p:spPr>
        <p:txBody>
          <a:bodyPr>
            <a:normAutofit fontScale="90000"/>
          </a:bodyPr>
          <a:lstStyle/>
          <a:p>
            <a:r>
              <a:rPr lang="en-US" dirty="0" smtClean="0"/>
              <a:t>What is Meaningful Assessment?</a:t>
            </a:r>
            <a:endParaRPr lang="en-US" dirty="0"/>
          </a:p>
        </p:txBody>
      </p:sp>
      <p:sp>
        <p:nvSpPr>
          <p:cNvPr id="3" name="Content Placeholder 2"/>
          <p:cNvSpPr>
            <a:spLocks noGrp="1"/>
          </p:cNvSpPr>
          <p:nvPr>
            <p:ph idx="1"/>
          </p:nvPr>
        </p:nvSpPr>
        <p:spPr>
          <a:xfrm>
            <a:off x="1061884" y="1442912"/>
            <a:ext cx="7816645" cy="5003799"/>
          </a:xfrm>
        </p:spPr>
        <p:txBody>
          <a:bodyPr anchor="t">
            <a:noAutofit/>
          </a:bodyPr>
          <a:lstStyle/>
          <a:p>
            <a:r>
              <a:rPr lang="en-US" sz="2800" dirty="0"/>
              <a:t>Should be </a:t>
            </a:r>
            <a:r>
              <a:rPr lang="en-US" sz="2800" i="1" dirty="0"/>
              <a:t>intentional</a:t>
            </a:r>
            <a:r>
              <a:rPr lang="en-US" sz="2800" dirty="0"/>
              <a:t> and </a:t>
            </a:r>
            <a:r>
              <a:rPr lang="en-US" sz="2800" i="1" dirty="0"/>
              <a:t>purposive</a:t>
            </a:r>
          </a:p>
          <a:p>
            <a:r>
              <a:rPr lang="en-US" sz="2800" i="1" dirty="0"/>
              <a:t>Backward design </a:t>
            </a:r>
            <a:r>
              <a:rPr lang="en-US" sz="2800" dirty="0"/>
              <a:t>means beginning with the end in mind, anticipating the use of evidence</a:t>
            </a:r>
          </a:p>
          <a:p>
            <a:r>
              <a:rPr lang="en-US" sz="2800" dirty="0"/>
              <a:t>Articulate questions important </a:t>
            </a:r>
            <a:r>
              <a:rPr lang="en-US" sz="2800" dirty="0" smtClean="0"/>
              <a:t>for the program:</a:t>
            </a:r>
            <a:endParaRPr lang="en-US" sz="2400" dirty="0"/>
          </a:p>
          <a:p>
            <a:pPr lvl="1"/>
            <a:r>
              <a:rPr lang="en-US" sz="2400" dirty="0"/>
              <a:t>Are there disparities in academic performance among various ethnicities in our </a:t>
            </a:r>
            <a:r>
              <a:rPr lang="en-US" sz="2400" dirty="0" smtClean="0"/>
              <a:t>program?</a:t>
            </a:r>
            <a:endParaRPr lang="en-US" sz="2400" dirty="0"/>
          </a:p>
          <a:p>
            <a:pPr lvl="1"/>
            <a:r>
              <a:rPr lang="en-US" sz="2400" dirty="0"/>
              <a:t>Are students able to transfer knowledge between our courses?</a:t>
            </a:r>
          </a:p>
          <a:p>
            <a:pPr lvl="1"/>
            <a:r>
              <a:rPr lang="en-US" sz="2400" dirty="0" smtClean="0"/>
              <a:t>Do students improve their cultural competence skills as a result of our program?</a:t>
            </a:r>
            <a:endParaRPr lang="en-US" sz="2400" dirty="0"/>
          </a:p>
        </p:txBody>
      </p:sp>
    </p:spTree>
    <p:extLst>
      <p:ext uri="{BB962C8B-B14F-4D97-AF65-F5344CB8AC3E}">
        <p14:creationId xmlns:p14="http://schemas.microsoft.com/office/powerpoint/2010/main" val="636445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9"/>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9"/>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9"/>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9"/>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9"/>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9"/>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88259" y="408040"/>
            <a:ext cx="8731045" cy="879986"/>
          </a:xfrm>
        </p:spPr>
        <p:txBody>
          <a:bodyPr>
            <a:normAutofit fontScale="90000"/>
          </a:bodyPr>
          <a:lstStyle/>
          <a:p>
            <a:r>
              <a:rPr lang="en-US" dirty="0" smtClean="0"/>
              <a:t>How should </a:t>
            </a:r>
            <a:r>
              <a:rPr lang="en-US" dirty="0" smtClean="0"/>
              <a:t>we </a:t>
            </a:r>
            <a:r>
              <a:rPr lang="en-US" dirty="0" smtClean="0"/>
              <a:t>decide what is meaningful?</a:t>
            </a:r>
            <a:endParaRPr lang="en-US" dirty="0"/>
          </a:p>
        </p:txBody>
      </p:sp>
      <p:sp>
        <p:nvSpPr>
          <p:cNvPr id="5" name="Content Placeholder 4"/>
          <p:cNvSpPr>
            <a:spLocks noGrp="1"/>
          </p:cNvSpPr>
          <p:nvPr>
            <p:ph idx="1"/>
          </p:nvPr>
        </p:nvSpPr>
        <p:spPr>
          <a:xfrm>
            <a:off x="982133" y="1870587"/>
            <a:ext cx="7704667" cy="3332816"/>
          </a:xfrm>
        </p:spPr>
        <p:txBody>
          <a:bodyPr/>
          <a:lstStyle/>
          <a:p>
            <a:r>
              <a:rPr lang="en-US" dirty="0" smtClean="0"/>
              <a:t>Consider strategic planning priorities</a:t>
            </a:r>
          </a:p>
          <a:p>
            <a:r>
              <a:rPr lang="en-US" dirty="0" smtClean="0"/>
              <a:t>Collect data to address salient issue</a:t>
            </a:r>
            <a:r>
              <a:rPr lang="en-US" dirty="0" smtClean="0"/>
              <a:t>s faculty have observed</a:t>
            </a:r>
          </a:p>
          <a:p>
            <a:r>
              <a:rPr lang="en-US" dirty="0" smtClean="0"/>
              <a:t>To following best practices- assess each PLO on a 5-year cycle</a:t>
            </a:r>
            <a:r>
              <a:rPr lang="en-US" dirty="0" smtClean="0"/>
              <a:t> </a:t>
            </a:r>
            <a:endParaRPr lang="en-US" dirty="0"/>
          </a:p>
        </p:txBody>
      </p:sp>
    </p:spTree>
    <p:extLst>
      <p:ext uri="{BB962C8B-B14F-4D97-AF65-F5344CB8AC3E}">
        <p14:creationId xmlns:p14="http://schemas.microsoft.com/office/powerpoint/2010/main" val="83661969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1A9F9826-882C-40B9-8F38-5A3B8CFD19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3682</TotalTime>
  <Words>2317</Words>
  <Application>Microsoft Office PowerPoint</Application>
  <PresentationFormat>On-screen Show (4:3)</PresentationFormat>
  <Paragraphs>333</Paragraphs>
  <Slides>40</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40</vt:i4>
      </vt:variant>
    </vt:vector>
  </HeadingPairs>
  <TitlesOfParts>
    <vt:vector size="46" baseType="lpstr">
      <vt:lpstr>Adobe Gothic Std B</vt:lpstr>
      <vt:lpstr>Arial</vt:lpstr>
      <vt:lpstr>Calibri</vt:lpstr>
      <vt:lpstr>Times New Roman</vt:lpstr>
      <vt:lpstr>Wingdings</vt:lpstr>
      <vt:lpstr>Parallax</vt:lpstr>
      <vt:lpstr>Assessment In 5 Easy Steps</vt:lpstr>
      <vt:lpstr>Workshop Learning Goals</vt:lpstr>
      <vt:lpstr>Assessment in 5 Easy Steps</vt:lpstr>
      <vt:lpstr>The Assessment Cycle</vt:lpstr>
      <vt:lpstr>Why is assessment important?</vt:lpstr>
      <vt:lpstr>The Assessment Cycle</vt:lpstr>
      <vt:lpstr>Step 1: Choosing a Priority Learning Outcome</vt:lpstr>
      <vt:lpstr>What is Meaningful Assessment?</vt:lpstr>
      <vt:lpstr>How should we decide what is meaningful?</vt:lpstr>
      <vt:lpstr>Institutional Learning Outcomes at Cal State LA</vt:lpstr>
      <vt:lpstr>The Big Five Core Competencies as Defined by WASC</vt:lpstr>
      <vt:lpstr>The Big Five Core Competencies as Defined by WASC</vt:lpstr>
      <vt:lpstr>The Big Five Core Competencies as Defined by WASC</vt:lpstr>
      <vt:lpstr>Activity #1: Pick a Priority </vt:lpstr>
      <vt:lpstr>Step 2: Examine Existing Data Sources</vt:lpstr>
      <vt:lpstr>Indirect Methods of Assessment</vt:lpstr>
      <vt:lpstr>Existing Data Sources from Institutional Research (IR)</vt:lpstr>
      <vt:lpstr>Surveys Regularly Administered by IR</vt:lpstr>
      <vt:lpstr>Recent Data Collected by Assessment Team to Examine Institutional Learning Outcomes</vt:lpstr>
      <vt:lpstr>Activity #2: Existing Data</vt:lpstr>
      <vt:lpstr>Oral Communication Scores:  Psychology (n = 23)</vt:lpstr>
      <vt:lpstr>Step 3: Formulate a Plan to Collect More Useful Data</vt:lpstr>
      <vt:lpstr>Capitalize on Existing Assessments Used within the Program</vt:lpstr>
      <vt:lpstr>Indirect Methods of Assessment</vt:lpstr>
      <vt:lpstr>Direct Methods of Assessment</vt:lpstr>
      <vt:lpstr>Example Strategies of Department-Wide or Program-Level Assessment</vt:lpstr>
      <vt:lpstr>Why rubrics?</vt:lpstr>
      <vt:lpstr>Creating a Rubric</vt:lpstr>
      <vt:lpstr>PowerPoint Presentation</vt:lpstr>
      <vt:lpstr> Comm Effectiveness Rubric for a Poster</vt:lpstr>
      <vt:lpstr>Assessment Resources</vt:lpstr>
      <vt:lpstr>Activity #3: Assessment Plan</vt:lpstr>
      <vt:lpstr>Step 4: Collecting and Analyze Data</vt:lpstr>
      <vt:lpstr>Dos and Don’ts of Data Collection and Analysis</vt:lpstr>
      <vt:lpstr>Step 5: Discuss Results and Close the Loop</vt:lpstr>
      <vt:lpstr>Closing the Loop: Strategies for Effective Use of Assessment Results</vt:lpstr>
      <vt:lpstr>Using Results to Create A Culture of Evidence</vt:lpstr>
      <vt:lpstr>The 5-Year Assessment Plan </vt:lpstr>
      <vt:lpstr>Comprehensive 5-Year Assessment Plan </vt:lpstr>
      <vt:lpstr>Next Steps</vt:lpstr>
    </vt:vector>
  </TitlesOfParts>
  <Company>CSULA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Updating Program Review-</dc:title>
  <dc:creator>wayne_tikkanen</dc:creator>
  <cp:lastModifiedBy>Dennis, Jessica Michele</cp:lastModifiedBy>
  <cp:revision>164</cp:revision>
  <cp:lastPrinted>2016-11-14T22:57:04Z</cp:lastPrinted>
  <dcterms:created xsi:type="dcterms:W3CDTF">2010-10-15T15:21:00Z</dcterms:created>
  <dcterms:modified xsi:type="dcterms:W3CDTF">2017-11-12T23:56:21Z</dcterms:modified>
</cp:coreProperties>
</file>