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notesMasterIdLst>
    <p:notesMasterId r:id="rId44"/>
  </p:notesMasterIdLst>
  <p:handoutMasterIdLst>
    <p:handoutMasterId r:id="rId45"/>
  </p:handoutMasterIdLst>
  <p:sldIdLst>
    <p:sldId id="362" r:id="rId2"/>
    <p:sldId id="363" r:id="rId3"/>
    <p:sldId id="364" r:id="rId4"/>
    <p:sldId id="393" r:id="rId5"/>
    <p:sldId id="366" r:id="rId6"/>
    <p:sldId id="367" r:id="rId7"/>
    <p:sldId id="395" r:id="rId8"/>
    <p:sldId id="396" r:id="rId9"/>
    <p:sldId id="397" r:id="rId10"/>
    <p:sldId id="398" r:id="rId11"/>
    <p:sldId id="399" r:id="rId12"/>
    <p:sldId id="400" r:id="rId13"/>
    <p:sldId id="417" r:id="rId14"/>
    <p:sldId id="418" r:id="rId15"/>
    <p:sldId id="419" r:id="rId16"/>
    <p:sldId id="430" r:id="rId17"/>
    <p:sldId id="403" r:id="rId18"/>
    <p:sldId id="404" r:id="rId19"/>
    <p:sldId id="410" r:id="rId20"/>
    <p:sldId id="394" r:id="rId21"/>
    <p:sldId id="342" r:id="rId22"/>
    <p:sldId id="343" r:id="rId23"/>
    <p:sldId id="378" r:id="rId24"/>
    <p:sldId id="431" r:id="rId25"/>
    <p:sldId id="402" r:id="rId26"/>
    <p:sldId id="411" r:id="rId27"/>
    <p:sldId id="412" r:id="rId28"/>
    <p:sldId id="413" r:id="rId29"/>
    <p:sldId id="414" r:id="rId30"/>
    <p:sldId id="415" r:id="rId31"/>
    <p:sldId id="421" r:id="rId32"/>
    <p:sldId id="422" r:id="rId33"/>
    <p:sldId id="423" r:id="rId34"/>
    <p:sldId id="374" r:id="rId35"/>
    <p:sldId id="375" r:id="rId36"/>
    <p:sldId id="376" r:id="rId37"/>
    <p:sldId id="377" r:id="rId38"/>
    <p:sldId id="425" r:id="rId39"/>
    <p:sldId id="416" r:id="rId40"/>
    <p:sldId id="424" r:id="rId41"/>
    <p:sldId id="427" r:id="rId42"/>
    <p:sldId id="428" r:id="rId43"/>
  </p:sldIdLst>
  <p:sldSz cx="24387175"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14308">
          <p15:clr>
            <a:srgbClr val="A4A3A4"/>
          </p15:clr>
        </p15:guide>
        <p15:guide id="3" pos="1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F55"/>
    <a:srgbClr val="3D367E"/>
    <a:srgbClr val="F1B300"/>
    <a:srgbClr val="EDC200"/>
    <a:srgbClr val="FFE791"/>
    <a:srgbClr val="FFCC66"/>
    <a:srgbClr val="E6DC8A"/>
    <a:srgbClr val="E3CB6A"/>
    <a:srgbClr val="F1E36F"/>
    <a:srgbClr val="FFDB2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4" autoAdjust="0"/>
    <p:restoredTop sz="91977" autoAdjust="0"/>
  </p:normalViewPr>
  <p:slideViewPr>
    <p:cSldViewPr snapToGrid="0" snapToObjects="1">
      <p:cViewPr varScale="1">
        <p:scale>
          <a:sx n="32" d="100"/>
          <a:sy n="32" d="100"/>
        </p:scale>
        <p:origin x="848" y="28"/>
      </p:cViewPr>
      <p:guideLst>
        <p:guide orient="horz"/>
        <p:guide pos="14308"/>
        <p:guide pos="105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7" d="100"/>
        <a:sy n="37"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Open Sans Light"/>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0CD7D8-0E50-EB43-911A-DFD77E481B8D}" type="datetime1">
              <a:rPr lang="en-US" smtClean="0">
                <a:latin typeface="Open Sans Light"/>
              </a:rPr>
              <a:t>11/3/2017</a:t>
            </a:fld>
            <a:endParaRPr lang="en-US" dirty="0">
              <a:latin typeface="Open Sans Light"/>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Open Sans Light"/>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C373154-D89E-B24F-ACC1-E214AA320E62}" type="slidenum">
              <a:rPr lang="en-US" smtClean="0">
                <a:latin typeface="Open Sans Light"/>
              </a:rPr>
              <a:t>‹#›</a:t>
            </a:fld>
            <a:endParaRPr lang="en-US" dirty="0">
              <a:latin typeface="Open Sans Light"/>
            </a:endParaRPr>
          </a:p>
        </p:txBody>
      </p:sp>
    </p:spTree>
    <p:extLst>
      <p:ext uri="{BB962C8B-B14F-4D97-AF65-F5344CB8AC3E}">
        <p14:creationId xmlns:p14="http://schemas.microsoft.com/office/powerpoint/2010/main" val="36193213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Open Sans Light"/>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Open Sans Light"/>
              </a:defRPr>
            </a:lvl1pPr>
          </a:lstStyle>
          <a:p>
            <a:fld id="{2C1E213E-0677-C346-B610-E5F197DCE660}" type="datetime1">
              <a:rPr lang="en-US" smtClean="0"/>
              <a:t>11/3/2017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Open Sans Light"/>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Open Sans Light"/>
              </a:defRPr>
            </a:lvl1pPr>
          </a:lstStyle>
          <a:p>
            <a:fld id="{C94E8D62-D41F-6042-BCDF-79D228EFA10F}" type="slidenum">
              <a:rPr lang="en-US" smtClean="0"/>
              <a:pPr/>
              <a:t>‹#›</a:t>
            </a:fld>
            <a:endParaRPr lang="en-US" dirty="0"/>
          </a:p>
        </p:txBody>
      </p:sp>
    </p:spTree>
    <p:extLst>
      <p:ext uri="{BB962C8B-B14F-4D97-AF65-F5344CB8AC3E}">
        <p14:creationId xmlns:p14="http://schemas.microsoft.com/office/powerpoint/2010/main" val="3579544509"/>
      </p:ext>
    </p:extLst>
  </p:cSld>
  <p:clrMap bg1="lt1" tx1="dk1" bg2="lt2" tx2="dk2" accent1="accent1" accent2="accent2" accent3="accent3" accent4="accent4" accent5="accent5" accent6="accent6" hlink="hlink" folHlink="folHlink"/>
  <p:hf hdr="0" ftr="0" dt="0"/>
  <p:notesStyle>
    <a:lvl1pPr marL="0" algn="l" defTabSz="456697" rtl="0" eaLnBrk="1" latinLnBrk="0" hangingPunct="1">
      <a:defRPr sz="1200" kern="1200">
        <a:solidFill>
          <a:schemeClr val="tx1"/>
        </a:solidFill>
        <a:latin typeface="Open Sans Light"/>
        <a:ea typeface="+mn-ea"/>
        <a:cs typeface="+mn-cs"/>
      </a:defRPr>
    </a:lvl1pPr>
    <a:lvl2pPr marL="456697" algn="l" defTabSz="456697" rtl="0" eaLnBrk="1" latinLnBrk="0" hangingPunct="1">
      <a:defRPr sz="1200" kern="1200">
        <a:solidFill>
          <a:schemeClr val="tx1"/>
        </a:solidFill>
        <a:latin typeface="Open Sans Light"/>
        <a:ea typeface="+mn-ea"/>
        <a:cs typeface="+mn-cs"/>
      </a:defRPr>
    </a:lvl2pPr>
    <a:lvl3pPr marL="913395" algn="l" defTabSz="456697" rtl="0" eaLnBrk="1" latinLnBrk="0" hangingPunct="1">
      <a:defRPr sz="1200" kern="1200">
        <a:solidFill>
          <a:schemeClr val="tx1"/>
        </a:solidFill>
        <a:latin typeface="Open Sans Light"/>
        <a:ea typeface="+mn-ea"/>
        <a:cs typeface="+mn-cs"/>
      </a:defRPr>
    </a:lvl3pPr>
    <a:lvl4pPr marL="1370094" algn="l" defTabSz="456697" rtl="0" eaLnBrk="1" latinLnBrk="0" hangingPunct="1">
      <a:defRPr sz="1200" kern="1200">
        <a:solidFill>
          <a:schemeClr val="tx1"/>
        </a:solidFill>
        <a:latin typeface="Open Sans Light"/>
        <a:ea typeface="+mn-ea"/>
        <a:cs typeface="+mn-cs"/>
      </a:defRPr>
    </a:lvl4pPr>
    <a:lvl5pPr marL="1826797" algn="l" defTabSz="456697" rtl="0" eaLnBrk="1" latinLnBrk="0" hangingPunct="1">
      <a:defRPr sz="1200" kern="1200">
        <a:solidFill>
          <a:schemeClr val="tx1"/>
        </a:solidFill>
        <a:latin typeface="Open Sans Light"/>
        <a:ea typeface="+mn-ea"/>
        <a:cs typeface="+mn-cs"/>
      </a:defRPr>
    </a:lvl5pPr>
    <a:lvl6pPr marL="2283492" algn="l" defTabSz="456697" rtl="0" eaLnBrk="1" latinLnBrk="0" hangingPunct="1">
      <a:defRPr sz="1200" kern="1200">
        <a:solidFill>
          <a:schemeClr val="tx1"/>
        </a:solidFill>
        <a:latin typeface="+mn-lt"/>
        <a:ea typeface="+mn-ea"/>
        <a:cs typeface="+mn-cs"/>
      </a:defRPr>
    </a:lvl6pPr>
    <a:lvl7pPr marL="2740191" algn="l" defTabSz="456697" rtl="0" eaLnBrk="1" latinLnBrk="0" hangingPunct="1">
      <a:defRPr sz="1200" kern="1200">
        <a:solidFill>
          <a:schemeClr val="tx1"/>
        </a:solidFill>
        <a:latin typeface="+mn-lt"/>
        <a:ea typeface="+mn-ea"/>
        <a:cs typeface="+mn-cs"/>
      </a:defRPr>
    </a:lvl7pPr>
    <a:lvl8pPr marL="3196889" algn="l" defTabSz="456697" rtl="0" eaLnBrk="1" latinLnBrk="0" hangingPunct="1">
      <a:defRPr sz="1200" kern="1200">
        <a:solidFill>
          <a:schemeClr val="tx1"/>
        </a:solidFill>
        <a:latin typeface="+mn-lt"/>
        <a:ea typeface="+mn-ea"/>
        <a:cs typeface="+mn-cs"/>
      </a:defRPr>
    </a:lvl8pPr>
    <a:lvl9pPr marL="3653588" algn="l" defTabSz="45669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Jen</a:t>
            </a:r>
            <a:endParaRPr dirty="0"/>
          </a:p>
        </p:txBody>
      </p:sp>
    </p:spTree>
    <p:extLst>
      <p:ext uri="{BB962C8B-B14F-4D97-AF65-F5344CB8AC3E}">
        <p14:creationId xmlns:p14="http://schemas.microsoft.com/office/powerpoint/2010/main" val="1280016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r>
              <a:rPr lang="en-US" dirty="0" smtClean="0"/>
              <a:t>Jen</a:t>
            </a:r>
            <a:endParaRPr dirty="0"/>
          </a:p>
        </p:txBody>
      </p:sp>
    </p:spTree>
    <p:extLst>
      <p:ext uri="{BB962C8B-B14F-4D97-AF65-F5344CB8AC3E}">
        <p14:creationId xmlns:p14="http://schemas.microsoft.com/office/powerpoint/2010/main" val="68411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FC9C77-47B7-3249-B88B-1A78B158413C}" type="slidenum">
              <a:rPr lang="en-US" smtClean="0"/>
              <a:pPr/>
              <a:t>41</a:t>
            </a:fld>
            <a:endParaRPr lang="en-US"/>
          </a:p>
        </p:txBody>
      </p:sp>
    </p:spTree>
    <p:extLst>
      <p:ext uri="{BB962C8B-B14F-4D97-AF65-F5344CB8AC3E}">
        <p14:creationId xmlns:p14="http://schemas.microsoft.com/office/powerpoint/2010/main" val="3364003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7114960" y="1261873"/>
            <a:ext cx="10472513" cy="10458450"/>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2157327" y="2196776"/>
            <a:ext cx="20639523" cy="8789976"/>
          </a:xfrm>
        </p:spPr>
        <p:txBody>
          <a:bodyPr anchor="ctr">
            <a:noAutofit/>
          </a:bodyPr>
          <a:lstStyle>
            <a:lvl1pPr algn="ctr">
              <a:defRPr sz="20000" cap="none" spc="1600" baseline="0"/>
            </a:lvl1pPr>
          </a:lstStyle>
          <a:p>
            <a:r>
              <a:rPr lang="en-US" dirty="0" smtClean="0"/>
              <a:t>Click to edit Master title style</a:t>
            </a:r>
            <a:endParaRPr lang="en-US" dirty="0"/>
          </a:p>
        </p:txBody>
      </p:sp>
      <p:sp>
        <p:nvSpPr>
          <p:cNvPr id="3" name="Subtitle 2"/>
          <p:cNvSpPr>
            <a:spLocks noGrp="1"/>
          </p:cNvSpPr>
          <p:nvPr>
            <p:ph type="subTitle" idx="1"/>
          </p:nvPr>
        </p:nvSpPr>
        <p:spPr>
          <a:xfrm>
            <a:off x="4430668" y="11958393"/>
            <a:ext cx="16092841" cy="1484558"/>
          </a:xfrm>
        </p:spPr>
        <p:txBody>
          <a:bodyPr anchor="t">
            <a:normAutofit/>
          </a:bodyPr>
          <a:lstStyle>
            <a:lvl1pPr marL="0" indent="0" algn="ctr">
              <a:lnSpc>
                <a:spcPct val="100000"/>
              </a:lnSpc>
              <a:buNone/>
              <a:defRPr sz="4000" b="1" i="0" cap="all" spc="800" baseline="0">
                <a:solidFill>
                  <a:schemeClr val="tx2"/>
                </a:solidFill>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2157327" y="12751358"/>
            <a:ext cx="4660051" cy="696924"/>
          </a:xfrm>
        </p:spPr>
        <p:txBody>
          <a:bodyPr/>
          <a:lstStyle>
            <a:lvl1pPr>
              <a:defRPr baseline="0">
                <a:solidFill>
                  <a:schemeClr val="accent1">
                    <a:lumMod val="50000"/>
                  </a:schemeClr>
                </a:solidFill>
              </a:defRPr>
            </a:lvl1pPr>
          </a:lstStyle>
          <a:p>
            <a:fld id="{9334D819-9F07-4261-B09B-9E467E5D9002}" type="datetimeFigureOut">
              <a:rPr lang="en-US" dirty="0"/>
              <a:pPr/>
              <a:t>11/3/2017</a:t>
            </a:fld>
            <a:endParaRPr lang="en-US" dirty="0"/>
          </a:p>
        </p:txBody>
      </p:sp>
      <p:sp>
        <p:nvSpPr>
          <p:cNvPr id="5" name="Footer Placeholder 4"/>
          <p:cNvSpPr>
            <a:spLocks noGrp="1"/>
          </p:cNvSpPr>
          <p:nvPr>
            <p:ph type="ftr" sz="quarter" idx="11"/>
          </p:nvPr>
        </p:nvSpPr>
        <p:spPr>
          <a:xfrm>
            <a:off x="8361752" y="12751358"/>
            <a:ext cx="8230672" cy="691592"/>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18136798" y="12751358"/>
            <a:ext cx="4660053" cy="691592"/>
          </a:xfrm>
        </p:spPr>
        <p:txBody>
          <a:bodyPr/>
          <a:lstStyle>
            <a:lvl1pPr>
              <a:defRPr baseline="0">
                <a:solidFill>
                  <a:schemeClr val="accent1">
                    <a:lumMod val="50000"/>
                  </a:schemeClr>
                </a:solidFill>
              </a:defRPr>
            </a:lvl1pPr>
          </a:lstStyle>
          <a:p>
            <a:fld id="{C9468CE9-3F3D-1446-A027-4B4CDD3883B0}" type="slidenum">
              <a:rPr lang="en-US" smtClean="0"/>
              <a:t>‹#›</a:t>
            </a:fld>
            <a:endParaRPr lang="en-US"/>
          </a:p>
        </p:txBody>
      </p:sp>
      <p:sp>
        <p:nvSpPr>
          <p:cNvPr id="13" name="Rectangle 12" title="left edge border"/>
          <p:cNvSpPr/>
          <p:nvPr/>
        </p:nvSpPr>
        <p:spPr>
          <a:xfrm>
            <a:off x="0" y="0"/>
            <a:ext cx="567002" cy="1371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64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468CE9-3F3D-1446-A027-4B4CDD3883B0}" type="slidenum">
              <a:rPr lang="en-US" smtClean="0"/>
              <a:pPr/>
              <a:t>‹#›</a:t>
            </a:fld>
            <a:endParaRPr lang="en-US"/>
          </a:p>
        </p:txBody>
      </p:sp>
    </p:spTree>
    <p:extLst>
      <p:ext uri="{BB962C8B-B14F-4D97-AF65-F5344CB8AC3E}">
        <p14:creationId xmlns:p14="http://schemas.microsoft.com/office/powerpoint/2010/main" val="4019058213"/>
      </p:ext>
    </p:extLst>
  </p:cSld>
  <p:clrMapOvr>
    <a:masterClrMapping/>
  </p:clrMapOvr>
  <p:timing>
    <p:tnLst>
      <p:par>
        <p:cTn id="1" dur="indefinite" restart="never" nodeType="tmRoot"/>
      </p:par>
    </p:tnLst>
  </p:timing>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135263" y="764772"/>
            <a:ext cx="2984653" cy="1120080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14928" y="764771"/>
            <a:ext cx="16787356" cy="1120081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11/3/2017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9468CE9-3F3D-1446-A027-4B4CDD3883B0}" type="slidenum">
              <a:rPr lang="en-US" smtClean="0"/>
              <a:pPr/>
              <a:t>‹#›</a:t>
            </a:fld>
            <a:endParaRPr lang="en-US"/>
          </a:p>
        </p:txBody>
      </p:sp>
    </p:spTree>
    <p:extLst>
      <p:ext uri="{BB962C8B-B14F-4D97-AF65-F5344CB8AC3E}">
        <p14:creationId xmlns:p14="http://schemas.microsoft.com/office/powerpoint/2010/main" val="2694599399"/>
      </p:ext>
    </p:extLst>
  </p:cSld>
  <p:clrMapOvr>
    <a:masterClrMapping/>
  </p:clrMapOvr>
  <p:timing>
    <p:tnLst>
      <p:par>
        <p:cTn id="1" dur="indefinite" restart="never" nodeType="tmRoot"/>
      </p:par>
    </p:tnLst>
  </p:timing>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ur Team">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a:xfrm>
            <a:off x="3290986" y="4126611"/>
            <a:ext cx="3983038" cy="3983037"/>
          </a:xfrm>
          <a:ln>
            <a:noFill/>
          </a:ln>
        </p:spPr>
        <p:txBody>
          <a:bodyPr/>
          <a:lstStyle/>
          <a:p>
            <a:r>
              <a:rPr lang="en-US" smtClean="0"/>
              <a:t>Drag picture to placeholder or click icon to add</a:t>
            </a:r>
            <a:endParaRPr lang="en-US"/>
          </a:p>
        </p:txBody>
      </p:sp>
      <p:sp>
        <p:nvSpPr>
          <p:cNvPr id="7" name="Picture Placeholder 2"/>
          <p:cNvSpPr>
            <a:spLocks noGrp="1"/>
          </p:cNvSpPr>
          <p:nvPr>
            <p:ph type="pic" sz="quarter" idx="14"/>
          </p:nvPr>
        </p:nvSpPr>
        <p:spPr>
          <a:xfrm>
            <a:off x="7909051" y="4126611"/>
            <a:ext cx="3983038" cy="3983037"/>
          </a:xfrm>
          <a:ln>
            <a:noFill/>
          </a:ln>
        </p:spPr>
        <p:txBody>
          <a:bodyPr/>
          <a:lstStyle/>
          <a:p>
            <a:r>
              <a:rPr lang="en-US" smtClean="0"/>
              <a:t>Drag picture to placeholder or click icon to add</a:t>
            </a:r>
            <a:endParaRPr lang="en-US"/>
          </a:p>
        </p:txBody>
      </p:sp>
      <p:sp>
        <p:nvSpPr>
          <p:cNvPr id="8" name="Picture Placeholder 2"/>
          <p:cNvSpPr>
            <a:spLocks noGrp="1"/>
          </p:cNvSpPr>
          <p:nvPr>
            <p:ph type="pic" sz="quarter" idx="15"/>
          </p:nvPr>
        </p:nvSpPr>
        <p:spPr>
          <a:xfrm>
            <a:off x="12585304" y="4126611"/>
            <a:ext cx="3983038" cy="3983037"/>
          </a:xfrm>
          <a:ln>
            <a:noFill/>
          </a:ln>
        </p:spPr>
        <p:txBody>
          <a:bodyPr/>
          <a:lstStyle/>
          <a:p>
            <a:r>
              <a:rPr lang="en-US" smtClean="0"/>
              <a:t>Drag picture to placeholder or click icon to add</a:t>
            </a:r>
            <a:endParaRPr lang="en-US"/>
          </a:p>
        </p:txBody>
      </p:sp>
      <p:sp>
        <p:nvSpPr>
          <p:cNvPr id="9" name="Picture Placeholder 2"/>
          <p:cNvSpPr>
            <a:spLocks noGrp="1"/>
          </p:cNvSpPr>
          <p:nvPr>
            <p:ph type="pic" sz="quarter" idx="16"/>
          </p:nvPr>
        </p:nvSpPr>
        <p:spPr>
          <a:xfrm>
            <a:off x="17261102" y="4126611"/>
            <a:ext cx="3983038" cy="3983037"/>
          </a:xfrm>
          <a:ln>
            <a:noFill/>
          </a:ln>
        </p:spPr>
        <p:txBody>
          <a:bodyPr/>
          <a:lstStyle/>
          <a:p>
            <a:r>
              <a:rPr lang="en-US" smtClean="0"/>
              <a:t>Drag picture to placeholder or click icon to add</a:t>
            </a:r>
            <a:endParaRPr lang="en-US"/>
          </a:p>
        </p:txBody>
      </p:sp>
      <p:sp>
        <p:nvSpPr>
          <p:cNvPr id="11" name="Title 1"/>
          <p:cNvSpPr>
            <a:spLocks noGrp="1"/>
          </p:cNvSpPr>
          <p:nvPr>
            <p:ph type="ctrTitle"/>
          </p:nvPr>
        </p:nvSpPr>
        <p:spPr>
          <a:xfrm>
            <a:off x="1829038" y="567771"/>
            <a:ext cx="20729099" cy="1133518"/>
          </a:xfrm>
        </p:spPr>
        <p:txBody>
          <a:bodyPr>
            <a:noAutofit/>
          </a:bodyPr>
          <a:lstStyle/>
          <a:p>
            <a:r>
              <a:rPr lang="en-US" smtClean="0">
                <a:solidFill>
                  <a:schemeClr val="bg2"/>
                </a:solidFill>
              </a:rPr>
              <a:t>Click to edit Master title style</a:t>
            </a:r>
            <a:endParaRPr lang="en-US" dirty="0">
              <a:solidFill>
                <a:schemeClr val="bg2"/>
              </a:solidFill>
            </a:endParaRPr>
          </a:p>
        </p:txBody>
      </p:sp>
      <p:sp>
        <p:nvSpPr>
          <p:cNvPr id="12" name="Subtitle 2"/>
          <p:cNvSpPr txBox="1">
            <a:spLocks/>
          </p:cNvSpPr>
          <p:nvPr userDrawn="1"/>
        </p:nvSpPr>
        <p:spPr>
          <a:xfrm>
            <a:off x="1865621" y="1478874"/>
            <a:ext cx="20655938" cy="839116"/>
          </a:xfrm>
          <a:prstGeom prst="rect">
            <a:avLst/>
          </a:prstGeom>
        </p:spPr>
        <p:txBody>
          <a:bodyPr vert="horz" lIns="217490" tIns="108745" rIns="217490" bIns="108745"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3100" dirty="0"/>
          </a:p>
        </p:txBody>
      </p:sp>
      <p:sp>
        <p:nvSpPr>
          <p:cNvPr id="13" name="Subtitle 2"/>
          <p:cNvSpPr txBox="1">
            <a:spLocks/>
          </p:cNvSpPr>
          <p:nvPr userDrawn="1"/>
        </p:nvSpPr>
        <p:spPr>
          <a:xfrm>
            <a:off x="1865621" y="1478874"/>
            <a:ext cx="20655938" cy="839116"/>
          </a:xfrm>
          <a:prstGeom prst="rect">
            <a:avLst/>
          </a:prstGeom>
        </p:spPr>
        <p:txBody>
          <a:bodyPr vert="horz" lIns="217490" tIns="108745" rIns="217490" bIns="108745"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3100" dirty="0"/>
          </a:p>
        </p:txBody>
      </p:sp>
      <p:sp>
        <p:nvSpPr>
          <p:cNvPr id="14" name="Rectangle 13"/>
          <p:cNvSpPr/>
          <p:nvPr userDrawn="1"/>
        </p:nvSpPr>
        <p:spPr>
          <a:xfrm>
            <a:off x="0" y="12410058"/>
            <a:ext cx="24387175" cy="130594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Light"/>
            </a:endParaRPr>
          </a:p>
        </p:txBody>
      </p:sp>
      <p:sp>
        <p:nvSpPr>
          <p:cNvPr id="15" name="Subtitle 2"/>
          <p:cNvSpPr>
            <a:spLocks noGrp="1"/>
          </p:cNvSpPr>
          <p:nvPr>
            <p:ph type="subTitle" idx="1"/>
          </p:nvPr>
        </p:nvSpPr>
        <p:spPr>
          <a:xfrm>
            <a:off x="1852918" y="1433050"/>
            <a:ext cx="20655938" cy="1075881"/>
          </a:xfrm>
        </p:spPr>
        <p:txBody>
          <a:bodyPr>
            <a:noAutofit/>
          </a:bodyPr>
          <a:lstStyle>
            <a:lvl1pPr>
              <a:defRPr sz="3100"/>
            </a:lvl1pPr>
          </a:lstStyle>
          <a:p>
            <a:r>
              <a:rPr lang="en-US" smtClean="0"/>
              <a:t>Click to edit Master subtitle style</a:t>
            </a:r>
            <a:endParaRPr lang="en-US" dirty="0"/>
          </a:p>
        </p:txBody>
      </p:sp>
      <p:sp>
        <p:nvSpPr>
          <p:cNvPr id="16" name="Slide Number Placeholder 5"/>
          <p:cNvSpPr>
            <a:spLocks noGrp="1"/>
          </p:cNvSpPr>
          <p:nvPr>
            <p:ph type="sldNum" sz="quarter" idx="4"/>
          </p:nvPr>
        </p:nvSpPr>
        <p:spPr>
          <a:xfrm>
            <a:off x="22909784" y="510459"/>
            <a:ext cx="824808" cy="462198"/>
          </a:xfrm>
          <a:prstGeom prst="rect">
            <a:avLst/>
          </a:prstGeom>
          <a:solidFill>
            <a:schemeClr val="bg2"/>
          </a:solidFill>
        </p:spPr>
        <p:txBody>
          <a:bodyPr vert="horz" lIns="0" tIns="182680" rIns="0" bIns="182680" rtlCol="0" anchor="ctr">
            <a:spAutoFit/>
          </a:bodyPr>
          <a:lstStyle>
            <a:lvl1pPr algn="ctr">
              <a:defRPr sz="2000">
                <a:ln>
                  <a:noFill/>
                </a:ln>
                <a:solidFill>
                  <a:schemeClr val="bg1"/>
                </a:solidFill>
                <a:latin typeface="Open Sans"/>
                <a:cs typeface="Open Sans"/>
              </a:defRPr>
            </a:lvl1pPr>
          </a:lstStyle>
          <a:p>
            <a:fld id="{C9468CE9-3F3D-1446-A027-4B4CDD3883B0}" type="slidenum">
              <a:rPr lang="en-US" smtClean="0"/>
              <a:pPr/>
              <a:t>‹#›</a:t>
            </a:fld>
            <a:endParaRPr lang="en-US"/>
          </a:p>
        </p:txBody>
      </p:sp>
    </p:spTree>
    <p:extLst>
      <p:ext uri="{BB962C8B-B14F-4D97-AF65-F5344CB8AC3E}">
        <p14:creationId xmlns:p14="http://schemas.microsoft.com/office/powerpoint/2010/main" val="1373365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9069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S w Color">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9468CE9-3F3D-1446-A027-4B4CDD3883B0}" type="slidenum">
              <a:rPr lang="en-US" smtClean="0"/>
              <a:t>‹#›</a:t>
            </a:fld>
            <a:endParaRPr lang="en-US"/>
          </a:p>
        </p:txBody>
      </p:sp>
      <p:sp>
        <p:nvSpPr>
          <p:cNvPr id="11" name="Title 1"/>
          <p:cNvSpPr>
            <a:spLocks noGrp="1"/>
          </p:cNvSpPr>
          <p:nvPr>
            <p:ph type="ctrTitle"/>
          </p:nvPr>
        </p:nvSpPr>
        <p:spPr>
          <a:xfrm>
            <a:off x="1829038" y="567771"/>
            <a:ext cx="20729099" cy="1133518"/>
          </a:xfrm>
        </p:spPr>
        <p:txBody>
          <a:bodyPr>
            <a:noAutofit/>
          </a:bodyPr>
          <a:lstStyle/>
          <a:p>
            <a:r>
              <a:rPr lang="en-US" smtClean="0">
                <a:solidFill>
                  <a:schemeClr val="bg2"/>
                </a:solidFill>
              </a:rPr>
              <a:t>Click to edit Master title style</a:t>
            </a:r>
            <a:endParaRPr lang="en-US" dirty="0">
              <a:solidFill>
                <a:schemeClr val="bg2"/>
              </a:solidFill>
            </a:endParaRPr>
          </a:p>
        </p:txBody>
      </p:sp>
      <p:sp>
        <p:nvSpPr>
          <p:cNvPr id="12" name="Subtitle 2"/>
          <p:cNvSpPr txBox="1">
            <a:spLocks/>
          </p:cNvSpPr>
          <p:nvPr userDrawn="1"/>
        </p:nvSpPr>
        <p:spPr>
          <a:xfrm>
            <a:off x="1865621" y="1478874"/>
            <a:ext cx="20655938" cy="839116"/>
          </a:xfrm>
          <a:prstGeom prst="rect">
            <a:avLst/>
          </a:prstGeom>
        </p:spPr>
        <p:txBody>
          <a:bodyPr vert="horz" lIns="217490" tIns="108745" rIns="217490" bIns="108745"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3100" dirty="0"/>
          </a:p>
        </p:txBody>
      </p:sp>
      <p:sp>
        <p:nvSpPr>
          <p:cNvPr id="13" name="Subtitle 2"/>
          <p:cNvSpPr txBox="1">
            <a:spLocks/>
          </p:cNvSpPr>
          <p:nvPr userDrawn="1"/>
        </p:nvSpPr>
        <p:spPr>
          <a:xfrm>
            <a:off x="1865621" y="1478874"/>
            <a:ext cx="20655938" cy="839116"/>
          </a:xfrm>
          <a:prstGeom prst="rect">
            <a:avLst/>
          </a:prstGeom>
        </p:spPr>
        <p:txBody>
          <a:bodyPr vert="horz" lIns="217490" tIns="108745" rIns="217490" bIns="108745"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3100" dirty="0"/>
          </a:p>
        </p:txBody>
      </p:sp>
      <p:sp>
        <p:nvSpPr>
          <p:cNvPr id="15" name="Subtitle 2"/>
          <p:cNvSpPr>
            <a:spLocks noGrp="1"/>
          </p:cNvSpPr>
          <p:nvPr>
            <p:ph type="subTitle" idx="1"/>
          </p:nvPr>
        </p:nvSpPr>
        <p:spPr>
          <a:xfrm>
            <a:off x="1852918" y="1433050"/>
            <a:ext cx="20655938" cy="1075881"/>
          </a:xfrm>
        </p:spPr>
        <p:txBody>
          <a:bodyPr>
            <a:noAutofit/>
          </a:bodyPr>
          <a:lstStyle>
            <a:lvl1pPr>
              <a:defRPr sz="3100"/>
            </a:lvl1pPr>
          </a:lstStyle>
          <a:p>
            <a:r>
              <a:rPr lang="en-US" smtClean="0"/>
              <a:t>Click to edit Master subtitle style</a:t>
            </a:r>
            <a:endParaRPr lang="en-US" dirty="0"/>
          </a:p>
        </p:txBody>
      </p:sp>
    </p:spTree>
    <p:extLst>
      <p:ext uri="{BB962C8B-B14F-4D97-AF65-F5344CB8AC3E}">
        <p14:creationId xmlns:p14="http://schemas.microsoft.com/office/powerpoint/2010/main" val="3862277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909784" y="510459"/>
            <a:ext cx="824808" cy="462198"/>
          </a:xfrm>
        </p:spPr>
        <p:txBody>
          <a:bodyPr/>
          <a:lstStyle/>
          <a:p>
            <a:fld id="{C9468CE9-3F3D-1446-A027-4B4CDD3883B0}" type="slidenum">
              <a:rPr lang="en-US" smtClean="0"/>
              <a:t>‹#›</a:t>
            </a:fld>
            <a:endParaRPr lang="en-US"/>
          </a:p>
        </p:txBody>
      </p:sp>
      <p:sp>
        <p:nvSpPr>
          <p:cNvPr id="4" name="Picture Placeholder 3"/>
          <p:cNvSpPr>
            <a:spLocks noGrp="1"/>
          </p:cNvSpPr>
          <p:nvPr>
            <p:ph type="pic" sz="quarter" idx="13"/>
          </p:nvPr>
        </p:nvSpPr>
        <p:spPr>
          <a:xfrm>
            <a:off x="-1" y="3318969"/>
            <a:ext cx="24387175" cy="5917778"/>
          </a:xfrm>
        </p:spPr>
        <p:txBody>
          <a:bodyPr/>
          <a:lstStyle/>
          <a:p>
            <a:r>
              <a:rPr lang="en-US" smtClean="0"/>
              <a:t>Drag picture to placeholder or click icon to add</a:t>
            </a:r>
            <a:endParaRPr lang="en-US"/>
          </a:p>
        </p:txBody>
      </p:sp>
    </p:spTree>
    <p:extLst>
      <p:ext uri="{BB962C8B-B14F-4D97-AF65-F5344CB8AC3E}">
        <p14:creationId xmlns:p14="http://schemas.microsoft.com/office/powerpoint/2010/main" val="244403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5400">
                <a:solidFill>
                  <a:schemeClr val="tx1"/>
                </a:solidFill>
              </a:defRPr>
            </a:lvl1pPr>
            <a:lvl2pPr>
              <a:defRPr sz="4800">
                <a:solidFill>
                  <a:schemeClr val="tx1"/>
                </a:solidFill>
              </a:defRPr>
            </a:lvl2pPr>
            <a:lvl3pPr>
              <a:defRPr sz="4400">
                <a:solidFill>
                  <a:schemeClr val="tx1"/>
                </a:solidFill>
              </a:defRPr>
            </a:lvl3pPr>
            <a:lvl4pPr>
              <a:defRPr sz="4000">
                <a:solidFill>
                  <a:schemeClr val="tx1"/>
                </a:solidFill>
              </a:defRPr>
            </a:lvl4pPr>
            <a:lvl5pPr>
              <a:defRPr sz="4000">
                <a:solidFill>
                  <a:schemeClr val="tx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uk-UA" smtClean="0"/>
              <a:t>‹#›</a:t>
            </a:fld>
            <a:endParaRPr lang="uk-UA"/>
          </a:p>
        </p:txBody>
      </p:sp>
    </p:spTree>
    <p:extLst>
      <p:ext uri="{BB962C8B-B14F-4D97-AF65-F5344CB8AC3E}">
        <p14:creationId xmlns:p14="http://schemas.microsoft.com/office/powerpoint/2010/main" val="244801745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73936" y="556721"/>
            <a:ext cx="16376274" cy="8129254"/>
          </a:xfrm>
        </p:spPr>
        <p:txBody>
          <a:bodyPr anchor="b">
            <a:normAutofit/>
          </a:bodyPr>
          <a:lstStyle>
            <a:lvl1pPr>
              <a:defRPr sz="10000" cap="none" spc="1600" baseline="0">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473936" y="9533179"/>
            <a:ext cx="14036803" cy="1902270"/>
          </a:xfrm>
        </p:spPr>
        <p:txBody>
          <a:bodyPr>
            <a:normAutofit/>
          </a:bodyPr>
          <a:lstStyle>
            <a:lvl1pPr marL="0" indent="0">
              <a:lnSpc>
                <a:spcPct val="100000"/>
              </a:lnSpc>
              <a:buNone/>
              <a:defRPr sz="4000" b="1" i="0" cap="all" spc="800" baseline="0">
                <a:solidFill>
                  <a:schemeClr val="accent1"/>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smtClean="0"/>
              <a:t>Edit Master text styles</a:t>
            </a:r>
          </a:p>
        </p:txBody>
      </p:sp>
      <p:grpSp>
        <p:nvGrpSpPr>
          <p:cNvPr id="7" name="Group 6" title="left scallop shape"/>
          <p:cNvGrpSpPr/>
          <p:nvPr/>
        </p:nvGrpSpPr>
        <p:grpSpPr>
          <a:xfrm>
            <a:off x="0" y="0"/>
            <a:ext cx="5630009" cy="13716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43206301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Content Placeholder 2"/>
          <p:cNvSpPr>
            <a:spLocks noGrp="1"/>
          </p:cNvSpPr>
          <p:nvPr>
            <p:ph sz="half" idx="1"/>
          </p:nvPr>
        </p:nvSpPr>
        <p:spPr>
          <a:xfrm>
            <a:off x="2514928" y="4572000"/>
            <a:ext cx="9602450" cy="7239000"/>
          </a:xfrm>
        </p:spPr>
        <p:txBody>
          <a:bodyPr>
            <a:normAutofit/>
          </a:bodyPr>
          <a:lstStyle>
            <a:lvl1pPr>
              <a:defRPr sz="4800">
                <a:solidFill>
                  <a:schemeClr val="tx1"/>
                </a:solidFill>
              </a:defRPr>
            </a:lvl1pPr>
            <a:lvl2pPr>
              <a:defRPr sz="4400">
                <a:solidFill>
                  <a:schemeClr val="tx1"/>
                </a:solidFill>
              </a:defRPr>
            </a:lvl2pPr>
            <a:lvl3pPr>
              <a:defRPr sz="4000">
                <a:solidFill>
                  <a:schemeClr val="tx1"/>
                </a:solidFill>
              </a:defRPr>
            </a:lvl3pPr>
            <a:lvl4pPr>
              <a:defRPr sz="3600">
                <a:solidFill>
                  <a:schemeClr val="tx1"/>
                </a:solidFill>
              </a:defRPr>
            </a:lvl4pPr>
            <a:lvl5pPr>
              <a:defRPr sz="3600">
                <a:solidFill>
                  <a:schemeClr val="tx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13297323" y="4572000"/>
            <a:ext cx="9602450" cy="7239000"/>
          </a:xfrm>
        </p:spPr>
        <p:txBody>
          <a:bodyPr>
            <a:normAutofit/>
          </a:bodyPr>
          <a:lstStyle>
            <a:lvl1pPr>
              <a:defRPr sz="4800">
                <a:solidFill>
                  <a:schemeClr val="tx1"/>
                </a:solidFill>
              </a:defRPr>
            </a:lvl1pPr>
            <a:lvl2pPr>
              <a:defRPr sz="4400">
                <a:solidFill>
                  <a:schemeClr val="tx1"/>
                </a:solidFill>
              </a:defRPr>
            </a:lvl2pPr>
            <a:lvl3pPr>
              <a:defRPr sz="4000">
                <a:solidFill>
                  <a:schemeClr val="tx1"/>
                </a:solidFill>
              </a:defRPr>
            </a:lvl3pPr>
            <a:lvl4pPr>
              <a:defRPr sz="3600">
                <a:solidFill>
                  <a:schemeClr val="tx1"/>
                </a:solidFill>
              </a:defRPr>
            </a:lvl4pPr>
            <a:lvl5pPr>
              <a:defRPr sz="3600">
                <a:solidFill>
                  <a:schemeClr val="tx1"/>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11/3/2017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159619139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05782" y="762001"/>
            <a:ext cx="20348049" cy="2987034"/>
          </a:xfrm>
        </p:spPr>
        <p:txBody>
          <a:bodyPr/>
          <a:lstStyle>
            <a:lvl1pPr>
              <a:defRPr cap="none"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2503682" y="4399267"/>
            <a:ext cx="9602450" cy="1265058"/>
          </a:xfrm>
        </p:spPr>
        <p:txBody>
          <a:bodyPr anchor="b">
            <a:noAutofit/>
          </a:bodyPr>
          <a:lstStyle>
            <a:lvl1pPr marL="0" indent="0">
              <a:lnSpc>
                <a:spcPct val="100000"/>
              </a:lnSpc>
              <a:buNone/>
              <a:defRPr sz="3800" b="1" cap="all" spc="400" baseline="0">
                <a:solidFill>
                  <a:schemeClr val="tx2"/>
                </a:solidFill>
              </a:defRPr>
            </a:lvl1pPr>
            <a:lvl2pPr marL="914400" indent="0">
              <a:buNone/>
              <a:defRPr sz="38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4" name="Content Placeholder 3"/>
          <p:cNvSpPr>
            <a:spLocks noGrp="1"/>
          </p:cNvSpPr>
          <p:nvPr>
            <p:ph sz="half" idx="2"/>
          </p:nvPr>
        </p:nvSpPr>
        <p:spPr>
          <a:xfrm>
            <a:off x="2514928" y="5818204"/>
            <a:ext cx="9602450" cy="599279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3269456" y="4399267"/>
            <a:ext cx="9602450" cy="1265058"/>
          </a:xfrm>
        </p:spPr>
        <p:txBody>
          <a:bodyPr anchor="b">
            <a:noAutofit/>
          </a:bodyPr>
          <a:lstStyle>
            <a:lvl1pPr marL="0" indent="0">
              <a:lnSpc>
                <a:spcPct val="100000"/>
              </a:lnSpc>
              <a:buNone/>
              <a:defRPr sz="3800" b="1" cap="all" spc="400" baseline="0">
                <a:solidFill>
                  <a:schemeClr val="tx2"/>
                </a:solidFill>
              </a:defRPr>
            </a:lvl1pPr>
            <a:lvl2pPr marL="914400" indent="0">
              <a:buNone/>
              <a:defRPr sz="38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smtClean="0"/>
              <a:t>Edit Master text styles</a:t>
            </a:r>
          </a:p>
        </p:txBody>
      </p:sp>
      <p:sp>
        <p:nvSpPr>
          <p:cNvPr id="6" name="Content Placeholder 5"/>
          <p:cNvSpPr>
            <a:spLocks noGrp="1"/>
          </p:cNvSpPr>
          <p:nvPr>
            <p:ph sz="quarter" idx="4"/>
          </p:nvPr>
        </p:nvSpPr>
        <p:spPr>
          <a:xfrm>
            <a:off x="13269456" y="5818204"/>
            <a:ext cx="9602450" cy="599279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11/3/2017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9468CE9-3F3D-1446-A027-4B4CDD3883B0}" type="slidenum">
              <a:rPr lang="en-US" smtClean="0"/>
              <a:pPr/>
              <a:t>‹#›</a:t>
            </a:fld>
            <a:endParaRPr lang="en-US"/>
          </a:p>
        </p:txBody>
      </p:sp>
    </p:spTree>
    <p:extLst>
      <p:ext uri="{BB962C8B-B14F-4D97-AF65-F5344CB8AC3E}">
        <p14:creationId xmlns:p14="http://schemas.microsoft.com/office/powerpoint/2010/main" val="1106022606"/>
      </p:ext>
    </p:extLst>
  </p:cSld>
  <p:clrMapOvr>
    <a:masterClrMapping/>
  </p:clrMapOvr>
  <p:timing>
    <p:tnLst>
      <p:par>
        <p:cTn id="1" dur="indefinite" restart="never" nodeType="tmRoot"/>
      </p:par>
    </p:tnLst>
  </p:timing>
  <p:hf sldNum="0" hdr="0" ftr="0" dt="0"/>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11/3/2017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9468CE9-3F3D-1446-A027-4B4CDD3883B0}" type="slidenum">
              <a:rPr lang="en-US" smtClean="0"/>
              <a:pPr/>
              <a:t>‹#›</a:t>
            </a:fld>
            <a:endParaRPr lang="en-US"/>
          </a:p>
        </p:txBody>
      </p:sp>
    </p:spTree>
    <p:extLst>
      <p:ext uri="{BB962C8B-B14F-4D97-AF65-F5344CB8AC3E}">
        <p14:creationId xmlns:p14="http://schemas.microsoft.com/office/powerpoint/2010/main" val="1958524680"/>
      </p:ext>
    </p:extLst>
  </p:cSld>
  <p:clrMapOvr>
    <a:masterClrMapping/>
  </p:clrMapOvr>
  <p:timing>
    <p:tnLst>
      <p:par>
        <p:cTn id="1" dur="indefinite" restart="never" nodeType="tmRoot"/>
      </p:par>
    </p:tnLst>
  </p:timing>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11/3/2017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2530713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14781548" y="0"/>
            <a:ext cx="9605627" cy="13716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16677940" y="914399"/>
            <a:ext cx="6185035" cy="2393342"/>
          </a:xfrm>
        </p:spPr>
        <p:txBody>
          <a:bodyPr anchor="b">
            <a:normAutofit/>
          </a:bodyPr>
          <a:lstStyle>
            <a:lvl1pPr>
              <a:lnSpc>
                <a:spcPct val="100000"/>
              </a:lnSpc>
              <a:defRPr sz="3800" b="1" i="0" cap="all" spc="6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1530301" y="1840754"/>
            <a:ext cx="12318440" cy="9970248"/>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6677942" y="3482672"/>
            <a:ext cx="6185035" cy="8328328"/>
          </a:xfrm>
        </p:spPr>
        <p:txBody>
          <a:bodyPr/>
          <a:lstStyle>
            <a:lvl1pPr marL="0" indent="0">
              <a:lnSpc>
                <a:spcPct val="120000"/>
              </a:lnSpc>
              <a:spcBef>
                <a:spcPts val="2400"/>
              </a:spcBef>
              <a:buNone/>
              <a:defRPr sz="3200" baseline="0">
                <a:solidFill>
                  <a:schemeClr val="bg2"/>
                </a:solidFill>
              </a:defRPr>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a:xfrm>
            <a:off x="1530302" y="12751358"/>
            <a:ext cx="2467031" cy="696924"/>
          </a:xfrm>
        </p:spPr>
        <p:txBody>
          <a:bodyPr/>
          <a:lstStyle/>
          <a:p>
            <a:fld id="{9334D819-9F07-4261-B09B-9E467E5D9002}" type="datetimeFigureOut">
              <a:rPr lang="en-US" dirty="0"/>
              <a:t>11/3/2017</a:t>
            </a:fld>
            <a:endParaRPr lang="en-US" dirty="0"/>
          </a:p>
        </p:txBody>
      </p:sp>
      <p:sp>
        <p:nvSpPr>
          <p:cNvPr id="6" name="Footer Placeholder 5"/>
          <p:cNvSpPr>
            <a:spLocks noGrp="1"/>
          </p:cNvSpPr>
          <p:nvPr>
            <p:ph type="ftr" sz="quarter" idx="11"/>
          </p:nvPr>
        </p:nvSpPr>
        <p:spPr>
          <a:xfrm>
            <a:off x="4207789" y="12751358"/>
            <a:ext cx="6965265" cy="691592"/>
          </a:xfrm>
        </p:spPr>
        <p:txBody>
          <a:bodyPr/>
          <a:lstStyle/>
          <a:p>
            <a:endParaRPr lang="en-US" dirty="0"/>
          </a:p>
        </p:txBody>
      </p:sp>
      <p:sp>
        <p:nvSpPr>
          <p:cNvPr id="7" name="Slide Number Placeholder 6"/>
          <p:cNvSpPr>
            <a:spLocks noGrp="1"/>
          </p:cNvSpPr>
          <p:nvPr>
            <p:ph type="sldNum" sz="quarter" idx="12"/>
          </p:nvPr>
        </p:nvSpPr>
        <p:spPr>
          <a:xfrm>
            <a:off x="11383510" y="12751358"/>
            <a:ext cx="2465233" cy="691592"/>
          </a:xfrm>
        </p:spPr>
        <p:txBody>
          <a:bodyPr/>
          <a:lstStyle/>
          <a:p>
            <a:fld id="{C9468CE9-3F3D-1446-A027-4B4CDD3883B0}" type="slidenum">
              <a:rPr lang="en-US" smtClean="0"/>
              <a:pPr/>
              <a:t>‹#›</a:t>
            </a:fld>
            <a:endParaRPr lang="en-US"/>
          </a:p>
        </p:txBody>
      </p:sp>
      <p:sp>
        <p:nvSpPr>
          <p:cNvPr id="8" name="Rectangle 7" title="left edge border"/>
          <p:cNvSpPr/>
          <p:nvPr/>
        </p:nvSpPr>
        <p:spPr>
          <a:xfrm>
            <a:off x="0" y="0"/>
            <a:ext cx="56700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13666819"/>
      </p:ext>
    </p:extLst>
  </p:cSld>
  <p:clrMapOvr>
    <a:masterClrMapping/>
  </p:clrMapOvr>
  <p:timing>
    <p:tnLst>
      <p:par>
        <p:cTn id="1" dur="indefinite" restart="never" nodeType="tmRoot"/>
      </p:par>
    </p:tnLst>
  </p:timing>
  <p:hf sldNum="0" hdr="0" ftr="0" dt="0"/>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67003" y="1"/>
            <a:ext cx="14713086" cy="13715998"/>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smtClean="0"/>
              <a:t>Click icon to add picture</a:t>
            </a:r>
            <a:endParaRPr lang="en-US" dirty="0"/>
          </a:p>
        </p:txBody>
      </p:sp>
      <p:sp>
        <p:nvSpPr>
          <p:cNvPr id="11" name="Freeform 11" title="right scallop background shape"/>
          <p:cNvSpPr/>
          <p:nvPr/>
        </p:nvSpPr>
        <p:spPr bwMode="auto">
          <a:xfrm>
            <a:off x="14781548" y="0"/>
            <a:ext cx="9605627" cy="13716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56700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677938" y="914400"/>
            <a:ext cx="6185039" cy="2393340"/>
          </a:xfrm>
        </p:spPr>
        <p:txBody>
          <a:bodyPr anchor="b">
            <a:normAutofit/>
          </a:bodyPr>
          <a:lstStyle>
            <a:lvl1pPr>
              <a:lnSpc>
                <a:spcPct val="100000"/>
              </a:lnSpc>
              <a:defRPr sz="3800" b="1" i="0" spc="6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6677938" y="3482672"/>
            <a:ext cx="6185039" cy="8328328"/>
          </a:xfrm>
        </p:spPr>
        <p:txBody>
          <a:bodyPr/>
          <a:lstStyle>
            <a:lvl1pPr marL="0" indent="0">
              <a:lnSpc>
                <a:spcPct val="120000"/>
              </a:lnSpc>
              <a:spcBef>
                <a:spcPts val="2400"/>
              </a:spcBef>
              <a:buNone/>
              <a:defRPr sz="3200" baseline="0">
                <a:solidFill>
                  <a:schemeClr val="bg2"/>
                </a:solidFill>
              </a:defRPr>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smtClean="0"/>
              <a:t>Edit Master text styles</a:t>
            </a:r>
          </a:p>
        </p:txBody>
      </p:sp>
      <p:sp>
        <p:nvSpPr>
          <p:cNvPr id="5" name="Date Placeholder 4"/>
          <p:cNvSpPr>
            <a:spLocks noGrp="1"/>
          </p:cNvSpPr>
          <p:nvPr>
            <p:ph type="dt" sz="half" idx="10"/>
          </p:nvPr>
        </p:nvSpPr>
        <p:spPr>
          <a:xfrm>
            <a:off x="1532099" y="12751358"/>
            <a:ext cx="2465233" cy="696924"/>
          </a:xfrm>
        </p:spPr>
        <p:txBody>
          <a:bodyPr/>
          <a:lstStyle/>
          <a:p>
            <a:fld id="{9334D819-9F07-4261-B09B-9E467E5D9002}" type="datetimeFigureOut">
              <a:rPr lang="en-US" dirty="0"/>
              <a:t>11/3/2017</a:t>
            </a:fld>
            <a:endParaRPr lang="en-US" dirty="0"/>
          </a:p>
        </p:txBody>
      </p:sp>
      <p:sp>
        <p:nvSpPr>
          <p:cNvPr id="6" name="Footer Placeholder 5"/>
          <p:cNvSpPr>
            <a:spLocks noGrp="1"/>
          </p:cNvSpPr>
          <p:nvPr>
            <p:ph type="ftr" sz="quarter" idx="11"/>
          </p:nvPr>
        </p:nvSpPr>
        <p:spPr>
          <a:xfrm>
            <a:off x="4207790" y="12751358"/>
            <a:ext cx="6965263" cy="691592"/>
          </a:xfrm>
        </p:spPr>
        <p:txBody>
          <a:bodyPr/>
          <a:lstStyle/>
          <a:p>
            <a:endParaRPr lang="en-US" dirty="0"/>
          </a:p>
        </p:txBody>
      </p:sp>
      <p:sp>
        <p:nvSpPr>
          <p:cNvPr id="7" name="Slide Number Placeholder 6"/>
          <p:cNvSpPr>
            <a:spLocks noGrp="1"/>
          </p:cNvSpPr>
          <p:nvPr>
            <p:ph type="sldNum" sz="quarter" idx="12"/>
          </p:nvPr>
        </p:nvSpPr>
        <p:spPr>
          <a:xfrm>
            <a:off x="11376617" y="12751358"/>
            <a:ext cx="2469201" cy="691592"/>
          </a:xfrm>
        </p:spPr>
        <p:txBody>
          <a:bodyPr/>
          <a:lstStyle/>
          <a:p>
            <a:fld id="{C9468CE9-3F3D-1446-A027-4B4CDD3883B0}" type="slidenum">
              <a:rPr lang="en-US" smtClean="0"/>
              <a:pPr/>
              <a:t>‹#›</a:t>
            </a:fld>
            <a:endParaRPr lang="en-US"/>
          </a:p>
        </p:txBody>
      </p:sp>
    </p:spTree>
    <p:extLst>
      <p:ext uri="{BB962C8B-B14F-4D97-AF65-F5344CB8AC3E}">
        <p14:creationId xmlns:p14="http://schemas.microsoft.com/office/powerpoint/2010/main" val="59959179"/>
      </p:ext>
    </p:extLst>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03682" y="764770"/>
            <a:ext cx="20359295" cy="2984264"/>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03682" y="4572003"/>
            <a:ext cx="20359295" cy="718718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503682" y="12751358"/>
            <a:ext cx="4660051" cy="696924"/>
          </a:xfrm>
          <a:prstGeom prst="rect">
            <a:avLst/>
          </a:prstGeom>
        </p:spPr>
        <p:txBody>
          <a:bodyPr vert="horz" lIns="91440" tIns="45720" rIns="91440" bIns="45720" rtlCol="0" anchor="ctr"/>
          <a:lstStyle>
            <a:lvl1pPr algn="l">
              <a:defRPr sz="2400">
                <a:solidFill>
                  <a:schemeClr val="tx1">
                    <a:lumMod val="65000"/>
                    <a:lumOff val="35000"/>
                  </a:schemeClr>
                </a:solidFill>
              </a:defRPr>
            </a:lvl1pPr>
          </a:lstStyle>
          <a:p>
            <a:fld id="{9334D819-9F07-4261-B09B-9E467E5D9002}" type="datetimeFigureOut">
              <a:rPr lang="en-US" dirty="0"/>
              <a:pPr/>
              <a:t>11/3/2017</a:t>
            </a:fld>
            <a:endParaRPr lang="en-US" dirty="0"/>
          </a:p>
        </p:txBody>
      </p:sp>
      <p:sp>
        <p:nvSpPr>
          <p:cNvPr id="5" name="Footer Placeholder 4"/>
          <p:cNvSpPr>
            <a:spLocks noGrp="1"/>
          </p:cNvSpPr>
          <p:nvPr>
            <p:ph type="ftr" sz="quarter" idx="3"/>
          </p:nvPr>
        </p:nvSpPr>
        <p:spPr>
          <a:xfrm>
            <a:off x="8078252" y="12751358"/>
            <a:ext cx="8230672" cy="691592"/>
          </a:xfrm>
          <a:prstGeom prst="rect">
            <a:avLst/>
          </a:prstGeom>
        </p:spPr>
        <p:txBody>
          <a:bodyPr vert="horz" lIns="91440" tIns="45720" rIns="91440" bIns="45720" rtlCol="0" anchor="ctr"/>
          <a:lstStyle>
            <a:lvl1pPr algn="ctr">
              <a:defRPr sz="24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17223445" y="12751358"/>
            <a:ext cx="5639532" cy="691592"/>
          </a:xfrm>
          <a:prstGeom prst="rect">
            <a:avLst/>
          </a:prstGeom>
        </p:spPr>
        <p:txBody>
          <a:bodyPr vert="horz" lIns="91440" tIns="45720" rIns="91440" bIns="45720" rtlCol="0" anchor="ctr"/>
          <a:lstStyle>
            <a:lvl1pPr algn="r">
              <a:defRPr sz="2400">
                <a:solidFill>
                  <a:schemeClr val="tx1">
                    <a:lumMod val="65000"/>
                    <a:lumOff val="35000"/>
                  </a:schemeClr>
                </a:solidFill>
              </a:defRPr>
            </a:lvl1pPr>
          </a:lstStyle>
          <a:p>
            <a:fld id="{C9468CE9-3F3D-1446-A027-4B4CDD3883B0}" type="slidenum">
              <a:rPr lang="en-US" smtClean="0"/>
              <a:pPr/>
              <a:t>‹#›</a:t>
            </a:fld>
            <a:endParaRPr lang="en-US"/>
          </a:p>
        </p:txBody>
      </p:sp>
      <p:sp>
        <p:nvSpPr>
          <p:cNvPr id="11" name="Freeform 6" title="Left scallop edge"/>
          <p:cNvSpPr/>
          <p:nvPr/>
        </p:nvSpPr>
        <p:spPr bwMode="auto">
          <a:xfrm>
            <a:off x="1" y="0"/>
            <a:ext cx="1771881" cy="13716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23820173" y="0"/>
            <a:ext cx="56700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userDrawn="1"/>
        </p:nvSpPr>
        <p:spPr>
          <a:xfrm>
            <a:off x="0" y="13305692"/>
            <a:ext cx="24387175" cy="4103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Open Sans Light"/>
            </a:endParaRPr>
          </a:p>
        </p:txBody>
      </p:sp>
    </p:spTree>
    <p:extLst>
      <p:ext uri="{BB962C8B-B14F-4D97-AF65-F5344CB8AC3E}">
        <p14:creationId xmlns:p14="http://schemas.microsoft.com/office/powerpoint/2010/main" val="175619422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64" r:id="rId12"/>
    <p:sldLayoutId id="2147483665" r:id="rId13"/>
    <p:sldLayoutId id="2147483675" r:id="rId14"/>
    <p:sldLayoutId id="2147483682" r:id="rId15"/>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sldNum="0" hdr="0" ftr="0" dt="0"/>
  <p:txStyles>
    <p:titleStyle>
      <a:lvl1pPr algn="l" defTabSz="1828800" rtl="0" eaLnBrk="1" latinLnBrk="0" hangingPunct="1">
        <a:lnSpc>
          <a:spcPct val="90000"/>
        </a:lnSpc>
        <a:spcBef>
          <a:spcPct val="0"/>
        </a:spcBef>
        <a:buNone/>
        <a:defRPr sz="10200" kern="1200" cap="all" spc="400" baseline="0">
          <a:solidFill>
            <a:schemeClr val="tx2"/>
          </a:solidFill>
          <a:latin typeface="+mj-lt"/>
          <a:ea typeface="+mj-ea"/>
          <a:cs typeface="+mj-cs"/>
        </a:defRPr>
      </a:lvl1pPr>
    </p:titleStyle>
    <p:bodyStyle>
      <a:lvl1pPr marL="457200" indent="-457200" algn="l" defTabSz="1828800" rtl="0" eaLnBrk="1" latinLnBrk="0" hangingPunct="1">
        <a:lnSpc>
          <a:spcPct val="110000"/>
        </a:lnSpc>
        <a:spcBef>
          <a:spcPts val="1400"/>
        </a:spcBef>
        <a:buClr>
          <a:schemeClr val="tx2"/>
        </a:buClr>
        <a:buFont typeface="Arial" panose="020B0604020202020204" pitchFamily="34" charset="0"/>
        <a:buChar char="•"/>
        <a:defRPr sz="4000" kern="1200">
          <a:solidFill>
            <a:schemeClr val="tx1">
              <a:lumMod val="65000"/>
              <a:lumOff val="35000"/>
            </a:schemeClr>
          </a:solidFill>
          <a:latin typeface="+mn-lt"/>
          <a:ea typeface="+mn-ea"/>
          <a:cs typeface="+mn-cs"/>
        </a:defRPr>
      </a:lvl1pPr>
      <a:lvl2pPr marL="1371600" indent="-457200" algn="l" defTabSz="1828800" rtl="0" eaLnBrk="1" latinLnBrk="0" hangingPunct="1">
        <a:lnSpc>
          <a:spcPct val="110000"/>
        </a:lnSpc>
        <a:spcBef>
          <a:spcPts val="1400"/>
        </a:spcBef>
        <a:buClr>
          <a:schemeClr val="tx2"/>
        </a:buClr>
        <a:buFont typeface="Gill Sans MT" panose="020B0502020104020203" pitchFamily="34" charset="0"/>
        <a:buChar char="–"/>
        <a:defRPr sz="3600" kern="1200">
          <a:solidFill>
            <a:schemeClr val="tx1">
              <a:lumMod val="65000"/>
              <a:lumOff val="35000"/>
            </a:schemeClr>
          </a:solidFill>
          <a:latin typeface="+mn-lt"/>
          <a:ea typeface="+mn-ea"/>
          <a:cs typeface="+mn-cs"/>
        </a:defRPr>
      </a:lvl2pPr>
      <a:lvl3pPr marL="2286000" indent="-457200" algn="l" defTabSz="1828800" rtl="0" eaLnBrk="1" latinLnBrk="0" hangingPunct="1">
        <a:lnSpc>
          <a:spcPct val="110000"/>
        </a:lnSpc>
        <a:spcBef>
          <a:spcPts val="1400"/>
        </a:spcBef>
        <a:buClr>
          <a:schemeClr val="tx2"/>
        </a:buClr>
        <a:buFont typeface="Arial" panose="020B0604020202020204" pitchFamily="34" charset="0"/>
        <a:buChar char="•"/>
        <a:defRPr sz="3200" kern="1200">
          <a:solidFill>
            <a:schemeClr val="tx1">
              <a:lumMod val="65000"/>
              <a:lumOff val="35000"/>
            </a:schemeClr>
          </a:solidFill>
          <a:latin typeface="+mn-lt"/>
          <a:ea typeface="+mn-ea"/>
          <a:cs typeface="+mn-cs"/>
        </a:defRPr>
      </a:lvl3pPr>
      <a:lvl4pPr marL="3200400" indent="-457200" algn="l" defTabSz="1828800" rtl="0" eaLnBrk="1" latinLnBrk="0" hangingPunct="1">
        <a:lnSpc>
          <a:spcPct val="110000"/>
        </a:lnSpc>
        <a:spcBef>
          <a:spcPts val="1400"/>
        </a:spcBef>
        <a:buClr>
          <a:schemeClr val="tx2"/>
        </a:buClr>
        <a:buFont typeface="Gill Sans MT" panose="020B0502020104020203" pitchFamily="34" charset="0"/>
        <a:buChar char="–"/>
        <a:defRPr sz="2800" kern="1200">
          <a:solidFill>
            <a:schemeClr val="tx1">
              <a:lumMod val="65000"/>
              <a:lumOff val="35000"/>
            </a:schemeClr>
          </a:solidFill>
          <a:latin typeface="+mn-lt"/>
          <a:ea typeface="+mn-ea"/>
          <a:cs typeface="+mn-cs"/>
        </a:defRPr>
      </a:lvl4pPr>
      <a:lvl5pPr marL="4114800" indent="-457200" algn="l" defTabSz="1828800" rtl="0" eaLnBrk="1" latinLnBrk="0" hangingPunct="1">
        <a:lnSpc>
          <a:spcPct val="110000"/>
        </a:lnSpc>
        <a:spcBef>
          <a:spcPts val="1400"/>
        </a:spcBef>
        <a:buClr>
          <a:schemeClr val="tx2"/>
        </a:buClr>
        <a:buFont typeface="Arial" panose="020B0604020202020204" pitchFamily="34" charset="0"/>
        <a:buChar char="•"/>
        <a:defRPr sz="2800" kern="1200">
          <a:solidFill>
            <a:schemeClr val="tx1">
              <a:lumMod val="65000"/>
              <a:lumOff val="35000"/>
            </a:schemeClr>
          </a:solidFill>
          <a:latin typeface="+mn-lt"/>
          <a:ea typeface="+mn-ea"/>
          <a:cs typeface="+mn-cs"/>
        </a:defRPr>
      </a:lvl5pPr>
      <a:lvl6pPr marL="5029200" indent="-457200" algn="l" defTabSz="1828800" rtl="0" eaLnBrk="1" latinLnBrk="0" hangingPunct="1">
        <a:lnSpc>
          <a:spcPct val="110000"/>
        </a:lnSpc>
        <a:spcBef>
          <a:spcPts val="1400"/>
        </a:spcBef>
        <a:buClr>
          <a:schemeClr val="tx2"/>
        </a:buClr>
        <a:buFont typeface="Gill Sans MT" panose="020B0502020104020203" pitchFamily="34" charset="0"/>
        <a:buChar char="–"/>
        <a:defRPr sz="2800" kern="1200">
          <a:solidFill>
            <a:schemeClr val="tx1">
              <a:lumMod val="65000"/>
              <a:lumOff val="35000"/>
            </a:schemeClr>
          </a:solidFill>
          <a:latin typeface="+mn-lt"/>
          <a:ea typeface="+mn-ea"/>
          <a:cs typeface="+mn-cs"/>
        </a:defRPr>
      </a:lvl6pPr>
      <a:lvl7pPr marL="5943600" indent="-457200" algn="l" defTabSz="1828800" rtl="0" eaLnBrk="1" latinLnBrk="0" hangingPunct="1">
        <a:lnSpc>
          <a:spcPct val="110000"/>
        </a:lnSpc>
        <a:spcBef>
          <a:spcPts val="1400"/>
        </a:spcBef>
        <a:buClr>
          <a:schemeClr val="tx2"/>
        </a:buClr>
        <a:buFont typeface="Arial" panose="020B0604020202020204" pitchFamily="34" charset="0"/>
        <a:buChar char="•"/>
        <a:defRPr sz="2800" kern="1200">
          <a:solidFill>
            <a:schemeClr val="tx1">
              <a:lumMod val="65000"/>
              <a:lumOff val="35000"/>
            </a:schemeClr>
          </a:solidFill>
          <a:latin typeface="+mn-lt"/>
          <a:ea typeface="+mn-ea"/>
          <a:cs typeface="+mn-cs"/>
        </a:defRPr>
      </a:lvl7pPr>
      <a:lvl8pPr marL="6858000" indent="-457200" algn="l" defTabSz="1828800" rtl="0" eaLnBrk="1" latinLnBrk="0" hangingPunct="1">
        <a:lnSpc>
          <a:spcPct val="110000"/>
        </a:lnSpc>
        <a:spcBef>
          <a:spcPts val="1400"/>
        </a:spcBef>
        <a:buClr>
          <a:schemeClr val="tx2"/>
        </a:buClr>
        <a:buFont typeface="Gill Sans MT" panose="020B0502020104020203" pitchFamily="34" charset="0"/>
        <a:buChar char="–"/>
        <a:defRPr sz="2800" kern="1200" baseline="0">
          <a:solidFill>
            <a:schemeClr val="tx1">
              <a:lumMod val="65000"/>
              <a:lumOff val="35000"/>
            </a:schemeClr>
          </a:solidFill>
          <a:latin typeface="+mn-lt"/>
          <a:ea typeface="+mn-ea"/>
          <a:cs typeface="+mn-cs"/>
        </a:defRPr>
      </a:lvl8pPr>
      <a:lvl9pPr marL="7772400" indent="-457200" algn="l" defTabSz="1828800" rtl="0" eaLnBrk="1" latinLnBrk="0" hangingPunct="1">
        <a:lnSpc>
          <a:spcPct val="110000"/>
        </a:lnSpc>
        <a:spcBef>
          <a:spcPts val="1400"/>
        </a:spcBef>
        <a:buClr>
          <a:schemeClr val="tx2"/>
        </a:buClr>
        <a:buFont typeface="Arial" panose="020B0604020202020204" pitchFamily="34" charset="0"/>
        <a:buChar char="•"/>
        <a:defRPr sz="2800" kern="1200" baseline="0">
          <a:solidFill>
            <a:schemeClr val="tx1">
              <a:lumMod val="65000"/>
              <a:lumOff val="35000"/>
            </a:schemeClr>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www.calstatela.edu/apra/rsvp-assessment-5-easy-steps-worksho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5326" y="5188225"/>
            <a:ext cx="10564500" cy="6650439"/>
          </a:xfrm>
          <a:prstGeom prst="rect">
            <a:avLst/>
          </a:prstGeom>
        </p:spPr>
      </p:pic>
      <p:sp>
        <p:nvSpPr>
          <p:cNvPr id="2" name="Title 1"/>
          <p:cNvSpPr>
            <a:spLocks noGrp="1"/>
          </p:cNvSpPr>
          <p:nvPr>
            <p:ph type="ctrTitle"/>
          </p:nvPr>
        </p:nvSpPr>
        <p:spPr>
          <a:xfrm>
            <a:off x="2415744" y="1501037"/>
            <a:ext cx="20639523" cy="8789976"/>
          </a:xfrm>
        </p:spPr>
        <p:txBody>
          <a:bodyPr/>
          <a:lstStyle/>
          <a:p>
            <a:r>
              <a:rPr lang="en-US" sz="13900" dirty="0" smtClean="0"/>
              <a:t>Building Better Learning Outcomes</a:t>
            </a:r>
            <a:endParaRPr lang="en-US" sz="13900" dirty="0"/>
          </a:p>
        </p:txBody>
      </p:sp>
      <p:sp>
        <p:nvSpPr>
          <p:cNvPr id="3" name="Subtitle 2"/>
          <p:cNvSpPr>
            <a:spLocks noGrp="1"/>
          </p:cNvSpPr>
          <p:nvPr>
            <p:ph type="subTitle" idx="1"/>
          </p:nvPr>
        </p:nvSpPr>
        <p:spPr/>
        <p:txBody>
          <a:bodyPr>
            <a:normAutofit fontScale="85000" lnSpcReduction="10000"/>
          </a:bodyPr>
          <a:lstStyle/>
          <a:p>
            <a:r>
              <a:rPr lang="en-US" dirty="0" smtClean="0"/>
              <a:t>November 6, 2017</a:t>
            </a:r>
          </a:p>
          <a:p>
            <a:r>
              <a:rPr lang="en-US" dirty="0" smtClean="0"/>
              <a:t>Dr. Jessica Dennis, Director of Assessment</a:t>
            </a:r>
            <a:endParaRPr lang="en-US" dirty="0"/>
          </a:p>
        </p:txBody>
      </p:sp>
    </p:spTree>
    <p:extLst>
      <p:ext uri="{BB962C8B-B14F-4D97-AF65-F5344CB8AC3E}">
        <p14:creationId xmlns:p14="http://schemas.microsoft.com/office/powerpoint/2010/main" val="864412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682" y="188300"/>
            <a:ext cx="20359295" cy="2984264"/>
          </a:xfrm>
        </p:spPr>
        <p:txBody>
          <a:bodyPr>
            <a:normAutofit/>
          </a:bodyPr>
          <a:lstStyle/>
          <a:p>
            <a:r>
              <a:rPr lang="en-US" sz="8800" dirty="0" smtClean="0"/>
              <a:t>The Big </a:t>
            </a:r>
            <a:r>
              <a:rPr lang="en-US" sz="8800" dirty="0"/>
              <a:t>F</a:t>
            </a:r>
            <a:r>
              <a:rPr lang="en-US" sz="8800" dirty="0" smtClean="0"/>
              <a:t>ive </a:t>
            </a:r>
            <a:r>
              <a:rPr lang="en-US" sz="8800" dirty="0"/>
              <a:t>C</a:t>
            </a:r>
            <a:r>
              <a:rPr lang="en-US" sz="8800" dirty="0" smtClean="0"/>
              <a:t>ore </a:t>
            </a:r>
            <a:r>
              <a:rPr lang="en-US" sz="8800" dirty="0"/>
              <a:t>C</a:t>
            </a:r>
            <a:r>
              <a:rPr lang="en-US" sz="8800" dirty="0" smtClean="0"/>
              <a:t>ompetencies as Defined by WASC</a:t>
            </a:r>
            <a:endParaRPr lang="en-US" sz="8800" dirty="0"/>
          </a:p>
        </p:txBody>
      </p:sp>
      <p:sp>
        <p:nvSpPr>
          <p:cNvPr id="4" name="Rectangle 1"/>
          <p:cNvSpPr>
            <a:spLocks noGrp="1" noChangeArrowheads="1"/>
          </p:cNvSpPr>
          <p:nvPr>
            <p:ph idx="1"/>
          </p:nvPr>
        </p:nvSpPr>
        <p:spPr bwMode="auto">
          <a:xfrm>
            <a:off x="5068956" y="3053006"/>
            <a:ext cx="17142171" cy="9764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61628" tIns="-107122" rIns="0" bIns="238050" numCol="1" rtlCol="0" anchor="ctr" anchorCtr="0" compatLnSpc="1">
            <a:prstTxWarp prst="textNoShape">
              <a:avLst/>
            </a:prstTxWarp>
            <a:spAutoFit/>
          </a:bodyPr>
          <a:lstStyle/>
          <a:p>
            <a:pPr marL="0" indent="0" defTabSz="1371600" eaLnBrk="0" fontAlgn="base" hangingPunct="0">
              <a:spcBef>
                <a:spcPct val="0"/>
              </a:spcBef>
              <a:spcAft>
                <a:spcPct val="0"/>
              </a:spcAft>
              <a:buClrTx/>
              <a:buNone/>
            </a:pPr>
            <a:endParaRPr lang="en-US" altLang="en-US" sz="2100" dirty="0">
              <a:latin typeface="Arial" panose="020B0604020202020204" pitchFamily="34" charset="0"/>
            </a:endParaRPr>
          </a:p>
          <a:p>
            <a:pPr defTabSz="1371600" eaLnBrk="0" fontAlgn="base" hangingPunct="0">
              <a:spcBef>
                <a:spcPct val="0"/>
              </a:spcBef>
              <a:spcAft>
                <a:spcPct val="0"/>
              </a:spcAft>
              <a:buClrTx/>
            </a:pPr>
            <a:r>
              <a:rPr lang="en-US" altLang="en-US" sz="5400" b="1" dirty="0">
                <a:solidFill>
                  <a:schemeClr val="tx1"/>
                </a:solidFill>
              </a:rPr>
              <a:t>Critical thinking </a:t>
            </a:r>
          </a:p>
          <a:p>
            <a:pPr lvl="1" defTabSz="1371600" eaLnBrk="0" fontAlgn="base" hangingPunct="0">
              <a:spcBef>
                <a:spcPct val="0"/>
              </a:spcBef>
              <a:spcAft>
                <a:spcPct val="0"/>
              </a:spcAft>
              <a:buClrTx/>
            </a:pPr>
            <a:r>
              <a:rPr lang="en-US" altLang="en-US" sz="4400" dirty="0">
                <a:solidFill>
                  <a:schemeClr val="tx1"/>
                </a:solidFill>
              </a:rPr>
              <a:t>the ability to think in a way that is clear, reasoned, reflective, informed by evidence, and aimed at deciding what to believe or do.  Dispositions supporting critical thinking include open-mindedness and motivation to seek the truth.</a:t>
            </a:r>
          </a:p>
          <a:p>
            <a:pPr defTabSz="1371600" eaLnBrk="0" fontAlgn="base" hangingPunct="0">
              <a:spcBef>
                <a:spcPct val="0"/>
              </a:spcBef>
              <a:spcAft>
                <a:spcPct val="0"/>
              </a:spcAft>
              <a:buClrTx/>
            </a:pPr>
            <a:r>
              <a:rPr lang="en-US" altLang="en-US" sz="5400" b="1" dirty="0">
                <a:solidFill>
                  <a:schemeClr val="tx1"/>
                </a:solidFill>
              </a:rPr>
              <a:t>Quantitative Reasoning</a:t>
            </a:r>
          </a:p>
          <a:p>
            <a:pPr lvl="1" defTabSz="1371600" eaLnBrk="0" fontAlgn="base" hangingPunct="0">
              <a:spcBef>
                <a:spcPct val="0"/>
              </a:spcBef>
              <a:spcAft>
                <a:spcPct val="0"/>
              </a:spcAft>
              <a:buClrTx/>
            </a:pPr>
            <a:r>
              <a:rPr lang="en-US" sz="4400" dirty="0">
                <a:solidFill>
                  <a:schemeClr val="tx1"/>
                </a:solidFill>
              </a:rPr>
              <a:t>the ability to apply mathematical concepts to the interpretation and analysis of quantitative information in order to solve a wide range of problems, from those arising in pure and applied research to everyday issues and questions. It may include such dimensions as ability to apply math skills, judge reasonableness, communicate quantitative information, and recognize the limits of mathematical or statistical methods.</a:t>
            </a:r>
            <a:endParaRPr lang="en-US" altLang="en-US" sz="4400" dirty="0">
              <a:solidFill>
                <a:schemeClr val="tx1"/>
              </a:solidFill>
            </a:endParaRPr>
          </a:p>
        </p:txBody>
      </p:sp>
    </p:spTree>
    <p:extLst>
      <p:ext uri="{BB962C8B-B14F-4D97-AF65-F5344CB8AC3E}">
        <p14:creationId xmlns:p14="http://schemas.microsoft.com/office/powerpoint/2010/main" val="78175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682" y="287692"/>
            <a:ext cx="20359295" cy="2984264"/>
          </a:xfrm>
        </p:spPr>
        <p:txBody>
          <a:bodyPr>
            <a:normAutofit/>
          </a:bodyPr>
          <a:lstStyle/>
          <a:p>
            <a:r>
              <a:rPr lang="en-US" sz="8800" dirty="0"/>
              <a:t>The Big Five Core Competencies as Defined by WASC</a:t>
            </a:r>
            <a:endParaRPr lang="en-US" sz="9600" dirty="0"/>
          </a:p>
        </p:txBody>
      </p:sp>
      <p:sp>
        <p:nvSpPr>
          <p:cNvPr id="4" name="Rectangle 1"/>
          <p:cNvSpPr>
            <a:spLocks noGrp="1" noChangeArrowheads="1"/>
          </p:cNvSpPr>
          <p:nvPr>
            <p:ph idx="1"/>
          </p:nvPr>
        </p:nvSpPr>
        <p:spPr bwMode="auto">
          <a:xfrm>
            <a:off x="4770782" y="2643110"/>
            <a:ext cx="18526540" cy="10838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61628" tIns="-107122" rIns="0" bIns="238050" numCol="1" rtlCol="0" anchor="ctr" anchorCtr="0" compatLnSpc="1">
            <a:prstTxWarp prst="textNoShape">
              <a:avLst/>
            </a:prstTxWarp>
            <a:spAutoFit/>
          </a:bodyPr>
          <a:lstStyle/>
          <a:p>
            <a:pPr marL="0" indent="0" defTabSz="1371600" eaLnBrk="0" fontAlgn="base" hangingPunct="0">
              <a:spcBef>
                <a:spcPct val="0"/>
              </a:spcBef>
              <a:spcAft>
                <a:spcPct val="0"/>
              </a:spcAft>
              <a:buClrTx/>
              <a:buNone/>
            </a:pPr>
            <a:endParaRPr lang="en-US" altLang="en-US" sz="1650" dirty="0">
              <a:latin typeface="Arial" panose="020B0604020202020204" pitchFamily="34" charset="0"/>
            </a:endParaRPr>
          </a:p>
          <a:p>
            <a:pPr defTabSz="1371600" eaLnBrk="0" fontAlgn="base" hangingPunct="0">
              <a:spcBef>
                <a:spcPct val="0"/>
              </a:spcBef>
              <a:spcAft>
                <a:spcPct val="0"/>
              </a:spcAft>
              <a:buClrTx/>
            </a:pPr>
            <a:r>
              <a:rPr lang="en-US" altLang="en-US" sz="4400" b="1" dirty="0">
                <a:solidFill>
                  <a:schemeClr val="tx1"/>
                </a:solidFill>
              </a:rPr>
              <a:t>Oral Communication</a:t>
            </a:r>
          </a:p>
          <a:p>
            <a:pPr lvl="1" defTabSz="1371600" eaLnBrk="0" fontAlgn="base" hangingPunct="0">
              <a:spcBef>
                <a:spcPct val="0"/>
              </a:spcBef>
              <a:spcAft>
                <a:spcPct val="0"/>
              </a:spcAft>
              <a:buClrTx/>
            </a:pPr>
            <a:r>
              <a:rPr lang="en-US" sz="4400" dirty="0">
                <a:solidFill>
                  <a:schemeClr val="tx1"/>
                </a:solidFill>
              </a:rPr>
              <a:t>communication by means of spoken language for informational, persuasive, and expressive purposes. In addition to speech, oral communication may employ visual aids, body language, intonation, and other non-verbal elements to support the conveyance of meaning and connection with the audience. Oral communication may include speeches, presentations, discussions, dialogue, and other forms of interpersonal communication, either delivered face to face or mediated technologically.</a:t>
            </a:r>
          </a:p>
          <a:p>
            <a:pPr defTabSz="1371600" eaLnBrk="0" fontAlgn="base" hangingPunct="0">
              <a:spcBef>
                <a:spcPct val="0"/>
              </a:spcBef>
              <a:spcAft>
                <a:spcPct val="0"/>
              </a:spcAft>
              <a:buClrTx/>
            </a:pPr>
            <a:r>
              <a:rPr lang="en-US" altLang="en-US" sz="4400" b="1" dirty="0">
                <a:solidFill>
                  <a:schemeClr val="tx1"/>
                </a:solidFill>
              </a:rPr>
              <a:t>Written Communication</a:t>
            </a:r>
          </a:p>
          <a:p>
            <a:pPr lvl="1" defTabSz="1371600" eaLnBrk="0" fontAlgn="base" hangingPunct="0">
              <a:spcBef>
                <a:spcPct val="0"/>
              </a:spcBef>
              <a:spcAft>
                <a:spcPct val="0"/>
              </a:spcAft>
              <a:buClrTx/>
            </a:pPr>
            <a:r>
              <a:rPr lang="en-US" altLang="en-US" sz="4400" dirty="0">
                <a:solidFill>
                  <a:schemeClr val="tx1"/>
                </a:solidFill>
              </a:rPr>
              <a:t>Communication by means of written language for informational, persuasive, and expressive purposes. Written communication may appear in many forms or genres. Successful written communication depends of mastery of conventions, faculty with culturally accepted structures for presentation and argument, awareness of audience and other situation-specific factors.</a:t>
            </a:r>
          </a:p>
        </p:txBody>
      </p:sp>
    </p:spTree>
    <p:extLst>
      <p:ext uri="{BB962C8B-B14F-4D97-AF65-F5344CB8AC3E}">
        <p14:creationId xmlns:p14="http://schemas.microsoft.com/office/powerpoint/2010/main" val="1733326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800" dirty="0"/>
              <a:t>The Big Five Core Competencies as Defined by WASC</a:t>
            </a:r>
          </a:p>
        </p:txBody>
      </p:sp>
      <p:sp>
        <p:nvSpPr>
          <p:cNvPr id="4" name="Rectangle 1"/>
          <p:cNvSpPr>
            <a:spLocks noGrp="1" noChangeArrowheads="1"/>
          </p:cNvSpPr>
          <p:nvPr>
            <p:ph idx="1"/>
          </p:nvPr>
        </p:nvSpPr>
        <p:spPr bwMode="auto">
          <a:xfrm>
            <a:off x="4313582" y="3990529"/>
            <a:ext cx="17273588" cy="7686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61628" tIns="-107122" rIns="0" bIns="238050" numCol="1" rtlCol="0" anchor="ctr" anchorCtr="0" compatLnSpc="1">
            <a:prstTxWarp prst="textNoShape">
              <a:avLst/>
            </a:prstTxWarp>
            <a:spAutoFit/>
          </a:bodyPr>
          <a:lstStyle/>
          <a:p>
            <a:pPr marL="0" indent="0" defTabSz="1371600" eaLnBrk="0" fontAlgn="base" hangingPunct="0">
              <a:spcBef>
                <a:spcPct val="0"/>
              </a:spcBef>
              <a:spcAft>
                <a:spcPct val="0"/>
              </a:spcAft>
              <a:buClrTx/>
              <a:buNone/>
            </a:pPr>
            <a:endParaRPr lang="en-US" altLang="en-US" sz="1800" dirty="0">
              <a:latin typeface="Arial" panose="020B0604020202020204" pitchFamily="34" charset="0"/>
            </a:endParaRPr>
          </a:p>
          <a:p>
            <a:pPr defTabSz="1371600" eaLnBrk="0" fontAlgn="base" hangingPunct="0">
              <a:spcBef>
                <a:spcPct val="0"/>
              </a:spcBef>
              <a:spcAft>
                <a:spcPct val="0"/>
              </a:spcAft>
              <a:buClrTx/>
            </a:pPr>
            <a:r>
              <a:rPr lang="en-US" altLang="en-US" sz="5400" b="1" dirty="0">
                <a:solidFill>
                  <a:schemeClr val="tx1"/>
                </a:solidFill>
              </a:rPr>
              <a:t>Information Literacy</a:t>
            </a:r>
          </a:p>
          <a:p>
            <a:pPr lvl="1" defTabSz="1371600" eaLnBrk="0" fontAlgn="base" hangingPunct="0">
              <a:spcBef>
                <a:spcPct val="0"/>
              </a:spcBef>
              <a:spcAft>
                <a:spcPct val="0"/>
              </a:spcAft>
              <a:buClrTx/>
            </a:pPr>
            <a:r>
              <a:rPr lang="en-US" sz="5400" dirty="0">
                <a:solidFill>
                  <a:schemeClr val="tx1"/>
                </a:solidFill>
              </a:rPr>
              <a:t>according the Association of College and Research Libraries, the ability to “recognize when information is needed and have the ability to locate, evaluate, and use the needed information” for a wide range of purposes.  An information-literate individual is able to determine the extent of information needed, access it, evaluate it and its sources, use the information effectively, and do so ethically and legally.</a:t>
            </a:r>
          </a:p>
        </p:txBody>
      </p:sp>
    </p:spTree>
    <p:extLst>
      <p:ext uri="{BB962C8B-B14F-4D97-AF65-F5344CB8AC3E}">
        <p14:creationId xmlns:p14="http://schemas.microsoft.com/office/powerpoint/2010/main" val="3596901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Most programs will have the following </a:t>
            </a:r>
            <a:r>
              <a:rPr lang="en-US" dirty="0"/>
              <a:t>o</a:t>
            </a:r>
            <a:r>
              <a:rPr lang="en-US" dirty="0" smtClean="0"/>
              <a:t>utcomes:</a:t>
            </a:r>
            <a:endParaRPr lang="en-US" dirty="0"/>
          </a:p>
        </p:txBody>
      </p:sp>
      <p:sp>
        <p:nvSpPr>
          <p:cNvPr id="3" name="Content Placeholder 2"/>
          <p:cNvSpPr>
            <a:spLocks noGrp="1"/>
          </p:cNvSpPr>
          <p:nvPr>
            <p:ph idx="1"/>
          </p:nvPr>
        </p:nvSpPr>
        <p:spPr>
          <a:xfrm>
            <a:off x="2503682" y="3955777"/>
            <a:ext cx="20359295" cy="7187182"/>
          </a:xfrm>
        </p:spPr>
        <p:txBody>
          <a:bodyPr>
            <a:normAutofit fontScale="92500" lnSpcReduction="10000"/>
          </a:bodyPr>
          <a:lstStyle/>
          <a:p>
            <a:r>
              <a:rPr lang="en-US" dirty="0"/>
              <a:t>An outcome related to having the requisite knowledge for a </a:t>
            </a:r>
            <a:r>
              <a:rPr lang="en-US" dirty="0" smtClean="0"/>
              <a:t>discipline.</a:t>
            </a:r>
          </a:p>
          <a:p>
            <a:r>
              <a:rPr lang="en-US" dirty="0" smtClean="0"/>
              <a:t>An </a:t>
            </a:r>
            <a:r>
              <a:rPr lang="en-US" dirty="0"/>
              <a:t>outcome related to critical thinking and higher‐lever cognitive </a:t>
            </a:r>
            <a:r>
              <a:rPr lang="en-US" dirty="0" smtClean="0"/>
              <a:t>skills such as quantitative reasoning. </a:t>
            </a:r>
            <a:endParaRPr lang="en-US" dirty="0"/>
          </a:p>
          <a:p>
            <a:r>
              <a:rPr lang="en-US" dirty="0" smtClean="0"/>
              <a:t>An </a:t>
            </a:r>
            <a:r>
              <a:rPr lang="en-US" dirty="0"/>
              <a:t>outcome related to communication </a:t>
            </a:r>
            <a:r>
              <a:rPr lang="en-US" dirty="0" smtClean="0"/>
              <a:t>skills (including both written and oral) and information literacy. </a:t>
            </a:r>
          </a:p>
          <a:p>
            <a:r>
              <a:rPr lang="en-US" dirty="0" smtClean="0"/>
              <a:t>An outcome related to civic learning and community engagement.</a:t>
            </a:r>
            <a:endParaRPr lang="en-US" dirty="0"/>
          </a:p>
          <a:p>
            <a:r>
              <a:rPr lang="en-US" dirty="0" smtClean="0"/>
              <a:t>An </a:t>
            </a:r>
            <a:r>
              <a:rPr lang="en-US" dirty="0"/>
              <a:t>outcome related to ethical </a:t>
            </a:r>
            <a:r>
              <a:rPr lang="en-US" dirty="0" smtClean="0"/>
              <a:t>decision-making and functioning </a:t>
            </a:r>
            <a:r>
              <a:rPr lang="en-US" dirty="0"/>
              <a:t>as a professional in the discipline. </a:t>
            </a:r>
            <a:endParaRPr lang="en-US" dirty="0" smtClean="0"/>
          </a:p>
        </p:txBody>
      </p:sp>
    </p:spTree>
    <p:extLst>
      <p:ext uri="{BB962C8B-B14F-4D97-AF65-F5344CB8AC3E}">
        <p14:creationId xmlns:p14="http://schemas.microsoft.com/office/powerpoint/2010/main" val="1318276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682" y="764770"/>
            <a:ext cx="20833396" cy="1739891"/>
          </a:xfrm>
        </p:spPr>
        <p:txBody>
          <a:bodyPr>
            <a:normAutofit fontScale="90000"/>
          </a:bodyPr>
          <a:lstStyle/>
          <a:p>
            <a:r>
              <a:rPr lang="en-US" dirty="0" smtClean="0"/>
              <a:t>Activity #1: Evaluate </a:t>
            </a:r>
            <a:r>
              <a:rPr lang="en-US" dirty="0"/>
              <a:t>Y</a:t>
            </a:r>
            <a:r>
              <a:rPr lang="en-US" dirty="0" smtClean="0"/>
              <a:t>our Current PLOs</a:t>
            </a:r>
            <a:endParaRPr lang="en-US" dirty="0"/>
          </a:p>
        </p:txBody>
      </p:sp>
      <p:sp>
        <p:nvSpPr>
          <p:cNvPr id="3" name="Content Placeholder 2"/>
          <p:cNvSpPr>
            <a:spLocks noGrp="1"/>
          </p:cNvSpPr>
          <p:nvPr>
            <p:ph idx="1"/>
          </p:nvPr>
        </p:nvSpPr>
        <p:spPr>
          <a:xfrm>
            <a:off x="2503682" y="2464905"/>
            <a:ext cx="20795638" cy="10217422"/>
          </a:xfrm>
        </p:spPr>
        <p:txBody>
          <a:bodyPr>
            <a:normAutofit fontScale="85000" lnSpcReduction="10000"/>
          </a:bodyPr>
          <a:lstStyle/>
          <a:p>
            <a:r>
              <a:rPr lang="en-US" dirty="0" smtClean="0"/>
              <a:t>Do they specify what </a:t>
            </a:r>
            <a:r>
              <a:rPr lang="en-US" b="1" dirty="0" smtClean="0"/>
              <a:t>specialized knowledge </a:t>
            </a:r>
            <a:r>
              <a:rPr lang="en-US" dirty="0" smtClean="0"/>
              <a:t>is important for your discipline?</a:t>
            </a:r>
          </a:p>
          <a:p>
            <a:r>
              <a:rPr lang="en-US" dirty="0" smtClean="0"/>
              <a:t>Are all of the </a:t>
            </a:r>
            <a:r>
              <a:rPr lang="en-US" b="1" dirty="0" smtClean="0"/>
              <a:t>5 core competencies </a:t>
            </a:r>
            <a:r>
              <a:rPr lang="en-US" dirty="0" smtClean="0"/>
              <a:t>included?</a:t>
            </a:r>
          </a:p>
          <a:p>
            <a:pPr lvl="1"/>
            <a:r>
              <a:rPr lang="en-US" dirty="0"/>
              <a:t>C</a:t>
            </a:r>
            <a:r>
              <a:rPr lang="en-US" dirty="0" smtClean="0"/>
              <a:t>ritical thinking</a:t>
            </a:r>
          </a:p>
          <a:p>
            <a:pPr lvl="1"/>
            <a:r>
              <a:rPr lang="en-US" dirty="0"/>
              <a:t>Q</a:t>
            </a:r>
            <a:r>
              <a:rPr lang="en-US" dirty="0" smtClean="0"/>
              <a:t>uantitative reasoning</a:t>
            </a:r>
          </a:p>
          <a:p>
            <a:pPr lvl="1"/>
            <a:r>
              <a:rPr lang="en-US" dirty="0" smtClean="0"/>
              <a:t>Written communication</a:t>
            </a:r>
          </a:p>
          <a:p>
            <a:pPr lvl="1"/>
            <a:r>
              <a:rPr lang="en-US" dirty="0" smtClean="0"/>
              <a:t>Oral communication</a:t>
            </a:r>
          </a:p>
          <a:p>
            <a:pPr lvl="1"/>
            <a:r>
              <a:rPr lang="en-US" dirty="0"/>
              <a:t>I</a:t>
            </a:r>
            <a:r>
              <a:rPr lang="en-US" dirty="0" smtClean="0"/>
              <a:t>nformation literacy</a:t>
            </a:r>
            <a:endParaRPr lang="en-US" dirty="0"/>
          </a:p>
          <a:p>
            <a:r>
              <a:rPr lang="en-US" dirty="0" smtClean="0"/>
              <a:t>Do they specify the </a:t>
            </a:r>
            <a:r>
              <a:rPr lang="en-US" b="1" dirty="0" smtClean="0"/>
              <a:t>professional applied skills </a:t>
            </a:r>
            <a:r>
              <a:rPr lang="en-US" dirty="0" smtClean="0"/>
              <a:t>necessary for graduates?</a:t>
            </a:r>
          </a:p>
          <a:p>
            <a:pPr lvl="1"/>
            <a:r>
              <a:rPr lang="en-US" dirty="0" smtClean="0"/>
              <a:t> Civic </a:t>
            </a:r>
            <a:r>
              <a:rPr lang="en-US" dirty="0"/>
              <a:t>learning and community </a:t>
            </a:r>
            <a:r>
              <a:rPr lang="en-US" dirty="0" smtClean="0"/>
              <a:t>engagement</a:t>
            </a:r>
          </a:p>
          <a:p>
            <a:pPr lvl="1"/>
            <a:r>
              <a:rPr lang="en-US" dirty="0" smtClean="0"/>
              <a:t>Integrative learning, ethical decision-making, </a:t>
            </a:r>
            <a:r>
              <a:rPr lang="en-US" dirty="0"/>
              <a:t>and </a:t>
            </a:r>
            <a:r>
              <a:rPr lang="en-US" dirty="0" smtClean="0"/>
              <a:t>professional competency </a:t>
            </a:r>
          </a:p>
          <a:p>
            <a:r>
              <a:rPr lang="en-US" dirty="0" smtClean="0"/>
              <a:t>Are there too many or too few? Could they be </a:t>
            </a:r>
            <a:r>
              <a:rPr lang="en-US" b="1" dirty="0" smtClean="0"/>
              <a:t>collapsed or re-organized</a:t>
            </a:r>
            <a:r>
              <a:rPr lang="en-US" dirty="0" smtClean="0"/>
              <a:t>?</a:t>
            </a:r>
          </a:p>
          <a:p>
            <a:r>
              <a:rPr lang="en-US" dirty="0" smtClean="0"/>
              <a:t>What other strengths or weaknesses do you notice?</a:t>
            </a:r>
          </a:p>
          <a:p>
            <a:endParaRPr lang="en-US" dirty="0"/>
          </a:p>
        </p:txBody>
      </p:sp>
    </p:spTree>
    <p:extLst>
      <p:ext uri="{BB962C8B-B14F-4D97-AF65-F5344CB8AC3E}">
        <p14:creationId xmlns:p14="http://schemas.microsoft.com/office/powerpoint/2010/main" val="3732018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Differentiating Expectations for Students at Different Levels</a:t>
            </a:r>
            <a:endParaRPr lang="en-US" dirty="0"/>
          </a:p>
        </p:txBody>
      </p:sp>
    </p:spTree>
    <p:extLst>
      <p:ext uri="{BB962C8B-B14F-4D97-AF65-F5344CB8AC3E}">
        <p14:creationId xmlns:p14="http://schemas.microsoft.com/office/powerpoint/2010/main" val="3908718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Goldilocks Approach</a:t>
            </a:r>
            <a:endParaRPr lang="en-US" dirty="0"/>
          </a:p>
        </p:txBody>
      </p:sp>
      <p:sp>
        <p:nvSpPr>
          <p:cNvPr id="5" name="Content Placeholder 4"/>
          <p:cNvSpPr>
            <a:spLocks noGrp="1"/>
          </p:cNvSpPr>
          <p:nvPr>
            <p:ph idx="1"/>
          </p:nvPr>
        </p:nvSpPr>
        <p:spPr>
          <a:xfrm>
            <a:off x="2067340" y="2981740"/>
            <a:ext cx="20596856" cy="8113505"/>
          </a:xfrm>
        </p:spPr>
        <p:txBody>
          <a:bodyPr>
            <a:normAutofit fontScale="92500"/>
          </a:bodyPr>
          <a:lstStyle/>
          <a:p>
            <a:r>
              <a:rPr lang="en-US" dirty="0" smtClean="0"/>
              <a:t> </a:t>
            </a:r>
            <a:r>
              <a:rPr lang="en-US" sz="6600" dirty="0" smtClean="0"/>
              <a:t>Examine examples </a:t>
            </a:r>
            <a:r>
              <a:rPr lang="en-US" sz="6600" dirty="0"/>
              <a:t>from similar </a:t>
            </a:r>
            <a:r>
              <a:rPr lang="en-US" sz="6600" dirty="0" smtClean="0"/>
              <a:t>programs at other universities</a:t>
            </a:r>
          </a:p>
          <a:p>
            <a:pPr lvl="1"/>
            <a:r>
              <a:rPr lang="en-US" sz="6000" dirty="0" smtClean="0"/>
              <a:t>Too many</a:t>
            </a:r>
          </a:p>
          <a:p>
            <a:pPr lvl="1"/>
            <a:r>
              <a:rPr lang="en-US" sz="6000" dirty="0" smtClean="0"/>
              <a:t>Too few</a:t>
            </a:r>
          </a:p>
          <a:p>
            <a:pPr lvl="1"/>
            <a:r>
              <a:rPr lang="en-US" sz="6000" dirty="0" smtClean="0"/>
              <a:t>Too vague</a:t>
            </a:r>
          </a:p>
          <a:p>
            <a:pPr lvl="1"/>
            <a:r>
              <a:rPr lang="en-US" sz="6000" dirty="0" smtClean="0"/>
              <a:t>Too specific</a:t>
            </a:r>
          </a:p>
          <a:p>
            <a:pPr marL="0" indent="0">
              <a:buNone/>
            </a:pPr>
            <a:endParaRPr lang="en-US" sz="6600" dirty="0" smtClean="0"/>
          </a:p>
          <a:p>
            <a:pPr lvl="1"/>
            <a:r>
              <a:rPr lang="en-US" sz="6000" dirty="0" smtClean="0"/>
              <a:t>Just right!</a:t>
            </a:r>
          </a:p>
          <a:p>
            <a:endParaRPr lang="en-US" dirty="0"/>
          </a:p>
          <a:p>
            <a:endParaRPr lang="en-US" dirty="0"/>
          </a:p>
        </p:txBody>
      </p:sp>
    </p:spTree>
    <p:extLst>
      <p:ext uri="{BB962C8B-B14F-4D97-AF65-F5344CB8AC3E}">
        <p14:creationId xmlns:p14="http://schemas.microsoft.com/office/powerpoint/2010/main" val="10427828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0905" y="1082559"/>
            <a:ext cx="19881529" cy="1436840"/>
          </a:xfrm>
        </p:spPr>
        <p:txBody>
          <a:bodyPr>
            <a:normAutofit fontScale="90000"/>
          </a:bodyPr>
          <a:lstStyle/>
          <a:p>
            <a:r>
              <a:rPr lang="en-US" dirty="0" smtClean="0"/>
              <a:t>Degree Specification using the DQP</a:t>
            </a:r>
            <a:endParaRPr lang="en-US" dirty="0"/>
          </a:p>
        </p:txBody>
      </p:sp>
      <p:sp>
        <p:nvSpPr>
          <p:cNvPr id="3" name="Content Placeholder 2"/>
          <p:cNvSpPr>
            <a:spLocks noGrp="1"/>
          </p:cNvSpPr>
          <p:nvPr>
            <p:ph idx="1"/>
          </p:nvPr>
        </p:nvSpPr>
        <p:spPr>
          <a:xfrm>
            <a:off x="3140765" y="2951115"/>
            <a:ext cx="17810799" cy="10409214"/>
          </a:xfrm>
        </p:spPr>
        <p:txBody>
          <a:bodyPr>
            <a:normAutofit/>
          </a:bodyPr>
          <a:lstStyle/>
          <a:p>
            <a:r>
              <a:rPr lang="en-US" dirty="0">
                <a:solidFill>
                  <a:schemeClr val="tx1"/>
                </a:solidFill>
              </a:rPr>
              <a:t>The </a:t>
            </a:r>
            <a:r>
              <a:rPr lang="en-US" b="1" dirty="0">
                <a:solidFill>
                  <a:schemeClr val="tx1"/>
                </a:solidFill>
              </a:rPr>
              <a:t>Degree Qualifications Profile </a:t>
            </a:r>
            <a:r>
              <a:rPr lang="en-US" dirty="0">
                <a:solidFill>
                  <a:schemeClr val="tx1"/>
                </a:solidFill>
              </a:rPr>
              <a:t>(DQP) outlines a set of reference points for what students should know and be able to do upon completion of associate, bachelor’s and master’s degrees – in any field of study.</a:t>
            </a:r>
          </a:p>
          <a:p>
            <a:pPr lvl="1"/>
            <a:r>
              <a:rPr lang="en-US" dirty="0">
                <a:solidFill>
                  <a:schemeClr val="tx1"/>
                </a:solidFill>
              </a:rPr>
              <a:t>There are five broad categories of proficiencies which provide a profile of what degrees mean in terms of specific learning outcomes. </a:t>
            </a:r>
            <a:endParaRPr lang="en-US" dirty="0" smtClean="0">
              <a:solidFill>
                <a:schemeClr val="tx1"/>
              </a:solidFill>
            </a:endParaRPr>
          </a:p>
          <a:p>
            <a:pPr lvl="1"/>
            <a:r>
              <a:rPr lang="en-US" dirty="0" smtClean="0">
                <a:solidFill>
                  <a:schemeClr val="tx1"/>
                </a:solidFill>
              </a:rPr>
              <a:t>Through </a:t>
            </a:r>
            <a:r>
              <a:rPr lang="en-US" dirty="0">
                <a:solidFill>
                  <a:schemeClr val="tx1"/>
                </a:solidFill>
              </a:rPr>
              <a:t>focusing on broad areas of learning and the application of that learning, the DQP illustrates progressively challenging performance expectations for all students</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31761637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txBox="1">
            <a:spLocks/>
          </p:cNvSpPr>
          <p:nvPr/>
        </p:nvSpPr>
        <p:spPr>
          <a:xfrm>
            <a:off x="2100421" y="471804"/>
            <a:ext cx="18199510" cy="1396753"/>
          </a:xfrm>
          <a:prstGeom prst="rect">
            <a:avLst/>
          </a:prstGeom>
        </p:spPr>
        <p:txBody>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lstStyle>
          <a:p>
            <a:pPr defTabSz="1828800"/>
            <a:r>
              <a:rPr lang="en-US" sz="8200" b="0" dirty="0">
                <a:effectLst/>
              </a:rPr>
              <a:t>Degree Qualifications Profile (DQP)</a:t>
            </a:r>
          </a:p>
        </p:txBody>
      </p:sp>
      <p:sp>
        <p:nvSpPr>
          <p:cNvPr id="4" name="Content Placeholder 3"/>
          <p:cNvSpPr>
            <a:spLocks noGrp="1"/>
          </p:cNvSpPr>
          <p:nvPr>
            <p:ph idx="1"/>
          </p:nvPr>
        </p:nvSpPr>
        <p:spPr>
          <a:xfrm>
            <a:off x="2921126" y="3438942"/>
            <a:ext cx="20359295" cy="7187182"/>
          </a:xfrm>
        </p:spPr>
        <p:txBody>
          <a:bodyPr>
            <a:normAutofit/>
          </a:bodyPr>
          <a:lstStyle/>
          <a:p>
            <a:r>
              <a:rPr lang="en-US" sz="6600" dirty="0" smtClean="0"/>
              <a:t>See the DQP handout for standards at the associate level, bachelor’s level, and master’s level</a:t>
            </a:r>
            <a:endParaRPr lang="en-US" sz="6600" dirty="0"/>
          </a:p>
        </p:txBody>
      </p:sp>
    </p:spTree>
    <p:extLst>
      <p:ext uri="{BB962C8B-B14F-4D97-AF65-F5344CB8AC3E}">
        <p14:creationId xmlns:p14="http://schemas.microsoft.com/office/powerpoint/2010/main" val="2920636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the DQP for Tuning</a:t>
            </a:r>
            <a:endParaRPr lang="en-US" dirty="0"/>
          </a:p>
        </p:txBody>
      </p:sp>
      <p:sp>
        <p:nvSpPr>
          <p:cNvPr id="3" name="Content Placeholder 2"/>
          <p:cNvSpPr>
            <a:spLocks noGrp="1"/>
          </p:cNvSpPr>
          <p:nvPr>
            <p:ph idx="1"/>
          </p:nvPr>
        </p:nvSpPr>
        <p:spPr>
          <a:xfrm>
            <a:off x="1948070" y="3001617"/>
            <a:ext cx="20914907" cy="10197548"/>
          </a:xfrm>
        </p:spPr>
        <p:txBody>
          <a:bodyPr>
            <a:normAutofit/>
          </a:bodyPr>
          <a:lstStyle/>
          <a:p>
            <a:r>
              <a:rPr lang="en-US" sz="6000" b="1" dirty="0"/>
              <a:t>Tuning</a:t>
            </a:r>
            <a:r>
              <a:rPr lang="en-US" sz="6000" dirty="0"/>
              <a:t> is the collaborative process of coming together to define core competencies expected of students studying a particular discipline</a:t>
            </a:r>
            <a:endParaRPr lang="en-US" sz="6000" dirty="0" smtClean="0">
              <a:solidFill>
                <a:schemeClr val="tx1"/>
              </a:solidFill>
            </a:endParaRPr>
          </a:p>
          <a:p>
            <a:endParaRPr lang="en-US" sz="6000" dirty="0" smtClean="0">
              <a:solidFill>
                <a:schemeClr val="tx1"/>
              </a:solidFill>
            </a:endParaRPr>
          </a:p>
          <a:p>
            <a:r>
              <a:rPr lang="en-US" sz="6000" b="1" dirty="0" smtClean="0">
                <a:solidFill>
                  <a:schemeClr val="tx1"/>
                </a:solidFill>
              </a:rPr>
              <a:t>Activity #2: </a:t>
            </a:r>
            <a:r>
              <a:rPr lang="en-US" sz="6000" dirty="0" smtClean="0">
                <a:solidFill>
                  <a:schemeClr val="tx1"/>
                </a:solidFill>
              </a:rPr>
              <a:t>Look at the degree specification rubrics and worksheets.</a:t>
            </a:r>
            <a:endParaRPr lang="en-US" sz="6000" dirty="0"/>
          </a:p>
          <a:p>
            <a:pPr lvl="1"/>
            <a:r>
              <a:rPr lang="en-US" sz="5400" dirty="0" smtClean="0"/>
              <a:t>How can you use these help you to differentiate expectations for the Bachelor’s and Master’s degrees?</a:t>
            </a:r>
            <a:endParaRPr lang="en-US" sz="5400" dirty="0" smtClean="0">
              <a:solidFill>
                <a:schemeClr val="tx1"/>
              </a:solidFill>
            </a:endParaRPr>
          </a:p>
          <a:p>
            <a:pPr lvl="1"/>
            <a:r>
              <a:rPr lang="en-US" sz="5400" dirty="0" smtClean="0"/>
              <a:t>How </a:t>
            </a:r>
            <a:r>
              <a:rPr lang="en-US" sz="5400" dirty="0"/>
              <a:t>could you involve the other faculty in the tuning process</a:t>
            </a:r>
            <a:r>
              <a:rPr lang="en-US" sz="5400" dirty="0" smtClean="0"/>
              <a:t>?</a:t>
            </a:r>
          </a:p>
          <a:p>
            <a:pPr lvl="1"/>
            <a:endParaRPr lang="en-US" sz="5400" dirty="0"/>
          </a:p>
          <a:p>
            <a:pPr marL="0" indent="0">
              <a:buNone/>
            </a:pPr>
            <a:endParaRPr lang="en-US" sz="6000" dirty="0" smtClean="0">
              <a:solidFill>
                <a:schemeClr val="tx1"/>
              </a:solidFill>
            </a:endParaRPr>
          </a:p>
        </p:txBody>
      </p:sp>
    </p:spTree>
    <p:extLst>
      <p:ext uri="{BB962C8B-B14F-4D97-AF65-F5344CB8AC3E}">
        <p14:creationId xmlns:p14="http://schemas.microsoft.com/office/powerpoint/2010/main" val="2322316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682" y="764770"/>
            <a:ext cx="20359295" cy="1720013"/>
          </a:xfrm>
        </p:spPr>
        <p:txBody>
          <a:bodyPr/>
          <a:lstStyle/>
          <a:p>
            <a:r>
              <a:rPr lang="en-US" dirty="0" smtClean="0"/>
              <a:t>Workshop Learning Goals</a:t>
            </a:r>
            <a:endParaRPr lang="en-US" dirty="0"/>
          </a:p>
        </p:txBody>
      </p:sp>
      <p:sp>
        <p:nvSpPr>
          <p:cNvPr id="3" name="Content Placeholder 2"/>
          <p:cNvSpPr>
            <a:spLocks noGrp="1"/>
          </p:cNvSpPr>
          <p:nvPr>
            <p:ph idx="1"/>
          </p:nvPr>
        </p:nvSpPr>
        <p:spPr>
          <a:xfrm>
            <a:off x="2503681" y="3120889"/>
            <a:ext cx="20359295" cy="9004849"/>
          </a:xfrm>
        </p:spPr>
        <p:txBody>
          <a:bodyPr>
            <a:normAutofit/>
          </a:bodyPr>
          <a:lstStyle/>
          <a:p>
            <a:pPr lvl="0"/>
            <a:r>
              <a:rPr lang="en-US" sz="6000" dirty="0" smtClean="0"/>
              <a:t>By the end of this workshop participants will be able to:</a:t>
            </a:r>
          </a:p>
          <a:p>
            <a:pPr lvl="1"/>
            <a:r>
              <a:rPr lang="en-US" sz="5400" dirty="0" smtClean="0"/>
              <a:t>Develop </a:t>
            </a:r>
            <a:r>
              <a:rPr lang="en-US" sz="5400" dirty="0"/>
              <a:t>a set of Program Learning Outcomes (PLOs) that are better aligned to the goals of the program and Cal State LA’s mission.   </a:t>
            </a:r>
          </a:p>
          <a:p>
            <a:pPr lvl="1"/>
            <a:r>
              <a:rPr lang="en-US" sz="5400" dirty="0"/>
              <a:t>Differentiate between undergraduate and graduate PLOs.</a:t>
            </a:r>
          </a:p>
          <a:p>
            <a:pPr lvl="1"/>
            <a:r>
              <a:rPr lang="en-US" sz="5400" dirty="0"/>
              <a:t>Evaluate whether PLOs are effectively mapped across the program curriculum.</a:t>
            </a:r>
          </a:p>
          <a:p>
            <a:pPr lvl="1"/>
            <a:r>
              <a:rPr lang="en-US" sz="5400" dirty="0"/>
              <a:t>Formulate a program assessment plan.</a:t>
            </a:r>
          </a:p>
          <a:p>
            <a:endParaRPr lang="en-US" dirty="0"/>
          </a:p>
        </p:txBody>
      </p:sp>
    </p:spTree>
    <p:extLst>
      <p:ext uri="{BB962C8B-B14F-4D97-AF65-F5344CB8AC3E}">
        <p14:creationId xmlns:p14="http://schemas.microsoft.com/office/powerpoint/2010/main" val="3144436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Fine-Tuning Your Program Learning Outcomes</a:t>
            </a:r>
            <a:endParaRPr lang="en-US" dirty="0"/>
          </a:p>
        </p:txBody>
      </p:sp>
    </p:spTree>
    <p:extLst>
      <p:ext uri="{BB962C8B-B14F-4D97-AF65-F5344CB8AC3E}">
        <p14:creationId xmlns:p14="http://schemas.microsoft.com/office/powerpoint/2010/main" val="31573886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049587" y="809179"/>
            <a:ext cx="18288000" cy="2659190"/>
          </a:xfrm>
          <a:prstGeom prst="rect">
            <a:avLst/>
          </a:prstGeom>
        </p:spPr>
        <p:txBody>
          <a:bodyPr vert="horz" wrap="square" lIns="0" tIns="0" rIns="0" bIns="0" rtlCol="0" anchor="ctr">
            <a:spAutoFit/>
          </a:bodyPr>
          <a:lstStyle/>
          <a:p>
            <a:pPr marL="17860"/>
            <a:r>
              <a:rPr lang="en-US" sz="9600" dirty="0">
                <a:solidFill>
                  <a:schemeClr val="tx1"/>
                </a:solidFill>
                <a:cs typeface="Gill Sans MT"/>
              </a:rPr>
              <a:t>Learning Outcomes </a:t>
            </a:r>
            <a:r>
              <a:rPr lang="en-US" sz="9600" dirty="0" smtClean="0">
                <a:solidFill>
                  <a:schemeClr val="tx1"/>
                </a:solidFill>
                <a:cs typeface="Gill Sans MT"/>
              </a:rPr>
              <a:t>Follow </a:t>
            </a:r>
            <a:r>
              <a:rPr lang="en-US" sz="9600" dirty="0">
                <a:solidFill>
                  <a:schemeClr val="tx1"/>
                </a:solidFill>
                <a:cs typeface="Gill Sans MT"/>
              </a:rPr>
              <a:t>the </a:t>
            </a:r>
            <a:br>
              <a:rPr lang="en-US" sz="9600" dirty="0">
                <a:solidFill>
                  <a:schemeClr val="tx1"/>
                </a:solidFill>
                <a:cs typeface="Gill Sans MT"/>
              </a:rPr>
            </a:br>
            <a:r>
              <a:rPr sz="9600" dirty="0">
                <a:solidFill>
                  <a:schemeClr val="tx1"/>
                </a:solidFill>
                <a:cs typeface="Gill Sans MT"/>
              </a:rPr>
              <a:t>SMART</a:t>
            </a:r>
            <a:r>
              <a:rPr sz="9600" spc="-120" dirty="0">
                <a:solidFill>
                  <a:schemeClr val="tx1"/>
                </a:solidFill>
                <a:cs typeface="Gill Sans MT"/>
              </a:rPr>
              <a:t> </a:t>
            </a:r>
            <a:r>
              <a:rPr sz="9600" spc="-7" dirty="0">
                <a:solidFill>
                  <a:schemeClr val="tx1"/>
                </a:solidFill>
                <a:cs typeface="Gill Sans MT"/>
              </a:rPr>
              <a:t>Rule</a:t>
            </a:r>
            <a:endParaRPr sz="9600" dirty="0">
              <a:solidFill>
                <a:schemeClr val="tx1"/>
              </a:solidFill>
              <a:cs typeface="Gill Sans MT"/>
            </a:endParaRPr>
          </a:p>
        </p:txBody>
      </p:sp>
      <p:sp>
        <p:nvSpPr>
          <p:cNvPr id="6" name="object 6"/>
          <p:cNvSpPr txBox="1"/>
          <p:nvPr/>
        </p:nvSpPr>
        <p:spPr>
          <a:xfrm>
            <a:off x="3963988" y="4110463"/>
            <a:ext cx="12980194" cy="5809283"/>
          </a:xfrm>
          <a:prstGeom prst="rect">
            <a:avLst/>
          </a:prstGeom>
        </p:spPr>
        <p:txBody>
          <a:bodyPr vert="horz" wrap="square" lIns="0" tIns="0" rIns="0" bIns="0" rtlCol="0">
            <a:spAutoFit/>
          </a:bodyPr>
          <a:lstStyle/>
          <a:p>
            <a:pPr marL="500080" indent="-482220">
              <a:buFont typeface="Gill Sans MT"/>
              <a:buChar char="•"/>
              <a:tabLst>
                <a:tab pos="500080" algn="l"/>
              </a:tabLst>
            </a:pPr>
            <a:r>
              <a:rPr sz="6750" b="1" spc="-7" dirty="0">
                <a:latin typeface="Gill Sans MT"/>
                <a:cs typeface="Gill Sans MT"/>
              </a:rPr>
              <a:t>S</a:t>
            </a:r>
            <a:r>
              <a:rPr sz="6750" spc="-7" dirty="0">
                <a:latin typeface="Gill Sans MT"/>
                <a:cs typeface="Gill Sans MT"/>
              </a:rPr>
              <a:t>pecific</a:t>
            </a:r>
            <a:endParaRPr sz="6750" dirty="0">
              <a:latin typeface="Gill Sans MT"/>
              <a:cs typeface="Gill Sans MT"/>
            </a:endParaRPr>
          </a:p>
          <a:p>
            <a:pPr marL="500080" indent="-482220">
              <a:spcBef>
                <a:spcPts val="1209"/>
              </a:spcBef>
              <a:buFont typeface="Gill Sans MT"/>
              <a:buChar char="•"/>
              <a:tabLst>
                <a:tab pos="500080" algn="l"/>
              </a:tabLst>
            </a:pPr>
            <a:r>
              <a:rPr sz="6750" b="1" spc="-7" dirty="0">
                <a:latin typeface="Gill Sans MT"/>
                <a:cs typeface="Gill Sans MT"/>
              </a:rPr>
              <a:t>M</a:t>
            </a:r>
            <a:r>
              <a:rPr sz="6750" spc="-7" dirty="0">
                <a:latin typeface="Gill Sans MT"/>
                <a:cs typeface="Gill Sans MT"/>
              </a:rPr>
              <a:t>easurable</a:t>
            </a:r>
            <a:endParaRPr sz="6750" dirty="0">
              <a:latin typeface="Gill Sans MT"/>
              <a:cs typeface="Gill Sans MT"/>
            </a:endParaRPr>
          </a:p>
          <a:p>
            <a:pPr marL="500080" indent="-482220">
              <a:spcBef>
                <a:spcPts val="1209"/>
              </a:spcBef>
              <a:buFont typeface="Gill Sans MT"/>
              <a:buChar char="•"/>
              <a:tabLst>
                <a:tab pos="500080" algn="l"/>
              </a:tabLst>
            </a:pPr>
            <a:r>
              <a:rPr sz="6750" b="1" spc="-7" dirty="0">
                <a:latin typeface="Gill Sans MT"/>
                <a:cs typeface="Gill Sans MT"/>
              </a:rPr>
              <a:t>A</a:t>
            </a:r>
            <a:r>
              <a:rPr sz="6750" spc="-7" dirty="0">
                <a:latin typeface="Gill Sans MT"/>
                <a:cs typeface="Gill Sans MT"/>
              </a:rPr>
              <a:t>chievable</a:t>
            </a:r>
            <a:endParaRPr sz="6750" dirty="0">
              <a:latin typeface="Gill Sans MT"/>
              <a:cs typeface="Gill Sans MT"/>
            </a:endParaRPr>
          </a:p>
          <a:p>
            <a:pPr marL="500080" indent="-482220">
              <a:spcBef>
                <a:spcPts val="1209"/>
              </a:spcBef>
              <a:buFont typeface="Gill Sans MT"/>
              <a:buChar char="•"/>
              <a:tabLst>
                <a:tab pos="500080" algn="l"/>
              </a:tabLst>
            </a:pPr>
            <a:r>
              <a:rPr sz="6750" b="1" spc="-7" dirty="0">
                <a:latin typeface="Gill Sans MT"/>
                <a:cs typeface="Gill Sans MT"/>
              </a:rPr>
              <a:t>R</a:t>
            </a:r>
            <a:r>
              <a:rPr sz="6750" spc="-7" dirty="0">
                <a:latin typeface="Gill Sans MT"/>
                <a:cs typeface="Gill Sans MT"/>
              </a:rPr>
              <a:t>ealistic</a:t>
            </a:r>
            <a:r>
              <a:rPr sz="6750" spc="-113" dirty="0">
                <a:latin typeface="Gill Sans MT"/>
                <a:cs typeface="Gill Sans MT"/>
              </a:rPr>
              <a:t> </a:t>
            </a:r>
            <a:r>
              <a:rPr sz="6750" dirty="0">
                <a:latin typeface="Gill Sans MT"/>
                <a:cs typeface="Gill Sans MT"/>
              </a:rPr>
              <a:t>and</a:t>
            </a:r>
          </a:p>
          <a:p>
            <a:pPr marL="500080" indent="-482220">
              <a:spcBef>
                <a:spcPts val="1209"/>
              </a:spcBef>
              <a:buFont typeface="Gill Sans MT"/>
              <a:buChar char="•"/>
              <a:tabLst>
                <a:tab pos="500080" algn="l"/>
              </a:tabLst>
            </a:pPr>
            <a:r>
              <a:rPr sz="6750" b="1" spc="-7" dirty="0">
                <a:latin typeface="Gill Sans MT"/>
                <a:cs typeface="Gill Sans MT"/>
              </a:rPr>
              <a:t>T</a:t>
            </a:r>
            <a:r>
              <a:rPr sz="6750" spc="-7" dirty="0">
                <a:latin typeface="Gill Sans MT"/>
                <a:cs typeface="Gill Sans MT"/>
              </a:rPr>
              <a:t>ime</a:t>
            </a:r>
            <a:r>
              <a:rPr sz="6750" spc="-127" dirty="0">
                <a:latin typeface="Gill Sans MT"/>
                <a:cs typeface="Gill Sans MT"/>
              </a:rPr>
              <a:t> </a:t>
            </a:r>
            <a:r>
              <a:rPr sz="6750" dirty="0">
                <a:latin typeface="Gill Sans MT"/>
                <a:cs typeface="Gill Sans MT"/>
              </a:rPr>
              <a:t>defined</a:t>
            </a:r>
          </a:p>
        </p:txBody>
      </p:sp>
    </p:spTree>
    <p:extLst>
      <p:ext uri="{BB962C8B-B14F-4D97-AF65-F5344CB8AC3E}">
        <p14:creationId xmlns:p14="http://schemas.microsoft.com/office/powerpoint/2010/main" val="1623480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title"/>
          </p:nvPr>
        </p:nvSpPr>
        <p:spPr>
          <a:xfrm>
            <a:off x="3049587" y="735091"/>
            <a:ext cx="18288000" cy="1218795"/>
          </a:xfrm>
          <a:prstGeom prst="rect">
            <a:avLst/>
          </a:prstGeom>
        </p:spPr>
        <p:txBody>
          <a:bodyPr vert="horz" wrap="square" lIns="0" tIns="0" rIns="0" bIns="0" rtlCol="0" anchor="ctr">
            <a:spAutoFit/>
          </a:bodyPr>
          <a:lstStyle/>
          <a:p>
            <a:pPr marL="17860"/>
            <a:r>
              <a:rPr sz="8800" spc="-7" dirty="0">
                <a:solidFill>
                  <a:schemeClr val="tx1"/>
                </a:solidFill>
                <a:latin typeface="Impact" panose="020B0806030902050204" pitchFamily="34" charset="0"/>
                <a:cs typeface="Gill Sans MT"/>
              </a:rPr>
              <a:t>Learning O</a:t>
            </a:r>
            <a:r>
              <a:rPr lang="en-US" sz="8800" spc="-7" dirty="0" smtClean="0">
                <a:solidFill>
                  <a:schemeClr val="tx1"/>
                </a:solidFill>
                <a:latin typeface="Impact" panose="020B0806030902050204" pitchFamily="34" charset="0"/>
                <a:cs typeface="Gill Sans MT"/>
              </a:rPr>
              <a:t>utcome</a:t>
            </a:r>
            <a:r>
              <a:rPr sz="8800" spc="7" dirty="0" smtClean="0">
                <a:solidFill>
                  <a:schemeClr val="tx1"/>
                </a:solidFill>
                <a:latin typeface="Impact" panose="020B0806030902050204" pitchFamily="34" charset="0"/>
                <a:cs typeface="Gill Sans MT"/>
              </a:rPr>
              <a:t> </a:t>
            </a:r>
            <a:r>
              <a:rPr sz="8800" spc="-7" dirty="0">
                <a:solidFill>
                  <a:schemeClr val="tx1"/>
                </a:solidFill>
                <a:latin typeface="Impact" panose="020B0806030902050204" pitchFamily="34" charset="0"/>
                <a:cs typeface="Gill Sans MT"/>
              </a:rPr>
              <a:t>Components</a:t>
            </a:r>
            <a:endParaRPr sz="8800" dirty="0">
              <a:solidFill>
                <a:schemeClr val="tx1"/>
              </a:solidFill>
              <a:latin typeface="Impact" panose="020B0806030902050204" pitchFamily="34" charset="0"/>
              <a:cs typeface="Gill Sans MT"/>
            </a:endParaRPr>
          </a:p>
        </p:txBody>
      </p:sp>
      <p:sp>
        <p:nvSpPr>
          <p:cNvPr id="6" name="object 6"/>
          <p:cNvSpPr txBox="1"/>
          <p:nvPr/>
        </p:nvSpPr>
        <p:spPr>
          <a:xfrm>
            <a:off x="2514600" y="2800936"/>
            <a:ext cx="19831050" cy="7386638"/>
          </a:xfrm>
          <a:prstGeom prst="rect">
            <a:avLst/>
          </a:prstGeom>
        </p:spPr>
        <p:txBody>
          <a:bodyPr vert="horz" wrap="square" lIns="0" tIns="0" rIns="0" bIns="0" rtlCol="0">
            <a:spAutoFit/>
          </a:bodyPr>
          <a:lstStyle/>
          <a:p>
            <a:endParaRPr lang="en-US" dirty="0"/>
          </a:p>
          <a:p>
            <a:pPr marL="685800" indent="-685800">
              <a:buFont typeface="Arial" panose="020B0604020202020204" pitchFamily="34" charset="0"/>
              <a:buChar char="•"/>
            </a:pPr>
            <a:r>
              <a:rPr lang="en-US" sz="6600" dirty="0"/>
              <a:t>Specifies the knowledge, skill or attitude to be </a:t>
            </a:r>
            <a:r>
              <a:rPr lang="en-US" sz="6600" dirty="0" smtClean="0"/>
              <a:t>learned</a:t>
            </a:r>
          </a:p>
          <a:p>
            <a:pPr marL="685800" indent="-685800">
              <a:buFont typeface="Arial" panose="020B0604020202020204" pitchFamily="34" charset="0"/>
              <a:buChar char="•"/>
            </a:pPr>
            <a:r>
              <a:rPr lang="en-US" sz="6600" dirty="0" smtClean="0"/>
              <a:t>Uses </a:t>
            </a:r>
            <a:r>
              <a:rPr lang="en-US" sz="6600" dirty="0"/>
              <a:t>action words (verbs) that identify how the knowledge, </a:t>
            </a:r>
            <a:r>
              <a:rPr lang="en-US" sz="6600" dirty="0" smtClean="0"/>
              <a:t>skill, </a:t>
            </a:r>
            <a:r>
              <a:rPr lang="en-US" sz="6600" dirty="0"/>
              <a:t>or attitude to be </a:t>
            </a:r>
            <a:r>
              <a:rPr lang="en-US" sz="6600" dirty="0" smtClean="0"/>
              <a:t>demonstrated</a:t>
            </a:r>
          </a:p>
          <a:p>
            <a:pPr marL="685800" indent="-685800">
              <a:buFont typeface="Arial" panose="020B0604020202020204" pitchFamily="34" charset="0"/>
              <a:buChar char="•"/>
            </a:pPr>
            <a:r>
              <a:rPr lang="en-US" sz="6600" dirty="0" smtClean="0"/>
              <a:t>Gives </a:t>
            </a:r>
            <a:r>
              <a:rPr lang="en-US" sz="6600" dirty="0"/>
              <a:t>a criterion or standard for acceptable </a:t>
            </a:r>
            <a:r>
              <a:rPr lang="en-US" sz="6600" dirty="0" smtClean="0"/>
              <a:t>performance</a:t>
            </a:r>
          </a:p>
          <a:p>
            <a:pPr marL="685800" indent="-685800">
              <a:buFont typeface="Arial" panose="020B0604020202020204" pitchFamily="34" charset="0"/>
              <a:buChar char="•"/>
            </a:pPr>
            <a:r>
              <a:rPr lang="en-US" sz="6600" dirty="0" smtClean="0"/>
              <a:t>Is </a:t>
            </a:r>
            <a:r>
              <a:rPr lang="en-US" sz="6600" dirty="0"/>
              <a:t>student-centered: tells </a:t>
            </a:r>
            <a:r>
              <a:rPr lang="en-US" sz="6600" dirty="0" smtClean="0"/>
              <a:t>students what they are </a:t>
            </a:r>
            <a:r>
              <a:rPr lang="en-US" sz="6600" dirty="0"/>
              <a:t>expected to </a:t>
            </a:r>
            <a:r>
              <a:rPr lang="en-US" sz="6600" dirty="0" smtClean="0"/>
              <a:t>learn</a:t>
            </a:r>
          </a:p>
        </p:txBody>
      </p:sp>
    </p:spTree>
    <p:extLst>
      <p:ext uri="{BB962C8B-B14F-4D97-AF65-F5344CB8AC3E}">
        <p14:creationId xmlns:p14="http://schemas.microsoft.com/office/powerpoint/2010/main" val="1886867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a:stretch>
            <a:fillRect/>
          </a:stretch>
        </p:blipFill>
        <p:spPr>
          <a:xfrm>
            <a:off x="1908312" y="0"/>
            <a:ext cx="21985357" cy="13445066"/>
          </a:xfrm>
          <a:prstGeom prst="rect">
            <a:avLst/>
          </a:prstGeom>
        </p:spPr>
      </p:pic>
    </p:spTree>
    <p:extLst>
      <p:ext uri="{BB962C8B-B14F-4D97-AF65-F5344CB8AC3E}">
        <p14:creationId xmlns:p14="http://schemas.microsoft.com/office/powerpoint/2010/main" val="3332513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Bloom’s Taxonomy and Your PLOs</a:t>
            </a:r>
            <a:endParaRPr lang="en-US" dirty="0"/>
          </a:p>
        </p:txBody>
      </p:sp>
      <p:sp>
        <p:nvSpPr>
          <p:cNvPr id="4" name="Content Placeholder 3"/>
          <p:cNvSpPr>
            <a:spLocks noGrp="1"/>
          </p:cNvSpPr>
          <p:nvPr>
            <p:ph idx="1"/>
          </p:nvPr>
        </p:nvSpPr>
        <p:spPr>
          <a:xfrm>
            <a:off x="2285021" y="3200403"/>
            <a:ext cx="20359295" cy="7187182"/>
          </a:xfrm>
        </p:spPr>
        <p:txBody>
          <a:bodyPr>
            <a:normAutofit/>
          </a:bodyPr>
          <a:lstStyle/>
          <a:p>
            <a:r>
              <a:rPr lang="en-US" sz="6600" dirty="0"/>
              <a:t>What level of Bloom’s taxonomy match your PLOs statements? </a:t>
            </a:r>
            <a:endParaRPr lang="en-US" sz="6600" dirty="0" smtClean="0"/>
          </a:p>
          <a:p>
            <a:r>
              <a:rPr lang="en-US" sz="6600" dirty="0" smtClean="0"/>
              <a:t>Is </a:t>
            </a:r>
            <a:r>
              <a:rPr lang="en-US" sz="6600" dirty="0"/>
              <a:t>this the level of learning you expect by graduation?</a:t>
            </a:r>
          </a:p>
          <a:p>
            <a:endParaRPr lang="en-US" sz="6000" dirty="0"/>
          </a:p>
        </p:txBody>
      </p:sp>
    </p:spTree>
    <p:extLst>
      <p:ext uri="{BB962C8B-B14F-4D97-AF65-F5344CB8AC3E}">
        <p14:creationId xmlns:p14="http://schemas.microsoft.com/office/powerpoint/2010/main" val="217072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3687" y="1987827"/>
            <a:ext cx="19139051" cy="11206889"/>
          </a:xfrm>
        </p:spPr>
        <p:txBody>
          <a:bodyPr>
            <a:normAutofit/>
          </a:bodyPr>
          <a:lstStyle/>
          <a:p>
            <a:r>
              <a:rPr lang="en-US" sz="6600" dirty="0" smtClean="0">
                <a:solidFill>
                  <a:schemeClr val="tx1"/>
                </a:solidFill>
              </a:rPr>
              <a:t>Information Literacy</a:t>
            </a:r>
          </a:p>
          <a:p>
            <a:pPr lvl="1"/>
            <a:r>
              <a:rPr lang="en-US" sz="5400" dirty="0" smtClean="0">
                <a:solidFill>
                  <a:schemeClr val="tx1"/>
                </a:solidFill>
              </a:rPr>
              <a:t>Too vague: “Students will demonstrate information literacy skills”</a:t>
            </a:r>
          </a:p>
          <a:p>
            <a:pPr lvl="1"/>
            <a:r>
              <a:rPr lang="en-US" sz="5400" dirty="0" smtClean="0">
                <a:solidFill>
                  <a:schemeClr val="tx1"/>
                </a:solidFill>
              </a:rPr>
              <a:t>Better: “Students will locate information and critically evaluate its appropriateness and reliability</a:t>
            </a:r>
            <a:r>
              <a:rPr lang="en-US" sz="4400" dirty="0" smtClean="0">
                <a:solidFill>
                  <a:schemeClr val="tx1"/>
                </a:solidFill>
              </a:rPr>
              <a:t>”</a:t>
            </a:r>
          </a:p>
          <a:p>
            <a:r>
              <a:rPr lang="en-US" dirty="0" smtClean="0"/>
              <a:t>Critical Thinking and Written Communication</a:t>
            </a:r>
          </a:p>
          <a:p>
            <a:pPr lvl="1"/>
            <a:r>
              <a:rPr lang="en-US" sz="5400" dirty="0" smtClean="0"/>
              <a:t>Too vague: “Students will utilize critical thinking skills and demonstrate effective written communication” </a:t>
            </a:r>
            <a:endParaRPr lang="en-US" sz="5400" dirty="0"/>
          </a:p>
          <a:p>
            <a:pPr lvl="1"/>
            <a:r>
              <a:rPr lang="en-US" sz="5400" dirty="0" smtClean="0"/>
              <a:t>Better:  “Students will </a:t>
            </a:r>
            <a:r>
              <a:rPr lang="en-US" sz="5400" dirty="0"/>
              <a:t>accurately interpret philosophic sources </a:t>
            </a:r>
            <a:r>
              <a:rPr lang="en-US" sz="5400" dirty="0" smtClean="0"/>
              <a:t>in writing by clearly communicating a </a:t>
            </a:r>
            <a:r>
              <a:rPr lang="en-US" sz="5400" dirty="0"/>
              <a:t>balanced </a:t>
            </a:r>
            <a:r>
              <a:rPr lang="en-US" sz="5400" dirty="0" smtClean="0"/>
              <a:t>account and applying </a:t>
            </a:r>
            <a:r>
              <a:rPr lang="en-US" sz="5400" dirty="0"/>
              <a:t>knowledge of critical </a:t>
            </a:r>
            <a:r>
              <a:rPr lang="en-US" sz="5400" dirty="0" smtClean="0"/>
              <a:t>reasoning”</a:t>
            </a:r>
            <a:endParaRPr lang="en-US" sz="5400" dirty="0"/>
          </a:p>
        </p:txBody>
      </p:sp>
      <p:sp>
        <p:nvSpPr>
          <p:cNvPr id="3" name="Title 2"/>
          <p:cNvSpPr>
            <a:spLocks noGrp="1"/>
          </p:cNvSpPr>
          <p:nvPr>
            <p:ph type="title"/>
          </p:nvPr>
        </p:nvSpPr>
        <p:spPr>
          <a:xfrm>
            <a:off x="2425148" y="387547"/>
            <a:ext cx="18016327" cy="1600280"/>
          </a:xfrm>
        </p:spPr>
        <p:txBody>
          <a:bodyPr>
            <a:normAutofit/>
          </a:bodyPr>
          <a:lstStyle/>
          <a:p>
            <a:r>
              <a:rPr lang="en-US" dirty="0" smtClean="0"/>
              <a:t>Examples</a:t>
            </a:r>
            <a:endParaRPr lang="en-US" dirty="0"/>
          </a:p>
        </p:txBody>
      </p:sp>
    </p:spTree>
    <p:extLst>
      <p:ext uri="{BB962C8B-B14F-4D97-AF65-F5344CB8AC3E}">
        <p14:creationId xmlns:p14="http://schemas.microsoft.com/office/powerpoint/2010/main" val="259546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Program Examples</a:t>
            </a:r>
            <a:endParaRPr lang="en-US" dirty="0"/>
          </a:p>
        </p:txBody>
      </p:sp>
    </p:spTree>
    <p:extLst>
      <p:ext uri="{BB962C8B-B14F-4D97-AF65-F5344CB8AC3E}">
        <p14:creationId xmlns:p14="http://schemas.microsoft.com/office/powerpoint/2010/main" val="3855740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126974" y="2001810"/>
            <a:ext cx="20275826" cy="10958816"/>
          </a:xfrm>
        </p:spPr>
        <p:txBody>
          <a:bodyPr>
            <a:noAutofit/>
          </a:bodyPr>
          <a:lstStyle/>
          <a:p>
            <a:pPr marL="219456" indent="0">
              <a:buNone/>
            </a:pPr>
            <a:r>
              <a:rPr lang="en-US" sz="4000" b="1" dirty="0"/>
              <a:t>1. Active Citizenship and Civic Engagement</a:t>
            </a:r>
            <a:r>
              <a:rPr lang="en-US" sz="4000" dirty="0"/>
              <a:t> - Students should demonstrate knowledge of U.S. political institutions and processes, including the importance of civil society and community involvement. They should have an understanding of contemporary political issues, local and national problems, and their historical contexts. </a:t>
            </a:r>
          </a:p>
          <a:p>
            <a:pPr marL="219456" indent="0">
              <a:buNone/>
            </a:pPr>
            <a:r>
              <a:rPr lang="en-US" sz="4000" b="1" dirty="0"/>
              <a:t>2. Critical Thinking and Political Communication</a:t>
            </a:r>
            <a:r>
              <a:rPr lang="en-US" sz="4000" dirty="0"/>
              <a:t> - Students should demonstrate critical thinking skills through their understanding of the theories and methods of political science, and should have the capacity to present and defend their views effectively in written and/or oral format.</a:t>
            </a:r>
            <a:br>
              <a:rPr lang="en-US" sz="4000" dirty="0"/>
            </a:br>
            <a:r>
              <a:rPr lang="en-US" sz="4000" b="1" dirty="0"/>
              <a:t>3. Political Power and Decision Making </a:t>
            </a:r>
            <a:r>
              <a:rPr lang="en-US" sz="4000" dirty="0"/>
              <a:t>- Students should demonstrate an understanding of the institutions and processes in which political decisions are made, and the values, interests and other sources of influence that inform those decisions.</a:t>
            </a:r>
            <a:br>
              <a:rPr lang="en-US" sz="4000" dirty="0"/>
            </a:br>
            <a:r>
              <a:rPr lang="en-US" sz="4000" b="1" dirty="0"/>
              <a:t>4. Foundations of Political Science</a:t>
            </a:r>
            <a:r>
              <a:rPr lang="en-US" sz="4000" dirty="0"/>
              <a:t> - Students should have a basic knowledge of the content of the major subfields in political science: American Politics, Comparative Politics, International Relations, and Political Theory.</a:t>
            </a:r>
            <a:br>
              <a:rPr lang="en-US" sz="4000" dirty="0"/>
            </a:br>
            <a:r>
              <a:rPr lang="en-US" sz="4000" b="1" dirty="0"/>
              <a:t>5. A Global Perspective</a:t>
            </a:r>
            <a:r>
              <a:rPr lang="en-US" sz="4000" dirty="0"/>
              <a:t> - Students should develop a comprehension and appreciation for the diversity of political institutions and traditions.</a:t>
            </a:r>
          </a:p>
        </p:txBody>
      </p:sp>
      <p:sp>
        <p:nvSpPr>
          <p:cNvPr id="3" name="Title 2"/>
          <p:cNvSpPr>
            <a:spLocks noGrp="1"/>
          </p:cNvSpPr>
          <p:nvPr>
            <p:ph type="title"/>
          </p:nvPr>
        </p:nvSpPr>
        <p:spPr>
          <a:xfrm>
            <a:off x="2126974" y="418332"/>
            <a:ext cx="21190226" cy="1245112"/>
          </a:xfrm>
        </p:spPr>
        <p:txBody>
          <a:bodyPr>
            <a:noAutofit/>
          </a:bodyPr>
          <a:lstStyle/>
          <a:p>
            <a:r>
              <a:rPr lang="en-US" sz="8000" dirty="0"/>
              <a:t>Learning Outcomes for Political Science B.A</a:t>
            </a:r>
            <a:r>
              <a:rPr lang="en-US" sz="8000" dirty="0" smtClean="0"/>
              <a:t>.:</a:t>
            </a:r>
            <a:endParaRPr lang="en-US" sz="13800" dirty="0"/>
          </a:p>
        </p:txBody>
      </p:sp>
    </p:spTree>
    <p:extLst>
      <p:ext uri="{BB962C8B-B14F-4D97-AF65-F5344CB8AC3E}">
        <p14:creationId xmlns:p14="http://schemas.microsoft.com/office/powerpoint/2010/main" val="16825687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83566" y="2522555"/>
            <a:ext cx="20136678" cy="9762209"/>
          </a:xfrm>
        </p:spPr>
        <p:txBody>
          <a:bodyPr>
            <a:noAutofit/>
          </a:bodyPr>
          <a:lstStyle/>
          <a:p>
            <a:pPr marL="219456" indent="0">
              <a:buNone/>
            </a:pPr>
            <a:r>
              <a:rPr lang="en-US" sz="5400" dirty="0" smtClean="0">
                <a:solidFill>
                  <a:schemeClr val="tx1"/>
                </a:solidFill>
              </a:rPr>
              <a:t>1</a:t>
            </a:r>
            <a:r>
              <a:rPr lang="en-US" sz="5400" dirty="0">
                <a:solidFill>
                  <a:schemeClr val="tx1"/>
                </a:solidFill>
              </a:rPr>
              <a:t>. Students will develop in-depth understanding of one or more subfields in political science.</a:t>
            </a:r>
            <a:br>
              <a:rPr lang="en-US" sz="5400" dirty="0">
                <a:solidFill>
                  <a:schemeClr val="tx1"/>
                </a:solidFill>
              </a:rPr>
            </a:br>
            <a:r>
              <a:rPr lang="en-US" sz="5400" dirty="0">
                <a:solidFill>
                  <a:schemeClr val="tx1"/>
                </a:solidFill>
              </a:rPr>
              <a:t>2. Students will be able to analyze complex political questions utilizing discipline-based theories.</a:t>
            </a:r>
            <a:br>
              <a:rPr lang="en-US" sz="5400" dirty="0">
                <a:solidFill>
                  <a:schemeClr val="tx1"/>
                </a:solidFill>
              </a:rPr>
            </a:br>
            <a:r>
              <a:rPr lang="en-US" sz="5400" dirty="0">
                <a:solidFill>
                  <a:schemeClr val="tx1"/>
                </a:solidFill>
              </a:rPr>
              <a:t>3. Students will develop necessary skills for conducting and executing research on the political process.  </a:t>
            </a:r>
            <a:br>
              <a:rPr lang="en-US" sz="5400" dirty="0">
                <a:solidFill>
                  <a:schemeClr val="tx1"/>
                </a:solidFill>
              </a:rPr>
            </a:br>
            <a:r>
              <a:rPr lang="en-US" sz="5400" dirty="0">
                <a:solidFill>
                  <a:schemeClr val="tx1"/>
                </a:solidFill>
              </a:rPr>
              <a:t>4. Students will learn to integrate and present research findings.</a:t>
            </a:r>
            <a:br>
              <a:rPr lang="en-US" sz="5400" dirty="0">
                <a:solidFill>
                  <a:schemeClr val="tx1"/>
                </a:solidFill>
              </a:rPr>
            </a:br>
            <a:r>
              <a:rPr lang="en-US" sz="5400" dirty="0">
                <a:solidFill>
                  <a:schemeClr val="tx1"/>
                </a:solidFill>
              </a:rPr>
              <a:t>5. Students will be able to situate and analyze political activity in local, national, and global contexts. </a:t>
            </a:r>
            <a:br>
              <a:rPr lang="en-US" sz="5400" dirty="0">
                <a:solidFill>
                  <a:schemeClr val="tx1"/>
                </a:solidFill>
              </a:rPr>
            </a:br>
            <a:r>
              <a:rPr lang="en-US" sz="5400" dirty="0">
                <a:solidFill>
                  <a:schemeClr val="tx1"/>
                </a:solidFill>
              </a:rPr>
              <a:t>6. Students will be able to apply the findings of advanced political science research to contemporary issues and debates.</a:t>
            </a:r>
          </a:p>
          <a:p>
            <a:endParaRPr lang="en-US" sz="4800" dirty="0"/>
          </a:p>
        </p:txBody>
      </p:sp>
      <p:sp>
        <p:nvSpPr>
          <p:cNvPr id="3" name="Title 2"/>
          <p:cNvSpPr>
            <a:spLocks noGrp="1"/>
          </p:cNvSpPr>
          <p:nvPr>
            <p:ph type="title"/>
          </p:nvPr>
        </p:nvSpPr>
        <p:spPr>
          <a:xfrm>
            <a:off x="2205508" y="583883"/>
            <a:ext cx="21549014" cy="1682240"/>
          </a:xfrm>
        </p:spPr>
        <p:txBody>
          <a:bodyPr>
            <a:normAutofit/>
          </a:bodyPr>
          <a:lstStyle/>
          <a:p>
            <a:r>
              <a:rPr lang="en-US" sz="7200" dirty="0"/>
              <a:t>Learning Outcomes for the Political Science </a:t>
            </a:r>
            <a:r>
              <a:rPr lang="en-US" sz="7200" dirty="0" smtClean="0"/>
              <a:t>M.A</a:t>
            </a:r>
            <a:r>
              <a:rPr lang="en-US" sz="8800" dirty="0" smtClean="0"/>
              <a:t>.</a:t>
            </a:r>
            <a:endParaRPr lang="en-US" sz="8800" dirty="0"/>
          </a:p>
        </p:txBody>
      </p:sp>
    </p:spTree>
    <p:extLst>
      <p:ext uri="{BB962C8B-B14F-4D97-AF65-F5344CB8AC3E}">
        <p14:creationId xmlns:p14="http://schemas.microsoft.com/office/powerpoint/2010/main" val="7225875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514891025"/>
              </p:ext>
            </p:extLst>
          </p:nvPr>
        </p:nvGraphicFramePr>
        <p:xfrm>
          <a:off x="2503682" y="2256902"/>
          <a:ext cx="20136677" cy="10443568"/>
        </p:xfrm>
        <a:graphic>
          <a:graphicData uri="http://schemas.openxmlformats.org/drawingml/2006/table">
            <a:tbl>
              <a:tblPr/>
              <a:tblGrid>
                <a:gridCol w="20136677">
                  <a:extLst>
                    <a:ext uri="{9D8B030D-6E8A-4147-A177-3AD203B41FA5}">
                      <a16:colId xmlns:a16="http://schemas.microsoft.com/office/drawing/2014/main" val="1942976723"/>
                    </a:ext>
                  </a:extLst>
                </a:gridCol>
              </a:tblGrid>
              <a:tr h="457093">
                <a:tc>
                  <a:txBody>
                    <a:bodyPr/>
                    <a:lstStyle/>
                    <a:p>
                      <a:pPr algn="ctr" fontAlgn="t"/>
                      <a:r>
                        <a:rPr lang="en-US" sz="2200" b="1" dirty="0">
                          <a:effectLst/>
                        </a:rPr>
                        <a:t>Criminal Justice</a:t>
                      </a:r>
                      <a:endParaRPr lang="en-US" sz="2200" dirty="0">
                        <a:effectLst/>
                      </a:endParaRP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1825642683"/>
                  </a:ext>
                </a:extLst>
              </a:tr>
              <a:tr h="2021176">
                <a:tc>
                  <a:txBody>
                    <a:bodyPr/>
                    <a:lstStyle/>
                    <a:p>
                      <a:pPr fontAlgn="t"/>
                      <a:r>
                        <a:rPr lang="en-US" sz="3600" b="1" i="1">
                          <a:effectLst/>
                        </a:rPr>
                        <a:t>PLO1: Understanding</a:t>
                      </a:r>
                      <a:endParaRPr lang="en-US" sz="3600">
                        <a:effectLst/>
                      </a:endParaRPr>
                    </a:p>
                    <a:p>
                      <a:pPr fontAlgn="t"/>
                      <a:r>
                        <a:rPr lang="en-US" sz="3600">
                          <a:effectLst/>
                        </a:rPr>
                        <a:t>To </a:t>
                      </a:r>
                      <a:r>
                        <a:rPr lang="en-US" sz="3600" u="sng">
                          <a:effectLst/>
                        </a:rPr>
                        <a:t>acquire</a:t>
                      </a:r>
                      <a:r>
                        <a:rPr lang="en-US" sz="3600">
                          <a:effectLst/>
                        </a:rPr>
                        <a:t> specialized knowledge and understanding of scientific concepts,</a:t>
                      </a:r>
                    </a:p>
                    <a:p>
                      <a:pPr fontAlgn="t"/>
                      <a:r>
                        <a:rPr lang="en-US" sz="3600">
                          <a:effectLst/>
                        </a:rPr>
                        <a:t>theories, and principles in relation to the practice of criminal/juvenile justice systems</a:t>
                      </a: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1720663327"/>
                  </a:ext>
                </a:extLst>
              </a:tr>
              <a:tr h="2021176">
                <a:tc>
                  <a:txBody>
                    <a:bodyPr/>
                    <a:lstStyle/>
                    <a:p>
                      <a:pPr fontAlgn="t"/>
                      <a:r>
                        <a:rPr lang="en-US" sz="3600" b="1" i="1" dirty="0">
                          <a:effectLst/>
                        </a:rPr>
                        <a:t>PLO2: Integration</a:t>
                      </a:r>
                      <a:endParaRPr lang="en-US" sz="3600" dirty="0">
                        <a:effectLst/>
                      </a:endParaRPr>
                    </a:p>
                    <a:p>
                      <a:pPr fontAlgn="t"/>
                      <a:r>
                        <a:rPr lang="en-US" sz="3600" dirty="0">
                          <a:effectLst/>
                        </a:rPr>
                        <a:t>To </a:t>
                      </a:r>
                      <a:r>
                        <a:rPr lang="en-US" sz="3600" u="sng" dirty="0">
                          <a:effectLst/>
                        </a:rPr>
                        <a:t>understand</a:t>
                      </a:r>
                      <a:r>
                        <a:rPr lang="en-US" sz="3600" dirty="0">
                          <a:effectLst/>
                        </a:rPr>
                        <a:t> and </a:t>
                      </a:r>
                      <a:r>
                        <a:rPr lang="en-US" sz="3600" u="sng" dirty="0">
                          <a:effectLst/>
                        </a:rPr>
                        <a:t>connect</a:t>
                      </a:r>
                      <a:r>
                        <a:rPr lang="en-US" sz="3600" dirty="0">
                          <a:effectLst/>
                        </a:rPr>
                        <a:t> the underlying theoretical, ethical, legal, scientific and social issues that influence and impact the practice of criminal/juvenile justice</a:t>
                      </a: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4254002445"/>
                  </a:ext>
                </a:extLst>
              </a:tr>
              <a:tr h="2021176">
                <a:tc>
                  <a:txBody>
                    <a:bodyPr/>
                    <a:lstStyle/>
                    <a:p>
                      <a:pPr fontAlgn="t"/>
                      <a:r>
                        <a:rPr lang="en-US" sz="3600" b="1" i="1" dirty="0">
                          <a:effectLst/>
                        </a:rPr>
                        <a:t>PLO3: Application</a:t>
                      </a:r>
                      <a:endParaRPr lang="en-US" sz="3600" dirty="0">
                        <a:effectLst/>
                      </a:endParaRPr>
                    </a:p>
                    <a:p>
                      <a:pPr fontAlgn="t"/>
                      <a:r>
                        <a:rPr lang="en-US" sz="3600" dirty="0">
                          <a:effectLst/>
                        </a:rPr>
                        <a:t>To </a:t>
                      </a:r>
                      <a:r>
                        <a:rPr lang="en-US" sz="3600" u="sng" dirty="0">
                          <a:effectLst/>
                        </a:rPr>
                        <a:t>analyze</a:t>
                      </a:r>
                      <a:r>
                        <a:rPr lang="en-US" sz="3600" dirty="0">
                          <a:effectLst/>
                        </a:rPr>
                        <a:t> the issues relevant to criminal/juvenile justice and </a:t>
                      </a:r>
                      <a:r>
                        <a:rPr lang="en-US" sz="3600" u="sng" dirty="0">
                          <a:effectLst/>
                        </a:rPr>
                        <a:t>apply </a:t>
                      </a:r>
                      <a:r>
                        <a:rPr lang="en-US" sz="3600" dirty="0">
                          <a:effectLst/>
                        </a:rPr>
                        <a:t>creative responses to them through practice, policy, and </a:t>
                      </a:r>
                      <a:r>
                        <a:rPr lang="en-US" sz="3600" dirty="0" smtClean="0">
                          <a:effectLst/>
                        </a:rPr>
                        <a:t>research</a:t>
                      </a:r>
                      <a:endParaRPr lang="en-US" sz="3600" dirty="0">
                        <a:effectLst/>
                      </a:endParaRP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2869016861"/>
                  </a:ext>
                </a:extLst>
              </a:tr>
              <a:tr h="1901771">
                <a:tc>
                  <a:txBody>
                    <a:bodyPr/>
                    <a:lstStyle/>
                    <a:p>
                      <a:pPr fontAlgn="t"/>
                      <a:r>
                        <a:rPr lang="en-US" sz="3600" b="1" i="1" dirty="0">
                          <a:effectLst/>
                        </a:rPr>
                        <a:t>PLO4: Engagement</a:t>
                      </a:r>
                      <a:endParaRPr lang="en-US" sz="3600" dirty="0">
                        <a:effectLst/>
                      </a:endParaRPr>
                    </a:p>
                    <a:p>
                      <a:pPr fontAlgn="t"/>
                      <a:r>
                        <a:rPr lang="en-US" sz="3600" dirty="0">
                          <a:effectLst/>
                        </a:rPr>
                        <a:t>To </a:t>
                      </a:r>
                      <a:r>
                        <a:rPr lang="en-US" sz="3600" u="sng" dirty="0">
                          <a:effectLst/>
                        </a:rPr>
                        <a:t>recognize</a:t>
                      </a:r>
                      <a:r>
                        <a:rPr lang="en-US" sz="3600" dirty="0">
                          <a:effectLst/>
                        </a:rPr>
                        <a:t> and </a:t>
                      </a:r>
                      <a:r>
                        <a:rPr lang="en-US" sz="3600" u="sng" dirty="0">
                          <a:effectLst/>
                        </a:rPr>
                        <a:t>evaluate</a:t>
                      </a:r>
                      <a:r>
                        <a:rPr lang="en-US" sz="3600" dirty="0">
                          <a:effectLst/>
                        </a:rPr>
                        <a:t> the interconnectedness between knowledge, diverse perspectives, and practice within the criminal/juvenile justice system</a:t>
                      </a: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1671677986"/>
                  </a:ext>
                </a:extLst>
              </a:tr>
              <a:tr h="2021176">
                <a:tc>
                  <a:txBody>
                    <a:bodyPr/>
                    <a:lstStyle/>
                    <a:p>
                      <a:pPr fontAlgn="t"/>
                      <a:r>
                        <a:rPr lang="en-US" sz="3600" b="1" i="1" dirty="0">
                          <a:effectLst/>
                        </a:rPr>
                        <a:t>PLO5: Transformation</a:t>
                      </a:r>
                      <a:endParaRPr lang="en-US" sz="3600" dirty="0">
                        <a:effectLst/>
                      </a:endParaRPr>
                    </a:p>
                    <a:p>
                      <a:pPr fontAlgn="t"/>
                      <a:r>
                        <a:rPr lang="en-US" sz="3600" dirty="0">
                          <a:effectLst/>
                        </a:rPr>
                        <a:t>To </a:t>
                      </a:r>
                      <a:r>
                        <a:rPr lang="en-US" sz="3600" u="sng" dirty="0">
                          <a:effectLst/>
                        </a:rPr>
                        <a:t>create</a:t>
                      </a:r>
                      <a:r>
                        <a:rPr lang="en-US" sz="3600" dirty="0">
                          <a:effectLst/>
                        </a:rPr>
                        <a:t> innovative responses to criminal justice research, policy, and practice needs through the application of knowledge and the principles of social science</a:t>
                      </a:r>
                    </a:p>
                  </a:txBody>
                  <a:tcPr marL="79402" marR="79402" marT="39702" marB="39702">
                    <a:lnL w="12700" cap="flat" cmpd="sng" algn="ctr">
                      <a:solidFill>
                        <a:srgbClr val="AAAAAA"/>
                      </a:solidFill>
                      <a:prstDash val="solid"/>
                      <a:round/>
                      <a:headEnd type="none" w="med" len="med"/>
                      <a:tailEnd type="none" w="med" len="med"/>
                    </a:lnL>
                    <a:lnR w="12700" cap="flat" cmpd="sng" algn="ctr">
                      <a:solidFill>
                        <a:srgbClr val="AAAAAA"/>
                      </a:solidFill>
                      <a:prstDash val="solid"/>
                      <a:round/>
                      <a:headEnd type="none" w="med" len="med"/>
                      <a:tailEnd type="none" w="med" len="med"/>
                    </a:lnR>
                    <a:lnT w="12700" cap="flat" cmpd="sng" algn="ctr">
                      <a:solidFill>
                        <a:srgbClr val="AAAAAA"/>
                      </a:solidFill>
                      <a:prstDash val="solid"/>
                      <a:round/>
                      <a:headEnd type="none" w="med" len="med"/>
                      <a:tailEnd type="none" w="med" len="med"/>
                    </a:lnT>
                    <a:lnB w="12700" cap="flat" cmpd="sng" algn="ctr">
                      <a:solidFill>
                        <a:srgbClr val="AAAAAA"/>
                      </a:solidFill>
                      <a:prstDash val="solid"/>
                      <a:round/>
                      <a:headEnd type="none" w="med" len="med"/>
                      <a:tailEnd type="none" w="med" len="med"/>
                    </a:lnB>
                    <a:solidFill>
                      <a:schemeClr val="bg2"/>
                    </a:solidFill>
                  </a:tcPr>
                </a:tc>
                <a:extLst>
                  <a:ext uri="{0D108BD9-81ED-4DB2-BD59-A6C34878D82A}">
                    <a16:rowId xmlns:a16="http://schemas.microsoft.com/office/drawing/2014/main" val="1049937091"/>
                  </a:ext>
                </a:extLst>
              </a:tr>
            </a:tbl>
          </a:graphicData>
        </a:graphic>
      </p:graphicFrame>
      <p:sp>
        <p:nvSpPr>
          <p:cNvPr id="3" name="Title 2"/>
          <p:cNvSpPr>
            <a:spLocks noGrp="1"/>
          </p:cNvSpPr>
          <p:nvPr>
            <p:ph type="title"/>
          </p:nvPr>
        </p:nvSpPr>
        <p:spPr/>
        <p:txBody>
          <a:bodyPr/>
          <a:lstStyle/>
          <a:p>
            <a:r>
              <a:rPr lang="en-US" dirty="0" smtClean="0"/>
              <a:t>Criminal Justice- B.A.</a:t>
            </a:r>
            <a:endParaRPr lang="en-US" dirty="0"/>
          </a:p>
        </p:txBody>
      </p:sp>
    </p:spTree>
    <p:extLst>
      <p:ext uri="{BB962C8B-B14F-4D97-AF65-F5344CB8AC3E}">
        <p14:creationId xmlns:p14="http://schemas.microsoft.com/office/powerpoint/2010/main" val="1098625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03682" y="565987"/>
            <a:ext cx="20359295" cy="1421839"/>
          </a:xfrm>
        </p:spPr>
        <p:txBody>
          <a:bodyPr>
            <a:normAutofit fontScale="90000"/>
          </a:bodyPr>
          <a:lstStyle/>
          <a:p>
            <a:r>
              <a:rPr lang="en-US" dirty="0" smtClean="0"/>
              <a:t>The Assessment Cycle</a:t>
            </a:r>
            <a:endParaRPr lang="en-US" dirty="0"/>
          </a:p>
        </p:txBody>
      </p:sp>
      <p:pic>
        <p:nvPicPr>
          <p:cNvPr id="1026" name="Picture 2" descr="https://web.ccis.edu/~/media/Images/Academic%20Assessment/cycle-programlev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24457" y="2185297"/>
            <a:ext cx="10308779" cy="105755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39987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63987" y="2962658"/>
            <a:ext cx="16459200" cy="7262892"/>
          </a:xfrm>
        </p:spPr>
        <p:txBody>
          <a:bodyPr>
            <a:normAutofit/>
          </a:bodyPr>
          <a:lstStyle/>
          <a:p>
            <a:r>
              <a:rPr lang="en-US" sz="6000" dirty="0"/>
              <a:t>The student learning outcomes for the M.S. in Criminal Justice are similar to those </a:t>
            </a:r>
            <a:r>
              <a:rPr lang="en-US" sz="6000" dirty="0" smtClean="0"/>
              <a:t>identified </a:t>
            </a:r>
            <a:r>
              <a:rPr lang="en-US" sz="6000" dirty="0"/>
              <a:t>in the B.S. in Criminal Justice program, but show more emphasis on theoretical issues that explain crime and justice, mastery of qualitative and quantitative research methods, and demonstration of oral and writing skills.</a:t>
            </a:r>
          </a:p>
        </p:txBody>
      </p:sp>
      <p:sp>
        <p:nvSpPr>
          <p:cNvPr id="3" name="Title 2"/>
          <p:cNvSpPr>
            <a:spLocks noGrp="1"/>
          </p:cNvSpPr>
          <p:nvPr>
            <p:ph type="title"/>
          </p:nvPr>
        </p:nvSpPr>
        <p:spPr/>
        <p:txBody>
          <a:bodyPr/>
          <a:lstStyle/>
          <a:p>
            <a:r>
              <a:rPr lang="en-US" dirty="0" smtClean="0"/>
              <a:t>Criminal Justice- M.S.</a:t>
            </a:r>
            <a:endParaRPr lang="en-US" dirty="0"/>
          </a:p>
        </p:txBody>
      </p:sp>
    </p:spTree>
    <p:extLst>
      <p:ext uri="{BB962C8B-B14F-4D97-AF65-F5344CB8AC3E}">
        <p14:creationId xmlns:p14="http://schemas.microsoft.com/office/powerpoint/2010/main" val="409795870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3682" y="228057"/>
            <a:ext cx="20359295" cy="1660378"/>
          </a:xfrm>
        </p:spPr>
        <p:txBody>
          <a:bodyPr>
            <a:normAutofit/>
          </a:bodyPr>
          <a:lstStyle/>
          <a:p>
            <a:r>
              <a:rPr lang="en-US" spc="-6" dirty="0">
                <a:solidFill>
                  <a:schemeClr val="tx1"/>
                </a:solidFill>
                <a:cs typeface="Gill Sans MT"/>
              </a:rPr>
              <a:t>Let’s </a:t>
            </a:r>
            <a:r>
              <a:rPr lang="en-US" dirty="0">
                <a:solidFill>
                  <a:schemeClr val="tx1"/>
                </a:solidFill>
                <a:cs typeface="Gill Sans MT"/>
              </a:rPr>
              <a:t>Practice </a:t>
            </a:r>
            <a:endParaRPr lang="en-US" dirty="0">
              <a:latin typeface="FuturaBT Book" panose="020B0502020204020303" pitchFamily="34" charset="0"/>
            </a:endParaRPr>
          </a:p>
        </p:txBody>
      </p:sp>
      <p:sp>
        <p:nvSpPr>
          <p:cNvPr id="3" name="Content Placeholder 2"/>
          <p:cNvSpPr>
            <a:spLocks noGrp="1"/>
          </p:cNvSpPr>
          <p:nvPr>
            <p:ph idx="1"/>
          </p:nvPr>
        </p:nvSpPr>
        <p:spPr>
          <a:xfrm>
            <a:off x="3117674" y="2015349"/>
            <a:ext cx="18668664" cy="10694505"/>
          </a:xfrm>
        </p:spPr>
        <p:txBody>
          <a:bodyPr>
            <a:normAutofit fontScale="85000" lnSpcReduction="20000"/>
          </a:bodyPr>
          <a:lstStyle/>
          <a:p>
            <a:pPr marL="68580" indent="0">
              <a:buNone/>
            </a:pPr>
            <a:r>
              <a:rPr lang="en-US" sz="7200" dirty="0" smtClean="0">
                <a:latin typeface="Gill Sans MT" panose="020B0502020104020203" pitchFamily="34" charset="0"/>
              </a:rPr>
              <a:t>The SMART Rule: </a:t>
            </a:r>
          </a:p>
          <a:p>
            <a:pPr marL="1414480" lvl="1" indent="-482220">
              <a:buFont typeface="Gill Sans MT"/>
              <a:buChar char="•"/>
              <a:tabLst>
                <a:tab pos="500080" algn="l"/>
              </a:tabLst>
            </a:pPr>
            <a:r>
              <a:rPr lang="en-US" sz="6600" b="1" spc="-7" dirty="0">
                <a:cs typeface="Gill Sans MT"/>
              </a:rPr>
              <a:t>S</a:t>
            </a:r>
            <a:r>
              <a:rPr lang="en-US" sz="6600" spc="-7" dirty="0">
                <a:cs typeface="Gill Sans MT"/>
              </a:rPr>
              <a:t>pecific</a:t>
            </a:r>
            <a:endParaRPr lang="en-US" sz="6600" dirty="0">
              <a:cs typeface="Gill Sans MT"/>
            </a:endParaRPr>
          </a:p>
          <a:p>
            <a:pPr marL="1414480" lvl="1" indent="-482220">
              <a:spcBef>
                <a:spcPts val="1209"/>
              </a:spcBef>
              <a:buFont typeface="Gill Sans MT"/>
              <a:buChar char="•"/>
              <a:tabLst>
                <a:tab pos="500080" algn="l"/>
              </a:tabLst>
            </a:pPr>
            <a:r>
              <a:rPr lang="en-US" sz="6600" b="1" spc="-7" dirty="0">
                <a:cs typeface="Gill Sans MT"/>
              </a:rPr>
              <a:t>M</a:t>
            </a:r>
            <a:r>
              <a:rPr lang="en-US" sz="6600" spc="-7" dirty="0">
                <a:cs typeface="Gill Sans MT"/>
              </a:rPr>
              <a:t>easurable</a:t>
            </a:r>
            <a:endParaRPr lang="en-US" sz="6600" dirty="0">
              <a:cs typeface="Gill Sans MT"/>
            </a:endParaRPr>
          </a:p>
          <a:p>
            <a:pPr marL="1414480" lvl="1" indent="-482220">
              <a:spcBef>
                <a:spcPts val="1209"/>
              </a:spcBef>
              <a:buFont typeface="Gill Sans MT"/>
              <a:buChar char="•"/>
              <a:tabLst>
                <a:tab pos="500080" algn="l"/>
              </a:tabLst>
            </a:pPr>
            <a:r>
              <a:rPr lang="en-US" sz="6600" b="1" spc="-7" dirty="0">
                <a:cs typeface="Gill Sans MT"/>
              </a:rPr>
              <a:t>A</a:t>
            </a:r>
            <a:r>
              <a:rPr lang="en-US" sz="6600" spc="-7" dirty="0">
                <a:cs typeface="Gill Sans MT"/>
              </a:rPr>
              <a:t>chievable</a:t>
            </a:r>
            <a:endParaRPr lang="en-US" sz="6600" dirty="0">
              <a:cs typeface="Gill Sans MT"/>
            </a:endParaRPr>
          </a:p>
          <a:p>
            <a:pPr marL="1414480" lvl="1" indent="-482220">
              <a:spcBef>
                <a:spcPts val="1209"/>
              </a:spcBef>
              <a:buFont typeface="Gill Sans MT"/>
              <a:buChar char="•"/>
              <a:tabLst>
                <a:tab pos="500080" algn="l"/>
              </a:tabLst>
            </a:pPr>
            <a:r>
              <a:rPr lang="en-US" sz="6600" b="1" spc="-7" dirty="0">
                <a:cs typeface="Gill Sans MT"/>
              </a:rPr>
              <a:t>R</a:t>
            </a:r>
            <a:r>
              <a:rPr lang="en-US" sz="6600" spc="-7" dirty="0">
                <a:cs typeface="Gill Sans MT"/>
              </a:rPr>
              <a:t>ealistic</a:t>
            </a:r>
            <a:r>
              <a:rPr lang="en-US" sz="6600" spc="-113" dirty="0">
                <a:cs typeface="Gill Sans MT"/>
              </a:rPr>
              <a:t> </a:t>
            </a:r>
            <a:r>
              <a:rPr lang="en-US" sz="6600" dirty="0">
                <a:cs typeface="Gill Sans MT"/>
              </a:rPr>
              <a:t>and</a:t>
            </a:r>
          </a:p>
          <a:p>
            <a:pPr marL="1414480" lvl="1" indent="-482220">
              <a:spcBef>
                <a:spcPts val="1209"/>
              </a:spcBef>
              <a:buFont typeface="Gill Sans MT"/>
              <a:buChar char="•"/>
              <a:tabLst>
                <a:tab pos="500080" algn="l"/>
              </a:tabLst>
            </a:pPr>
            <a:r>
              <a:rPr lang="en-US" sz="6600" b="1" spc="-7" dirty="0">
                <a:cs typeface="Gill Sans MT"/>
              </a:rPr>
              <a:t>T</a:t>
            </a:r>
            <a:r>
              <a:rPr lang="en-US" sz="6600" spc="-7" dirty="0">
                <a:cs typeface="Gill Sans MT"/>
              </a:rPr>
              <a:t>ime</a:t>
            </a:r>
            <a:r>
              <a:rPr lang="en-US" sz="6600" spc="-127" dirty="0">
                <a:cs typeface="Gill Sans MT"/>
              </a:rPr>
              <a:t> </a:t>
            </a:r>
            <a:r>
              <a:rPr lang="en-US" sz="6600" dirty="0" smtClean="0">
                <a:cs typeface="Gill Sans MT"/>
              </a:rPr>
              <a:t>defined</a:t>
            </a:r>
          </a:p>
          <a:p>
            <a:pPr marL="500080" indent="-482220">
              <a:spcBef>
                <a:spcPts val="1209"/>
              </a:spcBef>
              <a:buFont typeface="Gill Sans MT"/>
              <a:buChar char="•"/>
              <a:tabLst>
                <a:tab pos="500080" algn="l"/>
              </a:tabLst>
            </a:pPr>
            <a:endParaRPr lang="en-US" sz="7200" dirty="0">
              <a:cs typeface="Gill Sans MT"/>
            </a:endParaRPr>
          </a:p>
          <a:p>
            <a:pPr marL="68580" indent="0">
              <a:buNone/>
            </a:pPr>
            <a:r>
              <a:rPr lang="en-US" sz="7700" dirty="0">
                <a:latin typeface="Gill Sans MT" panose="020B0502020104020203" pitchFamily="34" charset="0"/>
              </a:rPr>
              <a:t>For each of the following learning outcomes, </a:t>
            </a:r>
            <a:r>
              <a:rPr lang="en-US" sz="7700" dirty="0" smtClean="0">
                <a:latin typeface="Gill Sans MT" panose="020B0502020104020203" pitchFamily="34" charset="0"/>
              </a:rPr>
              <a:t>select:</a:t>
            </a:r>
            <a:endParaRPr lang="en-US" sz="7700" dirty="0">
              <a:latin typeface="Gill Sans MT" panose="020B0502020104020203" pitchFamily="34" charset="0"/>
            </a:endParaRPr>
          </a:p>
          <a:p>
            <a:pPr marL="1211580" indent="-1143000"/>
            <a:r>
              <a:rPr lang="en-US" sz="9600" u="sng" dirty="0" smtClean="0">
                <a:solidFill>
                  <a:srgbClr val="FF0000"/>
                </a:solidFill>
                <a:latin typeface="Gill Sans MT" panose="020B0502020104020203" pitchFamily="34" charset="0"/>
              </a:rPr>
              <a:t>A</a:t>
            </a:r>
            <a:r>
              <a:rPr lang="en-US" sz="9600" dirty="0" smtClean="0">
                <a:latin typeface="Gill Sans MT" panose="020B0502020104020203" pitchFamily="34" charset="0"/>
              </a:rPr>
              <a:t> </a:t>
            </a:r>
            <a:r>
              <a:rPr lang="en-US" sz="9600" dirty="0">
                <a:latin typeface="Gill Sans MT" panose="020B0502020104020203" pitchFamily="34" charset="0"/>
              </a:rPr>
              <a:t>if </a:t>
            </a:r>
            <a:r>
              <a:rPr lang="en-US" sz="9600" dirty="0" smtClean="0">
                <a:latin typeface="Gill Sans MT" panose="020B0502020104020203" pitchFamily="34" charset="0"/>
              </a:rPr>
              <a:t>it’s SMART</a:t>
            </a:r>
            <a:endParaRPr lang="en-US" sz="9600" dirty="0">
              <a:latin typeface="Gill Sans MT" panose="020B0502020104020203" pitchFamily="34" charset="0"/>
            </a:endParaRPr>
          </a:p>
          <a:p>
            <a:pPr marL="1211580" indent="-1143000"/>
            <a:r>
              <a:rPr lang="en-US" sz="9600" u="sng" dirty="0" smtClean="0">
                <a:solidFill>
                  <a:srgbClr val="FF0000"/>
                </a:solidFill>
                <a:latin typeface="Gill Sans MT" panose="020B0502020104020203" pitchFamily="34" charset="0"/>
              </a:rPr>
              <a:t>B</a:t>
            </a:r>
            <a:r>
              <a:rPr lang="en-US" sz="9600" dirty="0" smtClean="0">
                <a:latin typeface="Gill Sans MT" panose="020B0502020104020203" pitchFamily="34" charset="0"/>
              </a:rPr>
              <a:t> </a:t>
            </a:r>
            <a:r>
              <a:rPr lang="en-US" sz="9600" dirty="0">
                <a:latin typeface="Gill Sans MT" panose="020B0502020104020203" pitchFamily="34" charset="0"/>
              </a:rPr>
              <a:t>if it needs improvement</a:t>
            </a:r>
          </a:p>
          <a:p>
            <a:pPr marL="0" indent="0">
              <a:buNone/>
            </a:pPr>
            <a:endParaRPr lang="en-US" sz="6000" dirty="0">
              <a:latin typeface="FuturaBT Book" panose="020B0502020204020303" pitchFamily="34" charset="0"/>
            </a:endParaRPr>
          </a:p>
        </p:txBody>
      </p:sp>
      <p:sp>
        <p:nvSpPr>
          <p:cNvPr id="4" name="Rectangle 3"/>
          <p:cNvSpPr/>
          <p:nvPr/>
        </p:nvSpPr>
        <p:spPr>
          <a:xfrm>
            <a:off x="1" y="12836769"/>
            <a:ext cx="24387174" cy="879231"/>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21752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11580"/>
            <a:r>
              <a:rPr lang="en-US" u="sng" dirty="0">
                <a:solidFill>
                  <a:srgbClr val="FF0000"/>
                </a:solidFill>
                <a:latin typeface="Gill Sans MT" panose="020B0502020104020203" pitchFamily="34" charset="0"/>
              </a:rPr>
              <a:t>A</a:t>
            </a:r>
            <a:r>
              <a:rPr lang="en-US" dirty="0">
                <a:latin typeface="Gill Sans MT" panose="020B0502020104020203" pitchFamily="34" charset="0"/>
              </a:rPr>
              <a:t> if it’s </a:t>
            </a:r>
            <a:r>
              <a:rPr lang="en-US" dirty="0" smtClean="0">
                <a:latin typeface="Gill Sans MT" panose="020B0502020104020203" pitchFamily="34" charset="0"/>
              </a:rPr>
              <a:t>S.M.A.R.T.</a:t>
            </a:r>
            <a:br>
              <a:rPr lang="en-US" dirty="0" smtClean="0">
                <a:latin typeface="Gill Sans MT" panose="020B0502020104020203" pitchFamily="34" charset="0"/>
              </a:rPr>
            </a:br>
            <a:r>
              <a:rPr lang="en-US" u="sng" dirty="0" smtClean="0">
                <a:solidFill>
                  <a:srgbClr val="FF0000"/>
                </a:solidFill>
                <a:latin typeface="Gill Sans MT" panose="020B0502020104020203" pitchFamily="34" charset="0"/>
              </a:rPr>
              <a:t>B</a:t>
            </a:r>
            <a:r>
              <a:rPr lang="en-US" dirty="0" smtClean="0">
                <a:latin typeface="Gill Sans MT" panose="020B0502020104020203" pitchFamily="34" charset="0"/>
              </a:rPr>
              <a:t> </a:t>
            </a:r>
            <a:r>
              <a:rPr lang="en-US" dirty="0">
                <a:latin typeface="Gill Sans MT" panose="020B0502020104020203" pitchFamily="34" charset="0"/>
              </a:rPr>
              <a:t>if it needs improvement</a:t>
            </a:r>
            <a:br>
              <a:rPr lang="en-US" dirty="0">
                <a:latin typeface="Gill Sans MT" panose="020B0502020104020203" pitchFamily="34" charset="0"/>
              </a:rPr>
            </a:br>
            <a:endParaRPr lang="en-US" dirty="0"/>
          </a:p>
        </p:txBody>
      </p:sp>
      <p:sp>
        <p:nvSpPr>
          <p:cNvPr id="3" name="Content Placeholder 2"/>
          <p:cNvSpPr>
            <a:spLocks noGrp="1"/>
          </p:cNvSpPr>
          <p:nvPr>
            <p:ph idx="1"/>
          </p:nvPr>
        </p:nvSpPr>
        <p:spPr>
          <a:xfrm>
            <a:off x="2345636" y="3987572"/>
            <a:ext cx="20517342" cy="9251349"/>
          </a:xfrm>
        </p:spPr>
        <p:txBody>
          <a:bodyPr>
            <a:normAutofit/>
          </a:bodyPr>
          <a:lstStyle/>
          <a:p>
            <a:r>
              <a:rPr lang="en-US" sz="6000" dirty="0"/>
              <a:t>Students </a:t>
            </a:r>
            <a:r>
              <a:rPr lang="en-US" sz="6000" dirty="0" smtClean="0"/>
              <a:t>will:</a:t>
            </a:r>
          </a:p>
          <a:p>
            <a:pPr lvl="1"/>
            <a:r>
              <a:rPr lang="en-US" sz="5400" dirty="0" smtClean="0"/>
              <a:t>Apply </a:t>
            </a:r>
            <a:r>
              <a:rPr lang="en-US" sz="5400" dirty="0"/>
              <a:t>organizational, leadership, and management concepts in the provision of high quality nursing care. </a:t>
            </a:r>
            <a:endParaRPr lang="en-US" sz="5400" dirty="0" smtClean="0"/>
          </a:p>
          <a:p>
            <a:pPr lvl="1"/>
            <a:r>
              <a:rPr lang="en-US" sz="5400" dirty="0"/>
              <a:t>T</a:t>
            </a:r>
            <a:r>
              <a:rPr lang="en-US" sz="5400" dirty="0" smtClean="0"/>
              <a:t>ranslate </a:t>
            </a:r>
            <a:r>
              <a:rPr lang="en-US" sz="5400" dirty="0"/>
              <a:t>real world problems into the language of economic modeling. </a:t>
            </a:r>
            <a:endParaRPr lang="en-US" sz="5400" dirty="0" smtClean="0"/>
          </a:p>
          <a:p>
            <a:pPr lvl="1"/>
            <a:r>
              <a:rPr lang="en-US" sz="5400" dirty="0"/>
              <a:t>Gain an appreciation of literature and literary movements. </a:t>
            </a:r>
            <a:endParaRPr lang="en-US" sz="5400" dirty="0" smtClean="0"/>
          </a:p>
          <a:p>
            <a:pPr lvl="1"/>
            <a:r>
              <a:rPr lang="en-US" sz="5400" dirty="0" smtClean="0"/>
              <a:t>Demonstrate knowledge of </a:t>
            </a:r>
            <a:r>
              <a:rPr lang="en-US" sz="5400" dirty="0"/>
              <a:t>social scientific research methods used in the communication discipline. </a:t>
            </a:r>
          </a:p>
          <a:p>
            <a:pPr lvl="1"/>
            <a:endParaRPr lang="en-US" sz="5000" dirty="0"/>
          </a:p>
          <a:p>
            <a:endParaRPr lang="en-US" dirty="0"/>
          </a:p>
        </p:txBody>
      </p:sp>
    </p:spTree>
    <p:extLst>
      <p:ext uri="{BB962C8B-B14F-4D97-AF65-F5344CB8AC3E}">
        <p14:creationId xmlns:p14="http://schemas.microsoft.com/office/powerpoint/2010/main" val="206098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211580"/>
            <a:r>
              <a:rPr lang="en-US" u="sng" dirty="0">
                <a:solidFill>
                  <a:srgbClr val="FF0000"/>
                </a:solidFill>
                <a:latin typeface="Gill Sans MT" panose="020B0502020104020203" pitchFamily="34" charset="0"/>
              </a:rPr>
              <a:t>A</a:t>
            </a:r>
            <a:r>
              <a:rPr lang="en-US" dirty="0">
                <a:latin typeface="Gill Sans MT" panose="020B0502020104020203" pitchFamily="34" charset="0"/>
              </a:rPr>
              <a:t> if it’s </a:t>
            </a:r>
            <a:r>
              <a:rPr lang="en-US" dirty="0" smtClean="0">
                <a:latin typeface="Gill Sans MT" panose="020B0502020104020203" pitchFamily="34" charset="0"/>
              </a:rPr>
              <a:t>S.M.A.R.T.</a:t>
            </a:r>
            <a:br>
              <a:rPr lang="en-US" dirty="0" smtClean="0">
                <a:latin typeface="Gill Sans MT" panose="020B0502020104020203" pitchFamily="34" charset="0"/>
              </a:rPr>
            </a:br>
            <a:r>
              <a:rPr lang="en-US" u="sng" dirty="0" smtClean="0">
                <a:solidFill>
                  <a:srgbClr val="FF0000"/>
                </a:solidFill>
                <a:latin typeface="Gill Sans MT" panose="020B0502020104020203" pitchFamily="34" charset="0"/>
              </a:rPr>
              <a:t>B</a:t>
            </a:r>
            <a:r>
              <a:rPr lang="en-US" dirty="0" smtClean="0">
                <a:latin typeface="Gill Sans MT" panose="020B0502020104020203" pitchFamily="34" charset="0"/>
              </a:rPr>
              <a:t> </a:t>
            </a:r>
            <a:r>
              <a:rPr lang="en-US" dirty="0">
                <a:latin typeface="Gill Sans MT" panose="020B0502020104020203" pitchFamily="34" charset="0"/>
              </a:rPr>
              <a:t>if it needs improvement</a:t>
            </a:r>
            <a:br>
              <a:rPr lang="en-US" dirty="0">
                <a:latin typeface="Gill Sans MT" panose="020B0502020104020203" pitchFamily="34" charset="0"/>
              </a:rPr>
            </a:br>
            <a:endParaRPr lang="en-US" dirty="0"/>
          </a:p>
        </p:txBody>
      </p:sp>
      <p:sp>
        <p:nvSpPr>
          <p:cNvPr id="3" name="Content Placeholder 2"/>
          <p:cNvSpPr>
            <a:spLocks noGrp="1"/>
          </p:cNvSpPr>
          <p:nvPr>
            <p:ph idx="1"/>
          </p:nvPr>
        </p:nvSpPr>
        <p:spPr>
          <a:xfrm>
            <a:off x="2503682" y="3987573"/>
            <a:ext cx="20359295" cy="7187182"/>
          </a:xfrm>
        </p:spPr>
        <p:txBody>
          <a:bodyPr>
            <a:normAutofit/>
          </a:bodyPr>
          <a:lstStyle/>
          <a:p>
            <a:r>
              <a:rPr lang="en-US" sz="6000" dirty="0"/>
              <a:t>Students </a:t>
            </a:r>
            <a:r>
              <a:rPr lang="en-US" sz="6000" dirty="0" smtClean="0"/>
              <a:t>will:</a:t>
            </a:r>
          </a:p>
          <a:p>
            <a:pPr lvl="1"/>
            <a:r>
              <a:rPr lang="en-US" sz="6000" dirty="0" smtClean="0"/>
              <a:t>Engage </a:t>
            </a:r>
            <a:r>
              <a:rPr lang="en-US" sz="6000" dirty="0"/>
              <a:t>in public affairs on a local (civic) level. </a:t>
            </a:r>
          </a:p>
          <a:p>
            <a:pPr lvl="1"/>
            <a:r>
              <a:rPr lang="en-US" sz="6000" dirty="0"/>
              <a:t>Demonstrate professional behaviors in public </a:t>
            </a:r>
            <a:r>
              <a:rPr lang="en-US" sz="6000" dirty="0" smtClean="0"/>
              <a:t>health.</a:t>
            </a:r>
          </a:p>
          <a:p>
            <a:pPr lvl="1"/>
            <a:r>
              <a:rPr lang="en-US" sz="6000" dirty="0"/>
              <a:t>I</a:t>
            </a:r>
            <a:r>
              <a:rPr lang="en-US" sz="6000" dirty="0" smtClean="0"/>
              <a:t>dentify </a:t>
            </a:r>
            <a:r>
              <a:rPr lang="en-US" sz="6000" dirty="0"/>
              <a:t>key measurement problems </a:t>
            </a:r>
            <a:r>
              <a:rPr lang="en-US" sz="6000" dirty="0" smtClean="0"/>
              <a:t>involved </a:t>
            </a:r>
            <a:r>
              <a:rPr lang="en-US" sz="6000" dirty="0"/>
              <a:t>in the design and evaluation of </a:t>
            </a:r>
            <a:r>
              <a:rPr lang="en-US" sz="6000" dirty="0" smtClean="0"/>
              <a:t>social interventions </a:t>
            </a:r>
            <a:r>
              <a:rPr lang="en-US" sz="6000" dirty="0"/>
              <a:t>and suggest appropriate solutions.</a:t>
            </a:r>
            <a:endParaRPr lang="en-US" sz="13800" dirty="0"/>
          </a:p>
          <a:p>
            <a:pPr lvl="1"/>
            <a:endParaRPr lang="en-US" sz="6000" dirty="0"/>
          </a:p>
          <a:p>
            <a:endParaRPr lang="en-US" dirty="0"/>
          </a:p>
        </p:txBody>
      </p:sp>
    </p:spTree>
    <p:extLst>
      <p:ext uri="{BB962C8B-B14F-4D97-AF65-F5344CB8AC3E}">
        <p14:creationId xmlns:p14="http://schemas.microsoft.com/office/powerpoint/2010/main" val="2270081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Curriculum Mapping</a:t>
            </a:r>
            <a:endParaRPr lang="en-US" dirty="0"/>
          </a:p>
        </p:txBody>
      </p:sp>
    </p:spTree>
    <p:extLst>
      <p:ext uri="{BB962C8B-B14F-4D97-AF65-F5344CB8AC3E}">
        <p14:creationId xmlns:p14="http://schemas.microsoft.com/office/powerpoint/2010/main" val="128910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03682" y="2902226"/>
            <a:ext cx="20359295" cy="8856959"/>
          </a:xfrm>
        </p:spPr>
        <p:txBody>
          <a:bodyPr>
            <a:normAutofit/>
          </a:bodyPr>
          <a:lstStyle/>
          <a:p>
            <a:r>
              <a:rPr lang="en-US" sz="6600" dirty="0" smtClean="0"/>
              <a:t>Learning </a:t>
            </a:r>
            <a:r>
              <a:rPr lang="en-US" sz="6600" dirty="0"/>
              <a:t>of each PLO should be intentionally embedded across the curriculum</a:t>
            </a:r>
          </a:p>
          <a:p>
            <a:pPr lvl="1"/>
            <a:r>
              <a:rPr lang="en-US" sz="6000" dirty="0"/>
              <a:t>Curriculum </a:t>
            </a:r>
            <a:r>
              <a:rPr lang="en-US" sz="6000" dirty="0" smtClean="0"/>
              <a:t>mapping</a:t>
            </a:r>
          </a:p>
          <a:p>
            <a:pPr lvl="1"/>
            <a:r>
              <a:rPr lang="en-US" sz="6000" dirty="0" smtClean="0"/>
              <a:t>Student Learning Outcomes (SLOs) in each course proposal should be carefully developed to communicate to instructors and students which learning outcomes are expected</a:t>
            </a:r>
            <a:endParaRPr lang="en-US" sz="6000" dirty="0"/>
          </a:p>
          <a:p>
            <a:endParaRPr lang="en-US" dirty="0"/>
          </a:p>
        </p:txBody>
      </p:sp>
      <p:sp>
        <p:nvSpPr>
          <p:cNvPr id="3" name="Title 2"/>
          <p:cNvSpPr>
            <a:spLocks noGrp="1"/>
          </p:cNvSpPr>
          <p:nvPr>
            <p:ph type="title"/>
          </p:nvPr>
        </p:nvSpPr>
        <p:spPr>
          <a:xfrm>
            <a:off x="2503682" y="764770"/>
            <a:ext cx="20359295" cy="1421839"/>
          </a:xfrm>
        </p:spPr>
        <p:txBody>
          <a:bodyPr>
            <a:normAutofit fontScale="90000"/>
          </a:bodyPr>
          <a:lstStyle/>
          <a:p>
            <a:r>
              <a:rPr lang="en-US" dirty="0" smtClean="0"/>
              <a:t>PLOs Across the Curriculum </a:t>
            </a:r>
            <a:endParaRPr lang="en-US" dirty="0"/>
          </a:p>
        </p:txBody>
      </p:sp>
    </p:spTree>
    <p:extLst>
      <p:ext uri="{BB962C8B-B14F-4D97-AF65-F5344CB8AC3E}">
        <p14:creationId xmlns:p14="http://schemas.microsoft.com/office/powerpoint/2010/main" val="3404064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3582986" y="762002"/>
          <a:ext cx="17424402" cy="12115800"/>
        </p:xfrm>
        <a:graphic>
          <a:graphicData uri="http://schemas.openxmlformats.org/drawingml/2006/table">
            <a:tbl>
              <a:tblPr firstRow="1" bandRow="1">
                <a:tableStyleId>{5C22544A-7EE6-4342-B048-85BDC9FD1C3A}</a:tableStyleId>
              </a:tblPr>
              <a:tblGrid>
                <a:gridCol w="2971802">
                  <a:extLst>
                    <a:ext uri="{9D8B030D-6E8A-4147-A177-3AD203B41FA5}">
                      <a16:colId xmlns:a16="http://schemas.microsoft.com/office/drawing/2014/main" val="20000"/>
                    </a:ext>
                  </a:extLst>
                </a:gridCol>
                <a:gridCol w="1879820">
                  <a:extLst>
                    <a:ext uri="{9D8B030D-6E8A-4147-A177-3AD203B41FA5}">
                      <a16:colId xmlns:a16="http://schemas.microsoft.com/office/drawing/2014/main" val="20001"/>
                    </a:ext>
                  </a:extLst>
                </a:gridCol>
                <a:gridCol w="1124154">
                  <a:extLst>
                    <a:ext uri="{9D8B030D-6E8A-4147-A177-3AD203B41FA5}">
                      <a16:colId xmlns:a16="http://schemas.microsoft.com/office/drawing/2014/main" val="20002"/>
                    </a:ext>
                  </a:extLst>
                </a:gridCol>
                <a:gridCol w="1212904">
                  <a:extLst>
                    <a:ext uri="{9D8B030D-6E8A-4147-A177-3AD203B41FA5}">
                      <a16:colId xmlns:a16="http://schemas.microsoft.com/office/drawing/2014/main" val="20003"/>
                    </a:ext>
                  </a:extLst>
                </a:gridCol>
                <a:gridCol w="1124156">
                  <a:extLst>
                    <a:ext uri="{9D8B030D-6E8A-4147-A177-3AD203B41FA5}">
                      <a16:colId xmlns:a16="http://schemas.microsoft.com/office/drawing/2014/main" val="20004"/>
                    </a:ext>
                  </a:extLst>
                </a:gridCol>
                <a:gridCol w="1124154">
                  <a:extLst>
                    <a:ext uri="{9D8B030D-6E8A-4147-A177-3AD203B41FA5}">
                      <a16:colId xmlns:a16="http://schemas.microsoft.com/office/drawing/2014/main" val="20005"/>
                    </a:ext>
                  </a:extLst>
                </a:gridCol>
                <a:gridCol w="1124156">
                  <a:extLst>
                    <a:ext uri="{9D8B030D-6E8A-4147-A177-3AD203B41FA5}">
                      <a16:colId xmlns:a16="http://schemas.microsoft.com/office/drawing/2014/main" val="20006"/>
                    </a:ext>
                  </a:extLst>
                </a:gridCol>
                <a:gridCol w="1183320">
                  <a:extLst>
                    <a:ext uri="{9D8B030D-6E8A-4147-A177-3AD203B41FA5}">
                      <a16:colId xmlns:a16="http://schemas.microsoft.com/office/drawing/2014/main" val="20007"/>
                    </a:ext>
                  </a:extLst>
                </a:gridCol>
                <a:gridCol w="946656">
                  <a:extLst>
                    <a:ext uri="{9D8B030D-6E8A-4147-A177-3AD203B41FA5}">
                      <a16:colId xmlns:a16="http://schemas.microsoft.com/office/drawing/2014/main" val="20008"/>
                    </a:ext>
                  </a:extLst>
                </a:gridCol>
                <a:gridCol w="946656">
                  <a:extLst>
                    <a:ext uri="{9D8B030D-6E8A-4147-A177-3AD203B41FA5}">
                      <a16:colId xmlns:a16="http://schemas.microsoft.com/office/drawing/2014/main" val="20009"/>
                    </a:ext>
                  </a:extLst>
                </a:gridCol>
                <a:gridCol w="946656">
                  <a:extLst>
                    <a:ext uri="{9D8B030D-6E8A-4147-A177-3AD203B41FA5}">
                      <a16:colId xmlns:a16="http://schemas.microsoft.com/office/drawing/2014/main" val="20010"/>
                    </a:ext>
                  </a:extLst>
                </a:gridCol>
                <a:gridCol w="946656">
                  <a:extLst>
                    <a:ext uri="{9D8B030D-6E8A-4147-A177-3AD203B41FA5}">
                      <a16:colId xmlns:a16="http://schemas.microsoft.com/office/drawing/2014/main" val="20011"/>
                    </a:ext>
                  </a:extLst>
                </a:gridCol>
                <a:gridCol w="946656">
                  <a:extLst>
                    <a:ext uri="{9D8B030D-6E8A-4147-A177-3AD203B41FA5}">
                      <a16:colId xmlns:a16="http://schemas.microsoft.com/office/drawing/2014/main" val="20012"/>
                    </a:ext>
                  </a:extLst>
                </a:gridCol>
                <a:gridCol w="946656">
                  <a:extLst>
                    <a:ext uri="{9D8B030D-6E8A-4147-A177-3AD203B41FA5}">
                      <a16:colId xmlns:a16="http://schemas.microsoft.com/office/drawing/2014/main" val="20013"/>
                    </a:ext>
                  </a:extLst>
                </a:gridCol>
              </a:tblGrid>
              <a:tr h="868680">
                <a:tc>
                  <a:txBody>
                    <a:bodyPr/>
                    <a:lstStyle/>
                    <a:p>
                      <a:endParaRPr lang="en-US" sz="2800" dirty="0"/>
                    </a:p>
                  </a:txBody>
                  <a:tcPr marL="137160" marR="137160" marT="68580" marB="68580"/>
                </a:tc>
                <a:tc>
                  <a:txBody>
                    <a:bodyPr/>
                    <a:lstStyle/>
                    <a:p>
                      <a:pPr algn="ctr"/>
                      <a:r>
                        <a:rPr lang="en-US" sz="2400" dirty="0" smtClean="0"/>
                        <a:t>1500/1700</a:t>
                      </a:r>
                      <a:endParaRPr lang="en-US" sz="2400" dirty="0"/>
                    </a:p>
                  </a:txBody>
                  <a:tcPr marL="137160" marR="137160" marT="68580" marB="68580"/>
                </a:tc>
                <a:tc>
                  <a:txBody>
                    <a:bodyPr/>
                    <a:lstStyle/>
                    <a:p>
                      <a:pPr algn="ctr"/>
                      <a:r>
                        <a:rPr lang="en-US" sz="2400" dirty="0" smtClean="0"/>
                        <a:t>2000</a:t>
                      </a:r>
                      <a:endParaRPr lang="en-US" sz="2400" dirty="0"/>
                    </a:p>
                  </a:txBody>
                  <a:tcPr marL="137160" marR="137160" marT="68580" marB="68580"/>
                </a:tc>
                <a:tc>
                  <a:txBody>
                    <a:bodyPr/>
                    <a:lstStyle/>
                    <a:p>
                      <a:pPr algn="ctr"/>
                      <a:r>
                        <a:rPr lang="en-US" sz="2400" dirty="0" smtClean="0"/>
                        <a:t>3020</a:t>
                      </a:r>
                      <a:endParaRPr lang="en-US" sz="2400" dirty="0"/>
                    </a:p>
                  </a:txBody>
                  <a:tcPr marL="137160" marR="137160" marT="68580" marB="68580"/>
                </a:tc>
                <a:tc>
                  <a:txBody>
                    <a:bodyPr/>
                    <a:lstStyle/>
                    <a:p>
                      <a:pPr algn="ctr"/>
                      <a:r>
                        <a:rPr lang="en-US" sz="2400" dirty="0" smtClean="0"/>
                        <a:t>3040</a:t>
                      </a:r>
                      <a:endParaRPr lang="en-US" sz="2400" dirty="0"/>
                    </a:p>
                  </a:txBody>
                  <a:tcPr marL="137160" marR="137160" marT="68580" marB="68580"/>
                </a:tc>
                <a:tc>
                  <a:txBody>
                    <a:bodyPr/>
                    <a:lstStyle/>
                    <a:p>
                      <a:pPr algn="ctr"/>
                      <a:r>
                        <a:rPr lang="en-US" sz="2400" dirty="0" smtClean="0"/>
                        <a:t>3080</a:t>
                      </a:r>
                      <a:endParaRPr lang="en-US" sz="2400" dirty="0"/>
                    </a:p>
                  </a:txBody>
                  <a:tcPr marL="137160" marR="137160" marT="68580" marB="68580"/>
                </a:tc>
                <a:tc>
                  <a:txBody>
                    <a:bodyPr/>
                    <a:lstStyle/>
                    <a:p>
                      <a:pPr algn="ctr"/>
                      <a:r>
                        <a:rPr lang="en-US" sz="2400" dirty="0" smtClean="0"/>
                        <a:t>3100</a:t>
                      </a:r>
                      <a:endParaRPr lang="en-US" sz="2400" dirty="0"/>
                    </a:p>
                  </a:txBody>
                  <a:tcPr marL="137160" marR="137160" marT="68580" marB="68580"/>
                </a:tc>
                <a:tc>
                  <a:txBody>
                    <a:bodyPr/>
                    <a:lstStyle/>
                    <a:p>
                      <a:pPr algn="ctr"/>
                      <a:r>
                        <a:rPr lang="en-US" sz="2400" dirty="0" smtClean="0"/>
                        <a:t>3220</a:t>
                      </a:r>
                      <a:endParaRPr lang="en-US" sz="2400" dirty="0"/>
                    </a:p>
                  </a:txBody>
                  <a:tcPr marL="137160" marR="137160" marT="68580" marB="68580"/>
                </a:tc>
                <a:tc>
                  <a:txBody>
                    <a:bodyPr/>
                    <a:lstStyle/>
                    <a:p>
                      <a:pPr algn="ctr"/>
                      <a:r>
                        <a:rPr lang="en-US" sz="2400" dirty="0" smtClean="0"/>
                        <a:t>3230</a:t>
                      </a:r>
                      <a:endParaRPr lang="en-US" sz="2400" dirty="0"/>
                    </a:p>
                  </a:txBody>
                  <a:tcPr marL="137160" marR="137160" marT="68580" marB="68580"/>
                </a:tc>
                <a:tc>
                  <a:txBody>
                    <a:bodyPr/>
                    <a:lstStyle/>
                    <a:p>
                      <a:pPr algn="ctr"/>
                      <a:r>
                        <a:rPr lang="en-US" sz="2400" dirty="0" smtClean="0"/>
                        <a:t>4110</a:t>
                      </a:r>
                      <a:endParaRPr lang="en-US" sz="2400" dirty="0"/>
                    </a:p>
                  </a:txBody>
                  <a:tcPr marL="137160" marR="137160" marT="68580" marB="68580"/>
                </a:tc>
                <a:tc>
                  <a:txBody>
                    <a:bodyPr/>
                    <a:lstStyle/>
                    <a:p>
                      <a:pPr algn="ctr"/>
                      <a:r>
                        <a:rPr lang="en-US" sz="2400" dirty="0" smtClean="0"/>
                        <a:t>4120</a:t>
                      </a:r>
                      <a:endParaRPr lang="en-US" sz="2400" dirty="0"/>
                    </a:p>
                  </a:txBody>
                  <a:tcPr marL="137160" marR="137160" marT="68580" marB="68580"/>
                </a:tc>
                <a:tc>
                  <a:txBody>
                    <a:bodyPr/>
                    <a:lstStyle/>
                    <a:p>
                      <a:pPr algn="ctr"/>
                      <a:r>
                        <a:rPr lang="en-US" sz="2400" dirty="0" smtClean="0"/>
                        <a:t>4250</a:t>
                      </a:r>
                      <a:endParaRPr lang="en-US" sz="2400" dirty="0"/>
                    </a:p>
                  </a:txBody>
                  <a:tcPr marL="137160" marR="137160" marT="68580" marB="68580"/>
                </a:tc>
                <a:tc>
                  <a:txBody>
                    <a:bodyPr/>
                    <a:lstStyle/>
                    <a:p>
                      <a:pPr algn="ctr"/>
                      <a:r>
                        <a:rPr lang="en-US" sz="2400" dirty="0" smtClean="0"/>
                        <a:t>4650</a:t>
                      </a:r>
                      <a:endParaRPr lang="en-US" sz="2400" dirty="0"/>
                    </a:p>
                  </a:txBody>
                  <a:tcPr marL="137160" marR="137160" marT="68580" marB="68580"/>
                </a:tc>
                <a:tc>
                  <a:txBody>
                    <a:bodyPr/>
                    <a:lstStyle/>
                    <a:p>
                      <a:pPr algn="ctr"/>
                      <a:r>
                        <a:rPr lang="en-US" sz="2400" dirty="0" smtClean="0"/>
                        <a:t>4910</a:t>
                      </a:r>
                      <a:endParaRPr lang="en-US" sz="2400" dirty="0"/>
                    </a:p>
                  </a:txBody>
                  <a:tcPr marL="137160" marR="137160" marT="68580" marB="68580"/>
                </a:tc>
                <a:extLst>
                  <a:ext uri="{0D108BD9-81ED-4DB2-BD59-A6C34878D82A}">
                    <a16:rowId xmlns:a16="http://schemas.microsoft.com/office/drawing/2014/main" val="10000"/>
                  </a:ext>
                </a:extLst>
              </a:tr>
              <a:tr h="1234440">
                <a:tc>
                  <a:txBody>
                    <a:bodyPr/>
                    <a:lstStyle/>
                    <a:p>
                      <a:r>
                        <a:rPr lang="en-US" sz="2400" dirty="0" smtClean="0"/>
                        <a:t>1. Knowledge base in psychology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1"/>
                  </a:ext>
                </a:extLst>
              </a:tr>
              <a:tr h="1234440">
                <a:tc>
                  <a:txBody>
                    <a:bodyPr/>
                    <a:lstStyle/>
                    <a:p>
                      <a:r>
                        <a:rPr lang="en-US" sz="2400" dirty="0" smtClean="0"/>
                        <a:t>2. Research methods in psychology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2"/>
                  </a:ext>
                </a:extLst>
              </a:tr>
              <a:tr h="1234440">
                <a:tc>
                  <a:txBody>
                    <a:bodyPr/>
                    <a:lstStyle/>
                    <a:p>
                      <a:r>
                        <a:rPr lang="en-US" sz="2400" dirty="0" smtClean="0"/>
                        <a:t>3.  Critical thinking skills in psychology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3"/>
                  </a:ext>
                </a:extLst>
              </a:tr>
              <a:tr h="868680">
                <a:tc>
                  <a:txBody>
                    <a:bodyPr/>
                    <a:lstStyle/>
                    <a:p>
                      <a:r>
                        <a:rPr lang="en-US" sz="2400" dirty="0" smtClean="0"/>
                        <a:t>4. Application</a:t>
                      </a:r>
                      <a:r>
                        <a:rPr lang="en-US" sz="2400" baseline="0" dirty="0" smtClean="0"/>
                        <a:t> of psychology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4"/>
                  </a:ext>
                </a:extLst>
              </a:tr>
              <a:tr h="868680">
                <a:tc>
                  <a:txBody>
                    <a:bodyPr/>
                    <a:lstStyle/>
                    <a:p>
                      <a:r>
                        <a:rPr lang="en-US" sz="2400" dirty="0" smtClean="0"/>
                        <a:t>5. Values in psychology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5"/>
                  </a:ext>
                </a:extLst>
              </a:tr>
              <a:tr h="1234440">
                <a:tc>
                  <a:txBody>
                    <a:bodyPr/>
                    <a:lstStyle/>
                    <a:p>
                      <a:r>
                        <a:rPr lang="en-US" sz="2400" dirty="0" smtClean="0"/>
                        <a:t>6. Information</a:t>
                      </a:r>
                      <a:r>
                        <a:rPr lang="en-US" sz="2400" baseline="0" dirty="0" smtClean="0"/>
                        <a:t> and t</a:t>
                      </a:r>
                      <a:r>
                        <a:rPr lang="en-US" sz="2400" dirty="0" smtClean="0"/>
                        <a:t>echnological</a:t>
                      </a:r>
                      <a:r>
                        <a:rPr lang="en-US" sz="2400" baseline="0" dirty="0" smtClean="0"/>
                        <a:t> literacy</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6"/>
                  </a:ext>
                </a:extLst>
              </a:tr>
              <a:tr h="1234440">
                <a:tc>
                  <a:txBody>
                    <a:bodyPr/>
                    <a:lstStyle/>
                    <a:p>
                      <a:r>
                        <a:rPr lang="en-US" sz="2400" dirty="0" smtClean="0"/>
                        <a:t>7. Communication skills</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7"/>
                  </a:ext>
                </a:extLst>
              </a:tr>
              <a:tr h="1234440">
                <a:tc>
                  <a:txBody>
                    <a:bodyPr/>
                    <a:lstStyle/>
                    <a:p>
                      <a:r>
                        <a:rPr lang="en-US" sz="2400" dirty="0" smtClean="0"/>
                        <a:t>8. Sociocultural</a:t>
                      </a:r>
                      <a:r>
                        <a:rPr lang="en-US" sz="2400" baseline="0" dirty="0" smtClean="0"/>
                        <a:t> and international awareness</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8"/>
                  </a:ext>
                </a:extLst>
              </a:tr>
              <a:tr h="868680">
                <a:tc>
                  <a:txBody>
                    <a:bodyPr/>
                    <a:lstStyle/>
                    <a:p>
                      <a:r>
                        <a:rPr lang="en-US" sz="2400" dirty="0" smtClean="0"/>
                        <a:t>9. Personal</a:t>
                      </a:r>
                      <a:r>
                        <a:rPr lang="en-US" sz="2400" baseline="0" dirty="0" smtClean="0"/>
                        <a:t> development</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09"/>
                  </a:ext>
                </a:extLst>
              </a:tr>
              <a:tr h="1234440">
                <a:tc>
                  <a:txBody>
                    <a:bodyPr/>
                    <a:lstStyle/>
                    <a:p>
                      <a:r>
                        <a:rPr lang="en-US" sz="2400" dirty="0" smtClean="0"/>
                        <a:t>10. Career</a:t>
                      </a:r>
                      <a:r>
                        <a:rPr lang="en-US" sz="2400" baseline="0" dirty="0" smtClean="0"/>
                        <a:t> planning and development</a:t>
                      </a:r>
                      <a:endParaRPr lang="en-US" sz="24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tc>
                  <a:txBody>
                    <a:bodyPr/>
                    <a:lstStyle/>
                    <a:p>
                      <a:pPr algn="ctr"/>
                      <a:r>
                        <a:rPr lang="en-US" sz="3600" dirty="0" smtClean="0"/>
                        <a:t>X</a:t>
                      </a:r>
                      <a:endParaRPr lang="en-US" sz="3600" dirty="0"/>
                    </a:p>
                  </a:txBody>
                  <a:tcPr marL="137160" marR="137160" marT="68580" marB="68580"/>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744379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89262126"/>
              </p:ext>
            </p:extLst>
          </p:nvPr>
        </p:nvGraphicFramePr>
        <p:xfrm>
          <a:off x="2723322" y="1848680"/>
          <a:ext cx="19281912" cy="10157789"/>
        </p:xfrm>
        <a:graphic>
          <a:graphicData uri="http://schemas.openxmlformats.org/drawingml/2006/table">
            <a:tbl>
              <a:tblPr firstRow="1" bandRow="1">
                <a:tableStyleId>{5C22544A-7EE6-4342-B048-85BDC9FD1C3A}</a:tableStyleId>
              </a:tblPr>
              <a:tblGrid>
                <a:gridCol w="1870762">
                  <a:extLst>
                    <a:ext uri="{9D8B030D-6E8A-4147-A177-3AD203B41FA5}">
                      <a16:colId xmlns:a16="http://schemas.microsoft.com/office/drawing/2014/main" val="20000"/>
                    </a:ext>
                  </a:extLst>
                </a:gridCol>
                <a:gridCol w="1823765">
                  <a:extLst>
                    <a:ext uri="{9D8B030D-6E8A-4147-A177-3AD203B41FA5}">
                      <a16:colId xmlns:a16="http://schemas.microsoft.com/office/drawing/2014/main" val="20001"/>
                    </a:ext>
                  </a:extLst>
                </a:gridCol>
                <a:gridCol w="1417035">
                  <a:extLst>
                    <a:ext uri="{9D8B030D-6E8A-4147-A177-3AD203B41FA5}">
                      <a16:colId xmlns:a16="http://schemas.microsoft.com/office/drawing/2014/main" val="20002"/>
                    </a:ext>
                  </a:extLst>
                </a:gridCol>
                <a:gridCol w="1417035">
                  <a:extLst>
                    <a:ext uri="{9D8B030D-6E8A-4147-A177-3AD203B41FA5}">
                      <a16:colId xmlns:a16="http://schemas.microsoft.com/office/drawing/2014/main" val="20003"/>
                    </a:ext>
                  </a:extLst>
                </a:gridCol>
                <a:gridCol w="1417035">
                  <a:extLst>
                    <a:ext uri="{9D8B030D-6E8A-4147-A177-3AD203B41FA5}">
                      <a16:colId xmlns:a16="http://schemas.microsoft.com/office/drawing/2014/main" val="20004"/>
                    </a:ext>
                  </a:extLst>
                </a:gridCol>
                <a:gridCol w="1417035">
                  <a:extLst>
                    <a:ext uri="{9D8B030D-6E8A-4147-A177-3AD203B41FA5}">
                      <a16:colId xmlns:a16="http://schemas.microsoft.com/office/drawing/2014/main" val="20005"/>
                    </a:ext>
                  </a:extLst>
                </a:gridCol>
                <a:gridCol w="1417035">
                  <a:extLst>
                    <a:ext uri="{9D8B030D-6E8A-4147-A177-3AD203B41FA5}">
                      <a16:colId xmlns:a16="http://schemas.microsoft.com/office/drawing/2014/main" val="20006"/>
                    </a:ext>
                  </a:extLst>
                </a:gridCol>
                <a:gridCol w="1417035">
                  <a:extLst>
                    <a:ext uri="{9D8B030D-6E8A-4147-A177-3AD203B41FA5}">
                      <a16:colId xmlns:a16="http://schemas.microsoft.com/office/drawing/2014/main" val="20007"/>
                    </a:ext>
                  </a:extLst>
                </a:gridCol>
                <a:gridCol w="1417035">
                  <a:extLst>
                    <a:ext uri="{9D8B030D-6E8A-4147-A177-3AD203B41FA5}">
                      <a16:colId xmlns:a16="http://schemas.microsoft.com/office/drawing/2014/main" val="20008"/>
                    </a:ext>
                  </a:extLst>
                </a:gridCol>
                <a:gridCol w="1417035">
                  <a:extLst>
                    <a:ext uri="{9D8B030D-6E8A-4147-A177-3AD203B41FA5}">
                      <a16:colId xmlns:a16="http://schemas.microsoft.com/office/drawing/2014/main" val="20009"/>
                    </a:ext>
                  </a:extLst>
                </a:gridCol>
                <a:gridCol w="1417035">
                  <a:extLst>
                    <a:ext uri="{9D8B030D-6E8A-4147-A177-3AD203B41FA5}">
                      <a16:colId xmlns:a16="http://schemas.microsoft.com/office/drawing/2014/main" val="20010"/>
                    </a:ext>
                  </a:extLst>
                </a:gridCol>
                <a:gridCol w="1417035">
                  <a:extLst>
                    <a:ext uri="{9D8B030D-6E8A-4147-A177-3AD203B41FA5}">
                      <a16:colId xmlns:a16="http://schemas.microsoft.com/office/drawing/2014/main" val="20011"/>
                    </a:ext>
                  </a:extLst>
                </a:gridCol>
                <a:gridCol w="1417035">
                  <a:extLst>
                    <a:ext uri="{9D8B030D-6E8A-4147-A177-3AD203B41FA5}">
                      <a16:colId xmlns:a16="http://schemas.microsoft.com/office/drawing/2014/main" val="20012"/>
                    </a:ext>
                  </a:extLst>
                </a:gridCol>
              </a:tblGrid>
              <a:tr h="1005198">
                <a:tc>
                  <a:txBody>
                    <a:bodyPr/>
                    <a:lstStyle/>
                    <a:p>
                      <a:endParaRPr lang="en-US" sz="2800" dirty="0"/>
                    </a:p>
                  </a:txBody>
                  <a:tcPr marL="137160" marR="137160" marT="68580" marB="68580"/>
                </a:tc>
                <a:tc>
                  <a:txBody>
                    <a:bodyPr/>
                    <a:lstStyle/>
                    <a:p>
                      <a:pPr algn="ctr"/>
                      <a:r>
                        <a:rPr lang="en-US" sz="2800" dirty="0" smtClean="0"/>
                        <a:t>1500</a:t>
                      </a:r>
                      <a:endParaRPr lang="en-US" sz="2800" dirty="0"/>
                    </a:p>
                  </a:txBody>
                  <a:tcPr marL="137160" marR="137160" marT="68580" marB="68580"/>
                </a:tc>
                <a:tc>
                  <a:txBody>
                    <a:bodyPr/>
                    <a:lstStyle/>
                    <a:p>
                      <a:pPr algn="ctr"/>
                      <a:r>
                        <a:rPr lang="en-US" sz="2800" dirty="0" smtClean="0"/>
                        <a:t>2000</a:t>
                      </a:r>
                      <a:endParaRPr lang="en-US" sz="2800" dirty="0"/>
                    </a:p>
                  </a:txBody>
                  <a:tcPr marL="137160" marR="137160" marT="68580" marB="68580"/>
                </a:tc>
                <a:tc>
                  <a:txBody>
                    <a:bodyPr/>
                    <a:lstStyle/>
                    <a:p>
                      <a:pPr algn="ctr"/>
                      <a:r>
                        <a:rPr lang="en-US" sz="2800" dirty="0" smtClean="0"/>
                        <a:t>3020</a:t>
                      </a:r>
                      <a:endParaRPr lang="en-US" sz="2800" dirty="0"/>
                    </a:p>
                  </a:txBody>
                  <a:tcPr marL="137160" marR="137160" marT="68580" marB="68580"/>
                </a:tc>
                <a:tc>
                  <a:txBody>
                    <a:bodyPr/>
                    <a:lstStyle/>
                    <a:p>
                      <a:pPr algn="ctr"/>
                      <a:r>
                        <a:rPr lang="en-US" sz="2800" dirty="0" smtClean="0"/>
                        <a:t>3040</a:t>
                      </a:r>
                      <a:endParaRPr lang="en-US" sz="2800" dirty="0"/>
                    </a:p>
                  </a:txBody>
                  <a:tcPr marL="137160" marR="137160" marT="68580" marB="68580"/>
                </a:tc>
                <a:tc>
                  <a:txBody>
                    <a:bodyPr/>
                    <a:lstStyle/>
                    <a:p>
                      <a:pPr algn="ctr"/>
                      <a:r>
                        <a:rPr lang="en-US" sz="2800" dirty="0" smtClean="0"/>
                        <a:t>3080</a:t>
                      </a:r>
                      <a:endParaRPr lang="en-US" sz="2800" dirty="0"/>
                    </a:p>
                  </a:txBody>
                  <a:tcPr marL="137160" marR="137160" marT="68580" marB="68580"/>
                </a:tc>
                <a:tc>
                  <a:txBody>
                    <a:bodyPr/>
                    <a:lstStyle/>
                    <a:p>
                      <a:pPr algn="ctr"/>
                      <a:r>
                        <a:rPr lang="en-US" sz="2800" dirty="0" smtClean="0"/>
                        <a:t>3100</a:t>
                      </a:r>
                      <a:endParaRPr lang="en-US" sz="2800" dirty="0"/>
                    </a:p>
                  </a:txBody>
                  <a:tcPr marL="137160" marR="137160" marT="68580" marB="68580"/>
                </a:tc>
                <a:tc>
                  <a:txBody>
                    <a:bodyPr/>
                    <a:lstStyle/>
                    <a:p>
                      <a:pPr algn="ctr"/>
                      <a:r>
                        <a:rPr lang="en-US" sz="2800" dirty="0" smtClean="0"/>
                        <a:t>3220</a:t>
                      </a:r>
                      <a:endParaRPr lang="en-US" sz="2800" dirty="0"/>
                    </a:p>
                  </a:txBody>
                  <a:tcPr marL="137160" marR="137160" marT="68580" marB="68580"/>
                </a:tc>
                <a:tc>
                  <a:txBody>
                    <a:bodyPr/>
                    <a:lstStyle/>
                    <a:p>
                      <a:pPr algn="ctr"/>
                      <a:r>
                        <a:rPr lang="en-US" sz="2800" dirty="0" smtClean="0"/>
                        <a:t>3230</a:t>
                      </a:r>
                      <a:endParaRPr lang="en-US" sz="2800" dirty="0"/>
                    </a:p>
                  </a:txBody>
                  <a:tcPr marL="137160" marR="137160" marT="68580" marB="68580"/>
                </a:tc>
                <a:tc>
                  <a:txBody>
                    <a:bodyPr/>
                    <a:lstStyle/>
                    <a:p>
                      <a:pPr algn="ctr"/>
                      <a:r>
                        <a:rPr lang="en-US" sz="2800" dirty="0" smtClean="0"/>
                        <a:t>4110</a:t>
                      </a:r>
                      <a:endParaRPr lang="en-US" sz="2800" dirty="0"/>
                    </a:p>
                  </a:txBody>
                  <a:tcPr marL="137160" marR="137160" marT="68580" marB="68580"/>
                </a:tc>
                <a:tc>
                  <a:txBody>
                    <a:bodyPr/>
                    <a:lstStyle/>
                    <a:p>
                      <a:pPr algn="ctr"/>
                      <a:r>
                        <a:rPr lang="en-US" sz="2800" dirty="0" smtClean="0"/>
                        <a:t>4120</a:t>
                      </a:r>
                      <a:endParaRPr lang="en-US" sz="2800" dirty="0"/>
                    </a:p>
                  </a:txBody>
                  <a:tcPr marL="137160" marR="137160" marT="68580" marB="68580"/>
                </a:tc>
                <a:tc>
                  <a:txBody>
                    <a:bodyPr/>
                    <a:lstStyle/>
                    <a:p>
                      <a:pPr algn="ctr"/>
                      <a:r>
                        <a:rPr lang="en-US" sz="2800" dirty="0" smtClean="0"/>
                        <a:t>4250</a:t>
                      </a:r>
                      <a:endParaRPr lang="en-US" sz="2800" dirty="0"/>
                    </a:p>
                  </a:txBody>
                  <a:tcPr marL="137160" marR="137160" marT="68580" marB="68580"/>
                </a:tc>
                <a:tc>
                  <a:txBody>
                    <a:bodyPr/>
                    <a:lstStyle/>
                    <a:p>
                      <a:pPr algn="ctr"/>
                      <a:r>
                        <a:rPr lang="en-US" sz="2800" dirty="0" smtClean="0"/>
                        <a:t>4650</a:t>
                      </a:r>
                      <a:endParaRPr lang="en-US" sz="2800" dirty="0"/>
                    </a:p>
                  </a:txBody>
                  <a:tcPr marL="137160" marR="137160" marT="68580" marB="68580"/>
                </a:tc>
                <a:extLst>
                  <a:ext uri="{0D108BD9-81ED-4DB2-BD59-A6C34878D82A}">
                    <a16:rowId xmlns:a16="http://schemas.microsoft.com/office/drawing/2014/main" val="10000"/>
                  </a:ext>
                </a:extLst>
              </a:tr>
              <a:tr h="1428439">
                <a:tc>
                  <a:txBody>
                    <a:bodyPr/>
                    <a:lstStyle/>
                    <a:p>
                      <a:r>
                        <a:rPr lang="en-US" sz="3600" dirty="0" smtClean="0"/>
                        <a:t>PLO1</a:t>
                      </a: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extLst>
                  <a:ext uri="{0D108BD9-81ED-4DB2-BD59-A6C34878D82A}">
                    <a16:rowId xmlns:a16="http://schemas.microsoft.com/office/drawing/2014/main" val="10001"/>
                  </a:ext>
                </a:extLst>
              </a:tr>
              <a:tr h="1428439">
                <a:tc>
                  <a:txBody>
                    <a:bodyPr/>
                    <a:lstStyle/>
                    <a:p>
                      <a:r>
                        <a:rPr lang="en-US" sz="3600" dirty="0" smtClean="0"/>
                        <a:t>PLO2</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extLst>
                  <a:ext uri="{0D108BD9-81ED-4DB2-BD59-A6C34878D82A}">
                    <a16:rowId xmlns:a16="http://schemas.microsoft.com/office/drawing/2014/main" val="10002"/>
                  </a:ext>
                </a:extLst>
              </a:tr>
              <a:tr h="1428439">
                <a:tc>
                  <a:txBody>
                    <a:bodyPr/>
                    <a:lstStyle/>
                    <a:p>
                      <a:r>
                        <a:rPr lang="en-US" sz="3600" dirty="0" smtClean="0"/>
                        <a:t>PLO3</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extLst>
                  <a:ext uri="{0D108BD9-81ED-4DB2-BD59-A6C34878D82A}">
                    <a16:rowId xmlns:a16="http://schemas.microsoft.com/office/drawing/2014/main" val="10003"/>
                  </a:ext>
                </a:extLst>
              </a:tr>
              <a:tr h="1005198">
                <a:tc>
                  <a:txBody>
                    <a:bodyPr/>
                    <a:lstStyle/>
                    <a:p>
                      <a:r>
                        <a:rPr lang="en-US" sz="3600" dirty="0" smtClean="0"/>
                        <a:t>PLO4</a:t>
                      </a: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extLst>
                  <a:ext uri="{0D108BD9-81ED-4DB2-BD59-A6C34878D82A}">
                    <a16:rowId xmlns:a16="http://schemas.microsoft.com/office/drawing/2014/main" val="10004"/>
                  </a:ext>
                </a:extLst>
              </a:tr>
              <a:tr h="1005198">
                <a:tc>
                  <a:txBody>
                    <a:bodyPr/>
                    <a:lstStyle/>
                    <a:p>
                      <a:r>
                        <a:rPr lang="en-US" sz="3600" dirty="0" smtClean="0"/>
                        <a:t>PLO5</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extLst>
                  <a:ext uri="{0D108BD9-81ED-4DB2-BD59-A6C34878D82A}">
                    <a16:rowId xmlns:a16="http://schemas.microsoft.com/office/drawing/2014/main" val="10005"/>
                  </a:ext>
                </a:extLst>
              </a:tr>
              <a:tr h="1428439">
                <a:tc>
                  <a:txBody>
                    <a:bodyPr/>
                    <a:lstStyle/>
                    <a:p>
                      <a:r>
                        <a:rPr lang="en-US" sz="3600" dirty="0" smtClean="0"/>
                        <a:t>PLO6</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extLst>
                  <a:ext uri="{0D108BD9-81ED-4DB2-BD59-A6C34878D82A}">
                    <a16:rowId xmlns:a16="http://schemas.microsoft.com/office/drawing/2014/main" val="10006"/>
                  </a:ext>
                </a:extLst>
              </a:tr>
              <a:tr h="1428439">
                <a:tc>
                  <a:txBody>
                    <a:bodyPr/>
                    <a:lstStyle/>
                    <a:p>
                      <a:r>
                        <a:rPr lang="en-US" sz="3600" dirty="0" smtClean="0"/>
                        <a:t>PLO7</a:t>
                      </a:r>
                      <a:endParaRPr lang="en-US" sz="3600" dirty="0"/>
                    </a:p>
                  </a:txBody>
                  <a:tcPr marL="137160" marR="137160" marT="68580" marB="68580"/>
                </a:tc>
                <a:tc>
                  <a:txBody>
                    <a:bodyPr/>
                    <a:lstStyle/>
                    <a:p>
                      <a:pPr algn="ctr"/>
                      <a:r>
                        <a:rPr lang="en-US" sz="3600" dirty="0" smtClean="0"/>
                        <a:t>I</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D</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r>
                        <a:rPr lang="en-US" sz="3600" dirty="0" smtClean="0"/>
                        <a:t>M</a:t>
                      </a: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tc>
                  <a:txBody>
                    <a:bodyPr/>
                    <a:lstStyle/>
                    <a:p>
                      <a:pPr algn="ctr"/>
                      <a:endParaRPr lang="en-US" sz="3600" dirty="0"/>
                    </a:p>
                  </a:txBody>
                  <a:tcPr marL="137160" marR="137160" marT="68580" marB="68580"/>
                </a:tc>
                <a:extLst>
                  <a:ext uri="{0D108BD9-81ED-4DB2-BD59-A6C34878D82A}">
                    <a16:rowId xmlns:a16="http://schemas.microsoft.com/office/drawing/2014/main" val="10007"/>
                  </a:ext>
                </a:extLst>
              </a:tr>
            </a:tbl>
          </a:graphicData>
        </a:graphic>
      </p:graphicFrame>
      <p:sp>
        <p:nvSpPr>
          <p:cNvPr id="2" name="Title 1"/>
          <p:cNvSpPr>
            <a:spLocks noGrp="1"/>
          </p:cNvSpPr>
          <p:nvPr>
            <p:ph type="title"/>
          </p:nvPr>
        </p:nvSpPr>
        <p:spPr>
          <a:xfrm>
            <a:off x="3717405" y="37212"/>
            <a:ext cx="16459200" cy="2286000"/>
          </a:xfrm>
        </p:spPr>
        <p:txBody>
          <a:bodyPr/>
          <a:lstStyle/>
          <a:p>
            <a:r>
              <a:rPr lang="en-US" dirty="0" smtClean="0"/>
              <a:t>Curriculum Mapping</a:t>
            </a:r>
            <a:endParaRPr lang="en-US" dirty="0"/>
          </a:p>
        </p:txBody>
      </p:sp>
      <p:sp>
        <p:nvSpPr>
          <p:cNvPr id="5" name="TextBox 4"/>
          <p:cNvSpPr txBox="1"/>
          <p:nvPr/>
        </p:nvSpPr>
        <p:spPr>
          <a:xfrm>
            <a:off x="3717405" y="12168212"/>
            <a:ext cx="14901836" cy="769441"/>
          </a:xfrm>
          <a:prstGeom prst="rect">
            <a:avLst/>
          </a:prstGeom>
          <a:noFill/>
        </p:spPr>
        <p:txBody>
          <a:bodyPr wrap="none" rtlCol="0">
            <a:spAutoFit/>
          </a:bodyPr>
          <a:lstStyle/>
          <a:p>
            <a:r>
              <a:rPr lang="en-US" sz="4400" b="1" dirty="0" smtClean="0"/>
              <a:t>I = Introduced; D = Developed/Reinforced; M = Mastered</a:t>
            </a:r>
            <a:endParaRPr lang="en-US" sz="4400" dirty="0"/>
          </a:p>
        </p:txBody>
      </p:sp>
    </p:spTree>
    <p:extLst>
      <p:ext uri="{BB962C8B-B14F-4D97-AF65-F5344CB8AC3E}">
        <p14:creationId xmlns:p14="http://schemas.microsoft.com/office/powerpoint/2010/main" val="16972467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#3: Program Mapping</a:t>
            </a:r>
            <a:endParaRPr lang="en-US" dirty="0"/>
          </a:p>
        </p:txBody>
      </p:sp>
      <p:sp>
        <p:nvSpPr>
          <p:cNvPr id="3" name="Content Placeholder 2"/>
          <p:cNvSpPr>
            <a:spLocks noGrp="1"/>
          </p:cNvSpPr>
          <p:nvPr>
            <p:ph idx="1"/>
          </p:nvPr>
        </p:nvSpPr>
        <p:spPr>
          <a:xfrm>
            <a:off x="2503682" y="3729159"/>
            <a:ext cx="20359295" cy="7187182"/>
          </a:xfrm>
        </p:spPr>
        <p:txBody>
          <a:bodyPr>
            <a:normAutofit/>
          </a:bodyPr>
          <a:lstStyle/>
          <a:p>
            <a:r>
              <a:rPr lang="en-US" sz="6000" dirty="0" smtClean="0"/>
              <a:t>Which </a:t>
            </a:r>
            <a:r>
              <a:rPr lang="en-US" sz="6000" dirty="0" smtClean="0"/>
              <a:t>outcomes and skills are reinforced most effectively throughout your curriculum?</a:t>
            </a:r>
          </a:p>
          <a:p>
            <a:r>
              <a:rPr lang="en-US" sz="6000" dirty="0" smtClean="0"/>
              <a:t>Which outcomes and skills may not be </a:t>
            </a:r>
            <a:r>
              <a:rPr lang="en-US" sz="6000" dirty="0" err="1" smtClean="0"/>
              <a:t>scaffolded</a:t>
            </a:r>
            <a:r>
              <a:rPr lang="en-US" sz="6000" dirty="0" smtClean="0"/>
              <a:t> effectively?</a:t>
            </a:r>
            <a:endParaRPr lang="en-US" sz="6000" dirty="0"/>
          </a:p>
        </p:txBody>
      </p:sp>
    </p:spTree>
    <p:extLst>
      <p:ext uri="{BB962C8B-B14F-4D97-AF65-F5344CB8AC3E}">
        <p14:creationId xmlns:p14="http://schemas.microsoft.com/office/powerpoint/2010/main" val="22444257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Assess and Revisit</a:t>
            </a:r>
            <a:endParaRPr lang="en-US" dirty="0"/>
          </a:p>
        </p:txBody>
      </p:sp>
    </p:spTree>
    <p:extLst>
      <p:ext uri="{BB962C8B-B14F-4D97-AF65-F5344CB8AC3E}">
        <p14:creationId xmlns:p14="http://schemas.microsoft.com/office/powerpoint/2010/main" val="3107416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Better PLOs: 5 Easy Steps</a:t>
            </a:r>
            <a:endParaRPr lang="en-US" dirty="0"/>
          </a:p>
        </p:txBody>
      </p:sp>
      <p:sp>
        <p:nvSpPr>
          <p:cNvPr id="3" name="Content Placeholder 2"/>
          <p:cNvSpPr>
            <a:spLocks noGrp="1"/>
          </p:cNvSpPr>
          <p:nvPr>
            <p:ph idx="1"/>
          </p:nvPr>
        </p:nvSpPr>
        <p:spPr>
          <a:xfrm>
            <a:off x="2503682" y="2941983"/>
            <a:ext cx="20359295" cy="8817202"/>
          </a:xfrm>
        </p:spPr>
        <p:txBody>
          <a:bodyPr>
            <a:normAutofit lnSpcReduction="10000"/>
          </a:bodyPr>
          <a:lstStyle/>
          <a:p>
            <a:pPr marL="742950" indent="-742950">
              <a:buAutoNum type="arabicPeriod"/>
            </a:pPr>
            <a:r>
              <a:rPr lang="en-US" sz="5400" dirty="0" smtClean="0">
                <a:solidFill>
                  <a:schemeClr val="tx1"/>
                </a:solidFill>
              </a:rPr>
              <a:t>Reflect on the mission of your program. </a:t>
            </a:r>
          </a:p>
          <a:p>
            <a:pPr marL="914400" lvl="1" indent="0">
              <a:buNone/>
            </a:pPr>
            <a:r>
              <a:rPr lang="en-US" sz="4800" dirty="0" smtClean="0">
                <a:solidFill>
                  <a:schemeClr val="tx1"/>
                </a:solidFill>
              </a:rPr>
              <a:t>- Examine current PLOs</a:t>
            </a:r>
            <a:r>
              <a:rPr lang="en-US" sz="4800" dirty="0" smtClean="0">
                <a:solidFill>
                  <a:schemeClr val="tx1"/>
                </a:solidFill>
              </a:rPr>
              <a:t>,</a:t>
            </a:r>
            <a:endParaRPr lang="en-US" sz="4800" dirty="0" smtClean="0">
              <a:solidFill>
                <a:schemeClr val="tx1"/>
              </a:solidFill>
            </a:endParaRPr>
          </a:p>
          <a:p>
            <a:pPr marL="742950" indent="-742950">
              <a:buAutoNum type="arabicPeriod"/>
            </a:pPr>
            <a:r>
              <a:rPr lang="en-US" sz="5400" dirty="0" smtClean="0">
                <a:solidFill>
                  <a:schemeClr val="tx1"/>
                </a:solidFill>
              </a:rPr>
              <a:t>Specify the competencies and standard </a:t>
            </a:r>
            <a:r>
              <a:rPr lang="en-US" sz="5400" dirty="0">
                <a:solidFill>
                  <a:schemeClr val="tx1"/>
                </a:solidFill>
              </a:rPr>
              <a:t>of performance at or near </a:t>
            </a:r>
            <a:r>
              <a:rPr lang="en-US" sz="5400" dirty="0" smtClean="0">
                <a:solidFill>
                  <a:schemeClr val="tx1"/>
                </a:solidFill>
              </a:rPr>
              <a:t>graduation.</a:t>
            </a:r>
          </a:p>
          <a:p>
            <a:pPr lvl="1">
              <a:buFontTx/>
              <a:buChar char="-"/>
            </a:pPr>
            <a:r>
              <a:rPr lang="en-US" dirty="0" smtClean="0"/>
              <a:t>Differentiate </a:t>
            </a:r>
            <a:r>
              <a:rPr lang="en-US" dirty="0" smtClean="0"/>
              <a:t>expectations for BA and MA </a:t>
            </a:r>
            <a:r>
              <a:rPr lang="en-US" dirty="0" smtClean="0"/>
              <a:t>programs</a:t>
            </a:r>
          </a:p>
          <a:p>
            <a:pPr lvl="1">
              <a:buFontTx/>
              <a:buChar char="-"/>
            </a:pPr>
            <a:r>
              <a:rPr lang="en-US" dirty="0" smtClean="0">
                <a:solidFill>
                  <a:schemeClr val="tx1"/>
                </a:solidFill>
              </a:rPr>
              <a:t>Examine disciplinary guidelines and examples from similar programs</a:t>
            </a:r>
            <a:endParaRPr lang="en-US" dirty="0" smtClean="0">
              <a:solidFill>
                <a:schemeClr val="tx1"/>
              </a:solidFill>
            </a:endParaRPr>
          </a:p>
          <a:p>
            <a:pPr marL="742950" indent="-742950">
              <a:buAutoNum type="arabicPeriod"/>
            </a:pPr>
            <a:r>
              <a:rPr lang="en-US" sz="5400" dirty="0" smtClean="0">
                <a:solidFill>
                  <a:schemeClr val="tx1"/>
                </a:solidFill>
              </a:rPr>
              <a:t>Fine-tune the PLOs to improve alignment and word choice.</a:t>
            </a:r>
          </a:p>
          <a:p>
            <a:pPr marL="742950" indent="-742950">
              <a:buAutoNum type="arabicPeriod"/>
            </a:pPr>
            <a:r>
              <a:rPr lang="en-US" sz="5400" dirty="0" smtClean="0">
                <a:solidFill>
                  <a:schemeClr val="tx1"/>
                </a:solidFill>
              </a:rPr>
              <a:t>Map the PLOs across the curriculum.</a:t>
            </a:r>
          </a:p>
          <a:p>
            <a:pPr marL="742950" indent="-742950">
              <a:buAutoNum type="arabicPeriod"/>
            </a:pPr>
            <a:r>
              <a:rPr lang="en-US" sz="5400" dirty="0" smtClean="0">
                <a:solidFill>
                  <a:schemeClr val="tx1"/>
                </a:solidFill>
              </a:rPr>
              <a:t>Assess PLOs and adjust when needed based on results.</a:t>
            </a:r>
          </a:p>
          <a:p>
            <a:pPr marL="0" indent="0">
              <a:buNone/>
            </a:pP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98600683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2503682" y="3001618"/>
            <a:ext cx="20359295" cy="9493063"/>
          </a:xfrm>
        </p:spPr>
        <p:txBody>
          <a:bodyPr>
            <a:normAutofit fontScale="92500" lnSpcReduction="20000"/>
          </a:bodyPr>
          <a:lstStyle/>
          <a:p>
            <a:pPr>
              <a:buFont typeface="Courier New" panose="02070309020205020404" pitchFamily="49" charset="0"/>
              <a:buChar char="o"/>
            </a:pPr>
            <a:r>
              <a:rPr lang="en-US" sz="6300" dirty="0" smtClean="0"/>
              <a:t>Indirect assessment measures of student learning</a:t>
            </a:r>
          </a:p>
          <a:p>
            <a:pPr lvl="1">
              <a:buFont typeface="Courier New" panose="02070309020205020404" pitchFamily="49" charset="0"/>
              <a:buChar char="o"/>
            </a:pPr>
            <a:r>
              <a:rPr lang="en-US" sz="5700" dirty="0" smtClean="0"/>
              <a:t>Graduation or completion rates</a:t>
            </a:r>
          </a:p>
          <a:p>
            <a:pPr lvl="1">
              <a:buFont typeface="Courier New" panose="02070309020205020404" pitchFamily="49" charset="0"/>
              <a:buChar char="o"/>
            </a:pPr>
            <a:r>
              <a:rPr lang="en-US" sz="5700" dirty="0" smtClean="0"/>
              <a:t>Student opinion or alumni surveys</a:t>
            </a:r>
          </a:p>
          <a:p>
            <a:pPr lvl="1">
              <a:buFont typeface="Courier New" panose="02070309020205020404" pitchFamily="49" charset="0"/>
              <a:buChar char="o"/>
            </a:pPr>
            <a:r>
              <a:rPr lang="en-US" sz="5700" dirty="0" smtClean="0"/>
              <a:t>Focus groups or interviews</a:t>
            </a:r>
          </a:p>
          <a:p>
            <a:pPr>
              <a:buFont typeface="Courier New" panose="02070309020205020404" pitchFamily="49" charset="0"/>
              <a:buChar char="o"/>
            </a:pPr>
            <a:r>
              <a:rPr lang="en-US" sz="6300" dirty="0" smtClean="0"/>
              <a:t>Direct assessment of student learning</a:t>
            </a:r>
          </a:p>
          <a:p>
            <a:pPr lvl="1">
              <a:buFont typeface="Courier New" panose="02070309020205020404" pitchFamily="49" charset="0"/>
              <a:buChar char="o"/>
            </a:pPr>
            <a:r>
              <a:rPr lang="en-US" sz="5700" dirty="0" smtClean="0"/>
              <a:t>Standardized assessments or competency exams</a:t>
            </a:r>
          </a:p>
          <a:p>
            <a:pPr lvl="1">
              <a:buFont typeface="Courier New" panose="02070309020205020404" pitchFamily="49" charset="0"/>
              <a:buChar char="o"/>
            </a:pPr>
            <a:r>
              <a:rPr lang="en-US" sz="5700" dirty="0" smtClean="0"/>
              <a:t>Classroom-based assessments and assignments</a:t>
            </a:r>
          </a:p>
          <a:p>
            <a:pPr lvl="1">
              <a:buFont typeface="Courier New" panose="02070309020205020404" pitchFamily="49" charset="0"/>
              <a:buChar char="o"/>
            </a:pPr>
            <a:r>
              <a:rPr lang="en-US" sz="5700" dirty="0"/>
              <a:t>Rubrics</a:t>
            </a:r>
          </a:p>
          <a:p>
            <a:pPr lvl="1">
              <a:buFont typeface="Courier New" panose="02070309020205020404" pitchFamily="49" charset="0"/>
              <a:buChar char="o"/>
            </a:pPr>
            <a:r>
              <a:rPr lang="en-US" sz="5700" dirty="0"/>
              <a:t>Portfolios</a:t>
            </a:r>
          </a:p>
          <a:p>
            <a:pPr lvl="1">
              <a:buFont typeface="Courier New" panose="02070309020205020404" pitchFamily="49" charset="0"/>
              <a:buChar char="o"/>
            </a:pPr>
            <a:r>
              <a:rPr lang="en-US" sz="5700" dirty="0"/>
              <a:t>Capstone Projects</a:t>
            </a:r>
          </a:p>
          <a:p>
            <a:pPr marL="219456" indent="0">
              <a:buNone/>
            </a:pPr>
            <a:endParaRPr lang="en-US" dirty="0"/>
          </a:p>
        </p:txBody>
      </p:sp>
      <p:sp>
        <p:nvSpPr>
          <p:cNvPr id="7" name="Title 6"/>
          <p:cNvSpPr>
            <a:spLocks noGrp="1"/>
          </p:cNvSpPr>
          <p:nvPr>
            <p:ph type="title"/>
          </p:nvPr>
        </p:nvSpPr>
        <p:spPr/>
        <p:txBody>
          <a:bodyPr/>
          <a:lstStyle/>
          <a:p>
            <a:r>
              <a:rPr lang="en-US" dirty="0" smtClean="0"/>
              <a:t>Methods of Assessment</a:t>
            </a:r>
            <a:endParaRPr lang="en-US" dirty="0"/>
          </a:p>
        </p:txBody>
      </p:sp>
    </p:spTree>
    <p:extLst>
      <p:ext uri="{BB962C8B-B14F-4D97-AF65-F5344CB8AC3E}">
        <p14:creationId xmlns:p14="http://schemas.microsoft.com/office/powerpoint/2010/main" val="6148760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97236" y="492303"/>
            <a:ext cx="20283860" cy="1813576"/>
          </a:xfrm>
        </p:spPr>
        <p:txBody>
          <a:bodyPr>
            <a:noAutofit/>
          </a:bodyPr>
          <a:lstStyle/>
          <a:p>
            <a:r>
              <a:rPr lang="en-US" sz="8000" dirty="0" smtClean="0"/>
              <a:t>Comprehensive 5-Year Assessment Plan </a:t>
            </a:r>
            <a:endParaRPr lang="en-US" sz="8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09675749"/>
              </p:ext>
            </p:extLst>
          </p:nvPr>
        </p:nvGraphicFramePr>
        <p:xfrm>
          <a:off x="1948068" y="1993852"/>
          <a:ext cx="21786574" cy="11392299"/>
        </p:xfrm>
        <a:graphic>
          <a:graphicData uri="http://schemas.openxmlformats.org/drawingml/2006/table">
            <a:tbl>
              <a:tblPr firstRow="1" bandRow="1">
                <a:tableStyleId>{5C22544A-7EE6-4342-B048-85BDC9FD1C3A}</a:tableStyleId>
              </a:tblPr>
              <a:tblGrid>
                <a:gridCol w="932402">
                  <a:extLst>
                    <a:ext uri="{9D8B030D-6E8A-4147-A177-3AD203B41FA5}">
                      <a16:colId xmlns:a16="http://schemas.microsoft.com/office/drawing/2014/main" val="302522421"/>
                    </a:ext>
                  </a:extLst>
                </a:gridCol>
                <a:gridCol w="919263">
                  <a:extLst>
                    <a:ext uri="{9D8B030D-6E8A-4147-A177-3AD203B41FA5}">
                      <a16:colId xmlns:a16="http://schemas.microsoft.com/office/drawing/2014/main" val="1676866981"/>
                    </a:ext>
                  </a:extLst>
                </a:gridCol>
                <a:gridCol w="945528">
                  <a:extLst>
                    <a:ext uri="{9D8B030D-6E8A-4147-A177-3AD203B41FA5}">
                      <a16:colId xmlns:a16="http://schemas.microsoft.com/office/drawing/2014/main" val="20000"/>
                    </a:ext>
                  </a:extLst>
                </a:gridCol>
                <a:gridCol w="2468882">
                  <a:extLst>
                    <a:ext uri="{9D8B030D-6E8A-4147-A177-3AD203B41FA5}">
                      <a16:colId xmlns:a16="http://schemas.microsoft.com/office/drawing/2014/main" val="20001"/>
                    </a:ext>
                  </a:extLst>
                </a:gridCol>
                <a:gridCol w="2726293">
                  <a:extLst>
                    <a:ext uri="{9D8B030D-6E8A-4147-A177-3AD203B41FA5}">
                      <a16:colId xmlns:a16="http://schemas.microsoft.com/office/drawing/2014/main" val="20002"/>
                    </a:ext>
                  </a:extLst>
                </a:gridCol>
                <a:gridCol w="2395325">
                  <a:extLst>
                    <a:ext uri="{9D8B030D-6E8A-4147-A177-3AD203B41FA5}">
                      <a16:colId xmlns:a16="http://schemas.microsoft.com/office/drawing/2014/main" val="20003"/>
                    </a:ext>
                  </a:extLst>
                </a:gridCol>
                <a:gridCol w="2810321">
                  <a:extLst>
                    <a:ext uri="{9D8B030D-6E8A-4147-A177-3AD203B41FA5}">
                      <a16:colId xmlns:a16="http://schemas.microsoft.com/office/drawing/2014/main" val="20004"/>
                    </a:ext>
                  </a:extLst>
                </a:gridCol>
                <a:gridCol w="3070878">
                  <a:extLst>
                    <a:ext uri="{9D8B030D-6E8A-4147-A177-3AD203B41FA5}">
                      <a16:colId xmlns:a16="http://schemas.microsoft.com/office/drawing/2014/main" val="20005"/>
                    </a:ext>
                  </a:extLst>
                </a:gridCol>
                <a:gridCol w="2970005">
                  <a:extLst>
                    <a:ext uri="{9D8B030D-6E8A-4147-A177-3AD203B41FA5}">
                      <a16:colId xmlns:a16="http://schemas.microsoft.com/office/drawing/2014/main" val="544885512"/>
                    </a:ext>
                  </a:extLst>
                </a:gridCol>
                <a:gridCol w="2547677">
                  <a:extLst>
                    <a:ext uri="{9D8B030D-6E8A-4147-A177-3AD203B41FA5}">
                      <a16:colId xmlns:a16="http://schemas.microsoft.com/office/drawing/2014/main" val="929036926"/>
                    </a:ext>
                  </a:extLst>
                </a:gridCol>
              </a:tblGrid>
              <a:tr h="3943717">
                <a:tc>
                  <a:txBody>
                    <a:bodyPr/>
                    <a:lstStyle/>
                    <a:p>
                      <a:pPr algn="ctr"/>
                      <a:r>
                        <a:rPr lang="en-US" sz="4400" dirty="0" smtClean="0"/>
                        <a:t>I</a:t>
                      </a:r>
                    </a:p>
                    <a:p>
                      <a:pPr algn="ctr"/>
                      <a:r>
                        <a:rPr lang="en-US" sz="4400" dirty="0" smtClean="0"/>
                        <a:t>L</a:t>
                      </a:r>
                    </a:p>
                    <a:p>
                      <a:pPr algn="ctr"/>
                      <a:r>
                        <a:rPr lang="en-US" sz="4400" dirty="0" smtClean="0"/>
                        <a:t>O</a:t>
                      </a:r>
                      <a:endParaRPr lang="en-US" sz="4400" dirty="0"/>
                    </a:p>
                  </a:txBody>
                  <a:tcPr marL="182880" marR="182880" marT="91440" marB="91440"/>
                </a:tc>
                <a:tc>
                  <a:txBody>
                    <a:bodyPr/>
                    <a:lstStyle/>
                    <a:p>
                      <a:pPr algn="ctr"/>
                      <a:r>
                        <a:rPr lang="en-US" sz="4400" dirty="0" smtClean="0"/>
                        <a:t>P</a:t>
                      </a:r>
                    </a:p>
                    <a:p>
                      <a:pPr algn="ctr"/>
                      <a:r>
                        <a:rPr lang="en-US" sz="4400" dirty="0" smtClean="0"/>
                        <a:t>L</a:t>
                      </a:r>
                    </a:p>
                    <a:p>
                      <a:pPr algn="ctr"/>
                      <a:r>
                        <a:rPr lang="en-US" sz="4400" dirty="0" smtClean="0"/>
                        <a:t>O</a:t>
                      </a:r>
                      <a:endParaRPr lang="en-US" sz="4400" dirty="0"/>
                    </a:p>
                  </a:txBody>
                  <a:tcPr marL="182880" marR="182880" marT="91440" marB="91440"/>
                </a:tc>
                <a:tc>
                  <a:txBody>
                    <a:bodyPr/>
                    <a:lstStyle/>
                    <a:p>
                      <a:pPr algn="ctr"/>
                      <a:r>
                        <a:rPr lang="en-US" sz="4400" dirty="0" smtClean="0"/>
                        <a:t>S</a:t>
                      </a:r>
                    </a:p>
                    <a:p>
                      <a:pPr algn="ctr"/>
                      <a:r>
                        <a:rPr lang="en-US" sz="4400" dirty="0" smtClean="0"/>
                        <a:t>L</a:t>
                      </a:r>
                    </a:p>
                    <a:p>
                      <a:pPr algn="ctr"/>
                      <a:r>
                        <a:rPr lang="en-US" sz="4400" dirty="0" smtClean="0"/>
                        <a:t>O</a:t>
                      </a:r>
                      <a:endParaRPr lang="en-US" sz="4400" dirty="0"/>
                    </a:p>
                  </a:txBody>
                  <a:tcPr marL="182880" marR="182880" marT="91440" marB="9144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Course</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where each SLO is assessed</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Assessment activity/</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assignment used to measure each SLO</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Assessment tool used to measure outcome success</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Assessment schedule – how often SLOs will be assessed</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How data/</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findings will  be quantitatively or qualitatively reported</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Designated personnel to collect, analyze, and interpret student learning outcome data </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Program</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data/</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findings</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3600" i="0" dirty="0">
                          <a:effectLst/>
                          <a:latin typeface="Times New Roman" panose="02020603050405020304" pitchFamily="18" charset="0"/>
                          <a:ea typeface="Times New Roman" panose="02020603050405020304" pitchFamily="18" charset="0"/>
                          <a:cs typeface="Times New Roman" panose="02020603050405020304" pitchFamily="18" charset="0"/>
                        </a:rPr>
                        <a:t>dissemination schedule</a:t>
                      </a:r>
                      <a:endParaRPr lang="en-US" sz="60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extLst>
                  <a:ext uri="{0D108BD9-81ED-4DB2-BD59-A6C34878D82A}">
                    <a16:rowId xmlns:a16="http://schemas.microsoft.com/office/drawing/2014/main" val="10000"/>
                  </a:ext>
                </a:extLst>
              </a:tr>
              <a:tr h="3843661">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3200" dirty="0"/>
                    </a:p>
                  </a:txBody>
                  <a:tcPr marL="182880" marR="182880" marT="91440" marB="91440"/>
                </a:tc>
                <a:tc>
                  <a:txBody>
                    <a:bodyPr/>
                    <a:lstStyle/>
                    <a:p>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Specify the embedded assignment</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such as</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or</a:t>
                      </a:r>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al pres.,</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written exam,</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es</a:t>
                      </a:r>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say,</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etc.</a:t>
                      </a:r>
                      <a:endParaRPr lang="en-US" sz="2800"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137160" marR="137160" marT="0" marB="0"/>
                </a:tc>
                <a:tc>
                  <a:txBody>
                    <a:bodyPr/>
                    <a:lstStyle/>
                    <a:p>
                      <a:pPr algn="ctr"/>
                      <a:endParaRPr lang="en-US" sz="4000" dirty="0"/>
                    </a:p>
                  </a:txBody>
                  <a:tcPr marL="182880" marR="182880" marT="91440" marB="91440"/>
                </a:tc>
                <a:tc>
                  <a:txBody>
                    <a:bodyPr/>
                    <a:lstStyle/>
                    <a:p>
                      <a:r>
                        <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rPr>
                        <a:t>Collect for each class &amp; analyze every other year,</a:t>
                      </a:r>
                      <a:r>
                        <a:rPr kumimoji="0" lang="en-US" sz="3600" i="0" kern="1200" baseline="0" dirty="0" smtClean="0">
                          <a:solidFill>
                            <a:schemeClr val="dk1"/>
                          </a:solidFill>
                          <a:effectLst/>
                          <a:latin typeface="Times New Roman" panose="02020603050405020304" pitchFamily="18" charset="0"/>
                          <a:ea typeface="+mn-ea"/>
                          <a:cs typeface="Times New Roman" panose="02020603050405020304" pitchFamily="18" charset="0"/>
                        </a:rPr>
                        <a:t> etc. </a:t>
                      </a:r>
                      <a:endParaRPr kumimoji="0" lang="en-US" sz="3600" i="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en-US" sz="4000" dirty="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extLst>
                  <a:ext uri="{0D108BD9-81ED-4DB2-BD59-A6C34878D82A}">
                    <a16:rowId xmlns:a16="http://schemas.microsoft.com/office/drawing/2014/main" val="10001"/>
                  </a:ext>
                </a:extLst>
              </a:tr>
              <a:tr h="1579759">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3200" dirty="0"/>
                    </a:p>
                  </a:txBody>
                  <a:tcPr marL="182880" marR="182880" marT="91440" marB="91440"/>
                </a:tc>
                <a:tc>
                  <a:txBody>
                    <a:bodyPr/>
                    <a:lstStyle/>
                    <a:p>
                      <a:pPr marL="0" marR="0">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algn="ctr"/>
                      <a:endParaRPr lang="en-US" sz="3200" dirty="0"/>
                    </a:p>
                  </a:txBody>
                  <a:tcPr marL="182880" marR="182880" marT="91440" marB="91440"/>
                </a:tc>
                <a:tc>
                  <a:txBody>
                    <a:bodyPr/>
                    <a:lstStyle/>
                    <a:p>
                      <a:pPr algn="ctr"/>
                      <a:endParaRPr lang="en-US" sz="320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extLst>
                  <a:ext uri="{0D108BD9-81ED-4DB2-BD59-A6C34878D82A}">
                    <a16:rowId xmlns:a16="http://schemas.microsoft.com/office/drawing/2014/main" val="3816636245"/>
                  </a:ext>
                </a:extLst>
              </a:tr>
              <a:tr h="1579759">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7200" dirty="0"/>
                    </a:p>
                  </a:txBody>
                  <a:tcPr marL="182880" marR="182880" marT="91440" marB="91440"/>
                </a:tc>
                <a:tc>
                  <a:txBody>
                    <a:bodyPr/>
                    <a:lstStyle/>
                    <a:p>
                      <a:pPr algn="ctr"/>
                      <a:endParaRPr lang="en-US" sz="3200" dirty="0"/>
                    </a:p>
                  </a:txBody>
                  <a:tcPr marL="182880" marR="182880" marT="91440" marB="91440"/>
                </a:tc>
                <a:tc>
                  <a:txBody>
                    <a:bodyPr/>
                    <a:lstStyle/>
                    <a:p>
                      <a:pPr marL="0" marR="0">
                        <a:spcBef>
                          <a:spcPts val="0"/>
                        </a:spcBef>
                        <a:spcAft>
                          <a:spcPts val="0"/>
                        </a:spcAft>
                      </a:pPr>
                      <a:endParaRPr lang="en-US" sz="2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37160" marR="137160" marT="0" marB="0"/>
                </a:tc>
                <a:tc>
                  <a:txBody>
                    <a:bodyPr/>
                    <a:lstStyle/>
                    <a:p>
                      <a:pPr algn="ctr"/>
                      <a:endParaRPr lang="en-US" sz="3200" dirty="0"/>
                    </a:p>
                  </a:txBody>
                  <a:tcPr marL="182880" marR="182880" marT="91440" marB="91440"/>
                </a:tc>
                <a:tc>
                  <a:txBody>
                    <a:bodyPr/>
                    <a:lstStyle/>
                    <a:p>
                      <a:pPr algn="ctr"/>
                      <a:endParaRPr lang="en-US" sz="320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tc>
                  <a:txBody>
                    <a:bodyPr/>
                    <a:lstStyle/>
                    <a:p>
                      <a:pPr algn="ctr"/>
                      <a:endParaRPr lang="en-US" sz="3200" dirty="0"/>
                    </a:p>
                  </a:txBody>
                  <a:tcPr marL="182880" marR="182880" marT="91440" marB="9144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6799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in 5 Easy Steps Workshop</a:t>
            </a:r>
            <a:endParaRPr lang="en-US" dirty="0"/>
          </a:p>
        </p:txBody>
      </p:sp>
      <p:sp>
        <p:nvSpPr>
          <p:cNvPr id="3" name="Content Placeholder 2"/>
          <p:cNvSpPr>
            <a:spLocks noGrp="1"/>
          </p:cNvSpPr>
          <p:nvPr>
            <p:ph idx="1"/>
          </p:nvPr>
        </p:nvSpPr>
        <p:spPr>
          <a:xfrm>
            <a:off x="2862470" y="4572003"/>
            <a:ext cx="20000507" cy="4691267"/>
          </a:xfrm>
        </p:spPr>
        <p:txBody>
          <a:bodyPr/>
          <a:lstStyle/>
          <a:p>
            <a:r>
              <a:rPr lang="en-US" dirty="0" smtClean="0"/>
              <a:t>Monday</a:t>
            </a:r>
            <a:r>
              <a:rPr lang="en-US" dirty="0"/>
              <a:t>, Nov. 20 from 10-12 in the Library Community Room (Lib North B131</a:t>
            </a:r>
            <a:r>
              <a:rPr lang="en-US" dirty="0" smtClean="0"/>
              <a:t>)</a:t>
            </a:r>
          </a:p>
          <a:p>
            <a:r>
              <a:rPr lang="en-US" dirty="0" smtClean="0"/>
              <a:t>To RSVP:</a:t>
            </a:r>
            <a:endParaRPr lang="en-US" dirty="0"/>
          </a:p>
          <a:p>
            <a:pPr lvl="1"/>
            <a:r>
              <a:rPr lang="en-US" u="sng" dirty="0" smtClean="0">
                <a:hlinkClick r:id="rId2"/>
              </a:rPr>
              <a:t>http</a:t>
            </a:r>
            <a:r>
              <a:rPr lang="en-US" u="sng" dirty="0">
                <a:hlinkClick r:id="rId2"/>
              </a:rPr>
              <a:t>://www.calstatela.edu/apra/rsvp-assessment-5-easy-steps-workshop</a:t>
            </a:r>
            <a:endParaRPr lang="en-US" dirty="0"/>
          </a:p>
        </p:txBody>
      </p:sp>
    </p:spTree>
    <p:extLst>
      <p:ext uri="{BB962C8B-B14F-4D97-AF65-F5344CB8AC3E}">
        <p14:creationId xmlns:p14="http://schemas.microsoft.com/office/powerpoint/2010/main" val="3458483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dirty="0" smtClean="0"/>
              <a:t>Reflection on Program Mission</a:t>
            </a:r>
            <a:endParaRPr lang="en-US" dirty="0"/>
          </a:p>
        </p:txBody>
      </p:sp>
    </p:spTree>
    <p:extLst>
      <p:ext uri="{BB962C8B-B14F-4D97-AF65-F5344CB8AC3E}">
        <p14:creationId xmlns:p14="http://schemas.microsoft.com/office/powerpoint/2010/main" val="64027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10438" y="3310764"/>
            <a:ext cx="19671265" cy="9808888"/>
          </a:xfrm>
        </p:spPr>
        <p:txBody>
          <a:bodyPr>
            <a:normAutofit/>
          </a:bodyPr>
          <a:lstStyle/>
          <a:p>
            <a:r>
              <a:rPr lang="en-US" sz="6000" dirty="0">
                <a:solidFill>
                  <a:schemeClr val="tx1"/>
                </a:solidFill>
              </a:rPr>
              <a:t>Faculty must consider what they want to students to learn and which competencies they should have by graduation</a:t>
            </a:r>
          </a:p>
          <a:p>
            <a:pPr lvl="1"/>
            <a:r>
              <a:rPr lang="en-US" sz="5400" dirty="0">
                <a:solidFill>
                  <a:schemeClr val="tx1"/>
                </a:solidFill>
              </a:rPr>
              <a:t>This should include a consideration of disciplinary content and standards</a:t>
            </a:r>
          </a:p>
          <a:p>
            <a:pPr lvl="1"/>
            <a:r>
              <a:rPr lang="en-US" sz="5400" dirty="0">
                <a:solidFill>
                  <a:schemeClr val="tx1"/>
                </a:solidFill>
              </a:rPr>
              <a:t>Use examples of PLOs from similar depts. </a:t>
            </a:r>
            <a:r>
              <a:rPr lang="en-US" sz="5400" dirty="0" smtClean="0"/>
              <a:t>at</a:t>
            </a:r>
            <a:r>
              <a:rPr lang="en-US" sz="5400" dirty="0" smtClean="0">
                <a:solidFill>
                  <a:schemeClr val="tx1"/>
                </a:solidFill>
              </a:rPr>
              <a:t> </a:t>
            </a:r>
            <a:r>
              <a:rPr lang="en-US" sz="5400" dirty="0">
                <a:solidFill>
                  <a:schemeClr val="tx1"/>
                </a:solidFill>
              </a:rPr>
              <a:t>other universities or learning standards developed by your professional organizations</a:t>
            </a:r>
          </a:p>
          <a:p>
            <a:r>
              <a:rPr lang="en-US" sz="6000" dirty="0">
                <a:solidFill>
                  <a:schemeClr val="tx1"/>
                </a:solidFill>
              </a:rPr>
              <a:t>Differentiate between expectations at UG and graduate levels</a:t>
            </a:r>
          </a:p>
          <a:p>
            <a:pPr marL="786384" lvl="1" indent="0">
              <a:buNone/>
            </a:pPr>
            <a:r>
              <a:rPr lang="en-US" sz="5400" dirty="0"/>
              <a:t> </a:t>
            </a:r>
          </a:p>
          <a:p>
            <a:pPr lvl="1"/>
            <a:endParaRPr lang="en-US" dirty="0"/>
          </a:p>
        </p:txBody>
      </p:sp>
      <p:sp>
        <p:nvSpPr>
          <p:cNvPr id="3" name="Title 2"/>
          <p:cNvSpPr>
            <a:spLocks noGrp="1"/>
          </p:cNvSpPr>
          <p:nvPr>
            <p:ph type="title"/>
          </p:nvPr>
        </p:nvSpPr>
        <p:spPr>
          <a:xfrm>
            <a:off x="2305878" y="1024764"/>
            <a:ext cx="19460818" cy="2286000"/>
          </a:xfrm>
        </p:spPr>
        <p:txBody>
          <a:bodyPr>
            <a:noAutofit/>
          </a:bodyPr>
          <a:lstStyle/>
          <a:p>
            <a:r>
              <a:rPr lang="en-US" sz="6400" dirty="0"/>
              <a:t>Program Learning Outcomes (PLOs) and Alignment with Program Mission and Curriculum</a:t>
            </a:r>
          </a:p>
        </p:txBody>
      </p:sp>
    </p:spTree>
    <p:extLst>
      <p:ext uri="{BB962C8B-B14F-4D97-AF65-F5344CB8AC3E}">
        <p14:creationId xmlns:p14="http://schemas.microsoft.com/office/powerpoint/2010/main" val="3713217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63987" y="3621025"/>
            <a:ext cx="16459200" cy="9051926"/>
          </a:xfrm>
        </p:spPr>
        <p:txBody>
          <a:bodyPr>
            <a:normAutofit/>
          </a:bodyPr>
          <a:lstStyle/>
          <a:p>
            <a:r>
              <a:rPr lang="en-US" sz="6000" dirty="0"/>
              <a:t>Program learning outcomes should also be aligned with the Institutional Mission and Learning Outcomes</a:t>
            </a:r>
          </a:p>
          <a:p>
            <a:r>
              <a:rPr lang="en-US" sz="6000" dirty="0"/>
              <a:t>Make sure all Institutional Learning Outcomes (ILOs), including the 5 core competencies (critical thinking, written communication, etc.) can be found within the language of your PLOs</a:t>
            </a:r>
          </a:p>
        </p:txBody>
      </p:sp>
      <p:sp>
        <p:nvSpPr>
          <p:cNvPr id="3" name="Title 2"/>
          <p:cNvSpPr>
            <a:spLocks noGrp="1"/>
          </p:cNvSpPr>
          <p:nvPr>
            <p:ph type="title"/>
          </p:nvPr>
        </p:nvSpPr>
        <p:spPr>
          <a:xfrm>
            <a:off x="2702465" y="1301483"/>
            <a:ext cx="20359295" cy="1839282"/>
          </a:xfrm>
        </p:spPr>
        <p:txBody>
          <a:bodyPr/>
          <a:lstStyle/>
          <a:p>
            <a:r>
              <a:rPr lang="en-US" dirty="0" smtClean="0"/>
              <a:t>Alignment with the Institution</a:t>
            </a:r>
            <a:endParaRPr lang="en-US" dirty="0"/>
          </a:p>
        </p:txBody>
      </p:sp>
    </p:spTree>
    <p:extLst>
      <p:ext uri="{BB962C8B-B14F-4D97-AF65-F5344CB8AC3E}">
        <p14:creationId xmlns:p14="http://schemas.microsoft.com/office/powerpoint/2010/main" val="3172282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9600" dirty="0" smtClean="0"/>
              <a:t>WASC Senior college and university commission</a:t>
            </a:r>
            <a:endParaRPr lang="en-US" sz="9600" dirty="0"/>
          </a:p>
        </p:txBody>
      </p:sp>
      <p:sp>
        <p:nvSpPr>
          <p:cNvPr id="3" name="Content Placeholder 2"/>
          <p:cNvSpPr>
            <a:spLocks noGrp="1"/>
          </p:cNvSpPr>
          <p:nvPr>
            <p:ph idx="1"/>
          </p:nvPr>
        </p:nvSpPr>
        <p:spPr>
          <a:xfrm>
            <a:off x="2503682" y="4114803"/>
            <a:ext cx="20359295" cy="7187182"/>
          </a:xfrm>
        </p:spPr>
        <p:txBody>
          <a:bodyPr>
            <a:noAutofit/>
          </a:bodyPr>
          <a:lstStyle/>
          <a:p>
            <a:r>
              <a:rPr lang="en-US" sz="5400" dirty="0">
                <a:solidFill>
                  <a:schemeClr val="tx1"/>
                </a:solidFill>
              </a:rPr>
              <a:t>In the </a:t>
            </a:r>
            <a:r>
              <a:rPr lang="en-US" sz="5400" i="1" dirty="0">
                <a:solidFill>
                  <a:schemeClr val="tx1"/>
                </a:solidFill>
              </a:rPr>
              <a:t>2013 Handbook of Accreditation</a:t>
            </a:r>
            <a:r>
              <a:rPr lang="en-US" sz="5400" dirty="0">
                <a:solidFill>
                  <a:schemeClr val="tx1"/>
                </a:solidFill>
              </a:rPr>
              <a:t>, Criteria for Review 2.2a states:  </a:t>
            </a:r>
          </a:p>
          <a:p>
            <a:pPr lvl="1"/>
            <a:r>
              <a:rPr lang="en-US" sz="4400" dirty="0">
                <a:solidFill>
                  <a:schemeClr val="tx1"/>
                </a:solidFill>
              </a:rPr>
              <a:t>Baccalaureate programs engage students in an integrated course of study of sufficient breadth and depth to prepare them for work, citizenship, and life-long learning. These programs ensure the development of core competencies including, but not limited to, </a:t>
            </a:r>
            <a:r>
              <a:rPr lang="en-US" sz="4400" b="1" dirty="0">
                <a:solidFill>
                  <a:schemeClr val="tx1"/>
                </a:solidFill>
              </a:rPr>
              <a:t>written and oral communication, quantitative reasoning, information literacy, and critical thinking. </a:t>
            </a:r>
          </a:p>
          <a:p>
            <a:r>
              <a:rPr lang="en-US" sz="5400" dirty="0">
                <a:solidFill>
                  <a:schemeClr val="tx1"/>
                </a:solidFill>
              </a:rPr>
              <a:t>Institutions are free to define each core competency in a way that makes sense for the institution, its mission, its values, and the needs of its student body. </a:t>
            </a:r>
          </a:p>
        </p:txBody>
      </p:sp>
    </p:spTree>
    <p:extLst>
      <p:ext uri="{BB962C8B-B14F-4D97-AF65-F5344CB8AC3E}">
        <p14:creationId xmlns:p14="http://schemas.microsoft.com/office/powerpoint/2010/main" val="3033249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8312" y="320676"/>
            <a:ext cx="23217809" cy="872020"/>
          </a:xfrm>
        </p:spPr>
        <p:txBody>
          <a:bodyPr>
            <a:noAutofit/>
          </a:bodyPr>
          <a:lstStyle/>
          <a:p>
            <a:r>
              <a:rPr lang="en-US" sz="8000" dirty="0" smtClean="0"/>
              <a:t>Institutional Learning </a:t>
            </a:r>
            <a:r>
              <a:rPr lang="en-US" sz="8000" dirty="0"/>
              <a:t>O</a:t>
            </a:r>
            <a:r>
              <a:rPr lang="en-US" sz="8000" dirty="0" smtClean="0"/>
              <a:t>utcomes at </a:t>
            </a:r>
            <a:r>
              <a:rPr lang="en-US" sz="8000" dirty="0"/>
              <a:t>C</a:t>
            </a:r>
            <a:r>
              <a:rPr lang="en-US" sz="8000" dirty="0" smtClean="0"/>
              <a:t>al </a:t>
            </a:r>
            <a:r>
              <a:rPr lang="en-US" sz="8000" dirty="0"/>
              <a:t>S</a:t>
            </a:r>
            <a:r>
              <a:rPr lang="en-US" sz="8000" dirty="0" smtClean="0"/>
              <a:t>tate LA</a:t>
            </a:r>
            <a:endParaRPr lang="en-US" sz="8000" dirty="0"/>
          </a:p>
        </p:txBody>
      </p:sp>
      <p:sp>
        <p:nvSpPr>
          <p:cNvPr id="3" name="Content Placeholder 2"/>
          <p:cNvSpPr>
            <a:spLocks noGrp="1"/>
          </p:cNvSpPr>
          <p:nvPr>
            <p:ph idx="1"/>
          </p:nvPr>
        </p:nvSpPr>
        <p:spPr>
          <a:xfrm>
            <a:off x="1630017" y="1553128"/>
            <a:ext cx="22303409" cy="10780140"/>
          </a:xfrm>
          <a:solidFill>
            <a:schemeClr val="bg2"/>
          </a:solidFill>
        </p:spPr>
        <p:txBody>
          <a:bodyPr>
            <a:noAutofit/>
          </a:bodyPr>
          <a:lstStyle/>
          <a:p>
            <a:r>
              <a:rPr lang="en-US" sz="3600" b="1" i="1" dirty="0"/>
              <a:t>Knowledge:  Mastery of content and processes of inquiry</a:t>
            </a:r>
            <a:endParaRPr lang="en-US" sz="3600" dirty="0"/>
          </a:p>
          <a:p>
            <a:pPr lvl="1"/>
            <a:r>
              <a:rPr lang="en-US" sz="3200" dirty="0">
                <a:solidFill>
                  <a:schemeClr val="tx1"/>
                </a:solidFill>
              </a:rPr>
              <a:t>CSULA graduates have a strong knowledge base in their academic major and can use powerful processes of inquiry in a range of disciplines. They engage contemporary and enduring questions with an understanding of the complexities of human cultures and the physical and natural world and are ready to put their knowledge into action to address contemporary issues.</a:t>
            </a:r>
          </a:p>
          <a:p>
            <a:r>
              <a:rPr lang="en-US" sz="3600" dirty="0">
                <a:solidFill>
                  <a:schemeClr val="tx1"/>
                </a:solidFill>
              </a:rPr>
              <a:t> </a:t>
            </a:r>
            <a:r>
              <a:rPr lang="en-US" sz="3600" b="1" i="1" dirty="0">
                <a:solidFill>
                  <a:schemeClr val="tx1"/>
                </a:solidFill>
              </a:rPr>
              <a:t>Proficiency: Intellectual skills</a:t>
            </a:r>
            <a:endParaRPr lang="en-US" sz="3600" dirty="0">
              <a:solidFill>
                <a:schemeClr val="tx1"/>
              </a:solidFill>
            </a:endParaRPr>
          </a:p>
          <a:p>
            <a:pPr lvl="1"/>
            <a:r>
              <a:rPr lang="en-US" sz="3200" dirty="0">
                <a:solidFill>
                  <a:schemeClr val="tx1"/>
                </a:solidFill>
              </a:rPr>
              <a:t>CSULA graduates are equipped to actively participate in democratic society. They are </a:t>
            </a:r>
            <a:r>
              <a:rPr lang="en-US" sz="3200" b="1" dirty="0">
                <a:solidFill>
                  <a:schemeClr val="tx1"/>
                </a:solidFill>
              </a:rPr>
              <a:t>critical thinkers </a:t>
            </a:r>
            <a:r>
              <a:rPr lang="en-US" sz="3200" dirty="0">
                <a:solidFill>
                  <a:schemeClr val="tx1"/>
                </a:solidFill>
              </a:rPr>
              <a:t>who make use of </a:t>
            </a:r>
            <a:r>
              <a:rPr lang="en-US" sz="3200" b="1" dirty="0">
                <a:solidFill>
                  <a:schemeClr val="tx1"/>
                </a:solidFill>
              </a:rPr>
              <a:t>quantitative and qualitative reasonin</a:t>
            </a:r>
            <a:r>
              <a:rPr lang="en-US" sz="3200" dirty="0">
                <a:solidFill>
                  <a:schemeClr val="tx1"/>
                </a:solidFill>
              </a:rPr>
              <a:t>g. They have the ability to </a:t>
            </a:r>
            <a:r>
              <a:rPr lang="en-US" sz="3200" b="1" dirty="0">
                <a:solidFill>
                  <a:schemeClr val="tx1"/>
                </a:solidFill>
              </a:rPr>
              <a:t>find, use, evaluate and process information </a:t>
            </a:r>
            <a:r>
              <a:rPr lang="en-US" sz="3200" dirty="0">
                <a:solidFill>
                  <a:schemeClr val="tx1"/>
                </a:solidFill>
              </a:rPr>
              <a:t>in order to engage in complex decision-making. They read critically, </a:t>
            </a:r>
            <a:r>
              <a:rPr lang="en-US" sz="3200" b="1" dirty="0">
                <a:solidFill>
                  <a:schemeClr val="tx1"/>
                </a:solidFill>
              </a:rPr>
              <a:t>speak and write </a:t>
            </a:r>
            <a:r>
              <a:rPr lang="en-US" sz="3200" dirty="0">
                <a:solidFill>
                  <a:schemeClr val="tx1"/>
                </a:solidFill>
              </a:rPr>
              <a:t>clearly and thoughtfully and communicate effectively.</a:t>
            </a:r>
          </a:p>
          <a:p>
            <a:r>
              <a:rPr lang="en-US" sz="3600" b="1" i="1" dirty="0">
                <a:solidFill>
                  <a:schemeClr val="tx1"/>
                </a:solidFill>
              </a:rPr>
              <a:t>Place and Community: Urban and global mission</a:t>
            </a:r>
            <a:endParaRPr lang="en-US" sz="3600" dirty="0">
              <a:solidFill>
                <a:schemeClr val="tx1"/>
              </a:solidFill>
            </a:endParaRPr>
          </a:p>
          <a:p>
            <a:pPr lvl="1"/>
            <a:r>
              <a:rPr lang="en-US" sz="3200" dirty="0">
                <a:solidFill>
                  <a:schemeClr val="tx1"/>
                </a:solidFill>
              </a:rPr>
              <a:t>CSULA graduates are engaged individuals who have contributed to the multi-lingual and multiethnic communities that constitute Los Angeles and the world of the future. They are aware of how their actions impact society and the environment, and they strive to make socially responsible decisions. They are community builders sensitive to the needs of diverse individuals and groups and committed to renewing the communities in which they live.</a:t>
            </a:r>
          </a:p>
          <a:p>
            <a:r>
              <a:rPr lang="en-US" sz="3600" b="1" i="1" dirty="0">
                <a:solidFill>
                  <a:schemeClr val="tx1"/>
                </a:solidFill>
              </a:rPr>
              <a:t>Transformation: Integrative learning</a:t>
            </a:r>
            <a:r>
              <a:rPr lang="en-US" sz="3600" dirty="0">
                <a:solidFill>
                  <a:schemeClr val="tx1"/>
                </a:solidFill>
              </a:rPr>
              <a:t> </a:t>
            </a:r>
          </a:p>
          <a:p>
            <a:pPr lvl="1"/>
            <a:r>
              <a:rPr lang="en-US" sz="3200" dirty="0">
                <a:solidFill>
                  <a:schemeClr val="tx1"/>
                </a:solidFill>
              </a:rPr>
              <a:t>CSULA graduates integrate academic learning with life. They engage in community, professional, creative, research and scholarly projects that lead to changes in their sense of self and understanding of their worlds. Graduates integrate their knowledge, skills and experience to address complex and contemporary issues and act ethically as leaders for the 21st century.</a:t>
            </a:r>
          </a:p>
          <a:p>
            <a:endParaRPr lang="en-US" sz="2200" dirty="0"/>
          </a:p>
        </p:txBody>
      </p:sp>
    </p:spTree>
    <p:extLst>
      <p:ext uri="{BB962C8B-B14F-4D97-AF65-F5344CB8AC3E}">
        <p14:creationId xmlns:p14="http://schemas.microsoft.com/office/powerpoint/2010/main" val="709694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TM10001106[[fn=Badge]]</Template>
  <TotalTime>4646</TotalTime>
  <Words>2035</Words>
  <Application>Microsoft Office PowerPoint</Application>
  <PresentationFormat>Custom</PresentationFormat>
  <Paragraphs>426</Paragraphs>
  <Slides>42</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42</vt:i4>
      </vt:variant>
    </vt:vector>
  </HeadingPairs>
  <TitlesOfParts>
    <vt:vector size="53" baseType="lpstr">
      <vt:lpstr>Arial</vt:lpstr>
      <vt:lpstr>Calibri</vt:lpstr>
      <vt:lpstr>Corbel</vt:lpstr>
      <vt:lpstr>Courier New</vt:lpstr>
      <vt:lpstr>FuturaBT Book</vt:lpstr>
      <vt:lpstr>Gill Sans MT</vt:lpstr>
      <vt:lpstr>Impact</vt:lpstr>
      <vt:lpstr>Open Sans</vt:lpstr>
      <vt:lpstr>Open Sans Light</vt:lpstr>
      <vt:lpstr>Times New Roman</vt:lpstr>
      <vt:lpstr>Badge</vt:lpstr>
      <vt:lpstr>Building Better Learning Outcomes</vt:lpstr>
      <vt:lpstr>Workshop Learning Goals</vt:lpstr>
      <vt:lpstr>The Assessment Cycle</vt:lpstr>
      <vt:lpstr>Building Better PLOs: 5 Easy Steps</vt:lpstr>
      <vt:lpstr>Reflection on Program Mission</vt:lpstr>
      <vt:lpstr>Program Learning Outcomes (PLOs) and Alignment with Program Mission and Curriculum</vt:lpstr>
      <vt:lpstr>Alignment with the Institution</vt:lpstr>
      <vt:lpstr>WASC Senior college and university commission</vt:lpstr>
      <vt:lpstr>Institutional Learning Outcomes at Cal State LA</vt:lpstr>
      <vt:lpstr>The Big Five Core Competencies as Defined by WASC</vt:lpstr>
      <vt:lpstr>The Big Five Core Competencies as Defined by WASC</vt:lpstr>
      <vt:lpstr>The Big Five Core Competencies as Defined by WASC</vt:lpstr>
      <vt:lpstr>Most programs will have the following outcomes:</vt:lpstr>
      <vt:lpstr>Activity #1: Evaluate Your Current PLOs</vt:lpstr>
      <vt:lpstr>Differentiating Expectations for Students at Different Levels</vt:lpstr>
      <vt:lpstr>Goldilocks Approach</vt:lpstr>
      <vt:lpstr>Degree Specification using the DQP</vt:lpstr>
      <vt:lpstr>PowerPoint Presentation</vt:lpstr>
      <vt:lpstr>Using the DQP for Tuning</vt:lpstr>
      <vt:lpstr>Fine-Tuning Your Program Learning Outcomes</vt:lpstr>
      <vt:lpstr>Learning Outcomes Follow the  SMART Rule</vt:lpstr>
      <vt:lpstr>Learning Outcome Components</vt:lpstr>
      <vt:lpstr>PowerPoint Presentation</vt:lpstr>
      <vt:lpstr>Bloom’s Taxonomy and Your PLOs</vt:lpstr>
      <vt:lpstr>Examples</vt:lpstr>
      <vt:lpstr>Program Examples</vt:lpstr>
      <vt:lpstr>Learning Outcomes for Political Science B.A.:</vt:lpstr>
      <vt:lpstr>Learning Outcomes for the Political Science M.A.</vt:lpstr>
      <vt:lpstr>Criminal Justice- B.A.</vt:lpstr>
      <vt:lpstr>Criminal Justice- M.S.</vt:lpstr>
      <vt:lpstr>Let’s Practice </vt:lpstr>
      <vt:lpstr>A if it’s S.M.A.R.T. B if it needs improvement </vt:lpstr>
      <vt:lpstr>A if it’s S.M.A.R.T. B if it needs improvement </vt:lpstr>
      <vt:lpstr>Curriculum Mapping</vt:lpstr>
      <vt:lpstr>PLOs Across the Curriculum </vt:lpstr>
      <vt:lpstr>PowerPoint Presentation</vt:lpstr>
      <vt:lpstr>Curriculum Mapping</vt:lpstr>
      <vt:lpstr>Activity #3: Program Mapping</vt:lpstr>
      <vt:lpstr>Assess and Revisit</vt:lpstr>
      <vt:lpstr>Methods of Assessment</vt:lpstr>
      <vt:lpstr>Comprehensive 5-Year Assessment Plan </vt:lpstr>
      <vt:lpstr>Assessment in 5 Easy Steps Workshop</vt:lpstr>
    </vt:vector>
  </TitlesOfParts>
  <Company>Louis Twelve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Louis Twelve</dc:creator>
  <cp:lastModifiedBy>Dennis, Jessica Michele</cp:lastModifiedBy>
  <cp:revision>773</cp:revision>
  <dcterms:created xsi:type="dcterms:W3CDTF">2014-12-02T17:36:54Z</dcterms:created>
  <dcterms:modified xsi:type="dcterms:W3CDTF">2017-11-03T18:40:09Z</dcterms:modified>
</cp:coreProperties>
</file>