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1" r:id="rId1"/>
  </p:sldMasterIdLst>
  <p:notesMasterIdLst>
    <p:notesMasterId r:id="rId34"/>
  </p:notesMasterIdLst>
  <p:handoutMasterIdLst>
    <p:handoutMasterId r:id="rId35"/>
  </p:handoutMasterIdLst>
  <p:sldIdLst>
    <p:sldId id="256" r:id="rId2"/>
    <p:sldId id="319" r:id="rId3"/>
    <p:sldId id="320" r:id="rId4"/>
    <p:sldId id="303" r:id="rId5"/>
    <p:sldId id="300" r:id="rId6"/>
    <p:sldId id="260" r:id="rId7"/>
    <p:sldId id="305" r:id="rId8"/>
    <p:sldId id="286" r:id="rId9"/>
    <p:sldId id="261" r:id="rId10"/>
    <p:sldId id="283" r:id="rId11"/>
    <p:sldId id="307" r:id="rId12"/>
    <p:sldId id="279" r:id="rId13"/>
    <p:sldId id="315" r:id="rId14"/>
    <p:sldId id="309" r:id="rId15"/>
    <p:sldId id="317" r:id="rId16"/>
    <p:sldId id="264" r:id="rId17"/>
    <p:sldId id="310" r:id="rId18"/>
    <p:sldId id="322" r:id="rId19"/>
    <p:sldId id="265" r:id="rId20"/>
    <p:sldId id="318" r:id="rId21"/>
    <p:sldId id="280" r:id="rId22"/>
    <p:sldId id="290" r:id="rId23"/>
    <p:sldId id="312" r:id="rId24"/>
    <p:sldId id="294" r:id="rId25"/>
    <p:sldId id="295" r:id="rId26"/>
    <p:sldId id="296" r:id="rId27"/>
    <p:sldId id="297" r:id="rId28"/>
    <p:sldId id="299" r:id="rId29"/>
    <p:sldId id="314" r:id="rId30"/>
    <p:sldId id="313" r:id="rId31"/>
    <p:sldId id="272" r:id="rId32"/>
    <p:sldId id="274" r:id="rId3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ceves, Iris" initials="AI" lastIdx="1" clrIdx="0">
    <p:extLst>
      <p:ext uri="{19B8F6BF-5375-455C-9EA6-DF929625EA0E}">
        <p15:presenceInfo xmlns:p15="http://schemas.microsoft.com/office/powerpoint/2012/main" userId="S-1-5-21-1302287602-1305160615-653993779-72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A22E"/>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3464" autoAdjust="0"/>
  </p:normalViewPr>
  <p:slideViewPr>
    <p:cSldViewPr snapToGrid="0">
      <p:cViewPr varScale="1">
        <p:scale>
          <a:sx n="69" d="100"/>
          <a:sy n="69" d="100"/>
        </p:scale>
        <p:origin x="110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1D61F8-1CCF-4C3F-B0D1-FE8A2A69D22A}" type="doc">
      <dgm:prSet loTypeId="urn:microsoft.com/office/officeart/2005/8/layout/pyramid3" loCatId="pyramid" qsTypeId="urn:microsoft.com/office/officeart/2005/8/quickstyle/simple1" qsCatId="simple" csTypeId="urn:microsoft.com/office/officeart/2005/8/colors/accent1_2" csCatId="accent1" phldr="1"/>
      <dgm:spPr/>
      <dgm:t>
        <a:bodyPr/>
        <a:lstStyle/>
        <a:p>
          <a:endParaRPr lang="en-US"/>
        </a:p>
      </dgm:t>
    </dgm:pt>
    <dgm:pt modelId="{18DA27B7-F76B-44FA-8030-6C99AEA731A7}">
      <dgm:prSet phldrT="[Text]"/>
      <dgm:spPr/>
      <dgm:t>
        <a:bodyPr/>
        <a:lstStyle/>
        <a:p>
          <a:r>
            <a:rPr lang="en-US" dirty="0" smtClean="0"/>
            <a:t>Most important information at the top</a:t>
          </a:r>
          <a:endParaRPr lang="en-US" dirty="0"/>
        </a:p>
      </dgm:t>
    </dgm:pt>
    <dgm:pt modelId="{ED12383C-D4BF-4A36-A4FB-2A5B585B7932}" type="parTrans" cxnId="{BCD46805-8D6E-4F82-963C-6CE477501D65}">
      <dgm:prSet/>
      <dgm:spPr/>
      <dgm:t>
        <a:bodyPr/>
        <a:lstStyle/>
        <a:p>
          <a:endParaRPr lang="en-US"/>
        </a:p>
      </dgm:t>
    </dgm:pt>
    <dgm:pt modelId="{6BA1CF41-E2FB-4298-AE6E-86843B782806}" type="sibTrans" cxnId="{BCD46805-8D6E-4F82-963C-6CE477501D65}">
      <dgm:prSet/>
      <dgm:spPr/>
      <dgm:t>
        <a:bodyPr/>
        <a:lstStyle/>
        <a:p>
          <a:endParaRPr lang="en-US"/>
        </a:p>
      </dgm:t>
    </dgm:pt>
    <dgm:pt modelId="{1C93BD76-F53D-49AA-BE62-ECB266881B25}">
      <dgm:prSet phldrT="[Text]"/>
      <dgm:spPr/>
      <dgm:t>
        <a:bodyPr/>
        <a:lstStyle/>
        <a:p>
          <a:r>
            <a:rPr lang="en-US" dirty="0" smtClean="0"/>
            <a:t>Backup or supplementary information</a:t>
          </a:r>
          <a:endParaRPr lang="en-US" dirty="0"/>
        </a:p>
      </dgm:t>
    </dgm:pt>
    <dgm:pt modelId="{184D5314-FE99-4F5B-AE7F-3CAF69B530E8}" type="parTrans" cxnId="{AB65F59B-A438-4E3A-AC6F-C58D6BF71AEC}">
      <dgm:prSet/>
      <dgm:spPr/>
      <dgm:t>
        <a:bodyPr/>
        <a:lstStyle/>
        <a:p>
          <a:endParaRPr lang="en-US"/>
        </a:p>
      </dgm:t>
    </dgm:pt>
    <dgm:pt modelId="{6389B988-2108-430C-9E36-B95AA1E0D00B}" type="sibTrans" cxnId="{AB65F59B-A438-4E3A-AC6F-C58D6BF71AEC}">
      <dgm:prSet/>
      <dgm:spPr/>
      <dgm:t>
        <a:bodyPr/>
        <a:lstStyle/>
        <a:p>
          <a:endParaRPr lang="en-US"/>
        </a:p>
      </dgm:t>
    </dgm:pt>
    <dgm:pt modelId="{61DC363E-8D04-4293-9F3C-73DAA1CD2041}">
      <dgm:prSet phldrT="[Text]" custT="1"/>
      <dgm:spPr/>
      <dgm:t>
        <a:bodyPr/>
        <a:lstStyle/>
        <a:p>
          <a:r>
            <a:rPr lang="en-US" sz="2000" dirty="0" smtClean="0"/>
            <a:t>Extra info</a:t>
          </a:r>
        </a:p>
        <a:p>
          <a:endParaRPr lang="en-US" sz="2800" dirty="0"/>
        </a:p>
      </dgm:t>
    </dgm:pt>
    <dgm:pt modelId="{E78199EB-4C3F-41B8-8E39-E9C56D093716}" type="parTrans" cxnId="{DA2C8734-5145-48AB-875C-BE14714BDDC8}">
      <dgm:prSet/>
      <dgm:spPr/>
      <dgm:t>
        <a:bodyPr/>
        <a:lstStyle/>
        <a:p>
          <a:endParaRPr lang="en-US"/>
        </a:p>
      </dgm:t>
    </dgm:pt>
    <dgm:pt modelId="{1A7A3EAB-4E38-4DC2-A2FD-136305EB1CE4}" type="sibTrans" cxnId="{DA2C8734-5145-48AB-875C-BE14714BDDC8}">
      <dgm:prSet/>
      <dgm:spPr/>
      <dgm:t>
        <a:bodyPr/>
        <a:lstStyle/>
        <a:p>
          <a:endParaRPr lang="en-US"/>
        </a:p>
      </dgm:t>
    </dgm:pt>
    <dgm:pt modelId="{1FEF8B1E-173A-4F0A-9315-1B1A13B8E915}" type="pres">
      <dgm:prSet presAssocID="{631D61F8-1CCF-4C3F-B0D1-FE8A2A69D22A}" presName="Name0" presStyleCnt="0">
        <dgm:presLayoutVars>
          <dgm:dir/>
          <dgm:animLvl val="lvl"/>
          <dgm:resizeHandles val="exact"/>
        </dgm:presLayoutVars>
      </dgm:prSet>
      <dgm:spPr/>
      <dgm:t>
        <a:bodyPr/>
        <a:lstStyle/>
        <a:p>
          <a:endParaRPr lang="en-US"/>
        </a:p>
      </dgm:t>
    </dgm:pt>
    <dgm:pt modelId="{62AAD92D-BD36-4832-80A0-56340BD8DDB6}" type="pres">
      <dgm:prSet presAssocID="{18DA27B7-F76B-44FA-8030-6C99AEA731A7}" presName="Name8" presStyleCnt="0"/>
      <dgm:spPr/>
    </dgm:pt>
    <dgm:pt modelId="{E4F78DE0-3135-4522-9BE4-6D134065D46D}" type="pres">
      <dgm:prSet presAssocID="{18DA27B7-F76B-44FA-8030-6C99AEA731A7}" presName="level" presStyleLbl="node1" presStyleIdx="0" presStyleCnt="3" custLinFactNeighborY="6217">
        <dgm:presLayoutVars>
          <dgm:chMax val="1"/>
          <dgm:bulletEnabled val="1"/>
        </dgm:presLayoutVars>
      </dgm:prSet>
      <dgm:spPr/>
      <dgm:t>
        <a:bodyPr/>
        <a:lstStyle/>
        <a:p>
          <a:endParaRPr lang="en-US"/>
        </a:p>
      </dgm:t>
    </dgm:pt>
    <dgm:pt modelId="{B69635A3-AB44-4BBF-BC1E-F1A859188B95}" type="pres">
      <dgm:prSet presAssocID="{18DA27B7-F76B-44FA-8030-6C99AEA731A7}" presName="levelTx" presStyleLbl="revTx" presStyleIdx="0" presStyleCnt="0">
        <dgm:presLayoutVars>
          <dgm:chMax val="1"/>
          <dgm:bulletEnabled val="1"/>
        </dgm:presLayoutVars>
      </dgm:prSet>
      <dgm:spPr/>
      <dgm:t>
        <a:bodyPr/>
        <a:lstStyle/>
        <a:p>
          <a:endParaRPr lang="en-US"/>
        </a:p>
      </dgm:t>
    </dgm:pt>
    <dgm:pt modelId="{EE3031FD-BDD2-4EC5-AEF6-13BE4CF9E9DE}" type="pres">
      <dgm:prSet presAssocID="{1C93BD76-F53D-49AA-BE62-ECB266881B25}" presName="Name8" presStyleCnt="0"/>
      <dgm:spPr/>
    </dgm:pt>
    <dgm:pt modelId="{40D95E39-2012-4D5B-96BB-E2CD38BCF69F}" type="pres">
      <dgm:prSet presAssocID="{1C93BD76-F53D-49AA-BE62-ECB266881B25}" presName="level" presStyleLbl="node1" presStyleIdx="1" presStyleCnt="3" custLinFactNeighborX="544" custLinFactNeighborY="7539">
        <dgm:presLayoutVars>
          <dgm:chMax val="1"/>
          <dgm:bulletEnabled val="1"/>
        </dgm:presLayoutVars>
      </dgm:prSet>
      <dgm:spPr/>
      <dgm:t>
        <a:bodyPr/>
        <a:lstStyle/>
        <a:p>
          <a:endParaRPr lang="en-US"/>
        </a:p>
      </dgm:t>
    </dgm:pt>
    <dgm:pt modelId="{1D4B8C9D-9C26-40A9-B7C2-F3D375563B18}" type="pres">
      <dgm:prSet presAssocID="{1C93BD76-F53D-49AA-BE62-ECB266881B25}" presName="levelTx" presStyleLbl="revTx" presStyleIdx="0" presStyleCnt="0">
        <dgm:presLayoutVars>
          <dgm:chMax val="1"/>
          <dgm:bulletEnabled val="1"/>
        </dgm:presLayoutVars>
      </dgm:prSet>
      <dgm:spPr/>
      <dgm:t>
        <a:bodyPr/>
        <a:lstStyle/>
        <a:p>
          <a:endParaRPr lang="en-US"/>
        </a:p>
      </dgm:t>
    </dgm:pt>
    <dgm:pt modelId="{AAA3BEC5-F6ED-44D0-B974-EC012BFDCD87}" type="pres">
      <dgm:prSet presAssocID="{61DC363E-8D04-4293-9F3C-73DAA1CD2041}" presName="Name8" presStyleCnt="0"/>
      <dgm:spPr/>
    </dgm:pt>
    <dgm:pt modelId="{CEB1F11F-C4EC-450F-8B72-B9389F421899}" type="pres">
      <dgm:prSet presAssocID="{61DC363E-8D04-4293-9F3C-73DAA1CD2041}" presName="level" presStyleLbl="node1" presStyleIdx="2" presStyleCnt="3" custScaleX="108484" custScaleY="98423" custLinFactNeighborX="1261" custLinFactNeighborY="2665">
        <dgm:presLayoutVars>
          <dgm:chMax val="1"/>
          <dgm:bulletEnabled val="1"/>
        </dgm:presLayoutVars>
      </dgm:prSet>
      <dgm:spPr/>
      <dgm:t>
        <a:bodyPr/>
        <a:lstStyle/>
        <a:p>
          <a:endParaRPr lang="en-US"/>
        </a:p>
      </dgm:t>
    </dgm:pt>
    <dgm:pt modelId="{89A2E191-5766-4F65-9FFB-F5FF36075DA6}" type="pres">
      <dgm:prSet presAssocID="{61DC363E-8D04-4293-9F3C-73DAA1CD2041}" presName="levelTx" presStyleLbl="revTx" presStyleIdx="0" presStyleCnt="0">
        <dgm:presLayoutVars>
          <dgm:chMax val="1"/>
          <dgm:bulletEnabled val="1"/>
        </dgm:presLayoutVars>
      </dgm:prSet>
      <dgm:spPr/>
      <dgm:t>
        <a:bodyPr/>
        <a:lstStyle/>
        <a:p>
          <a:endParaRPr lang="en-US"/>
        </a:p>
      </dgm:t>
    </dgm:pt>
  </dgm:ptLst>
  <dgm:cxnLst>
    <dgm:cxn modelId="{BCD46805-8D6E-4F82-963C-6CE477501D65}" srcId="{631D61F8-1CCF-4C3F-B0D1-FE8A2A69D22A}" destId="{18DA27B7-F76B-44FA-8030-6C99AEA731A7}" srcOrd="0" destOrd="0" parTransId="{ED12383C-D4BF-4A36-A4FB-2A5B585B7932}" sibTransId="{6BA1CF41-E2FB-4298-AE6E-86843B782806}"/>
    <dgm:cxn modelId="{EA3535B7-FEC0-4E0F-B023-843B2D5DF8F7}" type="presOf" srcId="{61DC363E-8D04-4293-9F3C-73DAA1CD2041}" destId="{89A2E191-5766-4F65-9FFB-F5FF36075DA6}" srcOrd="1" destOrd="0" presId="urn:microsoft.com/office/officeart/2005/8/layout/pyramid3"/>
    <dgm:cxn modelId="{C7CB5E79-47F4-485F-A522-268853E450F6}" type="presOf" srcId="{1C93BD76-F53D-49AA-BE62-ECB266881B25}" destId="{40D95E39-2012-4D5B-96BB-E2CD38BCF69F}" srcOrd="0" destOrd="0" presId="urn:microsoft.com/office/officeart/2005/8/layout/pyramid3"/>
    <dgm:cxn modelId="{0A980917-E7B6-4673-B45D-FC0AD7D709C2}" type="presOf" srcId="{18DA27B7-F76B-44FA-8030-6C99AEA731A7}" destId="{E4F78DE0-3135-4522-9BE4-6D134065D46D}" srcOrd="0" destOrd="0" presId="urn:microsoft.com/office/officeart/2005/8/layout/pyramid3"/>
    <dgm:cxn modelId="{0B6DB6D0-555D-450F-9EAF-5134D6B0B1B9}" type="presOf" srcId="{631D61F8-1CCF-4C3F-B0D1-FE8A2A69D22A}" destId="{1FEF8B1E-173A-4F0A-9315-1B1A13B8E915}" srcOrd="0" destOrd="0" presId="urn:microsoft.com/office/officeart/2005/8/layout/pyramid3"/>
    <dgm:cxn modelId="{DA2C8734-5145-48AB-875C-BE14714BDDC8}" srcId="{631D61F8-1CCF-4C3F-B0D1-FE8A2A69D22A}" destId="{61DC363E-8D04-4293-9F3C-73DAA1CD2041}" srcOrd="2" destOrd="0" parTransId="{E78199EB-4C3F-41B8-8E39-E9C56D093716}" sibTransId="{1A7A3EAB-4E38-4DC2-A2FD-136305EB1CE4}"/>
    <dgm:cxn modelId="{AA936308-828D-4127-ACDD-6BBB460F5ACA}" type="presOf" srcId="{18DA27B7-F76B-44FA-8030-6C99AEA731A7}" destId="{B69635A3-AB44-4BBF-BC1E-F1A859188B95}" srcOrd="1" destOrd="0" presId="urn:microsoft.com/office/officeart/2005/8/layout/pyramid3"/>
    <dgm:cxn modelId="{AB65F59B-A438-4E3A-AC6F-C58D6BF71AEC}" srcId="{631D61F8-1CCF-4C3F-B0D1-FE8A2A69D22A}" destId="{1C93BD76-F53D-49AA-BE62-ECB266881B25}" srcOrd="1" destOrd="0" parTransId="{184D5314-FE99-4F5B-AE7F-3CAF69B530E8}" sibTransId="{6389B988-2108-430C-9E36-B95AA1E0D00B}"/>
    <dgm:cxn modelId="{6E7F953C-E44C-4D2F-9F98-4533E176050C}" type="presOf" srcId="{1C93BD76-F53D-49AA-BE62-ECB266881B25}" destId="{1D4B8C9D-9C26-40A9-B7C2-F3D375563B18}" srcOrd="1" destOrd="0" presId="urn:microsoft.com/office/officeart/2005/8/layout/pyramid3"/>
    <dgm:cxn modelId="{6960FF69-E9BB-434D-81C8-259D307869C9}" type="presOf" srcId="{61DC363E-8D04-4293-9F3C-73DAA1CD2041}" destId="{CEB1F11F-C4EC-450F-8B72-B9389F421899}" srcOrd="0" destOrd="0" presId="urn:microsoft.com/office/officeart/2005/8/layout/pyramid3"/>
    <dgm:cxn modelId="{ADD3B4C6-550E-4A2D-97A3-58E07D2AF557}" type="presParOf" srcId="{1FEF8B1E-173A-4F0A-9315-1B1A13B8E915}" destId="{62AAD92D-BD36-4832-80A0-56340BD8DDB6}" srcOrd="0" destOrd="0" presId="urn:microsoft.com/office/officeart/2005/8/layout/pyramid3"/>
    <dgm:cxn modelId="{1009159D-3344-4E80-BF19-0DDCEEAEFA35}" type="presParOf" srcId="{62AAD92D-BD36-4832-80A0-56340BD8DDB6}" destId="{E4F78DE0-3135-4522-9BE4-6D134065D46D}" srcOrd="0" destOrd="0" presId="urn:microsoft.com/office/officeart/2005/8/layout/pyramid3"/>
    <dgm:cxn modelId="{E6263C62-75AE-453A-884F-B02246D6D110}" type="presParOf" srcId="{62AAD92D-BD36-4832-80A0-56340BD8DDB6}" destId="{B69635A3-AB44-4BBF-BC1E-F1A859188B95}" srcOrd="1" destOrd="0" presId="urn:microsoft.com/office/officeart/2005/8/layout/pyramid3"/>
    <dgm:cxn modelId="{C6D85500-B2D5-44E2-B65B-469F6CAC8B96}" type="presParOf" srcId="{1FEF8B1E-173A-4F0A-9315-1B1A13B8E915}" destId="{EE3031FD-BDD2-4EC5-AEF6-13BE4CF9E9DE}" srcOrd="1" destOrd="0" presId="urn:microsoft.com/office/officeart/2005/8/layout/pyramid3"/>
    <dgm:cxn modelId="{88CC30C0-FA6D-4C8D-97A4-404B922EF8E0}" type="presParOf" srcId="{EE3031FD-BDD2-4EC5-AEF6-13BE4CF9E9DE}" destId="{40D95E39-2012-4D5B-96BB-E2CD38BCF69F}" srcOrd="0" destOrd="0" presId="urn:microsoft.com/office/officeart/2005/8/layout/pyramid3"/>
    <dgm:cxn modelId="{553BD906-3D2E-4666-AE98-195C4BAB1A64}" type="presParOf" srcId="{EE3031FD-BDD2-4EC5-AEF6-13BE4CF9E9DE}" destId="{1D4B8C9D-9C26-40A9-B7C2-F3D375563B18}" srcOrd="1" destOrd="0" presId="urn:microsoft.com/office/officeart/2005/8/layout/pyramid3"/>
    <dgm:cxn modelId="{CBAAC5E2-67A6-42F4-8E15-176CD31F0993}" type="presParOf" srcId="{1FEF8B1E-173A-4F0A-9315-1B1A13B8E915}" destId="{AAA3BEC5-F6ED-44D0-B974-EC012BFDCD87}" srcOrd="2" destOrd="0" presId="urn:microsoft.com/office/officeart/2005/8/layout/pyramid3"/>
    <dgm:cxn modelId="{41E929AB-6ABA-4268-AAC6-3CF533269B37}" type="presParOf" srcId="{AAA3BEC5-F6ED-44D0-B974-EC012BFDCD87}" destId="{CEB1F11F-C4EC-450F-8B72-B9389F421899}" srcOrd="0" destOrd="0" presId="urn:microsoft.com/office/officeart/2005/8/layout/pyramid3"/>
    <dgm:cxn modelId="{4A39D829-108B-4EC0-BC1E-F107EE28B96A}" type="presParOf" srcId="{AAA3BEC5-F6ED-44D0-B974-EC012BFDCD87}" destId="{89A2E191-5766-4F65-9FFB-F5FF36075DA6}"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98ECA2-9C42-4483-AB47-C51F9D8F05C3}"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ADB1D2C3-0736-47E4-99D6-16ECF5038CFB}">
      <dgm:prSet phldrT="[Text]"/>
      <dgm:spPr/>
      <dgm:t>
        <a:bodyPr/>
        <a:lstStyle/>
        <a:p>
          <a:r>
            <a:rPr lang="en-US" dirty="0" smtClean="0">
              <a:solidFill>
                <a:schemeClr val="tx1"/>
              </a:solidFill>
            </a:rPr>
            <a:t>First email contact should be formal in tone. </a:t>
          </a:r>
          <a:endParaRPr lang="en-US" dirty="0">
            <a:solidFill>
              <a:schemeClr val="tx1"/>
            </a:solidFill>
          </a:endParaRPr>
        </a:p>
      </dgm:t>
      <dgm:extLst>
        <a:ext uri="{E40237B7-FDA0-4F09-8148-C483321AD2D9}">
          <dgm14:cNvPr xmlns:dgm14="http://schemas.microsoft.com/office/drawing/2010/diagram" id="0" name="" descr="Text: First email contact should be formal in tone. " title="Image arrow"/>
        </a:ext>
      </dgm:extLst>
    </dgm:pt>
    <dgm:pt modelId="{D637A83E-C221-4CD4-9921-C08830894870}" type="parTrans" cxnId="{99460DF1-3531-4F40-8A5D-16A31C9583FD}">
      <dgm:prSet/>
      <dgm:spPr/>
      <dgm:t>
        <a:bodyPr/>
        <a:lstStyle/>
        <a:p>
          <a:endParaRPr lang="en-US"/>
        </a:p>
      </dgm:t>
    </dgm:pt>
    <dgm:pt modelId="{BFEEA26F-47AE-4AAC-BF5D-5B64BD9C15B3}" type="sibTrans" cxnId="{99460DF1-3531-4F40-8A5D-16A31C9583FD}">
      <dgm:prSet/>
      <dgm:spPr/>
      <dgm:t>
        <a:bodyPr/>
        <a:lstStyle/>
        <a:p>
          <a:endParaRPr lang="en-US"/>
        </a:p>
      </dgm:t>
    </dgm:pt>
    <dgm:pt modelId="{940DAAAC-8E28-4A65-A932-18F852E05B3C}">
      <dgm:prSet phldrT="[Text]"/>
      <dgm:spPr/>
      <dgm:t>
        <a:bodyPr/>
        <a:lstStyle/>
        <a:p>
          <a:r>
            <a:rPr lang="en-US" dirty="0" smtClean="0"/>
            <a:t>Dear Beatrice </a:t>
          </a:r>
          <a:r>
            <a:rPr lang="en-US" dirty="0" err="1" smtClean="0"/>
            <a:t>Yim</a:t>
          </a:r>
          <a:r>
            <a:rPr lang="en-US" dirty="0" smtClean="0"/>
            <a:t>:</a:t>
          </a:r>
        </a:p>
        <a:p>
          <a:r>
            <a:rPr lang="en-US" dirty="0" smtClean="0"/>
            <a:t>……………………..</a:t>
          </a:r>
        </a:p>
        <a:p>
          <a:r>
            <a:rPr lang="en-US" dirty="0" smtClean="0"/>
            <a:t>……………………..</a:t>
          </a:r>
        </a:p>
        <a:p>
          <a:r>
            <a:rPr lang="en-US" dirty="0" smtClean="0"/>
            <a:t>……………………..</a:t>
          </a:r>
        </a:p>
        <a:p>
          <a:r>
            <a:rPr lang="en-US" dirty="0" smtClean="0"/>
            <a:t>Sincerely, </a:t>
          </a:r>
        </a:p>
        <a:p>
          <a:r>
            <a:rPr lang="en-US" dirty="0" smtClean="0"/>
            <a:t>Val Rodriguez</a:t>
          </a:r>
        </a:p>
      </dgm:t>
      <dgm:extLst>
        <a:ext uri="{E40237B7-FDA0-4F09-8148-C483321AD2D9}">
          <dgm14:cNvPr xmlns:dgm14="http://schemas.microsoft.com/office/drawing/2010/diagram" id="0" name="" descr="Example of a fomal email. The address line reads Dear Ms. Beatrice Yim: &#10;The closing reads Sincerely, Val Rodriguez." title="First example"/>
        </a:ext>
      </dgm:extLst>
    </dgm:pt>
    <dgm:pt modelId="{22BBC0BF-4A5D-4809-984E-F37477426413}" type="parTrans" cxnId="{88EF466A-DC33-4079-8444-66FF2F742440}">
      <dgm:prSet/>
      <dgm:spPr/>
      <dgm:t>
        <a:bodyPr/>
        <a:lstStyle/>
        <a:p>
          <a:endParaRPr lang="en-US"/>
        </a:p>
      </dgm:t>
    </dgm:pt>
    <dgm:pt modelId="{C695C013-2ED6-4351-BE56-006D283D8894}" type="sibTrans" cxnId="{88EF466A-DC33-4079-8444-66FF2F742440}">
      <dgm:prSet/>
      <dgm:spPr/>
      <dgm:t>
        <a:bodyPr/>
        <a:lstStyle/>
        <a:p>
          <a:endParaRPr lang="en-US"/>
        </a:p>
      </dgm:t>
    </dgm:pt>
    <dgm:pt modelId="{0259EE89-45E4-4CA1-A6C3-18C8223A79EE}">
      <dgm:prSet phldrT="[Text]"/>
      <dgm:spPr/>
      <dgm:t>
        <a:bodyPr/>
        <a:lstStyle/>
        <a:p>
          <a:r>
            <a:rPr lang="en-US" dirty="0" smtClean="0">
              <a:solidFill>
                <a:schemeClr val="tx1"/>
              </a:solidFill>
            </a:rPr>
            <a:t>Review how the person signs off via email.</a:t>
          </a:r>
          <a:endParaRPr lang="en-US" dirty="0">
            <a:solidFill>
              <a:schemeClr val="tx1"/>
            </a:solidFill>
          </a:endParaRPr>
        </a:p>
      </dgm:t>
      <dgm:extLst>
        <a:ext uri="{E40237B7-FDA0-4F09-8148-C483321AD2D9}">
          <dgm14:cNvPr xmlns:dgm14="http://schemas.microsoft.com/office/drawing/2010/diagram" id="0" name="" descr="Text: Review how the person signs off via email." title="Arrow image"/>
        </a:ext>
      </dgm:extLst>
    </dgm:pt>
    <dgm:pt modelId="{AC470603-EA2F-433C-A315-3F6FCE13D52F}" type="parTrans" cxnId="{8ACE9CB4-FC2E-4E60-B504-283F9CB91E78}">
      <dgm:prSet/>
      <dgm:spPr/>
      <dgm:t>
        <a:bodyPr/>
        <a:lstStyle/>
        <a:p>
          <a:endParaRPr lang="en-US"/>
        </a:p>
      </dgm:t>
    </dgm:pt>
    <dgm:pt modelId="{A474D3EC-8487-42AD-B1D3-1F5FD8EAB13C}" type="sibTrans" cxnId="{8ACE9CB4-FC2E-4E60-B504-283F9CB91E78}">
      <dgm:prSet/>
      <dgm:spPr/>
      <dgm:t>
        <a:bodyPr/>
        <a:lstStyle/>
        <a:p>
          <a:endParaRPr lang="en-US"/>
        </a:p>
      </dgm:t>
    </dgm:pt>
    <dgm:pt modelId="{78C6AA3E-3205-402B-864B-68F1D77B8644}">
      <dgm:prSet phldrT="[Text]"/>
      <dgm:spPr/>
      <dgm:t>
        <a:bodyPr/>
        <a:lstStyle/>
        <a:p>
          <a:r>
            <a:rPr lang="en-US" dirty="0" smtClean="0"/>
            <a:t>Hello, Val.</a:t>
          </a:r>
        </a:p>
        <a:p>
          <a:r>
            <a:rPr lang="en-US" dirty="0" smtClean="0"/>
            <a:t>………………………..</a:t>
          </a:r>
        </a:p>
        <a:p>
          <a:r>
            <a:rPr lang="en-US" dirty="0" smtClean="0"/>
            <a:t>………………………..</a:t>
          </a:r>
        </a:p>
        <a:p>
          <a:r>
            <a:rPr lang="en-US" dirty="0" smtClean="0"/>
            <a:t>………………………..</a:t>
          </a:r>
        </a:p>
        <a:p>
          <a:r>
            <a:rPr lang="en-US" dirty="0" smtClean="0"/>
            <a:t>Kind regards, </a:t>
          </a:r>
        </a:p>
        <a:p>
          <a:r>
            <a:rPr lang="en-US" dirty="0" smtClean="0"/>
            <a:t>Betty</a:t>
          </a:r>
          <a:endParaRPr lang="en-US" dirty="0"/>
        </a:p>
      </dgm:t>
      <dgm:extLst>
        <a:ext uri="{E40237B7-FDA0-4F09-8148-C483321AD2D9}">
          <dgm14:cNvPr xmlns:dgm14="http://schemas.microsoft.com/office/drawing/2010/diagram" id="0" name="" descr="Example of a semi-formal reply email. Greeting reads Dear Val Rodriguez, &#10;The closing reads Sincerely, Betty" title="Second example"/>
        </a:ext>
      </dgm:extLst>
    </dgm:pt>
    <dgm:pt modelId="{1C73184F-4E89-4173-BB27-22806BAD8A85}" type="parTrans" cxnId="{32B85E0E-2A56-40D8-B3D6-C2B3FB86437D}">
      <dgm:prSet/>
      <dgm:spPr/>
      <dgm:t>
        <a:bodyPr/>
        <a:lstStyle/>
        <a:p>
          <a:endParaRPr lang="en-US"/>
        </a:p>
      </dgm:t>
    </dgm:pt>
    <dgm:pt modelId="{61602D14-0CD8-4174-A42E-A1255A4ADB89}" type="sibTrans" cxnId="{32B85E0E-2A56-40D8-B3D6-C2B3FB86437D}">
      <dgm:prSet/>
      <dgm:spPr/>
      <dgm:t>
        <a:bodyPr/>
        <a:lstStyle/>
        <a:p>
          <a:endParaRPr lang="en-US"/>
        </a:p>
      </dgm:t>
    </dgm:pt>
    <dgm:pt modelId="{B09BAFB4-2AC8-4D9E-9823-36E37CE415A2}">
      <dgm:prSet phldrT="[Text]"/>
      <dgm:spPr/>
      <dgm:t>
        <a:bodyPr/>
        <a:lstStyle/>
        <a:p>
          <a:r>
            <a:rPr lang="en-US" dirty="0" smtClean="0">
              <a:solidFill>
                <a:schemeClr val="tx1"/>
              </a:solidFill>
            </a:rPr>
            <a:t>Now be informal.</a:t>
          </a:r>
          <a:endParaRPr lang="en-US" dirty="0">
            <a:solidFill>
              <a:schemeClr val="tx1"/>
            </a:solidFill>
          </a:endParaRPr>
        </a:p>
      </dgm:t>
      <dgm:extLst>
        <a:ext uri="{E40237B7-FDA0-4F09-8148-C483321AD2D9}">
          <dgm14:cNvPr xmlns:dgm14="http://schemas.microsoft.com/office/drawing/2010/diagram" id="0" name="" descr="Text: Now be infomal" title="Arrow Image"/>
        </a:ext>
      </dgm:extLst>
    </dgm:pt>
    <dgm:pt modelId="{4E8874C2-B3A4-4277-BE5C-8E9DFB4FA127}" type="parTrans" cxnId="{4C63BC14-5426-4CA4-AE35-E7C9751ACA12}">
      <dgm:prSet/>
      <dgm:spPr/>
      <dgm:t>
        <a:bodyPr/>
        <a:lstStyle/>
        <a:p>
          <a:endParaRPr lang="en-US"/>
        </a:p>
      </dgm:t>
    </dgm:pt>
    <dgm:pt modelId="{F5F19BF7-B3D6-4DEF-979B-AF4920FE7FB7}" type="sibTrans" cxnId="{4C63BC14-5426-4CA4-AE35-E7C9751ACA12}">
      <dgm:prSet/>
      <dgm:spPr/>
      <dgm:t>
        <a:bodyPr/>
        <a:lstStyle/>
        <a:p>
          <a:endParaRPr lang="en-US"/>
        </a:p>
      </dgm:t>
    </dgm:pt>
    <dgm:pt modelId="{37DF085E-CAE9-4F76-A02E-0801AE1B15A8}">
      <dgm:prSet phldrT="[Text]"/>
      <dgm:spPr/>
      <dgm:t>
        <a:bodyPr/>
        <a:lstStyle/>
        <a:p>
          <a:r>
            <a:rPr lang="en-US" dirty="0" smtClean="0"/>
            <a:t>Hi, Betty,</a:t>
          </a:r>
        </a:p>
        <a:p>
          <a:r>
            <a:rPr lang="en-US" dirty="0" smtClean="0"/>
            <a:t>……………………….</a:t>
          </a:r>
        </a:p>
        <a:p>
          <a:r>
            <a:rPr lang="en-US" dirty="0" smtClean="0"/>
            <a:t>……………………….</a:t>
          </a:r>
        </a:p>
        <a:p>
          <a:r>
            <a:rPr lang="en-US" dirty="0" smtClean="0"/>
            <a:t>………………………..</a:t>
          </a:r>
        </a:p>
        <a:p>
          <a:r>
            <a:rPr lang="en-US" dirty="0" smtClean="0"/>
            <a:t>Regards, </a:t>
          </a:r>
        </a:p>
        <a:p>
          <a:r>
            <a:rPr lang="en-US" dirty="0" smtClean="0"/>
            <a:t>Val</a:t>
          </a:r>
        </a:p>
      </dgm:t>
      <dgm:extLst>
        <a:ext uri="{E40237B7-FDA0-4F09-8148-C483321AD2D9}">
          <dgm14:cNvPr xmlns:dgm14="http://schemas.microsoft.com/office/drawing/2010/diagram" id="0" name="" descr="Example of email greetings that are now infomal. Greeting reads Hello Betty,&#10;Closing line reads Kind regards, Val" title="Third example"/>
        </a:ext>
      </dgm:extLst>
    </dgm:pt>
    <dgm:pt modelId="{033A59BA-7A1D-49A5-AD4A-B8E4BFDC83E9}" type="parTrans" cxnId="{5DB9A4F6-09E6-4A17-B2E1-B163CE0E674B}">
      <dgm:prSet/>
      <dgm:spPr/>
      <dgm:t>
        <a:bodyPr/>
        <a:lstStyle/>
        <a:p>
          <a:endParaRPr lang="en-US"/>
        </a:p>
      </dgm:t>
    </dgm:pt>
    <dgm:pt modelId="{CD1FCF5B-CE09-4A24-A2FA-90A29311B1BC}" type="sibTrans" cxnId="{5DB9A4F6-09E6-4A17-B2E1-B163CE0E674B}">
      <dgm:prSet/>
      <dgm:spPr/>
      <dgm:t>
        <a:bodyPr/>
        <a:lstStyle/>
        <a:p>
          <a:endParaRPr lang="en-US"/>
        </a:p>
      </dgm:t>
    </dgm:pt>
    <dgm:pt modelId="{D99A8695-636E-45D7-A334-4D8B23F5779F}" type="pres">
      <dgm:prSet presAssocID="{4198ECA2-9C42-4483-AB47-C51F9D8F05C3}" presName="Name0" presStyleCnt="0">
        <dgm:presLayoutVars>
          <dgm:chMax val="5"/>
          <dgm:chPref val="5"/>
          <dgm:dir/>
          <dgm:animLvl val="lvl"/>
        </dgm:presLayoutVars>
      </dgm:prSet>
      <dgm:spPr/>
      <dgm:t>
        <a:bodyPr/>
        <a:lstStyle/>
        <a:p>
          <a:endParaRPr lang="en-US"/>
        </a:p>
      </dgm:t>
    </dgm:pt>
    <dgm:pt modelId="{C8125707-8BE7-4D81-B608-DD49331FC0E7}" type="pres">
      <dgm:prSet presAssocID="{ADB1D2C3-0736-47E4-99D6-16ECF5038CFB}" presName="parentText1" presStyleLbl="node1" presStyleIdx="0" presStyleCnt="3" custLinFactNeighborY="-1317">
        <dgm:presLayoutVars>
          <dgm:chMax/>
          <dgm:chPref val="3"/>
          <dgm:bulletEnabled val="1"/>
        </dgm:presLayoutVars>
      </dgm:prSet>
      <dgm:spPr/>
      <dgm:t>
        <a:bodyPr/>
        <a:lstStyle/>
        <a:p>
          <a:endParaRPr lang="en-US"/>
        </a:p>
      </dgm:t>
    </dgm:pt>
    <dgm:pt modelId="{11766D91-0ACA-416B-88BE-081FAD33F0E4}" type="pres">
      <dgm:prSet presAssocID="{ADB1D2C3-0736-47E4-99D6-16ECF5038CFB}" presName="childText1" presStyleLbl="solidAlignAcc1" presStyleIdx="0" presStyleCnt="3">
        <dgm:presLayoutVars>
          <dgm:chMax val="0"/>
          <dgm:chPref val="0"/>
          <dgm:bulletEnabled val="1"/>
        </dgm:presLayoutVars>
      </dgm:prSet>
      <dgm:spPr/>
      <dgm:t>
        <a:bodyPr/>
        <a:lstStyle/>
        <a:p>
          <a:endParaRPr lang="en-US"/>
        </a:p>
      </dgm:t>
    </dgm:pt>
    <dgm:pt modelId="{E62FC041-3B18-423B-9814-D480919C0132}" type="pres">
      <dgm:prSet presAssocID="{0259EE89-45E4-4CA1-A6C3-18C8223A79EE}" presName="parentText2" presStyleLbl="node1" presStyleIdx="1" presStyleCnt="3">
        <dgm:presLayoutVars>
          <dgm:chMax/>
          <dgm:chPref val="3"/>
          <dgm:bulletEnabled val="1"/>
        </dgm:presLayoutVars>
      </dgm:prSet>
      <dgm:spPr/>
      <dgm:t>
        <a:bodyPr/>
        <a:lstStyle/>
        <a:p>
          <a:endParaRPr lang="en-US"/>
        </a:p>
      </dgm:t>
    </dgm:pt>
    <dgm:pt modelId="{360871D0-4968-4DB0-9B52-CCC3D750BB4D}" type="pres">
      <dgm:prSet presAssocID="{0259EE89-45E4-4CA1-A6C3-18C8223A79EE}" presName="childText2" presStyleLbl="solidAlignAcc1" presStyleIdx="1" presStyleCnt="3">
        <dgm:presLayoutVars>
          <dgm:chMax val="0"/>
          <dgm:chPref val="0"/>
          <dgm:bulletEnabled val="1"/>
        </dgm:presLayoutVars>
      </dgm:prSet>
      <dgm:spPr/>
      <dgm:t>
        <a:bodyPr/>
        <a:lstStyle/>
        <a:p>
          <a:endParaRPr lang="en-US"/>
        </a:p>
      </dgm:t>
    </dgm:pt>
    <dgm:pt modelId="{239642E0-4CF2-47AC-AF68-6E793EE7B6F4}" type="pres">
      <dgm:prSet presAssocID="{B09BAFB4-2AC8-4D9E-9823-36E37CE415A2}" presName="parentText3" presStyleLbl="node1" presStyleIdx="2" presStyleCnt="3">
        <dgm:presLayoutVars>
          <dgm:chMax/>
          <dgm:chPref val="3"/>
          <dgm:bulletEnabled val="1"/>
        </dgm:presLayoutVars>
      </dgm:prSet>
      <dgm:spPr/>
      <dgm:t>
        <a:bodyPr/>
        <a:lstStyle/>
        <a:p>
          <a:endParaRPr lang="en-US"/>
        </a:p>
      </dgm:t>
    </dgm:pt>
    <dgm:pt modelId="{CB77EA7C-830F-4754-A5FE-965964C9A0A4}" type="pres">
      <dgm:prSet presAssocID="{B09BAFB4-2AC8-4D9E-9823-36E37CE415A2}" presName="childText3" presStyleLbl="solidAlignAcc1" presStyleIdx="2" presStyleCnt="3">
        <dgm:presLayoutVars>
          <dgm:chMax val="0"/>
          <dgm:chPref val="0"/>
          <dgm:bulletEnabled val="1"/>
        </dgm:presLayoutVars>
      </dgm:prSet>
      <dgm:spPr/>
      <dgm:t>
        <a:bodyPr/>
        <a:lstStyle/>
        <a:p>
          <a:endParaRPr lang="en-US"/>
        </a:p>
      </dgm:t>
    </dgm:pt>
  </dgm:ptLst>
  <dgm:cxnLst>
    <dgm:cxn modelId="{5DB9A4F6-09E6-4A17-B2E1-B163CE0E674B}" srcId="{B09BAFB4-2AC8-4D9E-9823-36E37CE415A2}" destId="{37DF085E-CAE9-4F76-A02E-0801AE1B15A8}" srcOrd="0" destOrd="0" parTransId="{033A59BA-7A1D-49A5-AD4A-B8E4BFDC83E9}" sibTransId="{CD1FCF5B-CE09-4A24-A2FA-90A29311B1BC}"/>
    <dgm:cxn modelId="{C1B15A9E-3894-4D9F-BE9C-D62BA4689A95}" type="presOf" srcId="{ADB1D2C3-0736-47E4-99D6-16ECF5038CFB}" destId="{C8125707-8BE7-4D81-B608-DD49331FC0E7}" srcOrd="0" destOrd="0" presId="urn:microsoft.com/office/officeart/2009/3/layout/IncreasingArrowsProcess"/>
    <dgm:cxn modelId="{99460DF1-3531-4F40-8A5D-16A31C9583FD}" srcId="{4198ECA2-9C42-4483-AB47-C51F9D8F05C3}" destId="{ADB1D2C3-0736-47E4-99D6-16ECF5038CFB}" srcOrd="0" destOrd="0" parTransId="{D637A83E-C221-4CD4-9921-C08830894870}" sibTransId="{BFEEA26F-47AE-4AAC-BF5D-5B64BD9C15B3}"/>
    <dgm:cxn modelId="{88EF466A-DC33-4079-8444-66FF2F742440}" srcId="{ADB1D2C3-0736-47E4-99D6-16ECF5038CFB}" destId="{940DAAAC-8E28-4A65-A932-18F852E05B3C}" srcOrd="0" destOrd="0" parTransId="{22BBC0BF-4A5D-4809-984E-F37477426413}" sibTransId="{C695C013-2ED6-4351-BE56-006D283D8894}"/>
    <dgm:cxn modelId="{98A77794-952A-4144-BB2F-755CBA3C5BC6}" type="presOf" srcId="{78C6AA3E-3205-402B-864B-68F1D77B8644}" destId="{360871D0-4968-4DB0-9B52-CCC3D750BB4D}" srcOrd="0" destOrd="0" presId="urn:microsoft.com/office/officeart/2009/3/layout/IncreasingArrowsProcess"/>
    <dgm:cxn modelId="{8ACE9CB4-FC2E-4E60-B504-283F9CB91E78}" srcId="{4198ECA2-9C42-4483-AB47-C51F9D8F05C3}" destId="{0259EE89-45E4-4CA1-A6C3-18C8223A79EE}" srcOrd="1" destOrd="0" parTransId="{AC470603-EA2F-433C-A315-3F6FCE13D52F}" sibTransId="{A474D3EC-8487-42AD-B1D3-1F5FD8EAB13C}"/>
    <dgm:cxn modelId="{8F31F9D9-F2E5-4164-AA6E-5A9466C468CD}" type="presOf" srcId="{0259EE89-45E4-4CA1-A6C3-18C8223A79EE}" destId="{E62FC041-3B18-423B-9814-D480919C0132}" srcOrd="0" destOrd="0" presId="urn:microsoft.com/office/officeart/2009/3/layout/IncreasingArrowsProcess"/>
    <dgm:cxn modelId="{5D23645D-CFBF-4F1B-A449-8D4EAAFD4F0B}" type="presOf" srcId="{37DF085E-CAE9-4F76-A02E-0801AE1B15A8}" destId="{CB77EA7C-830F-4754-A5FE-965964C9A0A4}" srcOrd="0" destOrd="0" presId="urn:microsoft.com/office/officeart/2009/3/layout/IncreasingArrowsProcess"/>
    <dgm:cxn modelId="{2AB77A84-8E7D-46C9-A661-B968C0000545}" type="presOf" srcId="{B09BAFB4-2AC8-4D9E-9823-36E37CE415A2}" destId="{239642E0-4CF2-47AC-AF68-6E793EE7B6F4}" srcOrd="0" destOrd="0" presId="urn:microsoft.com/office/officeart/2009/3/layout/IncreasingArrowsProcess"/>
    <dgm:cxn modelId="{E4977A73-643A-45C8-8014-842389972DD9}" type="presOf" srcId="{4198ECA2-9C42-4483-AB47-C51F9D8F05C3}" destId="{D99A8695-636E-45D7-A334-4D8B23F5779F}" srcOrd="0" destOrd="0" presId="urn:microsoft.com/office/officeart/2009/3/layout/IncreasingArrowsProcess"/>
    <dgm:cxn modelId="{32B85E0E-2A56-40D8-B3D6-C2B3FB86437D}" srcId="{0259EE89-45E4-4CA1-A6C3-18C8223A79EE}" destId="{78C6AA3E-3205-402B-864B-68F1D77B8644}" srcOrd="0" destOrd="0" parTransId="{1C73184F-4E89-4173-BB27-22806BAD8A85}" sibTransId="{61602D14-0CD8-4174-A42E-A1255A4ADB89}"/>
    <dgm:cxn modelId="{4C63BC14-5426-4CA4-AE35-E7C9751ACA12}" srcId="{4198ECA2-9C42-4483-AB47-C51F9D8F05C3}" destId="{B09BAFB4-2AC8-4D9E-9823-36E37CE415A2}" srcOrd="2" destOrd="0" parTransId="{4E8874C2-B3A4-4277-BE5C-8E9DFB4FA127}" sibTransId="{F5F19BF7-B3D6-4DEF-979B-AF4920FE7FB7}"/>
    <dgm:cxn modelId="{C200DE91-AE53-4423-90D6-21B9FF938AC5}" type="presOf" srcId="{940DAAAC-8E28-4A65-A932-18F852E05B3C}" destId="{11766D91-0ACA-416B-88BE-081FAD33F0E4}" srcOrd="0" destOrd="0" presId="urn:microsoft.com/office/officeart/2009/3/layout/IncreasingArrowsProcess"/>
    <dgm:cxn modelId="{D832C540-44E2-496C-A0FD-DA3B6484E6C1}" type="presParOf" srcId="{D99A8695-636E-45D7-A334-4D8B23F5779F}" destId="{C8125707-8BE7-4D81-B608-DD49331FC0E7}" srcOrd="0" destOrd="0" presId="urn:microsoft.com/office/officeart/2009/3/layout/IncreasingArrowsProcess"/>
    <dgm:cxn modelId="{46E2F2E6-C8EA-43A2-92A6-AD71021FE267}" type="presParOf" srcId="{D99A8695-636E-45D7-A334-4D8B23F5779F}" destId="{11766D91-0ACA-416B-88BE-081FAD33F0E4}" srcOrd="1" destOrd="0" presId="urn:microsoft.com/office/officeart/2009/3/layout/IncreasingArrowsProcess"/>
    <dgm:cxn modelId="{12B39903-7962-47C4-BDC8-E22536BFFC3C}" type="presParOf" srcId="{D99A8695-636E-45D7-A334-4D8B23F5779F}" destId="{E62FC041-3B18-423B-9814-D480919C0132}" srcOrd="2" destOrd="0" presId="urn:microsoft.com/office/officeart/2009/3/layout/IncreasingArrowsProcess"/>
    <dgm:cxn modelId="{F75AD032-DCA9-4CB5-BA97-0C4C2EE779C7}" type="presParOf" srcId="{D99A8695-636E-45D7-A334-4D8B23F5779F}" destId="{360871D0-4968-4DB0-9B52-CCC3D750BB4D}" srcOrd="3" destOrd="0" presId="urn:microsoft.com/office/officeart/2009/3/layout/IncreasingArrowsProcess"/>
    <dgm:cxn modelId="{DD9C2B02-7F1F-4800-9516-9216C3F82FD1}" type="presParOf" srcId="{D99A8695-636E-45D7-A334-4D8B23F5779F}" destId="{239642E0-4CF2-47AC-AF68-6E793EE7B6F4}" srcOrd="4" destOrd="0" presId="urn:microsoft.com/office/officeart/2009/3/layout/IncreasingArrowsProcess"/>
    <dgm:cxn modelId="{210ADFB1-5D7A-4F15-B721-9AE7FF4AFA26}" type="presParOf" srcId="{D99A8695-636E-45D7-A334-4D8B23F5779F}" destId="{CB77EA7C-830F-4754-A5FE-965964C9A0A4}"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F78DE0-3135-4522-9BE4-6D134065D46D}">
      <dsp:nvSpPr>
        <dsp:cNvPr id="0" name=""/>
        <dsp:cNvSpPr/>
      </dsp:nvSpPr>
      <dsp:spPr>
        <a:xfrm rot="10800000">
          <a:off x="0" y="87969"/>
          <a:ext cx="4903572" cy="1414988"/>
        </a:xfrm>
        <a:prstGeom prst="trapezoid">
          <a:avLst>
            <a:gd name="adj" fmla="val 58063"/>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t>Most important information at the top</a:t>
          </a:r>
          <a:endParaRPr lang="en-US" sz="2600" kern="1200" dirty="0"/>
        </a:p>
      </dsp:txBody>
      <dsp:txXfrm rot="-10800000">
        <a:off x="858125" y="87969"/>
        <a:ext cx="3187322" cy="1414988"/>
      </dsp:txXfrm>
    </dsp:sp>
    <dsp:sp modelId="{40D95E39-2012-4D5B-96BB-E2CD38BCF69F}">
      <dsp:nvSpPr>
        <dsp:cNvPr id="0" name=""/>
        <dsp:cNvSpPr/>
      </dsp:nvSpPr>
      <dsp:spPr>
        <a:xfrm rot="10800000">
          <a:off x="839317" y="1521664"/>
          <a:ext cx="3260411" cy="1414988"/>
        </a:xfrm>
        <a:prstGeom prst="trapezoid">
          <a:avLst>
            <a:gd name="adj" fmla="val 58063"/>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t>Backup or supplementary information</a:t>
          </a:r>
          <a:endParaRPr lang="en-US" sz="2600" kern="1200" dirty="0"/>
        </a:p>
      </dsp:txBody>
      <dsp:txXfrm rot="-10800000">
        <a:off x="1409889" y="1521664"/>
        <a:ext cx="2119267" cy="1414988"/>
      </dsp:txXfrm>
    </dsp:sp>
    <dsp:sp modelId="{CEB1F11F-C4EC-450F-8B72-B9389F421899}">
      <dsp:nvSpPr>
        <dsp:cNvPr id="0" name=""/>
        <dsp:cNvSpPr/>
      </dsp:nvSpPr>
      <dsp:spPr>
        <a:xfrm rot="10800000">
          <a:off x="1594951" y="2829976"/>
          <a:ext cx="1754456" cy="1392673"/>
        </a:xfrm>
        <a:prstGeom prst="trapezoid">
          <a:avLst>
            <a:gd name="adj" fmla="val 58063"/>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Extra info</a:t>
          </a:r>
        </a:p>
        <a:p>
          <a:pPr lvl="0" algn="ctr" defTabSz="889000">
            <a:lnSpc>
              <a:spcPct val="90000"/>
            </a:lnSpc>
            <a:spcBef>
              <a:spcPct val="0"/>
            </a:spcBef>
            <a:spcAft>
              <a:spcPct val="35000"/>
            </a:spcAft>
          </a:pPr>
          <a:endParaRPr lang="en-US" sz="2800" kern="1200" dirty="0"/>
        </a:p>
      </dsp:txBody>
      <dsp:txXfrm rot="-10800000">
        <a:off x="1594951" y="2829976"/>
        <a:ext cx="1754456" cy="13926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125707-8BE7-4D81-B608-DD49331FC0E7}">
      <dsp:nvSpPr>
        <dsp:cNvPr id="0" name=""/>
        <dsp:cNvSpPr/>
      </dsp:nvSpPr>
      <dsp:spPr>
        <a:xfrm>
          <a:off x="702883" y="0"/>
          <a:ext cx="9367008" cy="1364193"/>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254000" bIns="216566" numCol="1" spcCol="1270" anchor="ctr" anchorCtr="0">
          <a:noAutofit/>
        </a:bodyPr>
        <a:lstStyle/>
        <a:p>
          <a:pPr lvl="0" algn="l" defTabSz="1155700">
            <a:lnSpc>
              <a:spcPct val="90000"/>
            </a:lnSpc>
            <a:spcBef>
              <a:spcPct val="0"/>
            </a:spcBef>
            <a:spcAft>
              <a:spcPct val="35000"/>
            </a:spcAft>
          </a:pPr>
          <a:r>
            <a:rPr lang="en-US" sz="2600" kern="1200" dirty="0" smtClean="0">
              <a:solidFill>
                <a:schemeClr val="tx1"/>
              </a:solidFill>
            </a:rPr>
            <a:t>First email contact should be formal in tone. </a:t>
          </a:r>
          <a:endParaRPr lang="en-US" sz="2600" kern="1200" dirty="0">
            <a:solidFill>
              <a:schemeClr val="tx1"/>
            </a:solidFill>
          </a:endParaRPr>
        </a:p>
      </dsp:txBody>
      <dsp:txXfrm>
        <a:off x="702883" y="341048"/>
        <a:ext cx="9025960" cy="682097"/>
      </dsp:txXfrm>
    </dsp:sp>
    <dsp:sp modelId="{11766D91-0ACA-416B-88BE-081FAD33F0E4}">
      <dsp:nvSpPr>
        <dsp:cNvPr id="0" name=""/>
        <dsp:cNvSpPr/>
      </dsp:nvSpPr>
      <dsp:spPr>
        <a:xfrm>
          <a:off x="702883" y="1062524"/>
          <a:ext cx="2885038" cy="2627938"/>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kern="1200" dirty="0" smtClean="0"/>
            <a:t>Dear Beatrice </a:t>
          </a:r>
          <a:r>
            <a:rPr lang="en-US" sz="2100" kern="1200" dirty="0" err="1" smtClean="0"/>
            <a:t>Yim</a:t>
          </a:r>
          <a:r>
            <a:rPr lang="en-US" sz="2100" kern="1200" dirty="0" smtClean="0"/>
            <a:t>:</a:t>
          </a:r>
        </a:p>
        <a:p>
          <a:pPr lvl="0" algn="l" defTabSz="933450">
            <a:lnSpc>
              <a:spcPct val="90000"/>
            </a:lnSpc>
            <a:spcBef>
              <a:spcPct val="0"/>
            </a:spcBef>
            <a:spcAft>
              <a:spcPct val="35000"/>
            </a:spcAft>
          </a:pPr>
          <a:r>
            <a:rPr lang="en-US" sz="2100" kern="1200" dirty="0" smtClean="0"/>
            <a:t>……………………..</a:t>
          </a:r>
        </a:p>
        <a:p>
          <a:pPr lvl="0" algn="l" defTabSz="933450">
            <a:lnSpc>
              <a:spcPct val="90000"/>
            </a:lnSpc>
            <a:spcBef>
              <a:spcPct val="0"/>
            </a:spcBef>
            <a:spcAft>
              <a:spcPct val="35000"/>
            </a:spcAft>
          </a:pPr>
          <a:r>
            <a:rPr lang="en-US" sz="2100" kern="1200" dirty="0" smtClean="0"/>
            <a:t>……………………..</a:t>
          </a:r>
        </a:p>
        <a:p>
          <a:pPr lvl="0" algn="l" defTabSz="933450">
            <a:lnSpc>
              <a:spcPct val="90000"/>
            </a:lnSpc>
            <a:spcBef>
              <a:spcPct val="0"/>
            </a:spcBef>
            <a:spcAft>
              <a:spcPct val="35000"/>
            </a:spcAft>
          </a:pPr>
          <a:r>
            <a:rPr lang="en-US" sz="2100" kern="1200" dirty="0" smtClean="0"/>
            <a:t>……………………..</a:t>
          </a:r>
        </a:p>
        <a:p>
          <a:pPr lvl="0" algn="l" defTabSz="933450">
            <a:lnSpc>
              <a:spcPct val="90000"/>
            </a:lnSpc>
            <a:spcBef>
              <a:spcPct val="0"/>
            </a:spcBef>
            <a:spcAft>
              <a:spcPct val="35000"/>
            </a:spcAft>
          </a:pPr>
          <a:r>
            <a:rPr lang="en-US" sz="2100" kern="1200" dirty="0" smtClean="0"/>
            <a:t>Sincerely, </a:t>
          </a:r>
        </a:p>
        <a:p>
          <a:pPr lvl="0" algn="l" defTabSz="933450">
            <a:lnSpc>
              <a:spcPct val="90000"/>
            </a:lnSpc>
            <a:spcBef>
              <a:spcPct val="0"/>
            </a:spcBef>
            <a:spcAft>
              <a:spcPct val="35000"/>
            </a:spcAft>
          </a:pPr>
          <a:r>
            <a:rPr lang="en-US" sz="2100" kern="1200" dirty="0" smtClean="0"/>
            <a:t>Val Rodriguez</a:t>
          </a:r>
        </a:p>
      </dsp:txBody>
      <dsp:txXfrm>
        <a:off x="702883" y="1062524"/>
        <a:ext cx="2885038" cy="2627938"/>
      </dsp:txXfrm>
    </dsp:sp>
    <dsp:sp modelId="{E62FC041-3B18-423B-9814-D480919C0132}">
      <dsp:nvSpPr>
        <dsp:cNvPr id="0" name=""/>
        <dsp:cNvSpPr/>
      </dsp:nvSpPr>
      <dsp:spPr>
        <a:xfrm>
          <a:off x="3587921" y="465266"/>
          <a:ext cx="6481969" cy="1364193"/>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254000" bIns="216566" numCol="1" spcCol="1270" anchor="ctr" anchorCtr="0">
          <a:noAutofit/>
        </a:bodyPr>
        <a:lstStyle/>
        <a:p>
          <a:pPr lvl="0" algn="l" defTabSz="1155700">
            <a:lnSpc>
              <a:spcPct val="90000"/>
            </a:lnSpc>
            <a:spcBef>
              <a:spcPct val="0"/>
            </a:spcBef>
            <a:spcAft>
              <a:spcPct val="35000"/>
            </a:spcAft>
          </a:pPr>
          <a:r>
            <a:rPr lang="en-US" sz="2600" kern="1200" dirty="0" smtClean="0">
              <a:solidFill>
                <a:schemeClr val="tx1"/>
              </a:solidFill>
            </a:rPr>
            <a:t>Review how the person signs off via email.</a:t>
          </a:r>
          <a:endParaRPr lang="en-US" sz="2600" kern="1200" dirty="0">
            <a:solidFill>
              <a:schemeClr val="tx1"/>
            </a:solidFill>
          </a:endParaRPr>
        </a:p>
      </dsp:txBody>
      <dsp:txXfrm>
        <a:off x="3587921" y="806314"/>
        <a:ext cx="6140921" cy="682097"/>
      </dsp:txXfrm>
    </dsp:sp>
    <dsp:sp modelId="{360871D0-4968-4DB0-9B52-CCC3D750BB4D}">
      <dsp:nvSpPr>
        <dsp:cNvPr id="0" name=""/>
        <dsp:cNvSpPr/>
      </dsp:nvSpPr>
      <dsp:spPr>
        <a:xfrm>
          <a:off x="3587921" y="1517256"/>
          <a:ext cx="2885038" cy="2627938"/>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kern="1200" dirty="0" smtClean="0"/>
            <a:t>Hello, Val.</a:t>
          </a:r>
        </a:p>
        <a:p>
          <a:pPr lvl="0" algn="l" defTabSz="933450">
            <a:lnSpc>
              <a:spcPct val="90000"/>
            </a:lnSpc>
            <a:spcBef>
              <a:spcPct val="0"/>
            </a:spcBef>
            <a:spcAft>
              <a:spcPct val="35000"/>
            </a:spcAft>
          </a:pPr>
          <a:r>
            <a:rPr lang="en-US" sz="2100" kern="1200" dirty="0" smtClean="0"/>
            <a:t>………………………..</a:t>
          </a:r>
        </a:p>
        <a:p>
          <a:pPr lvl="0" algn="l" defTabSz="933450">
            <a:lnSpc>
              <a:spcPct val="90000"/>
            </a:lnSpc>
            <a:spcBef>
              <a:spcPct val="0"/>
            </a:spcBef>
            <a:spcAft>
              <a:spcPct val="35000"/>
            </a:spcAft>
          </a:pPr>
          <a:r>
            <a:rPr lang="en-US" sz="2100" kern="1200" dirty="0" smtClean="0"/>
            <a:t>………………………..</a:t>
          </a:r>
        </a:p>
        <a:p>
          <a:pPr lvl="0" algn="l" defTabSz="933450">
            <a:lnSpc>
              <a:spcPct val="90000"/>
            </a:lnSpc>
            <a:spcBef>
              <a:spcPct val="0"/>
            </a:spcBef>
            <a:spcAft>
              <a:spcPct val="35000"/>
            </a:spcAft>
          </a:pPr>
          <a:r>
            <a:rPr lang="en-US" sz="2100" kern="1200" dirty="0" smtClean="0"/>
            <a:t>………………………..</a:t>
          </a:r>
        </a:p>
        <a:p>
          <a:pPr lvl="0" algn="l" defTabSz="933450">
            <a:lnSpc>
              <a:spcPct val="90000"/>
            </a:lnSpc>
            <a:spcBef>
              <a:spcPct val="0"/>
            </a:spcBef>
            <a:spcAft>
              <a:spcPct val="35000"/>
            </a:spcAft>
          </a:pPr>
          <a:r>
            <a:rPr lang="en-US" sz="2100" kern="1200" dirty="0" smtClean="0"/>
            <a:t>Kind regards, </a:t>
          </a:r>
        </a:p>
        <a:p>
          <a:pPr lvl="0" algn="l" defTabSz="933450">
            <a:lnSpc>
              <a:spcPct val="90000"/>
            </a:lnSpc>
            <a:spcBef>
              <a:spcPct val="0"/>
            </a:spcBef>
            <a:spcAft>
              <a:spcPct val="35000"/>
            </a:spcAft>
          </a:pPr>
          <a:r>
            <a:rPr lang="en-US" sz="2100" kern="1200" dirty="0" smtClean="0"/>
            <a:t>Betty</a:t>
          </a:r>
          <a:endParaRPr lang="en-US" sz="2100" kern="1200" dirty="0"/>
        </a:p>
      </dsp:txBody>
      <dsp:txXfrm>
        <a:off x="3587921" y="1517256"/>
        <a:ext cx="2885038" cy="2627938"/>
      </dsp:txXfrm>
    </dsp:sp>
    <dsp:sp modelId="{239642E0-4CF2-47AC-AF68-6E793EE7B6F4}">
      <dsp:nvSpPr>
        <dsp:cNvPr id="0" name=""/>
        <dsp:cNvSpPr/>
      </dsp:nvSpPr>
      <dsp:spPr>
        <a:xfrm>
          <a:off x="6472960" y="919997"/>
          <a:ext cx="3596931" cy="1364193"/>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254000" bIns="216566" numCol="1" spcCol="1270" anchor="ctr" anchorCtr="0">
          <a:noAutofit/>
        </a:bodyPr>
        <a:lstStyle/>
        <a:p>
          <a:pPr lvl="0" algn="l" defTabSz="1155700">
            <a:lnSpc>
              <a:spcPct val="90000"/>
            </a:lnSpc>
            <a:spcBef>
              <a:spcPct val="0"/>
            </a:spcBef>
            <a:spcAft>
              <a:spcPct val="35000"/>
            </a:spcAft>
          </a:pPr>
          <a:r>
            <a:rPr lang="en-US" sz="2600" kern="1200" dirty="0" smtClean="0">
              <a:solidFill>
                <a:schemeClr val="tx1"/>
              </a:solidFill>
            </a:rPr>
            <a:t>Now be informal.</a:t>
          </a:r>
          <a:endParaRPr lang="en-US" sz="2600" kern="1200" dirty="0">
            <a:solidFill>
              <a:schemeClr val="tx1"/>
            </a:solidFill>
          </a:endParaRPr>
        </a:p>
      </dsp:txBody>
      <dsp:txXfrm>
        <a:off x="6472960" y="1261045"/>
        <a:ext cx="3255883" cy="682097"/>
      </dsp:txXfrm>
    </dsp:sp>
    <dsp:sp modelId="{CB77EA7C-830F-4754-A5FE-965964C9A0A4}">
      <dsp:nvSpPr>
        <dsp:cNvPr id="0" name=""/>
        <dsp:cNvSpPr/>
      </dsp:nvSpPr>
      <dsp:spPr>
        <a:xfrm>
          <a:off x="6472960" y="1971987"/>
          <a:ext cx="2885038" cy="2589478"/>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kern="1200" dirty="0" smtClean="0"/>
            <a:t>Hi, Betty,</a:t>
          </a:r>
        </a:p>
        <a:p>
          <a:pPr lvl="0" algn="l" defTabSz="933450">
            <a:lnSpc>
              <a:spcPct val="90000"/>
            </a:lnSpc>
            <a:spcBef>
              <a:spcPct val="0"/>
            </a:spcBef>
            <a:spcAft>
              <a:spcPct val="35000"/>
            </a:spcAft>
          </a:pPr>
          <a:r>
            <a:rPr lang="en-US" sz="2100" kern="1200" dirty="0" smtClean="0"/>
            <a:t>……………………….</a:t>
          </a:r>
        </a:p>
        <a:p>
          <a:pPr lvl="0" algn="l" defTabSz="933450">
            <a:lnSpc>
              <a:spcPct val="90000"/>
            </a:lnSpc>
            <a:spcBef>
              <a:spcPct val="0"/>
            </a:spcBef>
            <a:spcAft>
              <a:spcPct val="35000"/>
            </a:spcAft>
          </a:pPr>
          <a:r>
            <a:rPr lang="en-US" sz="2100" kern="1200" dirty="0" smtClean="0"/>
            <a:t>……………………….</a:t>
          </a:r>
        </a:p>
        <a:p>
          <a:pPr lvl="0" algn="l" defTabSz="933450">
            <a:lnSpc>
              <a:spcPct val="90000"/>
            </a:lnSpc>
            <a:spcBef>
              <a:spcPct val="0"/>
            </a:spcBef>
            <a:spcAft>
              <a:spcPct val="35000"/>
            </a:spcAft>
          </a:pPr>
          <a:r>
            <a:rPr lang="en-US" sz="2100" kern="1200" dirty="0" smtClean="0"/>
            <a:t>………………………..</a:t>
          </a:r>
        </a:p>
        <a:p>
          <a:pPr lvl="0" algn="l" defTabSz="933450">
            <a:lnSpc>
              <a:spcPct val="90000"/>
            </a:lnSpc>
            <a:spcBef>
              <a:spcPct val="0"/>
            </a:spcBef>
            <a:spcAft>
              <a:spcPct val="35000"/>
            </a:spcAft>
          </a:pPr>
          <a:r>
            <a:rPr lang="en-US" sz="2100" kern="1200" dirty="0" smtClean="0"/>
            <a:t>Regards, </a:t>
          </a:r>
        </a:p>
        <a:p>
          <a:pPr lvl="0" algn="l" defTabSz="933450">
            <a:lnSpc>
              <a:spcPct val="90000"/>
            </a:lnSpc>
            <a:spcBef>
              <a:spcPct val="0"/>
            </a:spcBef>
            <a:spcAft>
              <a:spcPct val="35000"/>
            </a:spcAft>
          </a:pPr>
          <a:r>
            <a:rPr lang="en-US" sz="2100" kern="1200" dirty="0" smtClean="0"/>
            <a:t>Val</a:t>
          </a:r>
        </a:p>
      </dsp:txBody>
      <dsp:txXfrm>
        <a:off x="6472960" y="1971987"/>
        <a:ext cx="2885038" cy="2589478"/>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B606EB0-F15B-4C57-9729-7A3B1F6FB630}" type="datetimeFigureOut">
              <a:rPr lang="en-US" smtClean="0"/>
              <a:t>11/8/2021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3C493FC-7560-43EE-A33C-FEC3E5722385}" type="slidenum">
              <a:rPr lang="en-US" smtClean="0"/>
              <a:t>‹#›</a:t>
            </a:fld>
            <a:endParaRPr lang="en-US"/>
          </a:p>
        </p:txBody>
      </p:sp>
    </p:spTree>
    <p:extLst>
      <p:ext uri="{BB962C8B-B14F-4D97-AF65-F5344CB8AC3E}">
        <p14:creationId xmlns:p14="http://schemas.microsoft.com/office/powerpoint/2010/main" val="24552231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91F76C8-D53F-47D3-A820-96933B18BE1B}" type="datetimeFigureOut">
              <a:rPr lang="en-US" smtClean="0"/>
              <a:t>11/8/2021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13CA853-3DEB-4CE0-8780-D829C42891BA}" type="slidenum">
              <a:rPr lang="en-US" smtClean="0"/>
              <a:t>‹#›</a:t>
            </a:fld>
            <a:endParaRPr lang="en-US"/>
          </a:p>
        </p:txBody>
      </p:sp>
    </p:spTree>
    <p:extLst>
      <p:ext uri="{BB962C8B-B14F-4D97-AF65-F5344CB8AC3E}">
        <p14:creationId xmlns:p14="http://schemas.microsoft.com/office/powerpoint/2010/main" val="2527434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inc.com/business-insider/best-and-worst-email-greetings.htm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Tutor:</a:t>
            </a:r>
            <a:r>
              <a:rPr lang="en-US" baseline="0" dirty="0" smtClean="0"/>
              <a:t> This quote comes from Jenna Arak’s article in </a:t>
            </a:r>
            <a:r>
              <a:rPr lang="en-US" u="sng" dirty="0" smtClean="0"/>
              <a:t>The Muse</a:t>
            </a:r>
            <a:r>
              <a:rPr lang="en-US" dirty="0" smtClean="0"/>
              <a:t>, “5 Business Writing Mistakes You Don’t Know You’re Making.” https://www.themuse.com/advice/5-business-writing-mistakes-you-dont-know-youre-making</a:t>
            </a:r>
          </a:p>
          <a:p>
            <a:r>
              <a:rPr lang="en-US" dirty="0" smtClean="0"/>
              <a:t>The purpose of</a:t>
            </a:r>
            <a:r>
              <a:rPr lang="en-US" baseline="0" dirty="0" smtClean="0"/>
              <a:t> this slide is to start the conversation about an employee’s ethos. When emailing, a person represents themselves, their company, and their University degree. </a:t>
            </a:r>
            <a:endParaRPr lang="en-US" dirty="0" smtClean="0"/>
          </a:p>
          <a:p>
            <a:endParaRPr lang="en-US" dirty="0"/>
          </a:p>
        </p:txBody>
      </p:sp>
      <p:sp>
        <p:nvSpPr>
          <p:cNvPr id="4" name="Slide Number Placeholder 3"/>
          <p:cNvSpPr>
            <a:spLocks noGrp="1"/>
          </p:cNvSpPr>
          <p:nvPr>
            <p:ph type="sldNum" sz="quarter" idx="10"/>
          </p:nvPr>
        </p:nvSpPr>
        <p:spPr/>
        <p:txBody>
          <a:bodyPr/>
          <a:lstStyle/>
          <a:p>
            <a:fld id="{B13CA853-3DEB-4CE0-8780-D829C42891BA}" type="slidenum">
              <a:rPr lang="en-US" smtClean="0"/>
              <a:t>2</a:t>
            </a:fld>
            <a:endParaRPr lang="en-US"/>
          </a:p>
        </p:txBody>
      </p:sp>
    </p:spTree>
    <p:extLst>
      <p:ext uri="{BB962C8B-B14F-4D97-AF65-F5344CB8AC3E}">
        <p14:creationId xmlns:p14="http://schemas.microsoft.com/office/powerpoint/2010/main" val="2059574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Nancy Flynn’s The</a:t>
            </a:r>
            <a:r>
              <a:rPr lang="en-US" baseline="0" dirty="0" smtClean="0"/>
              <a:t> Business Writing Institute TM, page 35</a:t>
            </a:r>
          </a:p>
          <a:p>
            <a:endParaRPr lang="en-US" baseline="0" dirty="0" smtClean="0"/>
          </a:p>
          <a:p>
            <a:r>
              <a:rPr lang="en-US" sz="2400" dirty="0" smtClean="0"/>
              <a:t>Tutor: We are paralleling slide 7</a:t>
            </a:r>
            <a:endParaRPr lang="en-US" dirty="0"/>
          </a:p>
        </p:txBody>
      </p:sp>
      <p:sp>
        <p:nvSpPr>
          <p:cNvPr id="4" name="Slide Number Placeholder 3"/>
          <p:cNvSpPr>
            <a:spLocks noGrp="1"/>
          </p:cNvSpPr>
          <p:nvPr>
            <p:ph type="sldNum" sz="quarter" idx="10"/>
          </p:nvPr>
        </p:nvSpPr>
        <p:spPr/>
        <p:txBody>
          <a:bodyPr/>
          <a:lstStyle/>
          <a:p>
            <a:fld id="{B13CA853-3DEB-4CE0-8780-D829C42891BA}" type="slidenum">
              <a:rPr lang="en-US" smtClean="0"/>
              <a:t>12</a:t>
            </a:fld>
            <a:endParaRPr lang="en-US"/>
          </a:p>
        </p:txBody>
      </p:sp>
    </p:spTree>
    <p:extLst>
      <p:ext uri="{BB962C8B-B14F-4D97-AF65-F5344CB8AC3E}">
        <p14:creationId xmlns:p14="http://schemas.microsoft.com/office/powerpoint/2010/main" val="1032557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your email is too long and hard to read, at best the message is lost and at worst the email won’t be read.</a:t>
            </a:r>
          </a:p>
          <a:p>
            <a:endParaRPr lang="en-US" dirty="0"/>
          </a:p>
        </p:txBody>
      </p:sp>
      <p:sp>
        <p:nvSpPr>
          <p:cNvPr id="4" name="Slide Number Placeholder 3"/>
          <p:cNvSpPr>
            <a:spLocks noGrp="1"/>
          </p:cNvSpPr>
          <p:nvPr>
            <p:ph type="sldNum" sz="quarter" idx="10"/>
          </p:nvPr>
        </p:nvSpPr>
        <p:spPr/>
        <p:txBody>
          <a:bodyPr/>
          <a:lstStyle/>
          <a:p>
            <a:fld id="{B13CA853-3DEB-4CE0-8780-D829C42891BA}" type="slidenum">
              <a:rPr lang="en-US" smtClean="0"/>
              <a:t>13</a:t>
            </a:fld>
            <a:endParaRPr lang="en-US"/>
          </a:p>
        </p:txBody>
      </p:sp>
    </p:spTree>
    <p:extLst>
      <p:ext uri="{BB962C8B-B14F-4D97-AF65-F5344CB8AC3E}">
        <p14:creationId xmlns:p14="http://schemas.microsoft.com/office/powerpoint/2010/main" val="1733168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Tutor: “A key element of professional success is </a:t>
            </a:r>
            <a:r>
              <a:rPr lang="en-US" b="1" dirty="0" smtClean="0"/>
              <a:t>taking the perspective of others </a:t>
            </a:r>
            <a:r>
              <a:rPr lang="en-US" dirty="0" smtClean="0"/>
              <a:t>and making it as easy as possible for supervisors and co-workers to respond to emails in a timely way. Often this takes the form of doing initial legwork and providing key information up front. For example, an intern requesting supplies should include the prices and item numbers of the items she would like the office manager to purchase; most meeting proposals should include several possible dates/times; questions about specific projects should include key details about the client, timeframe, and the issue at hand; </a:t>
            </a:r>
            <a:r>
              <a:rPr lang="en-US" b="1" dirty="0" smtClean="0"/>
              <a:t>requests for IT support should include screenshots whenever possible</a:t>
            </a:r>
            <a:r>
              <a:rPr lang="en-US" dirty="0" smtClean="0"/>
              <a:t>. Taking the perspective of the email recipient, and considering his/her time constraints and competing priorities, can help all employees communicate efficiently and effectively. I tell my students repeatedly: </a:t>
            </a:r>
            <a:r>
              <a:rPr lang="en-US" b="1" dirty="0" smtClean="0"/>
              <a:t>make it easy for other people to help you</a:t>
            </a:r>
            <a:r>
              <a:rPr lang="en-US" dirty="0" smtClean="0"/>
              <a:t>.” From: Professional Communication: Teaching Students to Use Email Effectively</a:t>
            </a:r>
            <a:r>
              <a:rPr lang="en-US" baseline="0" dirty="0" smtClean="0"/>
              <a:t> </a:t>
            </a:r>
            <a:r>
              <a:rPr lang="en-US" dirty="0" smtClean="0"/>
              <a:t>By </a:t>
            </a:r>
            <a:r>
              <a:rPr lang="en-US" dirty="0" err="1" smtClean="0"/>
              <a:t>Dori</a:t>
            </a:r>
            <a:r>
              <a:rPr lang="en-US" dirty="0" smtClean="0"/>
              <a:t> Peleg </a:t>
            </a:r>
            <a:r>
              <a:rPr lang="en-US" dirty="0" err="1" smtClean="0"/>
              <a:t>Mazor</a:t>
            </a:r>
            <a:r>
              <a:rPr lang="en-US" dirty="0" smtClean="0"/>
              <a:t>: https://associationdatabase.com/aws/NCDA/pt/sd/news_article/94686/_self/CC_layout_details/true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13CA853-3DEB-4CE0-8780-D829C42891BA}" type="slidenum">
              <a:rPr lang="en-US" smtClean="0"/>
              <a:t>14</a:t>
            </a:fld>
            <a:endParaRPr lang="en-US"/>
          </a:p>
        </p:txBody>
      </p:sp>
    </p:spTree>
    <p:extLst>
      <p:ext uri="{BB962C8B-B14F-4D97-AF65-F5344CB8AC3E}">
        <p14:creationId xmlns:p14="http://schemas.microsoft.com/office/powerpoint/2010/main" val="1134478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Colon use (see LinkedIn</a:t>
            </a:r>
            <a:r>
              <a:rPr lang="en-US" baseline="0" dirty="0" smtClean="0"/>
              <a:t> article for informal period and/or comma)</a:t>
            </a:r>
            <a:r>
              <a:rPr lang="en-US" dirty="0" smtClean="0"/>
              <a:t>: </a:t>
            </a:r>
          </a:p>
          <a:p>
            <a:r>
              <a:rPr lang="en-US" dirty="0" smtClean="0"/>
              <a:t>The Everyday</a:t>
            </a:r>
            <a:r>
              <a:rPr lang="en-US" baseline="0" dirty="0" smtClean="0"/>
              <a:t> Writer says colons are used in  salutations/greetings in formal letters. Pg. 442 has the example Dear Dr. Chapman:</a:t>
            </a:r>
          </a:p>
          <a:p>
            <a:r>
              <a:rPr lang="en-US" baseline="0" dirty="0" err="1" smtClean="0"/>
              <a:t>Grammarly</a:t>
            </a:r>
            <a:r>
              <a:rPr lang="en-US" baseline="0" dirty="0" smtClean="0"/>
              <a:t> Blog says, “In business emails, the most formal way of ending a salutation is with a colon. So instead of “Dear Mrs. Johnson,” you should write “Dear Mrs. Johnson</a:t>
            </a:r>
            <a:r>
              <a:rPr lang="en-US" b="1" baseline="0" dirty="0" smtClean="0"/>
              <a:t>:</a:t>
            </a:r>
            <a:r>
              <a:rPr lang="en-US" baseline="0" dirty="0" smtClean="0"/>
              <a:t>” and then continue with the body of the message.” https://www.grammarly.com/blog/comma-rules-for-business-emails/</a:t>
            </a:r>
          </a:p>
          <a:p>
            <a:r>
              <a:rPr lang="en-US" baseline="0" dirty="0" smtClean="0"/>
              <a:t>Business Writing Blog also says use colon in formal business writing: https://www.businesswritingblog.com/business_writing/2006/02/using_commas_wi.html</a:t>
            </a:r>
          </a:p>
          <a:p>
            <a:endParaRPr lang="en-US" baseline="0" dirty="0" smtClean="0"/>
          </a:p>
          <a:p>
            <a:r>
              <a:rPr lang="en-US" baseline="0" dirty="0" smtClean="0"/>
              <a:t>Don’t use a comma with Dear:</a:t>
            </a:r>
          </a:p>
          <a:p>
            <a:r>
              <a:rPr lang="en-US" baseline="0" dirty="0" err="1" smtClean="0"/>
              <a:t>Grammarly</a:t>
            </a:r>
            <a:r>
              <a:rPr lang="en-US" baseline="0" dirty="0" smtClean="0"/>
              <a:t> Blog says Dear + Name means the salutation is composed of an adjective (Dear) and a name, and there’s no comma between the two.</a:t>
            </a:r>
          </a:p>
          <a:p>
            <a:r>
              <a:rPr lang="en-US" baseline="0" dirty="0" smtClean="0"/>
              <a:t>Supported by: </a:t>
            </a:r>
            <a:r>
              <a:rPr lang="en-US" baseline="0" dirty="0" err="1" smtClean="0"/>
              <a:t>Linkedin</a:t>
            </a:r>
            <a:r>
              <a:rPr lang="en-US" baseline="0" dirty="0" smtClean="0"/>
              <a:t> article, Chicago Manual of Style 16</a:t>
            </a:r>
            <a:r>
              <a:rPr lang="en-US" baseline="30000" dirty="0" smtClean="0"/>
              <a:t>th</a:t>
            </a:r>
            <a:r>
              <a:rPr lang="en-US" baseline="0" dirty="0" smtClean="0"/>
              <a:t> edition, Business Writing Blog, Grammar Girl, and The Everyday Writer</a:t>
            </a:r>
          </a:p>
          <a:p>
            <a:endParaRPr lang="en-US" baseline="0" dirty="0" smtClean="0"/>
          </a:p>
          <a:p>
            <a:r>
              <a:rPr lang="en-US" baseline="0" dirty="0" smtClean="0"/>
              <a:t>Use a comma with Hello:</a:t>
            </a:r>
          </a:p>
          <a:p>
            <a:r>
              <a:rPr lang="en-US" baseline="0" dirty="0" err="1" smtClean="0"/>
              <a:t>Grammarly</a:t>
            </a:r>
            <a:r>
              <a:rPr lang="en-US" baseline="0" dirty="0" smtClean="0"/>
              <a:t> Blog says Hello + Name means the salutation is composed by a direct greeting (Hello) and a person’s name. So if you were to write “Good morning, Mrs. Johnson,” you’d have to place a comma between “Good morning” and “Mrs. Johnson.” </a:t>
            </a:r>
          </a:p>
          <a:p>
            <a:r>
              <a:rPr lang="en-US" baseline="0" dirty="0" smtClean="0"/>
              <a:t>Supported by: </a:t>
            </a:r>
            <a:r>
              <a:rPr lang="en-US" baseline="0" dirty="0" err="1" smtClean="0"/>
              <a:t>Linkedin</a:t>
            </a:r>
            <a:r>
              <a:rPr lang="en-US" baseline="0" dirty="0" smtClean="0"/>
              <a:t> article, Chicago Manual of Style 16</a:t>
            </a:r>
            <a:r>
              <a:rPr lang="en-US" baseline="30000" dirty="0" smtClean="0"/>
              <a:t>th</a:t>
            </a:r>
            <a:r>
              <a:rPr lang="en-US" baseline="0" dirty="0" smtClean="0"/>
              <a:t> edition, Business Writing Blog, Grammar Girl, and the Inc. article.  </a:t>
            </a:r>
          </a:p>
        </p:txBody>
      </p:sp>
      <p:sp>
        <p:nvSpPr>
          <p:cNvPr id="4" name="Slide Number Placeholder 3"/>
          <p:cNvSpPr>
            <a:spLocks noGrp="1"/>
          </p:cNvSpPr>
          <p:nvPr>
            <p:ph type="sldNum" sz="quarter" idx="10"/>
          </p:nvPr>
        </p:nvSpPr>
        <p:spPr/>
        <p:txBody>
          <a:bodyPr/>
          <a:lstStyle/>
          <a:p>
            <a:fld id="{B13CA853-3DEB-4CE0-8780-D829C42891BA}" type="slidenum">
              <a:rPr lang="en-US" smtClean="0"/>
              <a:t>16</a:t>
            </a:fld>
            <a:endParaRPr lang="en-US"/>
          </a:p>
        </p:txBody>
      </p:sp>
    </p:spTree>
    <p:extLst>
      <p:ext uri="{BB962C8B-B14F-4D97-AF65-F5344CB8AC3E}">
        <p14:creationId xmlns:p14="http://schemas.microsoft.com/office/powerpoint/2010/main" val="19748416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Tutor:</a:t>
            </a:r>
            <a:r>
              <a:rPr lang="en-US" baseline="0" dirty="0" smtClean="0"/>
              <a:t> “Do not use first names of people you do not know in correspondence (even in text messages) unless invited to do so. Note, however, that an invitation to use a first name could come indirectly; if someone signs a message to you with his or her first name, you are implicitly invited to use the first name as a term of address” (Lunsford, 280). </a:t>
            </a:r>
          </a:p>
          <a:p>
            <a:r>
              <a:rPr lang="en-US" baseline="0" dirty="0" smtClean="0"/>
              <a:t>Tutor: “Unless the person has introduced him- or herself using a nickname or uses one in an email signature, stick to the full name.” From Inc. https://www.inc.com/business-insider/best-and-worst-email-greetings.html</a:t>
            </a:r>
          </a:p>
          <a:p>
            <a:endParaRPr lang="en-US" baseline="0" dirty="0" smtClean="0"/>
          </a:p>
          <a:p>
            <a:r>
              <a:rPr lang="en-US" baseline="0" dirty="0" smtClean="0"/>
              <a:t>Tutor: Also, look at the colon use from formal to less formal. Notice the shift from Beatrice to Betty—they are giving you permission to be informal.</a:t>
            </a:r>
          </a:p>
          <a:p>
            <a:r>
              <a:rPr lang="en-US" baseline="0" dirty="0" smtClean="0"/>
              <a:t>Tutor: Reference no “Mr.” or “Mrs.” in the greeting. Gender neutral.</a:t>
            </a:r>
            <a:endParaRPr lang="en-US" dirty="0"/>
          </a:p>
        </p:txBody>
      </p:sp>
      <p:sp>
        <p:nvSpPr>
          <p:cNvPr id="4" name="Slide Number Placeholder 3"/>
          <p:cNvSpPr>
            <a:spLocks noGrp="1"/>
          </p:cNvSpPr>
          <p:nvPr>
            <p:ph type="sldNum" sz="quarter" idx="10"/>
          </p:nvPr>
        </p:nvSpPr>
        <p:spPr/>
        <p:txBody>
          <a:bodyPr/>
          <a:lstStyle/>
          <a:p>
            <a:fld id="{B13CA853-3DEB-4CE0-8780-D829C42891BA}" type="slidenum">
              <a:rPr lang="en-US" smtClean="0"/>
              <a:t>17</a:t>
            </a:fld>
            <a:endParaRPr lang="en-US"/>
          </a:p>
        </p:txBody>
      </p:sp>
    </p:spTree>
    <p:extLst>
      <p:ext uri="{BB962C8B-B14F-4D97-AF65-F5344CB8AC3E}">
        <p14:creationId xmlns:p14="http://schemas.microsoft.com/office/powerpoint/2010/main" val="1392500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hlinkClick r:id="rId3"/>
              </a:rPr>
              <a:t>https://www.inc.com/business-insider/best-and-worst-email-greetings.html</a:t>
            </a:r>
            <a:r>
              <a:rPr lang="en-US" sz="1200" kern="1200" dirty="0" smtClean="0">
                <a:solidFill>
                  <a:schemeClr val="tx1"/>
                </a:solidFill>
                <a:effectLst/>
                <a:latin typeface="+mn-lt"/>
                <a:ea typeface="+mn-ea"/>
                <a:cs typeface="+mn-cs"/>
              </a:rPr>
              <a:t> </a:t>
            </a:r>
          </a:p>
          <a:p>
            <a:r>
              <a:rPr lang="en-US" dirty="0" smtClean="0"/>
              <a:t>See article for importance</a:t>
            </a:r>
            <a:r>
              <a:rPr lang="en-US" baseline="0" dirty="0" smtClean="0"/>
              <a:t> of knowing who you are addressing and why some greetings don’t work (e.g., good morning, hey, hi there, Mr. Xu, hi all, </a:t>
            </a:r>
            <a:r>
              <a:rPr lang="en-US" b="1" baseline="0" dirty="0" smtClean="0"/>
              <a:t>Ms. (first name</a:t>
            </a:r>
            <a:r>
              <a:rPr lang="en-US" baseline="0" dirty="0" smtClean="0"/>
              <a:t>)) </a:t>
            </a:r>
          </a:p>
          <a:p>
            <a:r>
              <a:rPr lang="en-US" b="0" baseline="0" dirty="0" smtClean="0"/>
              <a:t>Tutor: The formal doesn’t allow for personality. The familiar starts to allow one’s personality to come through, but there’s a limit as we’re still at work. </a:t>
            </a:r>
          </a:p>
          <a:p>
            <a:r>
              <a:rPr lang="en-US" b="0" baseline="0" dirty="0" smtClean="0"/>
              <a:t>The “Inappropriate” column is never appropriate—especially when interacting with someone for the first time. </a:t>
            </a:r>
          </a:p>
          <a:p>
            <a:endParaRPr lang="en-US" dirty="0" smtClean="0"/>
          </a:p>
          <a:p>
            <a:r>
              <a:rPr lang="en-US" dirty="0" smtClean="0"/>
              <a:t>https://www.linkedin.com/pulse/email-salutations-formal-informal-comma-colon-kathleen-a-Watson</a:t>
            </a:r>
          </a:p>
          <a:p>
            <a:r>
              <a:rPr lang="en-US" dirty="0" smtClean="0"/>
              <a:t>Kathleen Watson,</a:t>
            </a:r>
            <a:r>
              <a:rPr lang="en-US" baseline="0" dirty="0" smtClean="0"/>
              <a:t> k</a:t>
            </a:r>
            <a:r>
              <a:rPr lang="en-US" dirty="0" smtClean="0"/>
              <a:t>nown as The Ruthless Editor, says the following in her LinkedIn Learning article: </a:t>
            </a:r>
          </a:p>
          <a:p>
            <a:r>
              <a:rPr lang="en-US" dirty="0" smtClean="0"/>
              <a:t>*If your email has a formal tone, use Dear and a colon at the end your email salutation. </a:t>
            </a:r>
            <a:r>
              <a:rPr lang="en-US" b="1" dirty="0" smtClean="0"/>
              <a:t>Dear Ms. Watson:</a:t>
            </a:r>
          </a:p>
          <a:p>
            <a:r>
              <a:rPr lang="en-US" dirty="0" smtClean="0"/>
              <a:t>*If your email has an informal tone, insert a comma between the greeting and the name, and use either a comma or a period at the end of the greeting. </a:t>
            </a:r>
            <a:r>
              <a:rPr lang="en-US" b="1" dirty="0" smtClean="0"/>
              <a:t>Hello, Kathy,</a:t>
            </a:r>
            <a:r>
              <a:rPr lang="en-US" dirty="0" smtClean="0"/>
              <a:t> (followed by your message) or </a:t>
            </a:r>
            <a:r>
              <a:rPr lang="en-US" b="1" dirty="0" smtClean="0"/>
              <a:t>Hi, Kathy. </a:t>
            </a:r>
            <a:r>
              <a:rPr lang="en-US" dirty="0" smtClean="0"/>
              <a:t>(followed by your message)</a:t>
            </a:r>
            <a:endParaRPr lang="en-US" dirty="0"/>
          </a:p>
        </p:txBody>
      </p:sp>
      <p:sp>
        <p:nvSpPr>
          <p:cNvPr id="4" name="Slide Number Placeholder 3"/>
          <p:cNvSpPr>
            <a:spLocks noGrp="1"/>
          </p:cNvSpPr>
          <p:nvPr>
            <p:ph type="sldNum" sz="quarter" idx="10"/>
          </p:nvPr>
        </p:nvSpPr>
        <p:spPr/>
        <p:txBody>
          <a:bodyPr/>
          <a:lstStyle/>
          <a:p>
            <a:fld id="{B13CA853-3DEB-4CE0-8780-D829C42891BA}" type="slidenum">
              <a:rPr lang="en-US" smtClean="0"/>
              <a:t>18</a:t>
            </a:fld>
            <a:endParaRPr lang="en-US"/>
          </a:p>
        </p:txBody>
      </p:sp>
    </p:spTree>
    <p:extLst>
      <p:ext uri="{BB962C8B-B14F-4D97-AF65-F5344CB8AC3E}">
        <p14:creationId xmlns:p14="http://schemas.microsoft.com/office/powerpoint/2010/main" val="5514680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Organized from Formal to Less Formal. </a:t>
            </a:r>
          </a:p>
          <a:p>
            <a:r>
              <a:rPr lang="en-US" dirty="0" smtClean="0"/>
              <a:t>Tutor: Our</a:t>
            </a:r>
            <a:r>
              <a:rPr lang="en-US" baseline="0" dirty="0" smtClean="0"/>
              <a:t> company has an official signature template: http://www.calstatela.edu/brand/templates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Tutor: see</a:t>
            </a:r>
            <a:r>
              <a:rPr lang="en-US" baseline="0" dirty="0" smtClean="0"/>
              <a:t> this article for meanings and usage of closing: </a:t>
            </a:r>
            <a:r>
              <a:rPr lang="en-US" dirty="0" smtClean="0"/>
              <a:t>https://www.forbes.com/sites/susanadams/2013/09/27/57-ways-to-sign-off-on-an-email/#47abeb1c25d0</a:t>
            </a:r>
            <a:endParaRPr lang="en-US" b="1" dirty="0"/>
          </a:p>
        </p:txBody>
      </p:sp>
      <p:sp>
        <p:nvSpPr>
          <p:cNvPr id="4" name="Slide Number Placeholder 3"/>
          <p:cNvSpPr>
            <a:spLocks noGrp="1"/>
          </p:cNvSpPr>
          <p:nvPr>
            <p:ph type="sldNum" sz="quarter" idx="10"/>
          </p:nvPr>
        </p:nvSpPr>
        <p:spPr/>
        <p:txBody>
          <a:bodyPr/>
          <a:lstStyle/>
          <a:p>
            <a:fld id="{B13CA853-3DEB-4CE0-8780-D829C42891BA}" type="slidenum">
              <a:rPr lang="en-US" smtClean="0"/>
              <a:t>19</a:t>
            </a:fld>
            <a:endParaRPr lang="en-US"/>
          </a:p>
        </p:txBody>
      </p:sp>
    </p:spTree>
    <p:extLst>
      <p:ext uri="{BB962C8B-B14F-4D97-AF65-F5344CB8AC3E}">
        <p14:creationId xmlns:p14="http://schemas.microsoft.com/office/powerpoint/2010/main" val="24246670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TUTOR: Ask the students questions regarding the inverted pyramid. For example: Is the most important part of the email in the first paragraph? What the heck is this email about? Did Tracy give the audience all the information they need? Where’s the meeting? Where? What does Tracy sound like when they begins this email with “sorry”? What are people supposed to do with the attachments? What does Tracy sound like with a salutation to his team at the end. </a:t>
            </a:r>
            <a:endParaRPr lang="en-US" dirty="0"/>
          </a:p>
        </p:txBody>
      </p:sp>
      <p:sp>
        <p:nvSpPr>
          <p:cNvPr id="4" name="Slide Number Placeholder 3"/>
          <p:cNvSpPr>
            <a:spLocks noGrp="1"/>
          </p:cNvSpPr>
          <p:nvPr>
            <p:ph type="sldNum" sz="quarter" idx="10"/>
          </p:nvPr>
        </p:nvSpPr>
        <p:spPr/>
        <p:txBody>
          <a:bodyPr/>
          <a:lstStyle/>
          <a:p>
            <a:fld id="{19214421-835F-489C-90BC-6913926F9AE5}" type="slidenum">
              <a:rPr lang="en-US" smtClean="0"/>
              <a:t>22</a:t>
            </a:fld>
            <a:endParaRPr lang="en-US"/>
          </a:p>
        </p:txBody>
      </p:sp>
    </p:spTree>
    <p:extLst>
      <p:ext uri="{BB962C8B-B14F-4D97-AF65-F5344CB8AC3E}">
        <p14:creationId xmlns:p14="http://schemas.microsoft.com/office/powerpoint/2010/main" val="40580630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What’s wrong with Tracy’s email? In this slide point out all the issues. </a:t>
            </a:r>
          </a:p>
          <a:p>
            <a:r>
              <a:rPr lang="en-US" baseline="0" dirty="0" smtClean="0"/>
              <a:t>Dear all IS NOT WRONG, but there are better ways of addressing a group—especially if it’s a specific group.</a:t>
            </a:r>
          </a:p>
          <a:p>
            <a:r>
              <a:rPr lang="en-US" baseline="0" dirty="0" smtClean="0"/>
              <a:t>Don’t beg. While some people say, never apologize, this instance makes it seem like you’re begging people to come to the meeting. You may want to mention to people that this is the second reminder but you may opt just to ask them to do something like “mark their calendars.” It will depend on who you are (aka your authority) in the group. </a:t>
            </a:r>
          </a:p>
          <a:p>
            <a:r>
              <a:rPr lang="en-US" baseline="0" dirty="0" smtClean="0"/>
              <a:t>Avoid repetition and the word just.</a:t>
            </a:r>
          </a:p>
          <a:p>
            <a:r>
              <a:rPr lang="en-US" baseline="0" dirty="0" smtClean="0"/>
              <a:t>TUTOR to emphasize that “next week” is too vague, have the students “book” this event in their phones or planners. Their inability to “book” this time should convince them that they need to write down days and times for efficient communication. </a:t>
            </a:r>
          </a:p>
          <a:p>
            <a:r>
              <a:rPr lang="en-US" baseline="0" dirty="0" smtClean="0"/>
              <a:t>We should…again are you asking or telling? What’s the purpose of the email?</a:t>
            </a:r>
          </a:p>
          <a:p>
            <a:r>
              <a:rPr lang="en-US" baseline="0" dirty="0" smtClean="0"/>
              <a:t>Attachments are great, but what is the person supposed to do with them? Specifically tell them if they need to be reviewed or read and returned. </a:t>
            </a:r>
          </a:p>
          <a:p>
            <a:r>
              <a:rPr lang="en-US" baseline="0" dirty="0" smtClean="0"/>
              <a:t>Thank you in this position in the email is premature. </a:t>
            </a:r>
          </a:p>
          <a:p>
            <a:r>
              <a:rPr lang="en-US" baseline="0" dirty="0" smtClean="0"/>
              <a:t>Check your syntax (and spelling)</a:t>
            </a:r>
          </a:p>
          <a:p>
            <a:r>
              <a:rPr lang="en-US" baseline="0" dirty="0" smtClean="0"/>
              <a:t>Instance of “oh yeah” when creating a rough draft are hints that this section may need to be reorganized.</a:t>
            </a:r>
          </a:p>
          <a:p>
            <a:r>
              <a:rPr lang="en-US" baseline="0" dirty="0" smtClean="0"/>
              <a:t>Check your signature. Is this the right time in the email thread when a casual signature should be used? </a:t>
            </a:r>
          </a:p>
        </p:txBody>
      </p:sp>
      <p:sp>
        <p:nvSpPr>
          <p:cNvPr id="4" name="Slide Number Placeholder 3"/>
          <p:cNvSpPr>
            <a:spLocks noGrp="1"/>
          </p:cNvSpPr>
          <p:nvPr>
            <p:ph type="sldNum" sz="quarter" idx="10"/>
          </p:nvPr>
        </p:nvSpPr>
        <p:spPr/>
        <p:txBody>
          <a:bodyPr/>
          <a:lstStyle/>
          <a:p>
            <a:fld id="{19214421-835F-489C-90BC-6913926F9AE5}" type="slidenum">
              <a:rPr lang="en-US" smtClean="0"/>
              <a:t>23</a:t>
            </a:fld>
            <a:endParaRPr lang="en-US"/>
          </a:p>
        </p:txBody>
      </p:sp>
    </p:spTree>
    <p:extLst>
      <p:ext uri="{BB962C8B-B14F-4D97-AF65-F5344CB8AC3E}">
        <p14:creationId xmlns:p14="http://schemas.microsoft.com/office/powerpoint/2010/main" val="20849256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TUTOR:</a:t>
            </a:r>
            <a:r>
              <a:rPr lang="en-US" baseline="0" dirty="0" smtClean="0"/>
              <a:t> Please compare and contrast this new draft. HOW does the inverted pyramid parallel the information in this email? Focus on the greeting, the body, and the closing.  Note: The word “</a:t>
            </a:r>
            <a:r>
              <a:rPr lang="en-US" baseline="0" dirty="0" err="1" smtClean="0"/>
              <a:t>oh,yeah</a:t>
            </a:r>
            <a:r>
              <a:rPr lang="en-US" baseline="0" dirty="0" smtClean="0"/>
              <a:t>” has been deleted. </a:t>
            </a:r>
          </a:p>
          <a:p>
            <a:r>
              <a:rPr lang="en-US" baseline="0" dirty="0" smtClean="0"/>
              <a:t>Tutor: If you have time, talk about how to name the files. Example: “Summer 2020 program logistics.doc”  (Note: Word documents tend to be more accessible than PDFs.)</a:t>
            </a:r>
          </a:p>
          <a:p>
            <a:r>
              <a:rPr lang="en-US" baseline="0" dirty="0" smtClean="0"/>
              <a:t>Tutor: Please refer to “from 10 to 11 a.m.” Use the “to” when using “from.” OR use a comma and a hyphen, for example: Wednesday, March 3, 2019, 10-11 a.m.</a:t>
            </a:r>
            <a:endParaRPr lang="en-US" dirty="0"/>
          </a:p>
        </p:txBody>
      </p:sp>
      <p:sp>
        <p:nvSpPr>
          <p:cNvPr id="4" name="Slide Number Placeholder 3"/>
          <p:cNvSpPr>
            <a:spLocks noGrp="1"/>
          </p:cNvSpPr>
          <p:nvPr>
            <p:ph type="sldNum" sz="quarter" idx="10"/>
          </p:nvPr>
        </p:nvSpPr>
        <p:spPr/>
        <p:txBody>
          <a:bodyPr/>
          <a:lstStyle/>
          <a:p>
            <a:fld id="{B13CA853-3DEB-4CE0-8780-D829C42891BA}" type="slidenum">
              <a:rPr lang="en-US" smtClean="0"/>
              <a:t>24</a:t>
            </a:fld>
            <a:endParaRPr lang="en-US"/>
          </a:p>
        </p:txBody>
      </p:sp>
    </p:spTree>
    <p:extLst>
      <p:ext uri="{BB962C8B-B14F-4D97-AF65-F5344CB8AC3E}">
        <p14:creationId xmlns:p14="http://schemas.microsoft.com/office/powerpoint/2010/main" val="3024939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slide with learning objectives.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13CA853-3DEB-4CE0-8780-D829C42891BA}" type="slidenum">
              <a:rPr lang="en-US" smtClean="0"/>
              <a:t>3</a:t>
            </a:fld>
            <a:endParaRPr lang="en-US"/>
          </a:p>
        </p:txBody>
      </p:sp>
    </p:spTree>
    <p:extLst>
      <p:ext uri="{BB962C8B-B14F-4D97-AF65-F5344CB8AC3E}">
        <p14:creationId xmlns:p14="http://schemas.microsoft.com/office/powerpoint/2010/main" val="21344188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Tutor:</a:t>
            </a:r>
            <a:r>
              <a:rPr lang="en-US" baseline="0" dirty="0" smtClean="0"/>
              <a:t> “Business writing tends to use conventional formats and to follow the conventions of standard written English. When you write to employers or prospective employers, stick to more formal communication unless you have a very good reason to do otherwise” (Lunsford, 231). </a:t>
            </a:r>
            <a:endParaRPr lang="en-US" dirty="0"/>
          </a:p>
        </p:txBody>
      </p:sp>
      <p:sp>
        <p:nvSpPr>
          <p:cNvPr id="4" name="Slide Number Placeholder 3"/>
          <p:cNvSpPr>
            <a:spLocks noGrp="1"/>
          </p:cNvSpPr>
          <p:nvPr>
            <p:ph type="sldNum" sz="quarter" idx="10"/>
          </p:nvPr>
        </p:nvSpPr>
        <p:spPr/>
        <p:txBody>
          <a:bodyPr/>
          <a:lstStyle/>
          <a:p>
            <a:fld id="{B13CA853-3DEB-4CE0-8780-D829C42891BA}" type="slidenum">
              <a:rPr lang="en-US" smtClean="0"/>
              <a:t>25</a:t>
            </a:fld>
            <a:endParaRPr lang="en-US"/>
          </a:p>
        </p:txBody>
      </p:sp>
    </p:spTree>
    <p:extLst>
      <p:ext uri="{BB962C8B-B14F-4D97-AF65-F5344CB8AC3E}">
        <p14:creationId xmlns:p14="http://schemas.microsoft.com/office/powerpoint/2010/main" val="17084062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Writing Effective Email page 79</a:t>
            </a:r>
          </a:p>
          <a:p>
            <a:r>
              <a:rPr lang="en-US" baseline="0" dirty="0" smtClean="0"/>
              <a:t>Tutor: “When a </a:t>
            </a:r>
            <a:r>
              <a:rPr lang="en-US" b="1" baseline="0" dirty="0" smtClean="0"/>
              <a:t>pronoun</a:t>
            </a:r>
            <a:r>
              <a:rPr lang="en-US" baseline="0" dirty="0" smtClean="0"/>
              <a:t> is part of a compound subject, complement, object, or appositive, put it in the same case you would use if the pronouns were alone.” See page 385 in Lunsford. </a:t>
            </a:r>
          </a:p>
          <a:p>
            <a:r>
              <a:rPr lang="en-US" baseline="0" dirty="0" smtClean="0"/>
              <a:t>LinkedIn Learning has many writing videos. Participants interested in life-long learning should access those videos. </a:t>
            </a:r>
            <a:endParaRPr lang="en-US" dirty="0"/>
          </a:p>
        </p:txBody>
      </p:sp>
      <p:sp>
        <p:nvSpPr>
          <p:cNvPr id="4" name="Slide Number Placeholder 3"/>
          <p:cNvSpPr>
            <a:spLocks noGrp="1"/>
          </p:cNvSpPr>
          <p:nvPr>
            <p:ph type="sldNum" sz="quarter" idx="10"/>
          </p:nvPr>
        </p:nvSpPr>
        <p:spPr/>
        <p:txBody>
          <a:bodyPr/>
          <a:lstStyle/>
          <a:p>
            <a:fld id="{B13CA853-3DEB-4CE0-8780-D829C42891BA}" type="slidenum">
              <a:rPr lang="en-US" smtClean="0"/>
              <a:t>26</a:t>
            </a:fld>
            <a:endParaRPr lang="en-US"/>
          </a:p>
        </p:txBody>
      </p:sp>
    </p:spTree>
    <p:extLst>
      <p:ext uri="{BB962C8B-B14F-4D97-AF65-F5344CB8AC3E}">
        <p14:creationId xmlns:p14="http://schemas.microsoft.com/office/powerpoint/2010/main" val="34692911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Purdue OWL,  Writing Effective Email by Nancy Flynn, and The Everyday Writer say Titles preceding names should</a:t>
            </a:r>
            <a:r>
              <a:rPr lang="en-US" baseline="0" dirty="0" smtClean="0"/>
              <a:t> be capitalized</a:t>
            </a:r>
            <a:r>
              <a:rPr lang="en-US" dirty="0" smtClean="0"/>
              <a:t>, but not titles that follow names </a:t>
            </a:r>
          </a:p>
          <a:p>
            <a:r>
              <a:rPr lang="en-US" dirty="0" smtClean="0"/>
              <a:t>Capitals before the</a:t>
            </a:r>
            <a:r>
              <a:rPr lang="en-US" baseline="0" dirty="0" smtClean="0"/>
              <a:t> name</a:t>
            </a:r>
            <a:endParaRPr lang="en-US" dirty="0" smtClean="0"/>
          </a:p>
          <a:p>
            <a:r>
              <a:rPr lang="en-US" dirty="0" smtClean="0"/>
              <a:t>Purdue OWL: She worked as the assistant to </a:t>
            </a:r>
            <a:r>
              <a:rPr lang="en-US" b="1" dirty="0" smtClean="0"/>
              <a:t>Mayor </a:t>
            </a:r>
            <a:r>
              <a:rPr lang="en-US" b="1" dirty="0" err="1" smtClean="0"/>
              <a:t>Hanolovi</a:t>
            </a:r>
            <a:r>
              <a:rPr lang="en-US" b="1" dirty="0" smtClean="0"/>
              <a:t>.</a:t>
            </a:r>
          </a:p>
          <a:p>
            <a:r>
              <a:rPr lang="en-US" b="0" dirty="0" smtClean="0"/>
              <a:t>Writing Effective Email: The upcoming conference will be the responsibility of </a:t>
            </a:r>
            <a:r>
              <a:rPr lang="en-US" b="1" dirty="0" smtClean="0"/>
              <a:t>Human Resources Director Mary Smith.</a:t>
            </a:r>
          </a:p>
          <a:p>
            <a:r>
              <a:rPr lang="en-US" b="0" dirty="0" smtClean="0"/>
              <a:t>The Everyday Writer: </a:t>
            </a:r>
            <a:r>
              <a:rPr lang="en-US" b="1" dirty="0" smtClean="0"/>
              <a:t>Chief Justice Roberts</a:t>
            </a:r>
          </a:p>
          <a:p>
            <a:endParaRPr lang="en-US" b="0" dirty="0" smtClean="0"/>
          </a:p>
          <a:p>
            <a:r>
              <a:rPr lang="en-US" b="0" dirty="0" smtClean="0"/>
              <a:t>No</a:t>
            </a:r>
            <a:r>
              <a:rPr lang="en-US" b="0" baseline="0" dirty="0" smtClean="0"/>
              <a:t> caps after the name</a:t>
            </a:r>
            <a:endParaRPr lang="en-US" b="0" dirty="0" smtClean="0"/>
          </a:p>
          <a:p>
            <a:r>
              <a:rPr lang="en-US" dirty="0" smtClean="0"/>
              <a:t>Purdue OWL: I was able to interview Miriam Moss, mayor of </a:t>
            </a:r>
            <a:r>
              <a:rPr lang="en-US" dirty="0" err="1" smtClean="0"/>
              <a:t>Littonville</a:t>
            </a:r>
            <a:r>
              <a:rPr lang="en-US" dirty="0" smtClean="0"/>
              <a:t>.</a:t>
            </a:r>
          </a:p>
          <a:p>
            <a:r>
              <a:rPr lang="en-US" dirty="0" smtClean="0"/>
              <a:t>Writing Effective</a:t>
            </a:r>
            <a:r>
              <a:rPr lang="en-US" baseline="0" dirty="0" smtClean="0"/>
              <a:t> Email: The upcoming conference will be the responsibility of Mary Smith, human resources director.</a:t>
            </a:r>
          </a:p>
          <a:p>
            <a:r>
              <a:rPr lang="en-US" baseline="0" dirty="0" smtClean="0"/>
              <a:t>The Everyday Writer: John Roberts, the chief justice</a:t>
            </a:r>
          </a:p>
          <a:p>
            <a:endParaRPr lang="en-US" dirty="0"/>
          </a:p>
        </p:txBody>
      </p:sp>
      <p:sp>
        <p:nvSpPr>
          <p:cNvPr id="4" name="Slide Number Placeholder 3"/>
          <p:cNvSpPr>
            <a:spLocks noGrp="1"/>
          </p:cNvSpPr>
          <p:nvPr>
            <p:ph type="sldNum" sz="quarter" idx="10"/>
          </p:nvPr>
        </p:nvSpPr>
        <p:spPr/>
        <p:txBody>
          <a:bodyPr/>
          <a:lstStyle/>
          <a:p>
            <a:fld id="{B13CA853-3DEB-4CE0-8780-D829C42891BA}" type="slidenum">
              <a:rPr lang="en-US" smtClean="0"/>
              <a:t>27</a:t>
            </a:fld>
            <a:endParaRPr lang="en-US"/>
          </a:p>
        </p:txBody>
      </p:sp>
    </p:spTree>
    <p:extLst>
      <p:ext uri="{BB962C8B-B14F-4D97-AF65-F5344CB8AC3E}">
        <p14:creationId xmlns:p14="http://schemas.microsoft.com/office/powerpoint/2010/main" val="37335812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definitions come directly from</a:t>
            </a:r>
            <a:r>
              <a:rPr lang="en-US" baseline="0" dirty="0" smtClean="0"/>
              <a:t> Purdue OWL from the Grammar section titled, Spelling: Common Words that Sound Alike. https://owl.purdue.edu/owl/general_writing/grammar/spelling_common_words_that_sound_alike.html</a:t>
            </a:r>
            <a:endParaRPr lang="en-US" dirty="0"/>
          </a:p>
        </p:txBody>
      </p:sp>
      <p:sp>
        <p:nvSpPr>
          <p:cNvPr id="4" name="Slide Number Placeholder 3"/>
          <p:cNvSpPr>
            <a:spLocks noGrp="1"/>
          </p:cNvSpPr>
          <p:nvPr>
            <p:ph type="sldNum" sz="quarter" idx="10"/>
          </p:nvPr>
        </p:nvSpPr>
        <p:spPr/>
        <p:txBody>
          <a:bodyPr/>
          <a:lstStyle/>
          <a:p>
            <a:fld id="{B13CA853-3DEB-4CE0-8780-D829C42891BA}" type="slidenum">
              <a:rPr lang="en-US" smtClean="0"/>
              <a:t>28</a:t>
            </a:fld>
            <a:endParaRPr lang="en-US"/>
          </a:p>
        </p:txBody>
      </p:sp>
    </p:spTree>
    <p:extLst>
      <p:ext uri="{BB962C8B-B14F-4D97-AF65-F5344CB8AC3E}">
        <p14:creationId xmlns:p14="http://schemas.microsoft.com/office/powerpoint/2010/main" val="40946123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Tutor:</a:t>
            </a:r>
            <a:r>
              <a:rPr lang="en-US" baseline="0" dirty="0" smtClean="0"/>
              <a:t> “</a:t>
            </a:r>
            <a:r>
              <a:rPr lang="en-US" dirty="0" smtClean="0"/>
              <a:t>Choose a level of formality for your audience and purpose” (Lunsford,</a:t>
            </a:r>
            <a:r>
              <a:rPr lang="en-US" baseline="0" dirty="0" smtClean="0"/>
              <a:t> 290). </a:t>
            </a:r>
            <a:endParaRPr lang="en-US" dirty="0" smtClean="0"/>
          </a:p>
          <a:p>
            <a:endParaRPr lang="en-US" dirty="0"/>
          </a:p>
        </p:txBody>
      </p:sp>
      <p:sp>
        <p:nvSpPr>
          <p:cNvPr id="4" name="Slide Number Placeholder 3"/>
          <p:cNvSpPr>
            <a:spLocks noGrp="1"/>
          </p:cNvSpPr>
          <p:nvPr>
            <p:ph type="sldNum" sz="quarter" idx="10"/>
          </p:nvPr>
        </p:nvSpPr>
        <p:spPr/>
        <p:txBody>
          <a:bodyPr/>
          <a:lstStyle/>
          <a:p>
            <a:fld id="{B13CA853-3DEB-4CE0-8780-D829C42891BA}" type="slidenum">
              <a:rPr lang="en-US" smtClean="0"/>
              <a:t>29</a:t>
            </a:fld>
            <a:endParaRPr lang="en-US"/>
          </a:p>
        </p:txBody>
      </p:sp>
    </p:spTree>
    <p:extLst>
      <p:ext uri="{BB962C8B-B14F-4D97-AF65-F5344CB8AC3E}">
        <p14:creationId xmlns:p14="http://schemas.microsoft.com/office/powerpoint/2010/main" val="11946273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Tutor: Tell students</a:t>
            </a:r>
            <a:r>
              <a:rPr lang="en-US" baseline="0" dirty="0" smtClean="0"/>
              <a:t> that both </a:t>
            </a:r>
            <a:r>
              <a:rPr lang="en-US" baseline="0" dirty="0" err="1" smtClean="0"/>
              <a:t>Grammarly</a:t>
            </a:r>
            <a:r>
              <a:rPr lang="en-US" baseline="0" dirty="0" smtClean="0"/>
              <a:t> and LinkedIn Learning are available for free through Cal State LA. </a:t>
            </a:r>
          </a:p>
          <a:p>
            <a:r>
              <a:rPr lang="en-US" baseline="0" dirty="0" smtClean="0"/>
              <a:t>Tutors who present this PPT will be required to take a LinkedIn Learning course on business etiquette. </a:t>
            </a:r>
            <a:endParaRPr lang="en-US" dirty="0"/>
          </a:p>
        </p:txBody>
      </p:sp>
      <p:sp>
        <p:nvSpPr>
          <p:cNvPr id="4" name="Slide Number Placeholder 3"/>
          <p:cNvSpPr>
            <a:spLocks noGrp="1"/>
          </p:cNvSpPr>
          <p:nvPr>
            <p:ph type="sldNum" sz="quarter" idx="10"/>
          </p:nvPr>
        </p:nvSpPr>
        <p:spPr/>
        <p:txBody>
          <a:bodyPr/>
          <a:lstStyle/>
          <a:p>
            <a:fld id="{B13CA853-3DEB-4CE0-8780-D829C42891BA}" type="slidenum">
              <a:rPr lang="en-US" smtClean="0"/>
              <a:t>30</a:t>
            </a:fld>
            <a:endParaRPr lang="en-US"/>
          </a:p>
        </p:txBody>
      </p:sp>
    </p:spTree>
    <p:extLst>
      <p:ext uri="{BB962C8B-B14F-4D97-AF65-F5344CB8AC3E}">
        <p14:creationId xmlns:p14="http://schemas.microsoft.com/office/powerpoint/2010/main" val="4103883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Tutor:</a:t>
            </a:r>
            <a:r>
              <a:rPr lang="en-US" baseline="0" dirty="0" smtClean="0"/>
              <a:t> “Remember that much or all of the writing you do at work is essentially public and that employers have access to email written by employees. As always, it’s best to use discretion and caution in all on-the-job communication” (Lunsford, 231). </a:t>
            </a:r>
            <a:endParaRPr lang="en-US" dirty="0"/>
          </a:p>
        </p:txBody>
      </p:sp>
      <p:sp>
        <p:nvSpPr>
          <p:cNvPr id="4" name="Slide Number Placeholder 3"/>
          <p:cNvSpPr>
            <a:spLocks noGrp="1"/>
          </p:cNvSpPr>
          <p:nvPr>
            <p:ph type="sldNum" sz="quarter" idx="10"/>
          </p:nvPr>
        </p:nvSpPr>
        <p:spPr/>
        <p:txBody>
          <a:bodyPr/>
          <a:lstStyle/>
          <a:p>
            <a:fld id="{B13CA853-3DEB-4CE0-8780-D829C42891BA}" type="slidenum">
              <a:rPr lang="en-US" smtClean="0"/>
              <a:t>5</a:t>
            </a:fld>
            <a:endParaRPr lang="en-US"/>
          </a:p>
        </p:txBody>
      </p:sp>
    </p:spTree>
    <p:extLst>
      <p:ext uri="{BB962C8B-B14F-4D97-AF65-F5344CB8AC3E}">
        <p14:creationId xmlns:p14="http://schemas.microsoft.com/office/powerpoint/2010/main" val="1390597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3CA853-3DEB-4CE0-8780-D829C42891BA}" type="slidenum">
              <a:rPr lang="en-US" smtClean="0"/>
              <a:t>6</a:t>
            </a:fld>
            <a:endParaRPr lang="en-US"/>
          </a:p>
        </p:txBody>
      </p:sp>
    </p:spTree>
    <p:extLst>
      <p:ext uri="{BB962C8B-B14F-4D97-AF65-F5344CB8AC3E}">
        <p14:creationId xmlns:p14="http://schemas.microsoft.com/office/powerpoint/2010/main" val="417013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Facilitator should talk about how employees think they’re doing a laudable thing, but in fact they are NOT protecting the company.  The last slides told us that work emails belong to the company. </a:t>
            </a:r>
            <a:endParaRPr lang="en-US" dirty="0"/>
          </a:p>
        </p:txBody>
      </p:sp>
      <p:sp>
        <p:nvSpPr>
          <p:cNvPr id="4" name="Slide Number Placeholder 3"/>
          <p:cNvSpPr>
            <a:spLocks noGrp="1"/>
          </p:cNvSpPr>
          <p:nvPr>
            <p:ph type="sldNum" sz="quarter" idx="10"/>
          </p:nvPr>
        </p:nvSpPr>
        <p:spPr/>
        <p:txBody>
          <a:bodyPr/>
          <a:lstStyle/>
          <a:p>
            <a:fld id="{B13CA853-3DEB-4CE0-8780-D829C42891BA}" type="slidenum">
              <a:rPr lang="en-US" smtClean="0"/>
              <a:t>7</a:t>
            </a:fld>
            <a:endParaRPr lang="en-US"/>
          </a:p>
        </p:txBody>
      </p:sp>
    </p:spTree>
    <p:extLst>
      <p:ext uri="{BB962C8B-B14F-4D97-AF65-F5344CB8AC3E}">
        <p14:creationId xmlns:p14="http://schemas.microsoft.com/office/powerpoint/2010/main" val="3945219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Tutor provide this tip: </a:t>
            </a:r>
          </a:p>
          <a:p>
            <a:r>
              <a:rPr lang="en-US" b="1" dirty="0" smtClean="0"/>
              <a:t>Write</a:t>
            </a:r>
            <a:r>
              <a:rPr lang="en-US" dirty="0" smtClean="0"/>
              <a:t> your email on a Microsoft Word document first. That will allow you to brainstorm, draft, and revise </a:t>
            </a:r>
            <a:r>
              <a:rPr lang="en-US" i="1" dirty="0" smtClean="0"/>
              <a:t>before</a:t>
            </a:r>
            <a:r>
              <a:rPr lang="en-US" dirty="0" smtClean="0"/>
              <a:t> you send the email. </a:t>
            </a:r>
          </a:p>
          <a:p>
            <a:r>
              <a:rPr lang="en-US" dirty="0" smtClean="0"/>
              <a:t>Brainstorming is a skill that</a:t>
            </a:r>
            <a:r>
              <a:rPr lang="en-US" baseline="0" dirty="0" smtClean="0"/>
              <a:t> continues into the workplace. </a:t>
            </a:r>
          </a:p>
          <a:p>
            <a:r>
              <a:rPr lang="en-US" baseline="0" dirty="0" smtClean="0"/>
              <a:t>Think before you email. Recognize your emotions in writing. Don’t write emails if </a:t>
            </a:r>
            <a:r>
              <a:rPr lang="en-US" baseline="0" smtClean="0"/>
              <a:t>you  </a:t>
            </a:r>
            <a:r>
              <a:rPr lang="en-US" baseline="0" dirty="0" smtClean="0"/>
              <a:t>frustrated or rushed; save it in the drafts. Leave sensitive issues for face-to-face meetings or a phone call.</a:t>
            </a:r>
          </a:p>
          <a:p>
            <a:endParaRPr lang="en-US" baseline="0" dirty="0" smtClean="0"/>
          </a:p>
          <a:p>
            <a:r>
              <a:rPr lang="en-US" baseline="0" dirty="0" smtClean="0"/>
              <a:t>Tutor: Foreshadow that you’re going to refer to BCC and CC line; Who am I going to talk to, who else needs to be in the know? Who else needs to know, but others don’t need to know they know. </a:t>
            </a:r>
            <a:endParaRPr lang="en-US" dirty="0" smtClean="0"/>
          </a:p>
          <a:p>
            <a:endParaRPr lang="en-US" dirty="0"/>
          </a:p>
        </p:txBody>
      </p:sp>
      <p:sp>
        <p:nvSpPr>
          <p:cNvPr id="4" name="Slide Number Placeholder 3"/>
          <p:cNvSpPr>
            <a:spLocks noGrp="1"/>
          </p:cNvSpPr>
          <p:nvPr>
            <p:ph type="sldNum" sz="quarter" idx="10"/>
          </p:nvPr>
        </p:nvSpPr>
        <p:spPr/>
        <p:txBody>
          <a:bodyPr/>
          <a:lstStyle/>
          <a:p>
            <a:fld id="{B13CA853-3DEB-4CE0-8780-D829C42891BA}" type="slidenum">
              <a:rPr lang="en-US" smtClean="0"/>
              <a:t>8</a:t>
            </a:fld>
            <a:endParaRPr lang="en-US"/>
          </a:p>
        </p:txBody>
      </p:sp>
    </p:spTree>
    <p:extLst>
      <p:ext uri="{BB962C8B-B14F-4D97-AF65-F5344CB8AC3E}">
        <p14:creationId xmlns:p14="http://schemas.microsoft.com/office/powerpoint/2010/main" val="2087237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Tutor:</a:t>
            </a:r>
            <a:r>
              <a:rPr lang="en-US" baseline="0" dirty="0" smtClean="0"/>
              <a:t> “emphasize that email is best used for exchange of information, clarification, and follow-up, rather than as a substitute for face-to-face dialogue. Students should understand that charged or sensitive topics are best addressed in person (or, if necessary, by phone). Further, an email message sent through a work address is usually considered company property and can easily find its way to more recipients than initially intended. I also discuss the volume of email most professionals cope with and the importance of brevity and using this medium sparingly. Finally, I highlight that students should be attuned to their co-workers’ communication styles and preferences, and use email in ways that conform to workplace norms.” and </a:t>
            </a:r>
          </a:p>
          <a:p>
            <a:r>
              <a:rPr lang="en-US" dirty="0" smtClean="0"/>
              <a:t>“Students should understand the significance of including multiple people on a message and that </a:t>
            </a:r>
            <a:r>
              <a:rPr lang="en-US" b="1" dirty="0" smtClean="0"/>
              <a:t>cc’ing a colleague’s manager may escalate a situation unnecessarily</a:t>
            </a:r>
            <a:r>
              <a:rPr lang="en-US" dirty="0" smtClean="0"/>
              <a:t>. I also encourage students to indicate clearly if a message has multiple recipients (e.g. “Dear Joe, I’d like to introduce you to Jane (cc’d on this message”). This ensures that subsequent replies are suitable for all of the recipients.” </a:t>
            </a:r>
          </a:p>
          <a:p>
            <a:r>
              <a:rPr lang="en-US" dirty="0" smtClean="0"/>
              <a:t>Tutor: If the topic of the Attachment comes up:</a:t>
            </a:r>
            <a:r>
              <a:rPr lang="en-US" baseline="0" dirty="0" smtClean="0"/>
              <a:t> “Detailed attachment names can also reduce frustration on the recipients’ part – a hiring manager will find it easier to find Jane Doe’s application in a sea of downloaded documents if it is named “JaneDoeInternApplication.pdf” (as opposed to “Final Resume” or “Acme Corporation Resume”). </a:t>
            </a:r>
            <a:endParaRPr lang="en-US" dirty="0" smtClean="0"/>
          </a:p>
          <a:p>
            <a:endParaRPr lang="en-US" dirty="0" smtClean="0"/>
          </a:p>
          <a:p>
            <a:r>
              <a:rPr lang="en-US" dirty="0" smtClean="0"/>
              <a:t>This comes directly from Professional Communication: Teaching Students to Use Email Effectively</a:t>
            </a:r>
            <a:r>
              <a:rPr lang="en-US" baseline="0" dirty="0" smtClean="0"/>
              <a:t> by </a:t>
            </a:r>
            <a:r>
              <a:rPr lang="en-US" baseline="0" dirty="0" err="1" smtClean="0"/>
              <a:t>Dori</a:t>
            </a:r>
            <a:r>
              <a:rPr lang="en-US" baseline="0" dirty="0" smtClean="0"/>
              <a:t> Peleg </a:t>
            </a:r>
            <a:r>
              <a:rPr lang="en-US" baseline="0" dirty="0" err="1" smtClean="0"/>
              <a:t>Mazor</a:t>
            </a:r>
            <a:r>
              <a:rPr lang="en-US" baseline="0" dirty="0" smtClean="0"/>
              <a:t>: https://associationdatabase.com/aws/NCDA/pt/sd/news_article/94686/_self/CC_layout_details/true</a:t>
            </a:r>
            <a:endParaRPr lang="en-US" dirty="0"/>
          </a:p>
        </p:txBody>
      </p:sp>
      <p:sp>
        <p:nvSpPr>
          <p:cNvPr id="4" name="Slide Number Placeholder 3"/>
          <p:cNvSpPr>
            <a:spLocks noGrp="1"/>
          </p:cNvSpPr>
          <p:nvPr>
            <p:ph type="sldNum" sz="quarter" idx="10"/>
          </p:nvPr>
        </p:nvSpPr>
        <p:spPr/>
        <p:txBody>
          <a:bodyPr/>
          <a:lstStyle/>
          <a:p>
            <a:fld id="{B13CA853-3DEB-4CE0-8780-D829C42891BA}" type="slidenum">
              <a:rPr lang="en-US" smtClean="0"/>
              <a:t>9</a:t>
            </a:fld>
            <a:endParaRPr lang="en-US"/>
          </a:p>
        </p:txBody>
      </p:sp>
    </p:spTree>
    <p:extLst>
      <p:ext uri="{BB962C8B-B14F-4D97-AF65-F5344CB8AC3E}">
        <p14:creationId xmlns:p14="http://schemas.microsoft.com/office/powerpoint/2010/main" val="2477103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subject line</a:t>
            </a:r>
            <a:r>
              <a:rPr lang="en-US" dirty="0" smtClean="0"/>
              <a:t> should be pertinent to the email’s content and provide enough information that you (or the receiver) can search for your email in the future.</a:t>
            </a:r>
          </a:p>
          <a:p>
            <a:r>
              <a:rPr lang="en-US" dirty="0" smtClean="0"/>
              <a:t>A good subject line will get the recipient to open your email.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subject line should give</a:t>
            </a:r>
            <a:r>
              <a:rPr lang="en-US" baseline="0" dirty="0" smtClean="0"/>
              <a:t> me a snapshot of what the email is going to be about, </a:t>
            </a:r>
            <a:endParaRPr lang="en-US" dirty="0" smtClean="0"/>
          </a:p>
          <a:p>
            <a:endParaRPr lang="en-US" dirty="0" smtClean="0"/>
          </a:p>
          <a:p>
            <a:r>
              <a:rPr lang="en-US" dirty="0" smtClean="0"/>
              <a:t>Tip: Consider writing your subject line </a:t>
            </a:r>
            <a:r>
              <a:rPr lang="en-US" u="sng" dirty="0" smtClean="0"/>
              <a:t>after</a:t>
            </a:r>
            <a:r>
              <a:rPr lang="en-US" dirty="0" smtClean="0"/>
              <a:t> you have drafted your email. </a:t>
            </a:r>
          </a:p>
          <a:p>
            <a:endParaRPr lang="en-US" dirty="0" smtClean="0"/>
          </a:p>
          <a:p>
            <a:r>
              <a:rPr lang="en-US" dirty="0" smtClean="0"/>
              <a:t>Tutor: Please tell students never</a:t>
            </a:r>
            <a:r>
              <a:rPr lang="en-US" baseline="0" dirty="0" smtClean="0"/>
              <a:t> to email an IT department saying, “there’s something wrong with my computer.” IT departments need precise in formation, a picture of the error message if possible. </a:t>
            </a:r>
            <a:endParaRPr lang="en-US" dirty="0"/>
          </a:p>
        </p:txBody>
      </p:sp>
      <p:sp>
        <p:nvSpPr>
          <p:cNvPr id="4" name="Slide Number Placeholder 3"/>
          <p:cNvSpPr>
            <a:spLocks noGrp="1"/>
          </p:cNvSpPr>
          <p:nvPr>
            <p:ph type="sldNum" sz="quarter" idx="10"/>
          </p:nvPr>
        </p:nvSpPr>
        <p:spPr/>
        <p:txBody>
          <a:bodyPr/>
          <a:lstStyle/>
          <a:p>
            <a:fld id="{B13CA853-3DEB-4CE0-8780-D829C42891BA}" type="slidenum">
              <a:rPr lang="en-US" smtClean="0"/>
              <a:t>10</a:t>
            </a:fld>
            <a:endParaRPr lang="en-US"/>
          </a:p>
        </p:txBody>
      </p:sp>
    </p:spTree>
    <p:extLst>
      <p:ext uri="{BB962C8B-B14F-4D97-AF65-F5344CB8AC3E}">
        <p14:creationId xmlns:p14="http://schemas.microsoft.com/office/powerpoint/2010/main" val="827737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Tutor: Please</a:t>
            </a:r>
            <a:r>
              <a:rPr lang="en-US" baseline="0" dirty="0" smtClean="0"/>
              <a:t> give people time to think this question through. </a:t>
            </a:r>
            <a:endParaRPr lang="en-US" dirty="0"/>
          </a:p>
        </p:txBody>
      </p:sp>
      <p:sp>
        <p:nvSpPr>
          <p:cNvPr id="4" name="Slide Number Placeholder 3"/>
          <p:cNvSpPr>
            <a:spLocks noGrp="1"/>
          </p:cNvSpPr>
          <p:nvPr>
            <p:ph type="sldNum" sz="quarter" idx="10"/>
          </p:nvPr>
        </p:nvSpPr>
        <p:spPr/>
        <p:txBody>
          <a:bodyPr/>
          <a:lstStyle/>
          <a:p>
            <a:fld id="{B13CA853-3DEB-4CE0-8780-D829C42891BA}" type="slidenum">
              <a:rPr lang="en-US" smtClean="0"/>
              <a:t>11</a:t>
            </a:fld>
            <a:endParaRPr lang="en-US"/>
          </a:p>
        </p:txBody>
      </p:sp>
    </p:spTree>
    <p:extLst>
      <p:ext uri="{BB962C8B-B14F-4D97-AF65-F5344CB8AC3E}">
        <p14:creationId xmlns:p14="http://schemas.microsoft.com/office/powerpoint/2010/main" val="1626268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334D819-9F07-4261-B09B-9E467E5D9002}" type="datetimeFigureOut">
              <a:rPr lang="en-US" smtClean="0"/>
              <a:pPr/>
              <a:t>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3617531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34D819-9F07-4261-B09B-9E467E5D9002}" type="datetimeFigureOut">
              <a:rPr lang="en-US" smtClean="0"/>
              <a:t>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913368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34D819-9F07-4261-B09B-9E467E5D9002}" type="datetimeFigureOut">
              <a:rPr lang="en-US" smtClean="0"/>
              <a:t>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519550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34D819-9F07-4261-B09B-9E467E5D9002}" type="datetimeFigureOut">
              <a:rPr lang="en-US" smtClean="0"/>
              <a:t>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4294044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334D819-9F07-4261-B09B-9E467E5D9002}" type="datetimeFigureOut">
              <a:rPr lang="en-US" smtClean="0"/>
              <a:pPr/>
              <a:t>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1719919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34D819-9F07-4261-B09B-9E467E5D9002}" type="datetimeFigureOut">
              <a:rPr lang="en-US" smtClean="0"/>
              <a:t>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60429533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334D819-9F07-4261-B09B-9E467E5D9002}" type="datetimeFigureOut">
              <a:rPr lang="en-US" smtClean="0"/>
              <a:t>11/8/2021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48617160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34D819-9F07-4261-B09B-9E467E5D9002}" type="datetimeFigureOut">
              <a:rPr lang="en-US" smtClean="0"/>
              <a:t>11/8/2021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547579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smtClean="0"/>
              <a:t>11/8/2021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58790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334D819-9F07-4261-B09B-9E467E5D9002}" type="datetimeFigureOut">
              <a:rPr lang="en-US" smtClean="0"/>
              <a:t>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400524980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334D819-9F07-4261-B09B-9E467E5D9002}" type="datetimeFigureOut">
              <a:rPr lang="en-US" smtClean="0"/>
              <a:t>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060637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34D819-9F07-4261-B09B-9E467E5D9002}" type="datetimeFigureOut">
              <a:rPr lang="en-US" smtClean="0"/>
              <a:pPr/>
              <a:t>11/8/2021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3042017748"/>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8" Type="http://schemas.openxmlformats.org/officeDocument/2006/relationships/hyperlink" Target="https://www.inc.com/business-insider/best-and-worst-email-greetings.html" TargetMode="External"/><Relationship Id="rId3" Type="http://schemas.openxmlformats.org/officeDocument/2006/relationships/hyperlink" Target="https://engineering.humboldt.edu/resources/technical-communication/email" TargetMode="External"/><Relationship Id="rId7" Type="http://schemas.openxmlformats.org/officeDocument/2006/relationships/hyperlink" Target="https://www.forbes.com/sites/susanadams/2013/09/27/57-ways-to-sign-off-on-an-email/#47abeb1c25d0" TargetMode="External"/><Relationship Id="rId2" Type="http://schemas.openxmlformats.org/officeDocument/2006/relationships/hyperlink" Target="https://owl.purdue.edu/owl/purdue_owl.html" TargetMode="External"/><Relationship Id="rId1" Type="http://schemas.openxmlformats.org/officeDocument/2006/relationships/slideLayout" Target="../slideLayouts/slideLayout2.xml"/><Relationship Id="rId6" Type="http://schemas.openxmlformats.org/officeDocument/2006/relationships/hyperlink" Target="https://www.grammarly.com/blog/comma-rules-for-business-emails/" TargetMode="External"/><Relationship Id="rId11" Type="http://schemas.openxmlformats.org/officeDocument/2006/relationships/hyperlink" Target="https://www.themuse.com/advice/5-business-writing-mistakes-you-dont-know-youre-making" TargetMode="External"/><Relationship Id="rId5" Type="http://schemas.openxmlformats.org/officeDocument/2006/relationships/hyperlink" Target="https://www.quickanddirtytips.com/education/grammar/dear-comma" TargetMode="External"/><Relationship Id="rId10" Type="http://schemas.openxmlformats.org/officeDocument/2006/relationships/hyperlink" Target="https://associationdatabase.com/aws/NCDA/pt/sd/news_article/94686/_self/CC_layout_details/true" TargetMode="External"/><Relationship Id="rId4" Type="http://schemas.openxmlformats.org/officeDocument/2006/relationships/hyperlink" Target="https://www.businesswritingblog.com/business_writing/2006/02/using_commas_wi.html" TargetMode="External"/><Relationship Id="rId9" Type="http://schemas.openxmlformats.org/officeDocument/2006/relationships/hyperlink" Target="https://www.linkedin.com/pulse/email-salutations-formal-informal-comma-colon-kathleen-a-watson"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3503" y="1201647"/>
            <a:ext cx="11029053" cy="2460413"/>
          </a:xfrm>
        </p:spPr>
        <p:txBody>
          <a:bodyPr/>
          <a:lstStyle/>
          <a:p>
            <a:r>
              <a:rPr lang="en-US" dirty="0" smtClean="0"/>
              <a:t>Email Etiquette for Business</a:t>
            </a:r>
            <a:endParaRPr lang="en-US" dirty="0"/>
          </a:p>
        </p:txBody>
      </p:sp>
      <p:sp>
        <p:nvSpPr>
          <p:cNvPr id="4" name="Subtitle 3"/>
          <p:cNvSpPr>
            <a:spLocks noGrp="1"/>
          </p:cNvSpPr>
          <p:nvPr>
            <p:ph type="subTitle" idx="1"/>
          </p:nvPr>
        </p:nvSpPr>
        <p:spPr>
          <a:xfrm>
            <a:off x="667512" y="3662060"/>
            <a:ext cx="10965044" cy="703446"/>
          </a:xfrm>
        </p:spPr>
        <p:txBody>
          <a:bodyPr/>
          <a:lstStyle/>
          <a:p>
            <a:r>
              <a:rPr lang="en-US" dirty="0" smtClean="0"/>
              <a:t>Tips to represent yourself and your company well through email. </a:t>
            </a:r>
            <a:endParaRPr lang="en-US" dirty="0"/>
          </a:p>
        </p:txBody>
      </p:sp>
      <p:pic>
        <p:nvPicPr>
          <p:cNvPr id="6" name="Picture 5" descr="This is a picture of the logo for the Center for Academic Success. The Cal State LA shield is next to the words Center for Academic Success.&#10;" title="Logo for the Center for Academic Succes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8176" y="4759339"/>
            <a:ext cx="5721432" cy="1076097"/>
          </a:xfrm>
          <a:prstGeom prst="rect">
            <a:avLst/>
          </a:prstGeom>
        </p:spPr>
      </p:pic>
      <p:pic>
        <p:nvPicPr>
          <p:cNvPr id="7" name="Picture 6" descr="This is the logo for the Career Development Center at Cal State LA." title="Logo for the Career Development Cent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8202" y="4789868"/>
            <a:ext cx="2710513" cy="1045568"/>
          </a:xfrm>
          <a:prstGeom prst="rect">
            <a:avLst/>
          </a:prstGeom>
        </p:spPr>
      </p:pic>
      <p:pic>
        <p:nvPicPr>
          <p:cNvPr id="3" name="Picture 2" descr="Clipart - Thumbtack note emai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3024" y="398877"/>
            <a:ext cx="3074020" cy="2165904"/>
          </a:xfrm>
          <a:prstGeom prst="rect">
            <a:avLst/>
          </a:prstGeom>
        </p:spPr>
      </p:pic>
    </p:spTree>
    <p:extLst>
      <p:ext uri="{BB962C8B-B14F-4D97-AF65-F5344CB8AC3E}">
        <p14:creationId xmlns:p14="http://schemas.microsoft.com/office/powerpoint/2010/main" val="22638413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Parts of an email: Subject line</a:t>
            </a:r>
            <a:endParaRPr lang="en-US" dirty="0"/>
          </a:p>
        </p:txBody>
      </p:sp>
      <p:graphicFrame>
        <p:nvGraphicFramePr>
          <p:cNvPr id="2" name="Content Placeholder 1" descr="Your subject line should be a clear, precise, and explicit reflection of the email’s content and examples.&#10;&#10;Clear call to action for your boss.&#10;Absence request for Thursday, March 25, 2021&#10;Project development meeting Monday, May 4, 2020 from 10-11:30 a.m. in Conference Room 5&#10;&#10;Explicit word choice used for IT emails. &#10;&#10;Precise information provided. &#10;Reporting error message after software update: Network Path Not Found  &#10;&#10;" title="Parts of an email: Subject line"/>
          <p:cNvGraphicFramePr>
            <a:graphicFrameLocks noGrp="1"/>
          </p:cNvGraphicFramePr>
          <p:nvPr>
            <p:ph sz="half" idx="2"/>
            <p:extLst>
              <p:ext uri="{D42A27DB-BD31-4B8C-83A1-F6EECF244321}">
                <p14:modId xmlns:p14="http://schemas.microsoft.com/office/powerpoint/2010/main" val="1810740229"/>
              </p:ext>
            </p:extLst>
          </p:nvPr>
        </p:nvGraphicFramePr>
        <p:xfrm>
          <a:off x="902825" y="1998663"/>
          <a:ext cx="10023676" cy="3677325"/>
        </p:xfrm>
        <a:graphic>
          <a:graphicData uri="http://schemas.openxmlformats.org/drawingml/2006/table">
            <a:tbl>
              <a:tblPr firstRow="1" bandRow="1">
                <a:tableStyleId>{5C22544A-7EE6-4342-B048-85BDC9FD1C3A}</a:tableStyleId>
              </a:tblPr>
              <a:tblGrid>
                <a:gridCol w="4051140">
                  <a:extLst>
                    <a:ext uri="{9D8B030D-6E8A-4147-A177-3AD203B41FA5}">
                      <a16:colId xmlns:a16="http://schemas.microsoft.com/office/drawing/2014/main" val="787403954"/>
                    </a:ext>
                  </a:extLst>
                </a:gridCol>
                <a:gridCol w="5972536">
                  <a:extLst>
                    <a:ext uri="{9D8B030D-6E8A-4147-A177-3AD203B41FA5}">
                      <a16:colId xmlns:a16="http://schemas.microsoft.com/office/drawing/2014/main" val="3505595269"/>
                    </a:ext>
                  </a:extLst>
                </a:gridCol>
              </a:tblGrid>
              <a:tr h="440988">
                <a:tc>
                  <a:txBody>
                    <a:bodyPr/>
                    <a:lstStyle/>
                    <a:p>
                      <a:r>
                        <a:rPr lang="en-US" dirty="0" smtClean="0">
                          <a:solidFill>
                            <a:schemeClr val="tx1"/>
                          </a:solidFill>
                        </a:rPr>
                        <a:t>Your subject line should</a:t>
                      </a:r>
                      <a:r>
                        <a:rPr lang="en-US" baseline="0" dirty="0" smtClean="0">
                          <a:solidFill>
                            <a:schemeClr val="tx1"/>
                          </a:solidFill>
                        </a:rPr>
                        <a:t> be a clear, precise, and explicit reflection of the email’s content. </a:t>
                      </a:r>
                      <a:endParaRPr lang="en-US" dirty="0">
                        <a:solidFill>
                          <a:schemeClr val="tx1"/>
                        </a:solidFill>
                      </a:endParaRPr>
                    </a:p>
                  </a:txBody>
                  <a:tcPr/>
                </a:tc>
                <a:tc>
                  <a:txBody>
                    <a:bodyPr/>
                    <a:lstStyle/>
                    <a:p>
                      <a:r>
                        <a:rPr lang="en-US" dirty="0" smtClean="0">
                          <a:solidFill>
                            <a:schemeClr val="tx1"/>
                          </a:solidFill>
                        </a:rPr>
                        <a:t>Examples: </a:t>
                      </a:r>
                    </a:p>
                    <a:p>
                      <a:endParaRPr lang="en-US" dirty="0"/>
                    </a:p>
                  </a:txBody>
                  <a:tcPr/>
                </a:tc>
                <a:extLst>
                  <a:ext uri="{0D108BD9-81ED-4DB2-BD59-A6C34878D82A}">
                    <a16:rowId xmlns:a16="http://schemas.microsoft.com/office/drawing/2014/main" val="1192679428"/>
                  </a:ext>
                </a:extLst>
              </a:tr>
              <a:tr h="761157">
                <a:tc>
                  <a:txBody>
                    <a:bodyPr/>
                    <a:lstStyle/>
                    <a:p>
                      <a:r>
                        <a:rPr lang="en-US" b="1" dirty="0" smtClean="0"/>
                        <a:t>Clear</a:t>
                      </a:r>
                      <a:r>
                        <a:rPr lang="en-US" baseline="0" dirty="0" smtClean="0"/>
                        <a:t> call to action for your audience. </a:t>
                      </a:r>
                      <a:endParaRPr lang="en-US" dirty="0"/>
                    </a:p>
                  </a:txBody>
                  <a:tcPr/>
                </a:tc>
                <a:tc>
                  <a:txBody>
                    <a:bodyPr/>
                    <a:lstStyle/>
                    <a:p>
                      <a:r>
                        <a:rPr lang="en-US" dirty="0" smtClean="0"/>
                        <a:t>Absence request for Thursday, March 25, 2021</a:t>
                      </a:r>
                    </a:p>
                    <a:p>
                      <a:endParaRPr lang="en-US" dirty="0"/>
                    </a:p>
                  </a:txBody>
                  <a:tcPr/>
                </a:tc>
                <a:extLst>
                  <a:ext uri="{0D108BD9-81ED-4DB2-BD59-A6C34878D82A}">
                    <a16:rowId xmlns:a16="http://schemas.microsoft.com/office/drawing/2014/main" val="1582245077"/>
                  </a:ext>
                </a:extLst>
              </a:tr>
              <a:tr h="1087368">
                <a:tc>
                  <a:txBody>
                    <a:bodyPr/>
                    <a:lstStyle/>
                    <a:p>
                      <a:r>
                        <a:rPr lang="en-US" b="1" dirty="0" smtClean="0"/>
                        <a:t>Precise</a:t>
                      </a:r>
                      <a:r>
                        <a:rPr lang="en-US" baseline="0" dirty="0" smtClean="0"/>
                        <a:t> information provided</a:t>
                      </a:r>
                      <a:r>
                        <a:rPr lang="en-US" dirty="0" smtClean="0"/>
                        <a:t>. </a:t>
                      </a:r>
                    </a:p>
                    <a:p>
                      <a:endParaRPr lang="en-US" dirty="0"/>
                    </a:p>
                  </a:txBody>
                  <a:tcPr/>
                </a:tc>
                <a:tc>
                  <a:txBody>
                    <a:bodyPr/>
                    <a:lstStyle/>
                    <a:p>
                      <a:r>
                        <a:rPr lang="en-US" dirty="0" smtClean="0"/>
                        <a:t>Project development meeting Monday, May 4, 2020 from 10 to 11:30 a.m. in conference room 5</a:t>
                      </a:r>
                    </a:p>
                    <a:p>
                      <a:endParaRPr lang="en-US" dirty="0"/>
                    </a:p>
                  </a:txBody>
                  <a:tcPr/>
                </a:tc>
                <a:extLst>
                  <a:ext uri="{0D108BD9-81ED-4DB2-BD59-A6C34878D82A}">
                    <a16:rowId xmlns:a16="http://schemas.microsoft.com/office/drawing/2014/main" val="2700101909"/>
                  </a:ext>
                </a:extLst>
              </a:tr>
              <a:tr h="761157">
                <a:tc>
                  <a:txBody>
                    <a:bodyPr/>
                    <a:lstStyle/>
                    <a:p>
                      <a:r>
                        <a:rPr lang="en-US" b="1" dirty="0" smtClean="0"/>
                        <a:t>Explicit</a:t>
                      </a:r>
                      <a:r>
                        <a:rPr lang="en-US" baseline="0" dirty="0" smtClean="0"/>
                        <a:t> word choice. </a:t>
                      </a:r>
                      <a:endParaRPr lang="en-US" dirty="0"/>
                    </a:p>
                  </a:txBody>
                  <a:tcPr/>
                </a:tc>
                <a:tc>
                  <a:txBody>
                    <a:bodyPr/>
                    <a:lstStyle/>
                    <a:p>
                      <a:r>
                        <a:rPr lang="en-US" dirty="0" smtClean="0"/>
                        <a:t>Reporting error message after software update: Network Path Not Found </a:t>
                      </a:r>
                    </a:p>
                    <a:p>
                      <a:endParaRPr lang="en-US" dirty="0"/>
                    </a:p>
                  </a:txBody>
                  <a:tcPr/>
                </a:tc>
                <a:extLst>
                  <a:ext uri="{0D108BD9-81ED-4DB2-BD59-A6C34878D82A}">
                    <a16:rowId xmlns:a16="http://schemas.microsoft.com/office/drawing/2014/main" val="3278119044"/>
                  </a:ext>
                </a:extLst>
              </a:tr>
            </a:tbl>
          </a:graphicData>
        </a:graphic>
      </p:graphicFrame>
      <p:sp>
        <p:nvSpPr>
          <p:cNvPr id="5" name="Rectangle 4" descr="This is an orange rectangle at the top of the slide. It is being used as a decorative element to emphasize that all the slides with orange rectangles are part of the section that deals with the nuts and bolts of writing an email." title="Orange rectangle"/>
          <p:cNvSpPr/>
          <p:nvPr/>
        </p:nvSpPr>
        <p:spPr>
          <a:xfrm>
            <a:off x="0" y="0"/>
            <a:ext cx="3397405" cy="3651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descr="This is an orange rectangle at the bottom of the slide. It is being used as a decorative element to emphasize that all the slides with orange rectangles are part of the section that deals with the nuts and bolts of writing an email." title="Orange rectangle"/>
          <p:cNvSpPr/>
          <p:nvPr/>
        </p:nvSpPr>
        <p:spPr>
          <a:xfrm>
            <a:off x="8794595" y="6492875"/>
            <a:ext cx="3397405" cy="3651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23715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Quiz</a:t>
            </a:r>
            <a:endParaRPr lang="en-US" dirty="0"/>
          </a:p>
        </p:txBody>
      </p:sp>
      <p:graphicFrame>
        <p:nvGraphicFramePr>
          <p:cNvPr id="9" name="Content Placeholder 8" descr="Participants should select which is the best subject line based on these five options. &#10;&#10;Option one is hey with an exclamation point&#10;&#10;Option two is here you go&#10;&#10;Option three is from tuesday&#10;&#10;Option four is staff meeting notes from Tuesday, May 19, 2020 at 2 PM&#10;&#10;Option 5 is follow up&#10;&#10;An arrow indicates that the best example of a subject line based on this list is option four staff meeting notes from Tuesday, May 19, 2020 at 2 PM" title="Table providing options of subject line examples"/>
          <p:cNvGraphicFramePr>
            <a:graphicFrameLocks noGrp="1"/>
          </p:cNvGraphicFramePr>
          <p:nvPr>
            <p:ph sz="half" idx="1"/>
            <p:extLst>
              <p:ext uri="{D42A27DB-BD31-4B8C-83A1-F6EECF244321}">
                <p14:modId xmlns:p14="http://schemas.microsoft.com/office/powerpoint/2010/main" val="3528680476"/>
              </p:ext>
            </p:extLst>
          </p:nvPr>
        </p:nvGraphicFramePr>
        <p:xfrm>
          <a:off x="838200" y="2150478"/>
          <a:ext cx="5180914" cy="2494280"/>
        </p:xfrm>
        <a:graphic>
          <a:graphicData uri="http://schemas.openxmlformats.org/drawingml/2006/table">
            <a:tbl>
              <a:tblPr firstRow="1" bandRow="1">
                <a:tableStyleId>{5C22544A-7EE6-4342-B048-85BDC9FD1C3A}</a:tableStyleId>
              </a:tblPr>
              <a:tblGrid>
                <a:gridCol w="682319">
                  <a:extLst>
                    <a:ext uri="{9D8B030D-6E8A-4147-A177-3AD203B41FA5}">
                      <a16:colId xmlns:a16="http://schemas.microsoft.com/office/drawing/2014/main" val="1355425774"/>
                    </a:ext>
                  </a:extLst>
                </a:gridCol>
                <a:gridCol w="4498595">
                  <a:extLst>
                    <a:ext uri="{9D8B030D-6E8A-4147-A177-3AD203B41FA5}">
                      <a16:colId xmlns:a16="http://schemas.microsoft.com/office/drawing/2014/main" val="1158130185"/>
                    </a:ext>
                  </a:extLst>
                </a:gridCol>
              </a:tblGrid>
              <a:tr h="370840">
                <a:tc>
                  <a:txBody>
                    <a:bodyPr/>
                    <a:lstStyle/>
                    <a:p>
                      <a:endParaRPr lang="en-US" dirty="0"/>
                    </a:p>
                  </a:txBody>
                  <a:tcPr marL="87525" marR="87525"/>
                </a:tc>
                <a:tc>
                  <a:txBody>
                    <a:bodyPr/>
                    <a:lstStyle/>
                    <a:p>
                      <a:r>
                        <a:rPr lang="en-US" dirty="0" smtClean="0">
                          <a:solidFill>
                            <a:schemeClr val="tx1"/>
                          </a:solidFill>
                        </a:rPr>
                        <a:t>Subject line examples</a:t>
                      </a:r>
                      <a:endParaRPr lang="en-US" dirty="0">
                        <a:solidFill>
                          <a:schemeClr val="tx1"/>
                        </a:solidFill>
                      </a:endParaRPr>
                    </a:p>
                  </a:txBody>
                  <a:tcPr marL="87525" marR="87525"/>
                </a:tc>
                <a:extLst>
                  <a:ext uri="{0D108BD9-81ED-4DB2-BD59-A6C34878D82A}">
                    <a16:rowId xmlns:a16="http://schemas.microsoft.com/office/drawing/2014/main" val="1751162731"/>
                  </a:ext>
                </a:extLst>
              </a:tr>
              <a:tr h="370840">
                <a:tc>
                  <a:txBody>
                    <a:bodyPr/>
                    <a:lstStyle/>
                    <a:p>
                      <a:r>
                        <a:rPr lang="en-US" dirty="0" smtClean="0"/>
                        <a:t>1</a:t>
                      </a:r>
                      <a:endParaRPr lang="en-US" dirty="0"/>
                    </a:p>
                  </a:txBody>
                  <a:tcPr marL="87525" marR="87525"/>
                </a:tc>
                <a:tc>
                  <a:txBody>
                    <a:bodyPr/>
                    <a:lstStyle/>
                    <a:p>
                      <a:r>
                        <a:rPr lang="en-US" dirty="0" smtClean="0"/>
                        <a:t>RE:</a:t>
                      </a:r>
                      <a:r>
                        <a:rPr lang="en-US" baseline="0" dirty="0" smtClean="0"/>
                        <a:t> </a:t>
                      </a:r>
                      <a:r>
                        <a:rPr lang="en-US" dirty="0" smtClean="0"/>
                        <a:t>Hey!</a:t>
                      </a:r>
                      <a:endParaRPr lang="en-US" dirty="0"/>
                    </a:p>
                  </a:txBody>
                  <a:tcPr marL="87525" marR="87525"/>
                </a:tc>
                <a:extLst>
                  <a:ext uri="{0D108BD9-81ED-4DB2-BD59-A6C34878D82A}">
                    <a16:rowId xmlns:a16="http://schemas.microsoft.com/office/drawing/2014/main" val="1929361841"/>
                  </a:ext>
                </a:extLst>
              </a:tr>
              <a:tr h="370840">
                <a:tc>
                  <a:txBody>
                    <a:bodyPr/>
                    <a:lstStyle/>
                    <a:p>
                      <a:r>
                        <a:rPr lang="en-US" dirty="0" smtClean="0"/>
                        <a:t>2</a:t>
                      </a:r>
                      <a:endParaRPr lang="en-US" dirty="0"/>
                    </a:p>
                  </a:txBody>
                  <a:tcPr marL="87525" marR="87525"/>
                </a:tc>
                <a:tc>
                  <a:txBody>
                    <a:bodyPr/>
                    <a:lstStyle/>
                    <a:p>
                      <a:r>
                        <a:rPr lang="en-US" dirty="0" smtClean="0"/>
                        <a:t>Here you go</a:t>
                      </a:r>
                      <a:endParaRPr lang="en-US" dirty="0"/>
                    </a:p>
                  </a:txBody>
                  <a:tcPr marL="87525" marR="87525"/>
                </a:tc>
                <a:extLst>
                  <a:ext uri="{0D108BD9-81ED-4DB2-BD59-A6C34878D82A}">
                    <a16:rowId xmlns:a16="http://schemas.microsoft.com/office/drawing/2014/main" val="181576088"/>
                  </a:ext>
                </a:extLst>
              </a:tr>
              <a:tr h="370840">
                <a:tc>
                  <a:txBody>
                    <a:bodyPr/>
                    <a:lstStyle/>
                    <a:p>
                      <a:r>
                        <a:rPr lang="en-US" dirty="0" smtClean="0"/>
                        <a:t>3</a:t>
                      </a:r>
                      <a:endParaRPr lang="en-US" dirty="0"/>
                    </a:p>
                  </a:txBody>
                  <a:tcPr marL="87525" marR="87525"/>
                </a:tc>
                <a:tc>
                  <a:txBody>
                    <a:bodyPr/>
                    <a:lstStyle/>
                    <a:p>
                      <a:r>
                        <a:rPr lang="en-US" dirty="0" smtClean="0"/>
                        <a:t>From </a:t>
                      </a:r>
                      <a:r>
                        <a:rPr lang="en-US" dirty="0" err="1" smtClean="0"/>
                        <a:t>tuesday</a:t>
                      </a:r>
                      <a:endParaRPr lang="en-US" dirty="0"/>
                    </a:p>
                  </a:txBody>
                  <a:tcPr marL="87525" marR="87525"/>
                </a:tc>
                <a:extLst>
                  <a:ext uri="{0D108BD9-81ED-4DB2-BD59-A6C34878D82A}">
                    <a16:rowId xmlns:a16="http://schemas.microsoft.com/office/drawing/2014/main" val="2211383422"/>
                  </a:ext>
                </a:extLst>
              </a:tr>
              <a:tr h="370840">
                <a:tc>
                  <a:txBody>
                    <a:bodyPr/>
                    <a:lstStyle/>
                    <a:p>
                      <a:r>
                        <a:rPr lang="en-US" dirty="0" smtClean="0"/>
                        <a:t>4</a:t>
                      </a:r>
                      <a:endParaRPr lang="en-US" dirty="0"/>
                    </a:p>
                  </a:txBody>
                  <a:tcPr marL="87525" marR="87525"/>
                </a:tc>
                <a:tc>
                  <a:txBody>
                    <a:bodyPr/>
                    <a:lstStyle/>
                    <a:p>
                      <a:r>
                        <a:rPr lang="en-US" dirty="0" smtClean="0"/>
                        <a:t>Staff meeting notes from Tuesday,</a:t>
                      </a:r>
                      <a:r>
                        <a:rPr lang="en-US" baseline="0" dirty="0" smtClean="0"/>
                        <a:t> May 19, 2020 at 2 PM</a:t>
                      </a:r>
                      <a:endParaRPr lang="en-US" dirty="0"/>
                    </a:p>
                  </a:txBody>
                  <a:tcPr marL="87525" marR="87525"/>
                </a:tc>
                <a:extLst>
                  <a:ext uri="{0D108BD9-81ED-4DB2-BD59-A6C34878D82A}">
                    <a16:rowId xmlns:a16="http://schemas.microsoft.com/office/drawing/2014/main" val="3747090153"/>
                  </a:ext>
                </a:extLst>
              </a:tr>
              <a:tr h="370840">
                <a:tc>
                  <a:txBody>
                    <a:bodyPr/>
                    <a:lstStyle/>
                    <a:p>
                      <a:r>
                        <a:rPr lang="en-US" dirty="0" smtClean="0"/>
                        <a:t>5</a:t>
                      </a:r>
                      <a:endParaRPr lang="en-US" dirty="0"/>
                    </a:p>
                  </a:txBody>
                  <a:tcPr marL="87525" marR="87525"/>
                </a:tc>
                <a:tc>
                  <a:txBody>
                    <a:bodyPr/>
                    <a:lstStyle/>
                    <a:p>
                      <a:r>
                        <a:rPr lang="en-US" dirty="0" smtClean="0"/>
                        <a:t>FW: Follow-up</a:t>
                      </a:r>
                      <a:endParaRPr lang="en-US" dirty="0"/>
                    </a:p>
                  </a:txBody>
                  <a:tcPr marL="87525" marR="87525"/>
                </a:tc>
                <a:extLst>
                  <a:ext uri="{0D108BD9-81ED-4DB2-BD59-A6C34878D82A}">
                    <a16:rowId xmlns:a16="http://schemas.microsoft.com/office/drawing/2014/main" val="2898461082"/>
                  </a:ext>
                </a:extLst>
              </a:tr>
            </a:tbl>
          </a:graphicData>
        </a:graphic>
      </p:graphicFrame>
      <p:sp>
        <p:nvSpPr>
          <p:cNvPr id="6" name="Text Placeholder 5"/>
          <p:cNvSpPr>
            <a:spLocks noGrp="1"/>
          </p:cNvSpPr>
          <p:nvPr>
            <p:ph sz="half" idx="2"/>
          </p:nvPr>
        </p:nvSpPr>
        <p:spPr>
          <a:xfrm>
            <a:off x="6172200" y="2055813"/>
            <a:ext cx="5181600" cy="4121150"/>
          </a:xfrm>
        </p:spPr>
        <p:txBody>
          <a:bodyPr>
            <a:normAutofit/>
          </a:bodyPr>
          <a:lstStyle/>
          <a:p>
            <a:pPr marL="0" indent="0">
              <a:buNone/>
            </a:pPr>
            <a:r>
              <a:rPr lang="en-US" sz="2400" dirty="0" smtClean="0"/>
              <a:t>Imagine you took meeting notes for your boss. </a:t>
            </a:r>
          </a:p>
          <a:p>
            <a:pPr marL="0" indent="0">
              <a:buNone/>
            </a:pPr>
            <a:r>
              <a:rPr lang="en-US" sz="2400" dirty="0" smtClean="0"/>
              <a:t>Which of these subject lines will make it easy for your boss to retrieve the notes at a later date? </a:t>
            </a:r>
            <a:endParaRPr lang="en-US" sz="2400" dirty="0"/>
          </a:p>
        </p:txBody>
      </p:sp>
      <p:sp>
        <p:nvSpPr>
          <p:cNvPr id="2" name="Right Arrow 1" descr="This arrow tells the reader that the correct answer for this quiz is option 4 staff meeting notes from Tuesday, May 19, 2020 at 2 PM" title="Arrow signaling correct answer"/>
          <p:cNvSpPr/>
          <p:nvPr/>
        </p:nvSpPr>
        <p:spPr>
          <a:xfrm>
            <a:off x="77998" y="3761413"/>
            <a:ext cx="67791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descr="This is an orange rectangle at the top of the slide. It is being used as a decorative element to emphasize that all the slides with orange rectangles are part of the section that deals with the nuts and bolts of writing an email." title="Orange rectangle"/>
          <p:cNvSpPr/>
          <p:nvPr/>
        </p:nvSpPr>
        <p:spPr>
          <a:xfrm>
            <a:off x="0" y="0"/>
            <a:ext cx="3397405" cy="3651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descr="This is an orange rectangle at the bottom of the slide. It is being used as a decorative element to emphasize that all the slides with orange rectangles are part of the section that deals with the nuts and bolts of writing an email." title="Orange rectangle"/>
          <p:cNvSpPr/>
          <p:nvPr/>
        </p:nvSpPr>
        <p:spPr>
          <a:xfrm>
            <a:off x="8794595" y="6492875"/>
            <a:ext cx="3397405" cy="3651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Using graphic art, the word quiz hangs over the slide. " title="Quiz"/>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2819" y="0"/>
            <a:ext cx="2502263" cy="1876697"/>
          </a:xfrm>
          <a:prstGeom prst="rect">
            <a:avLst/>
          </a:prstGeom>
        </p:spPr>
      </p:pic>
    </p:spTree>
    <p:extLst>
      <p:ext uri="{BB962C8B-B14F-4D97-AF65-F5344CB8AC3E}">
        <p14:creationId xmlns:p14="http://schemas.microsoft.com/office/powerpoint/2010/main" val="214085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Parts of an email: Body of the email</a:t>
            </a:r>
            <a:endParaRPr lang="en-US" dirty="0"/>
          </a:p>
        </p:txBody>
      </p:sp>
      <p:sp>
        <p:nvSpPr>
          <p:cNvPr id="6" name="Content Placeholder 5"/>
          <p:cNvSpPr>
            <a:spLocks noGrp="1"/>
          </p:cNvSpPr>
          <p:nvPr>
            <p:ph sz="half" idx="2"/>
          </p:nvPr>
        </p:nvSpPr>
        <p:spPr/>
        <p:txBody>
          <a:bodyPr>
            <a:normAutofit fontScale="92500" lnSpcReduction="20000"/>
          </a:bodyPr>
          <a:lstStyle/>
          <a:p>
            <a:pPr marL="0" indent="0">
              <a:buNone/>
            </a:pPr>
            <a:r>
              <a:rPr lang="en-US" dirty="0" smtClean="0"/>
              <a:t>Your first section should answer the following questions regarding purpose: Is an email the appropriate method of communication? Why am I sending this email? What action do I want my reader to take? Do I need to include a deadline? </a:t>
            </a:r>
          </a:p>
          <a:p>
            <a:pPr marL="0" indent="0">
              <a:buNone/>
            </a:pPr>
            <a:r>
              <a:rPr lang="en-US" dirty="0" smtClean="0"/>
              <a:t>Your second section should answer the question: What information will my reader need in order to achieve my purpose?</a:t>
            </a:r>
          </a:p>
          <a:p>
            <a:pPr marL="0" indent="0">
              <a:buNone/>
            </a:pPr>
            <a:r>
              <a:rPr lang="en-US" dirty="0" smtClean="0"/>
              <a:t>Your third section should include extra information, if pertinent. Keep your email to one or two topics. </a:t>
            </a:r>
            <a:endParaRPr lang="en-US" dirty="0"/>
          </a:p>
        </p:txBody>
      </p:sp>
      <p:graphicFrame>
        <p:nvGraphicFramePr>
          <p:cNvPr id="7" name="Diagram 6" descr="The top of the pyramid reads most important information at top&#10;&#10;The middle of the pyramid reads backup or supplementary information&#10;&#10;The bottom of the pyramid reads extra information" title="Inverted pyramid illustrating how information should be sequenced in an email"/>
          <p:cNvGraphicFramePr/>
          <p:nvPr>
            <p:extLst>
              <p:ext uri="{D42A27DB-BD31-4B8C-83A1-F6EECF244321}">
                <p14:modId xmlns:p14="http://schemas.microsoft.com/office/powerpoint/2010/main" val="507571023"/>
              </p:ext>
            </p:extLst>
          </p:nvPr>
        </p:nvGraphicFramePr>
        <p:xfrm>
          <a:off x="1251678" y="1786544"/>
          <a:ext cx="4903573" cy="4222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descr="This is an orange rectangle at the top of the slide. It is being used as a decorative element to emphasize that all the slides with orange rectangles are part of the section that deals with the nuts and bolts of writing an email." title="Orange rectangle"/>
          <p:cNvSpPr/>
          <p:nvPr/>
        </p:nvSpPr>
        <p:spPr>
          <a:xfrm>
            <a:off x="0" y="0"/>
            <a:ext cx="3397405" cy="3651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descr="This is an orange rectangle at the bottom of the slide. It is being used as a decorative element to emphasize that all the slides with orange rectangles are part of the section that deals with the nuts and bolts of writing an email." title="Orange rectangle"/>
          <p:cNvSpPr/>
          <p:nvPr/>
        </p:nvSpPr>
        <p:spPr>
          <a:xfrm>
            <a:off x="8794595" y="6492875"/>
            <a:ext cx="3397405" cy="3651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0938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Graphic spid="7"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Quiz</a:t>
            </a:r>
            <a:endParaRPr lang="en-US" dirty="0"/>
          </a:p>
        </p:txBody>
      </p:sp>
      <p:sp>
        <p:nvSpPr>
          <p:cNvPr id="4" name="Content Placeholder 3"/>
          <p:cNvSpPr>
            <a:spLocks noGrp="1"/>
          </p:cNvSpPr>
          <p:nvPr>
            <p:ph sz="half" idx="1"/>
          </p:nvPr>
        </p:nvSpPr>
        <p:spPr/>
        <p:txBody>
          <a:bodyPr/>
          <a:lstStyle/>
          <a:p>
            <a:r>
              <a:rPr lang="en-US" dirty="0" smtClean="0"/>
              <a:t>True!</a:t>
            </a:r>
          </a:p>
          <a:p>
            <a:endParaRPr lang="en-US" dirty="0" smtClean="0"/>
          </a:p>
          <a:p>
            <a:r>
              <a:rPr lang="en-US" dirty="0" smtClean="0"/>
              <a:t>The first one to two sentences should clearly state the purpose of your email. </a:t>
            </a:r>
          </a:p>
        </p:txBody>
      </p:sp>
      <p:sp>
        <p:nvSpPr>
          <p:cNvPr id="5" name="Text Placeholder 4"/>
          <p:cNvSpPr>
            <a:spLocks noGrp="1"/>
          </p:cNvSpPr>
          <p:nvPr>
            <p:ph sz="half" idx="2"/>
          </p:nvPr>
        </p:nvSpPr>
        <p:spPr/>
        <p:txBody>
          <a:bodyPr>
            <a:normAutofit/>
          </a:bodyPr>
          <a:lstStyle/>
          <a:p>
            <a:pPr marL="0" indent="0">
              <a:buNone/>
            </a:pPr>
            <a:r>
              <a:rPr lang="en-US" sz="2800" dirty="0" smtClean="0"/>
              <a:t>True or False: </a:t>
            </a:r>
          </a:p>
          <a:p>
            <a:pPr marL="0" indent="0">
              <a:buNone/>
            </a:pPr>
            <a:endParaRPr lang="en-US" sz="2800" dirty="0" smtClean="0"/>
          </a:p>
          <a:p>
            <a:pPr marL="0" indent="0">
              <a:buNone/>
            </a:pPr>
            <a:r>
              <a:rPr lang="en-US" sz="2800" dirty="0" smtClean="0"/>
              <a:t>The first section of the email should tell the reader what you want them to do, what you want to inform them of, or what you want to give them. </a:t>
            </a:r>
            <a:endParaRPr lang="en-US" sz="2800" dirty="0"/>
          </a:p>
        </p:txBody>
      </p:sp>
      <p:sp>
        <p:nvSpPr>
          <p:cNvPr id="6" name="Rectangle 5" descr="This is an orange rectangle at the top of the slide. It is being used as a decorative element to emphasize that all the slides with orange rectangles are part of the section that deals with the nuts and bolts of writing an email." title="Orange rectangle"/>
          <p:cNvSpPr/>
          <p:nvPr/>
        </p:nvSpPr>
        <p:spPr>
          <a:xfrm>
            <a:off x="0" y="0"/>
            <a:ext cx="3397405" cy="3651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descr="This is an orange rectangle at the bottom of the slide. It is being used as a decorative element to emphasize that all the slides with orange rectangles are part of the section that deals with the nuts and bolts of writing an email." title="Orange rectangle"/>
          <p:cNvSpPr/>
          <p:nvPr/>
        </p:nvSpPr>
        <p:spPr>
          <a:xfrm>
            <a:off x="8794595" y="6492875"/>
            <a:ext cx="3397405" cy="3651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Mathematics Quiz - Gonit Sor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2819" y="0"/>
            <a:ext cx="2502263" cy="1876697"/>
          </a:xfrm>
          <a:prstGeom prst="rect">
            <a:avLst/>
          </a:prstGeom>
        </p:spPr>
      </p:pic>
    </p:spTree>
    <p:extLst>
      <p:ext uri="{BB962C8B-B14F-4D97-AF65-F5344CB8AC3E}">
        <p14:creationId xmlns:p14="http://schemas.microsoft.com/office/powerpoint/2010/main" val="3083150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Body of the email: Communicating with your IT department</a:t>
            </a:r>
            <a:endParaRPr lang="en-US" dirty="0"/>
          </a:p>
        </p:txBody>
      </p:sp>
      <p:sp>
        <p:nvSpPr>
          <p:cNvPr id="5" name="Content Placeholder 4"/>
          <p:cNvSpPr>
            <a:spLocks noGrp="1"/>
          </p:cNvSpPr>
          <p:nvPr>
            <p:ph sz="half" idx="1"/>
          </p:nvPr>
        </p:nvSpPr>
        <p:spPr>
          <a:xfrm>
            <a:off x="838200" y="1825625"/>
            <a:ext cx="4613105" cy="4351338"/>
          </a:xfrm>
        </p:spPr>
        <p:txBody>
          <a:bodyPr/>
          <a:lstStyle/>
          <a:p>
            <a:pPr marL="0" indent="0">
              <a:buNone/>
            </a:pPr>
            <a:endParaRPr lang="en-US" dirty="0" smtClean="0"/>
          </a:p>
          <a:p>
            <a:pPr marL="0" indent="0">
              <a:buNone/>
            </a:pPr>
            <a:r>
              <a:rPr lang="en-US" dirty="0" smtClean="0"/>
              <a:t>Always include a picture of the error message when communicating with IT. </a:t>
            </a:r>
            <a:endParaRPr lang="en-US" dirty="0"/>
          </a:p>
        </p:txBody>
      </p:sp>
      <p:pic>
        <p:nvPicPr>
          <p:cNvPr id="3" name="Content Placeholder 2" descr="This is a sample of what an email message that will be sent to an IT department. The subject line explicitly states: assistance required: windows installer error message. It also contains a screenshot of the error message the person refers in the email's subject line. " title="Image of an email message"/>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998019" y="1690688"/>
            <a:ext cx="5573369" cy="4317708"/>
          </a:xfrm>
        </p:spPr>
      </p:pic>
      <p:sp>
        <p:nvSpPr>
          <p:cNvPr id="6" name="Rectangle 5" descr="This is an orange rectangle at the top of the slide. It is being used as a decorative element to emphasize that all the slides with orange rectangles are part of the section that deals with the nuts and bolts of writing an email." title="Orange rectangle"/>
          <p:cNvSpPr/>
          <p:nvPr/>
        </p:nvSpPr>
        <p:spPr>
          <a:xfrm>
            <a:off x="0" y="0"/>
            <a:ext cx="3397405" cy="3651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descr="This is an orange rectangle at the bottom of the slide. It is being used as a decorative element to emphasize that all the slides with orange rectangles are part of the section that deals with the nuts and bolts of writing an email." title="Orange rectangle"/>
          <p:cNvSpPr/>
          <p:nvPr/>
        </p:nvSpPr>
        <p:spPr>
          <a:xfrm>
            <a:off x="8794595" y="6492875"/>
            <a:ext cx="3397405" cy="3651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16070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Quiz</a:t>
            </a:r>
            <a:endParaRPr lang="en-US" dirty="0"/>
          </a:p>
        </p:txBody>
      </p:sp>
      <p:sp>
        <p:nvSpPr>
          <p:cNvPr id="6" name="Content Placeholder 5"/>
          <p:cNvSpPr>
            <a:spLocks noGrp="1"/>
          </p:cNvSpPr>
          <p:nvPr>
            <p:ph sz="half" idx="1"/>
          </p:nvPr>
        </p:nvSpPr>
        <p:spPr/>
        <p:txBody>
          <a:bodyPr>
            <a:normAutofit/>
          </a:bodyPr>
          <a:lstStyle/>
          <a:p>
            <a:endParaRPr lang="en-US" dirty="0" smtClean="0"/>
          </a:p>
          <a:p>
            <a:r>
              <a:rPr lang="en-US" dirty="0" smtClean="0"/>
              <a:t>Help. My computer is broken. </a:t>
            </a:r>
          </a:p>
          <a:p>
            <a:endParaRPr lang="en-US" dirty="0"/>
          </a:p>
          <a:p>
            <a:r>
              <a:rPr lang="en-US" dirty="0" smtClean="0"/>
              <a:t>Please advise regarding error message: Adobe Flash Installation Failure. (Insert picture of error message in the body of the email.) </a:t>
            </a:r>
            <a:endParaRPr lang="en-US" dirty="0"/>
          </a:p>
        </p:txBody>
      </p:sp>
      <p:sp>
        <p:nvSpPr>
          <p:cNvPr id="7" name="Text Placeholder 6"/>
          <p:cNvSpPr>
            <a:spLocks noGrp="1"/>
          </p:cNvSpPr>
          <p:nvPr>
            <p:ph sz="half" idx="2"/>
          </p:nvPr>
        </p:nvSpPr>
        <p:spPr>
          <a:xfrm>
            <a:off x="6172200" y="2055813"/>
            <a:ext cx="5181600" cy="4121150"/>
          </a:xfrm>
        </p:spPr>
        <p:txBody>
          <a:bodyPr>
            <a:normAutofit/>
          </a:bodyPr>
          <a:lstStyle/>
          <a:p>
            <a:pPr marL="0" indent="0">
              <a:buNone/>
            </a:pPr>
            <a:endParaRPr lang="en-US" sz="900" dirty="0"/>
          </a:p>
          <a:p>
            <a:pPr marL="0" indent="0">
              <a:buNone/>
            </a:pPr>
            <a:r>
              <a:rPr lang="en-US" sz="3600" dirty="0" smtClean="0"/>
              <a:t>Imagine you’re having troubles with your workplace computer. </a:t>
            </a:r>
          </a:p>
          <a:p>
            <a:pPr marL="0" indent="0">
              <a:buNone/>
            </a:pPr>
            <a:r>
              <a:rPr lang="en-US" sz="3600" dirty="0" smtClean="0"/>
              <a:t>What is the best subject line to use when emailing for IT support? </a:t>
            </a:r>
          </a:p>
          <a:p>
            <a:pPr marL="0" indent="0">
              <a:buNone/>
            </a:pPr>
            <a:endParaRPr lang="en-US" sz="3600" dirty="0" smtClean="0"/>
          </a:p>
        </p:txBody>
      </p:sp>
      <p:sp>
        <p:nvSpPr>
          <p:cNvPr id="8" name="Right Arrow 7" title="This is an image of an arrow that points to the correct answer"/>
          <p:cNvSpPr/>
          <p:nvPr/>
        </p:nvSpPr>
        <p:spPr>
          <a:xfrm>
            <a:off x="244227" y="4039073"/>
            <a:ext cx="714703"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descr="This is an orange rectangle at the top of the slide. It is being used as a decorative element to emphasize that all the slides with orange rectangles are part of the section that deals with the nuts and bolts of writing an email." title="Orange rectangle"/>
          <p:cNvSpPr/>
          <p:nvPr/>
        </p:nvSpPr>
        <p:spPr>
          <a:xfrm>
            <a:off x="0" y="0"/>
            <a:ext cx="3397405" cy="3651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descr="This is an orange rectangle at the bottom of the slide. It is being used as a decorative element to emphasize that all the slides with orange rectangles are part of the section that deals with the nuts and bolts of writing an email." title="Orange rectangle"/>
          <p:cNvSpPr/>
          <p:nvPr/>
        </p:nvSpPr>
        <p:spPr>
          <a:xfrm>
            <a:off x="8794595" y="6492875"/>
            <a:ext cx="3397405" cy="3651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Mathematics Quiz - Gonit Sor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2819" y="0"/>
            <a:ext cx="2502263" cy="1876697"/>
          </a:xfrm>
          <a:prstGeom prst="rect">
            <a:avLst/>
          </a:prstGeom>
        </p:spPr>
      </p:pic>
    </p:spTree>
    <p:extLst>
      <p:ext uri="{BB962C8B-B14F-4D97-AF65-F5344CB8AC3E}">
        <p14:creationId xmlns:p14="http://schemas.microsoft.com/office/powerpoint/2010/main" val="2479280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Body of the email: Greeting</a:t>
            </a:r>
            <a:endParaRPr lang="en-US" dirty="0"/>
          </a:p>
        </p:txBody>
      </p:sp>
      <p:sp>
        <p:nvSpPr>
          <p:cNvPr id="3" name="Content Placeholder 2"/>
          <p:cNvSpPr>
            <a:spLocks noGrp="1"/>
          </p:cNvSpPr>
          <p:nvPr>
            <p:ph sz="half" idx="1"/>
          </p:nvPr>
        </p:nvSpPr>
        <p:spPr/>
        <p:txBody>
          <a:bodyPr>
            <a:normAutofit/>
          </a:bodyPr>
          <a:lstStyle/>
          <a:p>
            <a:r>
              <a:rPr lang="en-US" dirty="0" smtClean="0"/>
              <a:t>Always use a greeting in your email. </a:t>
            </a:r>
          </a:p>
          <a:p>
            <a:r>
              <a:rPr lang="en-US" dirty="0" smtClean="0"/>
              <a:t>Your greeting should match your audience. </a:t>
            </a:r>
          </a:p>
          <a:p>
            <a:pPr lvl="1"/>
            <a:r>
              <a:rPr lang="en-US" dirty="0" smtClean="0"/>
              <a:t>Use appropriate titles, such as Dr. or Professor.</a:t>
            </a:r>
          </a:p>
          <a:p>
            <a:pPr lvl="1"/>
            <a:r>
              <a:rPr lang="en-US" dirty="0" smtClean="0"/>
              <a:t>Opt for full names instead of Mr./Ms./Mrs./Miss</a:t>
            </a:r>
          </a:p>
          <a:p>
            <a:pPr lvl="1"/>
            <a:r>
              <a:rPr lang="en-US" dirty="0" smtClean="0"/>
              <a:t>Use a colon in formal business greetings. </a:t>
            </a:r>
          </a:p>
          <a:p>
            <a:pPr lvl="1"/>
            <a:endParaRPr lang="en-US" dirty="0" smtClean="0"/>
          </a:p>
        </p:txBody>
      </p:sp>
      <p:graphicFrame>
        <p:nvGraphicFramePr>
          <p:cNvPr id="9" name="Content Placeholder 8" descr="Example one is Dear Ms. Jackson comma&#10;&#10;Example two is Dear Mr. Smith and Ms. Lynn colon&#10;&#10;Example three is to the scheduling coordinator comma Mark Patel colon&#10;&#10;The fourth and last example is Dear Dr. Reyes comma" title="This is a table of examples of formal greetings"/>
          <p:cNvGraphicFramePr>
            <a:graphicFrameLocks noGrp="1"/>
          </p:cNvGraphicFramePr>
          <p:nvPr>
            <p:ph sz="half" idx="2"/>
            <p:extLst>
              <p:ext uri="{D42A27DB-BD31-4B8C-83A1-F6EECF244321}">
                <p14:modId xmlns:p14="http://schemas.microsoft.com/office/powerpoint/2010/main" val="3471294229"/>
              </p:ext>
            </p:extLst>
          </p:nvPr>
        </p:nvGraphicFramePr>
        <p:xfrm>
          <a:off x="6172200" y="1825625"/>
          <a:ext cx="5181599" cy="2931160"/>
        </p:xfrm>
        <a:graphic>
          <a:graphicData uri="http://schemas.openxmlformats.org/drawingml/2006/table">
            <a:tbl>
              <a:tblPr firstRow="1" bandRow="1">
                <a:tableStyleId>{5C22544A-7EE6-4342-B048-85BDC9FD1C3A}</a:tableStyleId>
              </a:tblPr>
              <a:tblGrid>
                <a:gridCol w="5181599">
                  <a:extLst>
                    <a:ext uri="{9D8B030D-6E8A-4147-A177-3AD203B41FA5}">
                      <a16:colId xmlns:a16="http://schemas.microsoft.com/office/drawing/2014/main" val="1652994101"/>
                    </a:ext>
                  </a:extLst>
                </a:gridCol>
              </a:tblGrid>
              <a:tr h="370840">
                <a:tc>
                  <a:txBody>
                    <a:bodyPr/>
                    <a:lstStyle/>
                    <a:p>
                      <a:r>
                        <a:rPr lang="en-US" b="1" dirty="0" smtClean="0">
                          <a:solidFill>
                            <a:schemeClr val="tx1"/>
                          </a:solidFill>
                        </a:rPr>
                        <a:t>Examples of formal greetings: </a:t>
                      </a:r>
                      <a:endParaRPr lang="en-US" b="1" dirty="0">
                        <a:solidFill>
                          <a:schemeClr val="tx1"/>
                        </a:solidFill>
                      </a:endParaRPr>
                    </a:p>
                  </a:txBody>
                  <a:tcPr marL="101621" marR="101621"/>
                </a:tc>
                <a:extLst>
                  <a:ext uri="{0D108BD9-81ED-4DB2-BD59-A6C34878D82A}">
                    <a16:rowId xmlns:a16="http://schemas.microsoft.com/office/drawing/2014/main" val="497793433"/>
                  </a:ext>
                </a:extLst>
              </a:tr>
              <a:tr h="370840">
                <a:tc>
                  <a:txBody>
                    <a:bodyPr/>
                    <a:lstStyle/>
                    <a:p>
                      <a:r>
                        <a:rPr lang="en-US" dirty="0" smtClean="0"/>
                        <a:t>Dear Dr. Jackson:</a:t>
                      </a:r>
                    </a:p>
                    <a:p>
                      <a:endParaRPr lang="en-US" dirty="0"/>
                    </a:p>
                  </a:txBody>
                  <a:tcPr marL="101621" marR="101621"/>
                </a:tc>
                <a:extLst>
                  <a:ext uri="{0D108BD9-81ED-4DB2-BD59-A6C34878D82A}">
                    <a16:rowId xmlns:a16="http://schemas.microsoft.com/office/drawing/2014/main" val="2885905103"/>
                  </a:ext>
                </a:extLst>
              </a:tr>
              <a:tr h="370840">
                <a:tc>
                  <a:txBody>
                    <a:bodyPr/>
                    <a:lstStyle/>
                    <a:p>
                      <a:r>
                        <a:rPr lang="en-US" dirty="0" smtClean="0"/>
                        <a:t>Dear Ramesh Patel:</a:t>
                      </a:r>
                    </a:p>
                    <a:p>
                      <a:endParaRPr lang="en-US" dirty="0"/>
                    </a:p>
                  </a:txBody>
                  <a:tcPr marL="101621" marR="101621"/>
                </a:tc>
                <a:extLst>
                  <a:ext uri="{0D108BD9-81ED-4DB2-BD59-A6C34878D82A}">
                    <a16:rowId xmlns:a16="http://schemas.microsoft.com/office/drawing/2014/main" val="3521376917"/>
                  </a:ext>
                </a:extLst>
              </a:tr>
              <a:tr h="370840">
                <a:tc>
                  <a:txBody>
                    <a:bodyPr/>
                    <a:lstStyle/>
                    <a:p>
                      <a:r>
                        <a:rPr lang="en-US" dirty="0" smtClean="0"/>
                        <a:t>Dear</a:t>
                      </a:r>
                      <a:r>
                        <a:rPr lang="en-US" baseline="0" dirty="0" smtClean="0"/>
                        <a:t> </a:t>
                      </a:r>
                      <a:r>
                        <a:rPr lang="en-US" dirty="0" smtClean="0"/>
                        <a:t>John Smith and Carole Lim:</a:t>
                      </a:r>
                    </a:p>
                    <a:p>
                      <a:endParaRPr lang="en-US" dirty="0"/>
                    </a:p>
                  </a:txBody>
                  <a:tcPr marL="101621" marR="101621"/>
                </a:tc>
                <a:extLst>
                  <a:ext uri="{0D108BD9-81ED-4DB2-BD59-A6C34878D82A}">
                    <a16:rowId xmlns:a16="http://schemas.microsoft.com/office/drawing/2014/main" val="1556988573"/>
                  </a:ext>
                </a:extLst>
              </a:tr>
              <a:tr h="370840">
                <a:tc>
                  <a:txBody>
                    <a:bodyPr/>
                    <a:lstStyle/>
                    <a:p>
                      <a:r>
                        <a:rPr lang="en-US" dirty="0" smtClean="0"/>
                        <a:t>Dear Professor Reyes:</a:t>
                      </a:r>
                    </a:p>
                    <a:p>
                      <a:endParaRPr lang="en-US" dirty="0"/>
                    </a:p>
                  </a:txBody>
                  <a:tcPr marL="101621" marR="101621"/>
                </a:tc>
                <a:extLst>
                  <a:ext uri="{0D108BD9-81ED-4DB2-BD59-A6C34878D82A}">
                    <a16:rowId xmlns:a16="http://schemas.microsoft.com/office/drawing/2014/main" val="553694034"/>
                  </a:ext>
                </a:extLst>
              </a:tr>
            </a:tbl>
          </a:graphicData>
        </a:graphic>
      </p:graphicFrame>
      <p:sp>
        <p:nvSpPr>
          <p:cNvPr id="5" name="Rectangle 4" descr="This is a peach rectangle at the top of the slide. It is being used as a decorative element to emphasize that all the slides with peach rectangles are part of the section that deals with writig the body of the email. " title="Peach rectangle"/>
          <p:cNvSpPr/>
          <p:nvPr/>
        </p:nvSpPr>
        <p:spPr>
          <a:xfrm>
            <a:off x="0" y="0"/>
            <a:ext cx="3397405" cy="36512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descr="This is a peach rectangle at the top of the slide. It is being used as a decorative element to emphasize that all the slides with peach rectangles are part of the section that deals with writig the body of the email. " title="Peach rectangle"/>
          <p:cNvSpPr/>
          <p:nvPr/>
        </p:nvSpPr>
        <p:spPr>
          <a:xfrm>
            <a:off x="8794595" y="6492875"/>
            <a:ext cx="3397405" cy="36512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0405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descr="Text: Three examples depicting how greetings shift from a formal tone to a familar tone. " title="Smart Art graphic flow of continued email conversation"/>
          <p:cNvGraphicFramePr/>
          <p:nvPr>
            <p:extLst>
              <p:ext uri="{D42A27DB-BD31-4B8C-83A1-F6EECF244321}">
                <p14:modId xmlns:p14="http://schemas.microsoft.com/office/powerpoint/2010/main" val="2335070110"/>
              </p:ext>
            </p:extLst>
          </p:nvPr>
        </p:nvGraphicFramePr>
        <p:xfrm>
          <a:off x="657224" y="1698472"/>
          <a:ext cx="10772775" cy="4572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itle 9"/>
          <p:cNvSpPr>
            <a:spLocks noGrp="1"/>
          </p:cNvSpPr>
          <p:nvPr>
            <p:ph type="title"/>
          </p:nvPr>
        </p:nvSpPr>
        <p:spPr/>
        <p:txBody>
          <a:bodyPr/>
          <a:lstStyle/>
          <a:p>
            <a:r>
              <a:rPr lang="en-US" dirty="0" smtClean="0"/>
              <a:t>Greeting: First contact</a:t>
            </a:r>
            <a:endParaRPr lang="en-US" dirty="0"/>
          </a:p>
        </p:txBody>
      </p:sp>
      <p:sp>
        <p:nvSpPr>
          <p:cNvPr id="4" name="Rectangle 3" descr="This is a peach rectangle at the top of the slide. It is being used as a decorative element to emphasize that all the slides with peach rectangles are part of the section that deals with writig the body of the email. " title="Peach rectangle"/>
          <p:cNvSpPr/>
          <p:nvPr/>
        </p:nvSpPr>
        <p:spPr>
          <a:xfrm>
            <a:off x="0" y="0"/>
            <a:ext cx="3397405" cy="36512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descr="This is a peach rectangle at the top of the slide. It is being used as a decorative element to emphasize that all the slides with peach rectangles are part of the section that deals with writig the body of the email. " title="Peach rectangle"/>
          <p:cNvSpPr/>
          <p:nvPr/>
        </p:nvSpPr>
        <p:spPr>
          <a:xfrm>
            <a:off x="8794595" y="6492875"/>
            <a:ext cx="3397405" cy="36512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66317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18507"/>
          </a:xfrm>
        </p:spPr>
        <p:txBody>
          <a:bodyPr/>
          <a:lstStyle/>
          <a:p>
            <a:r>
              <a:rPr lang="en-US" dirty="0" smtClean="0"/>
              <a:t>                                   Quiz</a:t>
            </a:r>
            <a:endParaRPr lang="en-US" dirty="0"/>
          </a:p>
        </p:txBody>
      </p:sp>
      <p:graphicFrame>
        <p:nvGraphicFramePr>
          <p:cNvPr id="7" name="Content Placeholder 6" descr="The fomal greetings are Dear, Dr. Jackson: and Hello, Dr. Jackson. &#10;&#10;The informal greetings are Greetings, and Andrea, &#10;&#10;The familiar greetings are Hello, Hi Andrea, and Hi everyone, &#10;&#10;The inappropriate greetings are Hiiieee, Hi there and Hey" title="Table organizing greetings from formal, informal, familiar, and inappropriate"/>
          <p:cNvGraphicFramePr>
            <a:graphicFrameLocks noGrp="1"/>
          </p:cNvGraphicFramePr>
          <p:nvPr>
            <p:ph sz="half" idx="1"/>
            <p:extLst>
              <p:ext uri="{D42A27DB-BD31-4B8C-83A1-F6EECF244321}">
                <p14:modId xmlns:p14="http://schemas.microsoft.com/office/powerpoint/2010/main" val="3685467152"/>
              </p:ext>
            </p:extLst>
          </p:nvPr>
        </p:nvGraphicFramePr>
        <p:xfrm>
          <a:off x="838200" y="1974593"/>
          <a:ext cx="5129463" cy="4010124"/>
        </p:xfrm>
        <a:graphic>
          <a:graphicData uri="http://schemas.openxmlformats.org/drawingml/2006/table">
            <a:tbl>
              <a:tblPr firstRow="1" bandRow="1">
                <a:tableStyleId>{5C22544A-7EE6-4342-B048-85BDC9FD1C3A}</a:tableStyleId>
              </a:tblPr>
              <a:tblGrid>
                <a:gridCol w="1707760">
                  <a:extLst>
                    <a:ext uri="{9D8B030D-6E8A-4147-A177-3AD203B41FA5}">
                      <a16:colId xmlns:a16="http://schemas.microsoft.com/office/drawing/2014/main" val="419085610"/>
                    </a:ext>
                  </a:extLst>
                </a:gridCol>
                <a:gridCol w="3421703">
                  <a:extLst>
                    <a:ext uri="{9D8B030D-6E8A-4147-A177-3AD203B41FA5}">
                      <a16:colId xmlns:a16="http://schemas.microsoft.com/office/drawing/2014/main" val="1958300284"/>
                    </a:ext>
                  </a:extLst>
                </a:gridCol>
              </a:tblGrid>
              <a:tr h="935844">
                <a:tc>
                  <a:txBody>
                    <a:bodyPr/>
                    <a:lstStyle/>
                    <a:p>
                      <a:r>
                        <a:rPr lang="en-US" b="1" dirty="0" smtClean="0">
                          <a:solidFill>
                            <a:schemeClr val="tx1"/>
                          </a:solidFill>
                        </a:rPr>
                        <a:t>Formal</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smtClean="0">
                          <a:solidFill>
                            <a:schemeClr val="tx1"/>
                          </a:solidFill>
                        </a:rPr>
                        <a:t>Dear</a:t>
                      </a:r>
                      <a:r>
                        <a:rPr lang="en-US" b="0" baseline="0" dirty="0" smtClean="0">
                          <a:solidFill>
                            <a:schemeClr val="tx1"/>
                          </a:solidFill>
                        </a:rPr>
                        <a:t> Dr. Jackson: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6872694"/>
                  </a:ext>
                </a:extLst>
              </a:tr>
              <a:tr h="1630490">
                <a:tc>
                  <a:txBody>
                    <a:bodyPr/>
                    <a:lstStyle/>
                    <a:p>
                      <a:r>
                        <a:rPr lang="en-US" b="1" dirty="0" smtClean="0"/>
                        <a:t>Familiar</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solidFill>
                            <a:schemeClr val="tx1"/>
                          </a:solidFill>
                        </a:rPr>
                        <a:t>Hello, Dr. Jackson. </a:t>
                      </a:r>
                      <a:endParaRPr lang="en-US" b="0" dirty="0" smtClean="0">
                        <a:solidFill>
                          <a:schemeClr val="tx1"/>
                        </a:solidFill>
                      </a:endParaRPr>
                    </a:p>
                    <a:p>
                      <a:r>
                        <a:rPr lang="en-US" dirty="0" smtClean="0"/>
                        <a:t>Hi,</a:t>
                      </a:r>
                      <a:r>
                        <a:rPr lang="en-US" baseline="0" dirty="0" smtClean="0"/>
                        <a:t> Andrea, </a:t>
                      </a:r>
                    </a:p>
                    <a:p>
                      <a:r>
                        <a:rPr lang="en-US" baseline="0" dirty="0" smtClean="0"/>
                        <a:t>Hi, everyone,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Greetings,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Hello, </a:t>
                      </a:r>
                    </a:p>
                    <a:p>
                      <a:r>
                        <a:rPr lang="en-US" dirty="0" smtClean="0"/>
                        <a:t>Andrea,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97891476"/>
                  </a:ext>
                </a:extLst>
              </a:tr>
              <a:tr h="1336920">
                <a:tc>
                  <a:txBody>
                    <a:bodyPr/>
                    <a:lstStyle/>
                    <a:p>
                      <a:r>
                        <a:rPr lang="en-US" b="1" dirty="0" smtClean="0"/>
                        <a:t>Inappropriate</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err="1" smtClean="0"/>
                        <a:t>Hiiieee</a:t>
                      </a:r>
                      <a:endParaRPr lang="en-US" dirty="0" smtClean="0"/>
                    </a:p>
                    <a:p>
                      <a:r>
                        <a:rPr lang="en-US" dirty="0" smtClean="0"/>
                        <a:t>Hi there</a:t>
                      </a:r>
                    </a:p>
                    <a:p>
                      <a:r>
                        <a:rPr lang="en-US" dirty="0" smtClean="0"/>
                        <a:t>Hey!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7413501"/>
                  </a:ext>
                </a:extLst>
              </a:tr>
            </a:tbl>
          </a:graphicData>
        </a:graphic>
      </p:graphicFrame>
      <p:sp>
        <p:nvSpPr>
          <p:cNvPr id="6" name="Content Placeholder 5"/>
          <p:cNvSpPr>
            <a:spLocks noGrp="1"/>
          </p:cNvSpPr>
          <p:nvPr>
            <p:ph sz="half" idx="2"/>
          </p:nvPr>
        </p:nvSpPr>
        <p:spPr>
          <a:xfrm>
            <a:off x="6196262" y="1974593"/>
            <a:ext cx="5157537" cy="4202370"/>
          </a:xfrm>
        </p:spPr>
        <p:txBody>
          <a:bodyPr>
            <a:normAutofit fontScale="92500" lnSpcReduction="20000"/>
          </a:bodyPr>
          <a:lstStyle/>
          <a:p>
            <a:pPr marL="0" indent="0">
              <a:buNone/>
            </a:pPr>
            <a:r>
              <a:rPr lang="en-US" dirty="0" smtClean="0"/>
              <a:t>Formality is important when making a first impression. Arrange the following greetings from formal to familiar.</a:t>
            </a:r>
          </a:p>
          <a:p>
            <a:pPr marL="0" indent="0">
              <a:buNone/>
            </a:pPr>
            <a:r>
              <a:rPr lang="en-US" dirty="0" smtClean="0"/>
              <a:t>Hello,</a:t>
            </a:r>
          </a:p>
          <a:p>
            <a:pPr marL="0" indent="0">
              <a:buNone/>
            </a:pPr>
            <a:r>
              <a:rPr lang="en-US" dirty="0" smtClean="0"/>
              <a:t>Dear Dr. Jackson:</a:t>
            </a:r>
          </a:p>
          <a:p>
            <a:pPr marL="0" indent="0">
              <a:buNone/>
            </a:pPr>
            <a:r>
              <a:rPr lang="en-US" dirty="0" smtClean="0"/>
              <a:t>Hi, Andrea,</a:t>
            </a:r>
          </a:p>
          <a:p>
            <a:pPr marL="0" indent="0">
              <a:buNone/>
            </a:pPr>
            <a:r>
              <a:rPr lang="en-US" dirty="0" smtClean="0"/>
              <a:t>Andrea,</a:t>
            </a:r>
          </a:p>
          <a:p>
            <a:pPr marL="0" indent="0">
              <a:buNone/>
            </a:pPr>
            <a:r>
              <a:rPr lang="en-US" dirty="0" smtClean="0"/>
              <a:t>Greetings,</a:t>
            </a:r>
          </a:p>
          <a:p>
            <a:pPr marL="0" indent="0">
              <a:buNone/>
            </a:pPr>
            <a:r>
              <a:rPr lang="en-US" dirty="0" smtClean="0"/>
              <a:t>Hello, Dr. Jackson.</a:t>
            </a:r>
          </a:p>
          <a:p>
            <a:pPr marL="0" indent="0">
              <a:buNone/>
            </a:pPr>
            <a:r>
              <a:rPr lang="en-US" dirty="0" smtClean="0"/>
              <a:t>Hi, everyone,</a:t>
            </a:r>
          </a:p>
        </p:txBody>
      </p:sp>
      <p:sp>
        <p:nvSpPr>
          <p:cNvPr id="5" name="Rectangle 4" descr="This is a peach rectangle at the top of the slide. It is being used as a decorative element to emphasize that all the slides with peach rectangles are part of the section that deals with writig the body of the email. " title="Peach rectangle"/>
          <p:cNvSpPr/>
          <p:nvPr/>
        </p:nvSpPr>
        <p:spPr>
          <a:xfrm>
            <a:off x="0" y="0"/>
            <a:ext cx="3397405" cy="36512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descr="This is a peach rectangle at the top of the slide. It is being used as a decorative element to emphasize that all the slides with peach rectangles are part of the section that deals with writig the body of the email. " title="Peach rectangle"/>
          <p:cNvSpPr/>
          <p:nvPr/>
        </p:nvSpPr>
        <p:spPr>
          <a:xfrm>
            <a:off x="8794595" y="6492875"/>
            <a:ext cx="3397405" cy="36512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Mathematics Quiz - Gonit Sor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2819" y="0"/>
            <a:ext cx="2502263" cy="1876697"/>
          </a:xfrm>
          <a:prstGeom prst="rect">
            <a:avLst/>
          </a:prstGeom>
        </p:spPr>
      </p:pic>
    </p:spTree>
    <p:extLst>
      <p:ext uri="{BB962C8B-B14F-4D97-AF65-F5344CB8AC3E}">
        <p14:creationId xmlns:p14="http://schemas.microsoft.com/office/powerpoint/2010/main" val="3037419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Body of the Email: Closing	</a:t>
            </a:r>
            <a:endParaRPr lang="en-US" dirty="0"/>
          </a:p>
        </p:txBody>
      </p:sp>
      <p:sp>
        <p:nvSpPr>
          <p:cNvPr id="3" name="Content Placeholder 2"/>
          <p:cNvSpPr>
            <a:spLocks noGrp="1"/>
          </p:cNvSpPr>
          <p:nvPr>
            <p:ph sz="half" idx="1"/>
          </p:nvPr>
        </p:nvSpPr>
        <p:spPr/>
        <p:txBody>
          <a:bodyPr>
            <a:normAutofit/>
          </a:bodyPr>
          <a:lstStyle/>
          <a:p>
            <a:r>
              <a:rPr lang="en-US" dirty="0" smtClean="0"/>
              <a:t>The closing of your email should be as formal as the opening of your email. </a:t>
            </a:r>
          </a:p>
          <a:p>
            <a:pPr lvl="1"/>
            <a:r>
              <a:rPr lang="en-US" dirty="0" smtClean="0"/>
              <a:t>Since your business email might be accessible to employers, it’s recommended that you do not include personal tag lines. </a:t>
            </a:r>
          </a:p>
          <a:p>
            <a:pPr lvl="1"/>
            <a:r>
              <a:rPr lang="en-US" dirty="0" smtClean="0"/>
              <a:t>Follow your company’s PR or email etiquette guidelines to create an official signature. </a:t>
            </a:r>
          </a:p>
          <a:p>
            <a:pPr lvl="1"/>
            <a:r>
              <a:rPr lang="en-US" dirty="0" smtClean="0"/>
              <a:t>Always include your name.</a:t>
            </a:r>
          </a:p>
          <a:p>
            <a:pPr marL="0" indent="0">
              <a:buNone/>
            </a:pPr>
            <a:endParaRPr lang="en-US" dirty="0"/>
          </a:p>
        </p:txBody>
      </p:sp>
      <p:graphicFrame>
        <p:nvGraphicFramePr>
          <p:cNvPr id="7" name="Content Placeholder 6" descr="This list of professional closings contains the words sincerely, best regard or kind regard, warm regards which is a familiar business thank you, thank you, best, regards, or warmly. The list continues with thanks or many thanks, hope this helps, looking forward to hearing from you, and initials for frequent correspondence. " title="A list of professional closings"/>
          <p:cNvGraphicFramePr>
            <a:graphicFrameLocks noGrp="1"/>
          </p:cNvGraphicFramePr>
          <p:nvPr>
            <p:ph sz="half" idx="2"/>
            <p:extLst>
              <p:ext uri="{D42A27DB-BD31-4B8C-83A1-F6EECF244321}">
                <p14:modId xmlns:p14="http://schemas.microsoft.com/office/powerpoint/2010/main" val="3354450890"/>
              </p:ext>
            </p:extLst>
          </p:nvPr>
        </p:nvGraphicFramePr>
        <p:xfrm>
          <a:off x="6691313" y="1825625"/>
          <a:ext cx="4662487" cy="3708400"/>
        </p:xfrm>
        <a:graphic>
          <a:graphicData uri="http://schemas.openxmlformats.org/drawingml/2006/table">
            <a:tbl>
              <a:tblPr firstRow="1" bandRow="1">
                <a:tableStyleId>{5C22544A-7EE6-4342-B048-85BDC9FD1C3A}</a:tableStyleId>
              </a:tblPr>
              <a:tblGrid>
                <a:gridCol w="4662487">
                  <a:extLst>
                    <a:ext uri="{9D8B030D-6E8A-4147-A177-3AD203B41FA5}">
                      <a16:colId xmlns:a16="http://schemas.microsoft.com/office/drawing/2014/main" val="1306744497"/>
                    </a:ext>
                  </a:extLst>
                </a:gridCol>
              </a:tblGrid>
              <a:tr h="370840">
                <a:tc>
                  <a:txBody>
                    <a:bodyPr/>
                    <a:lstStyle/>
                    <a:p>
                      <a:r>
                        <a:rPr lang="en-US" dirty="0" smtClean="0">
                          <a:solidFill>
                            <a:schemeClr val="tx1"/>
                          </a:solidFill>
                        </a:rPr>
                        <a:t>Professional closings:</a:t>
                      </a:r>
                      <a:endParaRPr lang="en-US" dirty="0">
                        <a:solidFill>
                          <a:schemeClr val="tx1"/>
                        </a:solidFill>
                      </a:endParaRPr>
                    </a:p>
                  </a:txBody>
                  <a:tcPr/>
                </a:tc>
                <a:extLst>
                  <a:ext uri="{0D108BD9-81ED-4DB2-BD59-A6C34878D82A}">
                    <a16:rowId xmlns:a16="http://schemas.microsoft.com/office/drawing/2014/main" val="1152470224"/>
                  </a:ext>
                </a:extLst>
              </a:tr>
              <a:tr h="370840">
                <a:tc>
                  <a:txBody>
                    <a:bodyPr/>
                    <a:lstStyle/>
                    <a:p>
                      <a:r>
                        <a:rPr lang="en-US" dirty="0" smtClean="0"/>
                        <a:t>Sincerely,</a:t>
                      </a:r>
                      <a:endParaRPr lang="en-US" dirty="0"/>
                    </a:p>
                  </a:txBody>
                  <a:tcPr/>
                </a:tc>
                <a:extLst>
                  <a:ext uri="{0D108BD9-81ED-4DB2-BD59-A6C34878D82A}">
                    <a16:rowId xmlns:a16="http://schemas.microsoft.com/office/drawing/2014/main" val="1158660967"/>
                  </a:ext>
                </a:extLst>
              </a:tr>
              <a:tr h="370840">
                <a:tc>
                  <a:txBody>
                    <a:bodyPr/>
                    <a:lstStyle/>
                    <a:p>
                      <a:r>
                        <a:rPr lang="en-US" dirty="0" smtClean="0"/>
                        <a:t>Best regards, / Kind</a:t>
                      </a:r>
                      <a:r>
                        <a:rPr lang="en-US" baseline="0" dirty="0" smtClean="0"/>
                        <a:t> regards,</a:t>
                      </a:r>
                      <a:endParaRPr lang="en-US" dirty="0"/>
                    </a:p>
                  </a:txBody>
                  <a:tcPr/>
                </a:tc>
                <a:extLst>
                  <a:ext uri="{0D108BD9-81ED-4DB2-BD59-A6C34878D82A}">
                    <a16:rowId xmlns:a16="http://schemas.microsoft.com/office/drawing/2014/main" val="1320393276"/>
                  </a:ext>
                </a:extLst>
              </a:tr>
              <a:tr h="370840">
                <a:tc>
                  <a:txBody>
                    <a:bodyPr/>
                    <a:lstStyle/>
                    <a:p>
                      <a:r>
                        <a:rPr lang="en-US" baseline="0" dirty="0" smtClean="0"/>
                        <a:t>Warm regards, (business thank you; familiar)</a:t>
                      </a:r>
                    </a:p>
                  </a:txBody>
                  <a:tcPr/>
                </a:tc>
                <a:extLst>
                  <a:ext uri="{0D108BD9-81ED-4DB2-BD59-A6C34878D82A}">
                    <a16:rowId xmlns:a16="http://schemas.microsoft.com/office/drawing/2014/main" val="187734984"/>
                  </a:ext>
                </a:extLst>
              </a:tr>
              <a:tr h="370840">
                <a:tc>
                  <a:txBody>
                    <a:bodyPr/>
                    <a:lstStyle/>
                    <a:p>
                      <a:r>
                        <a:rPr lang="en-US" baseline="0" dirty="0" smtClean="0"/>
                        <a:t>Thank you, </a:t>
                      </a:r>
                    </a:p>
                  </a:txBody>
                  <a:tcPr/>
                </a:tc>
                <a:extLst>
                  <a:ext uri="{0D108BD9-81ED-4DB2-BD59-A6C34878D82A}">
                    <a16:rowId xmlns:a16="http://schemas.microsoft.com/office/drawing/2014/main" val="1133849764"/>
                  </a:ext>
                </a:extLst>
              </a:tr>
              <a:tr h="370840">
                <a:tc>
                  <a:txBody>
                    <a:bodyPr/>
                    <a:lstStyle/>
                    <a:p>
                      <a:r>
                        <a:rPr lang="en-US" baseline="0" dirty="0" smtClean="0"/>
                        <a:t>Best, / Regards, / Warmly, </a:t>
                      </a:r>
                    </a:p>
                  </a:txBody>
                  <a:tcPr/>
                </a:tc>
                <a:extLst>
                  <a:ext uri="{0D108BD9-81ED-4DB2-BD59-A6C34878D82A}">
                    <a16:rowId xmlns:a16="http://schemas.microsoft.com/office/drawing/2014/main" val="657454858"/>
                  </a:ext>
                </a:extLst>
              </a:tr>
              <a:tr h="370840">
                <a:tc>
                  <a:txBody>
                    <a:bodyPr/>
                    <a:lstStyle/>
                    <a:p>
                      <a:r>
                        <a:rPr lang="en-US" dirty="0" smtClean="0"/>
                        <a:t>Thanks, / Many thanks,</a:t>
                      </a:r>
                      <a:endParaRPr lang="en-US" dirty="0"/>
                    </a:p>
                  </a:txBody>
                  <a:tcPr/>
                </a:tc>
                <a:extLst>
                  <a:ext uri="{0D108BD9-81ED-4DB2-BD59-A6C34878D82A}">
                    <a16:rowId xmlns:a16="http://schemas.microsoft.com/office/drawing/2014/main" val="3759789507"/>
                  </a:ext>
                </a:extLst>
              </a:tr>
              <a:tr h="370840">
                <a:tc>
                  <a:txBody>
                    <a:bodyPr/>
                    <a:lstStyle/>
                    <a:p>
                      <a:r>
                        <a:rPr lang="en-US" dirty="0" smtClean="0"/>
                        <a:t>Hope</a:t>
                      </a:r>
                      <a:r>
                        <a:rPr lang="en-US" baseline="0" dirty="0" smtClean="0"/>
                        <a:t> this helps,</a:t>
                      </a:r>
                      <a:endParaRPr lang="en-US" dirty="0"/>
                    </a:p>
                  </a:txBody>
                  <a:tcPr/>
                </a:tc>
                <a:extLst>
                  <a:ext uri="{0D108BD9-81ED-4DB2-BD59-A6C34878D82A}">
                    <a16:rowId xmlns:a16="http://schemas.microsoft.com/office/drawing/2014/main" val="1867833985"/>
                  </a:ext>
                </a:extLst>
              </a:tr>
              <a:tr h="370840">
                <a:tc>
                  <a:txBody>
                    <a:bodyPr/>
                    <a:lstStyle/>
                    <a:p>
                      <a:r>
                        <a:rPr lang="en-US" dirty="0" smtClean="0"/>
                        <a:t>Looking forward to hearing from</a:t>
                      </a:r>
                      <a:r>
                        <a:rPr lang="en-US" baseline="0" dirty="0" smtClean="0"/>
                        <a:t> you,</a:t>
                      </a:r>
                      <a:endParaRPr lang="en-US" dirty="0"/>
                    </a:p>
                  </a:txBody>
                  <a:tcPr/>
                </a:tc>
                <a:extLst>
                  <a:ext uri="{0D108BD9-81ED-4DB2-BD59-A6C34878D82A}">
                    <a16:rowId xmlns:a16="http://schemas.microsoft.com/office/drawing/2014/main" val="219794825"/>
                  </a:ext>
                </a:extLst>
              </a:tr>
              <a:tr h="370840">
                <a:tc>
                  <a:txBody>
                    <a:bodyPr/>
                    <a:lstStyle/>
                    <a:p>
                      <a:r>
                        <a:rPr lang="en-US" dirty="0" smtClean="0"/>
                        <a:t>Initials</a:t>
                      </a:r>
                      <a:r>
                        <a:rPr lang="en-US" baseline="0" dirty="0" smtClean="0"/>
                        <a:t> (frequent correspondence)</a:t>
                      </a:r>
                      <a:endParaRPr lang="en-US" dirty="0"/>
                    </a:p>
                  </a:txBody>
                  <a:tcPr/>
                </a:tc>
                <a:extLst>
                  <a:ext uri="{0D108BD9-81ED-4DB2-BD59-A6C34878D82A}">
                    <a16:rowId xmlns:a16="http://schemas.microsoft.com/office/drawing/2014/main" val="3042247315"/>
                  </a:ext>
                </a:extLst>
              </a:tr>
            </a:tbl>
          </a:graphicData>
        </a:graphic>
      </p:graphicFrame>
      <p:sp>
        <p:nvSpPr>
          <p:cNvPr id="5" name="Rectangle 4" descr="This is a peach rectangle at the top of the slide. It is being used as a decorative element to emphasize that all the slides with peach rectangles are part of the section that deals with writig the body of the email. " title="Peach Rectangle"/>
          <p:cNvSpPr/>
          <p:nvPr/>
        </p:nvSpPr>
        <p:spPr>
          <a:xfrm>
            <a:off x="0" y="0"/>
            <a:ext cx="3397405" cy="36512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descr="This is a peach rectangle at the top of the slide. It is being used as a decorative element to emphasize that all the slides with peach rectangles are part of the section that deals with writig the body of the email. " title="Peach Rectangle"/>
          <p:cNvSpPr/>
          <p:nvPr/>
        </p:nvSpPr>
        <p:spPr>
          <a:xfrm>
            <a:off x="8794595" y="6492875"/>
            <a:ext cx="3397405" cy="36512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945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There is a problem</a:t>
            </a:r>
            <a:r>
              <a:rPr lang="en-US" dirty="0" smtClean="0"/>
              <a:t>.</a:t>
            </a:r>
            <a:endParaRPr lang="en-US" dirty="0"/>
          </a:p>
        </p:txBody>
      </p:sp>
      <p:sp>
        <p:nvSpPr>
          <p:cNvPr id="3" name="Content Placeholder 2"/>
          <p:cNvSpPr>
            <a:spLocks noGrp="1"/>
          </p:cNvSpPr>
          <p:nvPr>
            <p:ph idx="1"/>
          </p:nvPr>
        </p:nvSpPr>
        <p:spPr/>
        <p:txBody>
          <a:bodyPr>
            <a:normAutofit/>
          </a:bodyPr>
          <a:lstStyle/>
          <a:p>
            <a:pPr marL="0" indent="0">
              <a:buNone/>
            </a:pPr>
            <a:r>
              <a:rPr lang="en-US" sz="4800" dirty="0" smtClean="0">
                <a:solidFill>
                  <a:schemeClr val="tx1"/>
                </a:solidFill>
              </a:rPr>
              <a:t>There’s </a:t>
            </a:r>
            <a:r>
              <a:rPr lang="en-US" sz="4800" dirty="0">
                <a:solidFill>
                  <a:schemeClr val="tx1"/>
                </a:solidFill>
              </a:rPr>
              <a:t>likely someone—a colleague, a client, or your boss—who is noticing your writing and, even worse, making a judgment of your professionalism based on </a:t>
            </a:r>
            <a:r>
              <a:rPr lang="en-US" sz="4800" dirty="0" smtClean="0">
                <a:solidFill>
                  <a:schemeClr val="tx1"/>
                </a:solidFill>
              </a:rPr>
              <a:t>it.             </a:t>
            </a:r>
          </a:p>
          <a:p>
            <a:pPr marL="0" indent="0" algn="r">
              <a:buNone/>
            </a:pPr>
            <a:r>
              <a:rPr lang="en-US" sz="1400" dirty="0" smtClean="0">
                <a:solidFill>
                  <a:schemeClr val="tx1"/>
                </a:solidFill>
              </a:rPr>
              <a:t>-Jenna (Britton) Arak from </a:t>
            </a:r>
            <a:r>
              <a:rPr lang="en-US" sz="1400" i="1" dirty="0" smtClean="0">
                <a:solidFill>
                  <a:schemeClr val="tx1"/>
                </a:solidFill>
              </a:rPr>
              <a:t>The Muse</a:t>
            </a:r>
            <a:endParaRPr lang="en-US" sz="1400" i="1" dirty="0">
              <a:solidFill>
                <a:schemeClr val="tx1"/>
              </a:solidFill>
            </a:endParaRPr>
          </a:p>
        </p:txBody>
      </p:sp>
    </p:spTree>
    <p:extLst>
      <p:ext uri="{BB962C8B-B14F-4D97-AF65-F5344CB8AC3E}">
        <p14:creationId xmlns:p14="http://schemas.microsoft.com/office/powerpoint/2010/main" val="313986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Checklist</a:t>
            </a:r>
            <a:endParaRPr lang="en-US" dirty="0"/>
          </a:p>
        </p:txBody>
      </p:sp>
      <p:sp>
        <p:nvSpPr>
          <p:cNvPr id="5" name="Content Placeholder 4"/>
          <p:cNvSpPr>
            <a:spLocks noGrp="1"/>
          </p:cNvSpPr>
          <p:nvPr>
            <p:ph idx="1"/>
          </p:nvPr>
        </p:nvSpPr>
        <p:spPr/>
        <p:txBody>
          <a:bodyPr>
            <a:normAutofit/>
          </a:bodyPr>
          <a:lstStyle/>
          <a:p>
            <a:pPr>
              <a:buFont typeface="Wingdings" panose="05000000000000000000" pitchFamily="2" charset="2"/>
              <a:buChar char="q"/>
            </a:pPr>
            <a:r>
              <a:rPr lang="en-US" dirty="0" smtClean="0"/>
              <a:t>Use email appropriately</a:t>
            </a:r>
          </a:p>
          <a:p>
            <a:pPr marL="0" lvl="2" indent="0">
              <a:buNone/>
            </a:pPr>
            <a:r>
              <a:rPr lang="en-US" dirty="0" smtClean="0"/>
              <a:t>	Should I email or call?</a:t>
            </a:r>
          </a:p>
          <a:p>
            <a:pPr>
              <a:buFont typeface="Wingdings" panose="05000000000000000000" pitchFamily="2" charset="2"/>
              <a:buChar char="q"/>
            </a:pPr>
            <a:r>
              <a:rPr lang="en-US" dirty="0" smtClean="0"/>
              <a:t>Check your tone</a:t>
            </a:r>
          </a:p>
          <a:p>
            <a:pPr marL="0" lvl="2" indent="0">
              <a:buNone/>
            </a:pPr>
            <a:r>
              <a:rPr lang="en-US" dirty="0" smtClean="0"/>
              <a:t>	Did I used a professional tone to address the recipient? </a:t>
            </a:r>
          </a:p>
          <a:p>
            <a:pPr>
              <a:buFont typeface="Wingdings" panose="05000000000000000000" pitchFamily="2" charset="2"/>
              <a:buChar char="q"/>
            </a:pPr>
            <a:r>
              <a:rPr lang="en-US" dirty="0" smtClean="0"/>
              <a:t>Review your subject line</a:t>
            </a:r>
          </a:p>
          <a:p>
            <a:pPr marL="0" lvl="2" indent="0">
              <a:buNone/>
            </a:pPr>
            <a:r>
              <a:rPr lang="en-US" dirty="0" smtClean="0"/>
              <a:t>	Is it precise and informative?</a:t>
            </a:r>
          </a:p>
          <a:p>
            <a:pPr lvl="1">
              <a:buFont typeface="Wingdings" panose="05000000000000000000" pitchFamily="2" charset="2"/>
              <a:buChar char="q"/>
            </a:pPr>
            <a:r>
              <a:rPr lang="en-US" dirty="0" smtClean="0"/>
              <a:t>Revise the body paragraphs in the email</a:t>
            </a:r>
          </a:p>
          <a:p>
            <a:pPr marL="0" lvl="2" indent="0">
              <a:buNone/>
            </a:pPr>
            <a:r>
              <a:rPr lang="en-US" dirty="0" smtClean="0"/>
              <a:t>	Is the purpose of the email clearly stated in the first couple of lines?</a:t>
            </a:r>
          </a:p>
          <a:p>
            <a:pPr lvl="1">
              <a:buFont typeface="Wingdings" panose="05000000000000000000" pitchFamily="2" charset="2"/>
              <a:buChar char="q"/>
            </a:pPr>
            <a:r>
              <a:rPr lang="en-US" dirty="0" smtClean="0"/>
              <a:t>Spell check</a:t>
            </a:r>
          </a:p>
          <a:p>
            <a:pPr marL="0" lvl="2" indent="0">
              <a:buNone/>
            </a:pPr>
            <a:r>
              <a:rPr lang="en-US" dirty="0" smtClean="0"/>
              <a:t>	Did I check for commonly misspelled words?</a:t>
            </a:r>
          </a:p>
          <a:p>
            <a:pPr lvl="1">
              <a:buFont typeface="Wingdings" panose="05000000000000000000" pitchFamily="2" charset="2"/>
              <a:buChar char="q"/>
            </a:pPr>
            <a:endParaRPr lang="en-US" dirty="0" smtClean="0"/>
          </a:p>
          <a:p>
            <a:endParaRPr lang="en-US" dirty="0"/>
          </a:p>
        </p:txBody>
      </p:sp>
      <p:sp>
        <p:nvSpPr>
          <p:cNvPr id="4" name="Rectangle 3" descr="This is a green rectangle at the top of the slide. It is being used as a decorative element to emphasize that all the slides with green rectangles focus on practicing email etiquette. " title="Green rectangle"/>
          <p:cNvSpPr/>
          <p:nvPr/>
        </p:nvSpPr>
        <p:spPr>
          <a:xfrm>
            <a:off x="0" y="0"/>
            <a:ext cx="3397405" cy="3651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descr="This is a green rectangle at the bottom of the slide. It is being used as a decorative element to emphasize that all the slides with green rectangles focus on practicing email etiquette. " title="Green rectangle"/>
          <p:cNvSpPr/>
          <p:nvPr/>
        </p:nvSpPr>
        <p:spPr>
          <a:xfrm>
            <a:off x="8794595" y="6492875"/>
            <a:ext cx="3397405" cy="3651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01811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1850" y="2512628"/>
            <a:ext cx="10515600" cy="2852737"/>
          </a:xfrm>
        </p:spPr>
        <p:txBody>
          <a:bodyPr/>
          <a:lstStyle/>
          <a:p>
            <a:r>
              <a:rPr lang="en-US" dirty="0" smtClean="0"/>
              <a:t>Review </a:t>
            </a:r>
            <a:r>
              <a:rPr lang="en-US" dirty="0"/>
              <a:t>this </a:t>
            </a:r>
            <a:r>
              <a:rPr lang="en-US" dirty="0" smtClean="0"/>
              <a:t>email</a:t>
            </a:r>
            <a:endParaRPr lang="en-US" dirty="0"/>
          </a:p>
        </p:txBody>
      </p:sp>
      <p:sp>
        <p:nvSpPr>
          <p:cNvPr id="4" name="Rectangle 3" descr="This is a green rectangle at the top of the slide. It is being used as a decorative element to emphasize that all the slides with green rectangles focus on practicing email etiquette. " title="Green rectangle"/>
          <p:cNvSpPr/>
          <p:nvPr/>
        </p:nvSpPr>
        <p:spPr>
          <a:xfrm>
            <a:off x="0" y="0"/>
            <a:ext cx="3397405" cy="3651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descr="This is a green rectangle at the bottom of the slide. It is being used as a decorative element to emphasize that all the slides with green rectangles focus on practicing email etiquette. " title="Green rectangle"/>
          <p:cNvSpPr/>
          <p:nvPr/>
        </p:nvSpPr>
        <p:spPr>
          <a:xfrm>
            <a:off x="8794595" y="6492875"/>
            <a:ext cx="3397405" cy="3651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CLE Resource and Activities | UCSF Library Tech Comm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5669" y="1284072"/>
            <a:ext cx="2857500" cy="2857500"/>
          </a:xfrm>
          <a:prstGeom prst="rect">
            <a:avLst/>
          </a:prstGeom>
        </p:spPr>
      </p:pic>
    </p:spTree>
    <p:extLst>
      <p:ext uri="{BB962C8B-B14F-4D97-AF65-F5344CB8AC3E}">
        <p14:creationId xmlns:p14="http://schemas.microsoft.com/office/powerpoint/2010/main" val="20396135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365125"/>
            <a:ext cx="10515600" cy="879059"/>
          </a:xfrm>
        </p:spPr>
        <p:txBody>
          <a:bodyPr>
            <a:normAutofit/>
          </a:bodyPr>
          <a:lstStyle/>
          <a:p>
            <a:r>
              <a:rPr lang="en-US" sz="3200" dirty="0" smtClean="0"/>
              <a:t>Sample email</a:t>
            </a:r>
            <a:endParaRPr lang="en-US" sz="3200" dirty="0"/>
          </a:p>
        </p:txBody>
      </p:sp>
      <p:sp>
        <p:nvSpPr>
          <p:cNvPr id="3" name="Content Placeholder 2"/>
          <p:cNvSpPr>
            <a:spLocks noGrp="1"/>
          </p:cNvSpPr>
          <p:nvPr>
            <p:ph idx="1"/>
          </p:nvPr>
        </p:nvSpPr>
        <p:spPr>
          <a:xfrm>
            <a:off x="838200" y="1244184"/>
            <a:ext cx="10515600" cy="4932779"/>
          </a:xfrm>
        </p:spPr>
        <p:txBody>
          <a:bodyPr>
            <a:noAutofit/>
          </a:bodyPr>
          <a:lstStyle/>
          <a:p>
            <a:pPr marL="0" indent="0">
              <a:buNone/>
            </a:pPr>
            <a:r>
              <a:rPr lang="en-US" sz="2000" dirty="0" smtClean="0"/>
              <a:t>Dear all, </a:t>
            </a:r>
          </a:p>
          <a:p>
            <a:pPr marL="0" indent="0">
              <a:buNone/>
            </a:pPr>
            <a:r>
              <a:rPr lang="en-US" sz="2000" dirty="0" smtClean="0"/>
              <a:t>Sorry to send you this second reminder, but please, please, please just come to the planning meeting next week. As you all know we here at the YMCA have been working diligently to come up with great activities for our incoming cohort of students for this summer. This year I am pleased to inform you that we have approximately 120 new K-12 students joining the existing 400 YMCA members for this year!!! </a:t>
            </a:r>
            <a:r>
              <a:rPr lang="en-US" sz="2000" dirty="0" smtClean="0">
                <a:sym typeface="Wingdings" panose="05000000000000000000" pitchFamily="2" charset="2"/>
              </a:rPr>
              <a:t></a:t>
            </a:r>
            <a:endParaRPr lang="en-US" sz="2000" dirty="0" smtClean="0"/>
          </a:p>
          <a:p>
            <a:pPr marL="0" indent="0">
              <a:buNone/>
            </a:pPr>
            <a:r>
              <a:rPr lang="en-US" sz="2000" dirty="0" smtClean="0"/>
              <a:t>In preparing these new students for a worthwhile summer, we should be planning for a successful program. Attached you will find specific details regarding logistics, deadlines and FAQs for this year’s program. </a:t>
            </a:r>
          </a:p>
          <a:p>
            <a:pPr marL="0" indent="0">
              <a:buNone/>
            </a:pPr>
            <a:r>
              <a:rPr lang="en-US" sz="2000" dirty="0" smtClean="0"/>
              <a:t>Thank </a:t>
            </a:r>
            <a:r>
              <a:rPr lang="en-US" sz="2000" dirty="0"/>
              <a:t>you for your continued </a:t>
            </a:r>
            <a:r>
              <a:rPr lang="en-US" sz="2000" dirty="0" smtClean="0"/>
              <a:t>support. I look </a:t>
            </a:r>
            <a:r>
              <a:rPr lang="en-US" sz="2000" dirty="0"/>
              <a:t>forward to seeing you all </a:t>
            </a:r>
            <a:r>
              <a:rPr lang="en-US" sz="2000" dirty="0" smtClean="0"/>
              <a:t>in many—if not all—of the new 2019 summer program activities!</a:t>
            </a:r>
            <a:endParaRPr lang="en-US" sz="2000" dirty="0"/>
          </a:p>
          <a:p>
            <a:pPr marL="0" indent="0">
              <a:buNone/>
            </a:pPr>
            <a:r>
              <a:rPr lang="en-US" sz="2000" dirty="0" smtClean="0"/>
              <a:t>Oh, yeah…I hope </a:t>
            </a:r>
            <a:r>
              <a:rPr lang="en-US" sz="2000" dirty="0"/>
              <a:t>this email finds you doing great and well rested from </a:t>
            </a:r>
            <a:r>
              <a:rPr lang="en-US" sz="2000" dirty="0" smtClean="0"/>
              <a:t>our three-day weekend! </a:t>
            </a:r>
          </a:p>
          <a:p>
            <a:pPr marL="0" indent="0">
              <a:buNone/>
            </a:pPr>
            <a:r>
              <a:rPr lang="en-US" sz="2000" dirty="0" smtClean="0"/>
              <a:t>Thank you, </a:t>
            </a:r>
          </a:p>
          <a:p>
            <a:pPr marL="0" indent="0">
              <a:buNone/>
            </a:pPr>
            <a:r>
              <a:rPr lang="en-US" sz="2000" dirty="0" smtClean="0"/>
              <a:t>Tracy</a:t>
            </a:r>
            <a:endParaRPr lang="en-US" sz="2000" dirty="0"/>
          </a:p>
        </p:txBody>
      </p:sp>
      <p:sp>
        <p:nvSpPr>
          <p:cNvPr id="4" name="Rectangle 3" descr="This is a green rectangle at the top of the slide. It is being used as a decorative element to emphasize that all the slides with green rectangles focus on practicing email etiquette. " title="Green rectangle"/>
          <p:cNvSpPr/>
          <p:nvPr/>
        </p:nvSpPr>
        <p:spPr>
          <a:xfrm>
            <a:off x="0" y="0"/>
            <a:ext cx="3397405" cy="3651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descr="This is a green rectangle at the bottom of the slide. It is being used as a decorative element to emphasize that all the slides with green rectangles focus on practicing email etiquette. " title="Green rectangle"/>
          <p:cNvSpPr/>
          <p:nvPr/>
        </p:nvSpPr>
        <p:spPr>
          <a:xfrm>
            <a:off x="8794595" y="6492875"/>
            <a:ext cx="3397405" cy="3651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43333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838200" y="365125"/>
            <a:ext cx="10515600" cy="909039"/>
          </a:xfrm>
        </p:spPr>
        <p:txBody>
          <a:bodyPr>
            <a:normAutofit/>
          </a:bodyPr>
          <a:lstStyle/>
          <a:p>
            <a:r>
              <a:rPr lang="en-US" sz="3200" dirty="0" smtClean="0"/>
              <a:t>Sample email</a:t>
            </a:r>
            <a:endParaRPr lang="en-US" sz="3200" dirty="0"/>
          </a:p>
        </p:txBody>
      </p:sp>
      <p:sp>
        <p:nvSpPr>
          <p:cNvPr id="3" name="Content Placeholder 2"/>
          <p:cNvSpPr>
            <a:spLocks noGrp="1"/>
          </p:cNvSpPr>
          <p:nvPr>
            <p:ph idx="1"/>
          </p:nvPr>
        </p:nvSpPr>
        <p:spPr>
          <a:xfrm>
            <a:off x="838200" y="1274164"/>
            <a:ext cx="10515600" cy="4902799"/>
          </a:xfrm>
        </p:spPr>
        <p:txBody>
          <a:bodyPr>
            <a:noAutofit/>
          </a:bodyPr>
          <a:lstStyle/>
          <a:p>
            <a:pPr marL="0" indent="0">
              <a:buNone/>
            </a:pPr>
            <a:r>
              <a:rPr lang="en-US" sz="2000" b="1" dirty="0" smtClean="0"/>
              <a:t>Dear all, </a:t>
            </a:r>
          </a:p>
          <a:p>
            <a:pPr marL="0" indent="0">
              <a:buNone/>
            </a:pPr>
            <a:r>
              <a:rPr lang="en-US" sz="2000" b="1" dirty="0" smtClean="0"/>
              <a:t>Sorry to send you this second reminder, but please, please, please just come </a:t>
            </a:r>
            <a:r>
              <a:rPr lang="en-US" sz="2000" dirty="0" smtClean="0"/>
              <a:t>to the planning </a:t>
            </a:r>
            <a:r>
              <a:rPr lang="en-US" sz="2000" b="1" dirty="0" smtClean="0"/>
              <a:t>meeting next week</a:t>
            </a:r>
            <a:r>
              <a:rPr lang="en-US" sz="2000" dirty="0" smtClean="0"/>
              <a:t>. As you all know we here at the YMCA have been working diligently to come up with great activities for our incoming cohort of students for this summer. This year I am pleased to inform you that we have approximately 120 new K-12 students joining the existing 400 YMCA members for this year!!! </a:t>
            </a:r>
            <a:r>
              <a:rPr lang="en-US" sz="2000" dirty="0" smtClean="0">
                <a:sym typeface="Wingdings" panose="05000000000000000000" pitchFamily="2" charset="2"/>
              </a:rPr>
              <a:t></a:t>
            </a:r>
            <a:endParaRPr lang="en-US" sz="2000" dirty="0" smtClean="0"/>
          </a:p>
          <a:p>
            <a:pPr marL="0" indent="0">
              <a:buNone/>
            </a:pPr>
            <a:r>
              <a:rPr lang="en-US" sz="2000" dirty="0" smtClean="0"/>
              <a:t>In preparing these new students for a worthwhile summer, </a:t>
            </a:r>
            <a:r>
              <a:rPr lang="en-US" sz="2000" b="1" dirty="0" smtClean="0"/>
              <a:t>we should be planning </a:t>
            </a:r>
            <a:r>
              <a:rPr lang="en-US" sz="2000" dirty="0" smtClean="0"/>
              <a:t>for a successful program. </a:t>
            </a:r>
            <a:r>
              <a:rPr lang="en-US" sz="2000" b="1" dirty="0" smtClean="0"/>
              <a:t>Attached you will find </a:t>
            </a:r>
            <a:r>
              <a:rPr lang="en-US" sz="2000" dirty="0" smtClean="0"/>
              <a:t>specific details regarding logistics, deadlines and FAQs for this year’s program. </a:t>
            </a:r>
          </a:p>
          <a:p>
            <a:pPr marL="0" indent="0">
              <a:buNone/>
            </a:pPr>
            <a:r>
              <a:rPr lang="en-US" sz="2000" dirty="0" smtClean="0"/>
              <a:t>Thank </a:t>
            </a:r>
            <a:r>
              <a:rPr lang="en-US" sz="2000" dirty="0"/>
              <a:t>you for your continued </a:t>
            </a:r>
            <a:r>
              <a:rPr lang="en-US" sz="2000" dirty="0" smtClean="0"/>
              <a:t>support. I look </a:t>
            </a:r>
            <a:r>
              <a:rPr lang="en-US" sz="2000" dirty="0"/>
              <a:t>forward to seeing you all </a:t>
            </a:r>
            <a:r>
              <a:rPr lang="en-US" sz="2000" dirty="0" smtClean="0"/>
              <a:t>in many—if not all—of the new 2019 summer program activities!</a:t>
            </a:r>
            <a:endParaRPr lang="en-US" sz="2000" dirty="0"/>
          </a:p>
          <a:p>
            <a:pPr marL="0" indent="0">
              <a:buNone/>
            </a:pPr>
            <a:r>
              <a:rPr lang="en-US" sz="2000" b="1" dirty="0" smtClean="0"/>
              <a:t>Oh, yeah…I hope </a:t>
            </a:r>
            <a:r>
              <a:rPr lang="en-US" sz="2000" b="1" dirty="0"/>
              <a:t>this email finds you doing great </a:t>
            </a:r>
            <a:r>
              <a:rPr lang="en-US" sz="2000" dirty="0"/>
              <a:t>and well rested </a:t>
            </a:r>
            <a:r>
              <a:rPr lang="en-US" sz="2000" dirty="0" smtClean="0"/>
              <a:t>after our three-day weekend! </a:t>
            </a:r>
          </a:p>
          <a:p>
            <a:pPr marL="0" indent="0">
              <a:buNone/>
            </a:pPr>
            <a:r>
              <a:rPr lang="en-US" sz="2000" b="1" dirty="0" smtClean="0"/>
              <a:t>Thank you, </a:t>
            </a:r>
          </a:p>
          <a:p>
            <a:pPr marL="0" indent="0">
              <a:buNone/>
            </a:pPr>
            <a:r>
              <a:rPr lang="en-US" sz="2000" b="1" dirty="0" smtClean="0"/>
              <a:t>Tracy</a:t>
            </a:r>
            <a:endParaRPr lang="en-US" sz="2000" b="1" dirty="0"/>
          </a:p>
        </p:txBody>
      </p:sp>
      <p:sp>
        <p:nvSpPr>
          <p:cNvPr id="4" name="Rectangle 3" descr="This is a green rectangle at the top of the slide. It is being used as a decorative element to emphasize that all the slides with green rectangles focus on practicing email etiquette. " title="Green rectangle"/>
          <p:cNvSpPr/>
          <p:nvPr/>
        </p:nvSpPr>
        <p:spPr>
          <a:xfrm>
            <a:off x="0" y="0"/>
            <a:ext cx="3397405" cy="3651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descr="This is a green rectangle at the bottom of the slide. It is being used as a decorative element to emphasize that all the slides with green rectangles focus on practicing email etiquette. " title="Green rectangle"/>
          <p:cNvSpPr/>
          <p:nvPr/>
        </p:nvSpPr>
        <p:spPr>
          <a:xfrm>
            <a:off x="8794595" y="6492875"/>
            <a:ext cx="3397405" cy="3651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67279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49078"/>
          </a:xfrm>
        </p:spPr>
        <p:txBody>
          <a:bodyPr>
            <a:normAutofit/>
          </a:bodyPr>
          <a:lstStyle/>
          <a:p>
            <a:r>
              <a:rPr lang="en-US" sz="3200" dirty="0" smtClean="0"/>
              <a:t>Sample email</a:t>
            </a:r>
            <a:endParaRPr lang="en-US" sz="3200" dirty="0"/>
          </a:p>
        </p:txBody>
      </p:sp>
      <p:sp>
        <p:nvSpPr>
          <p:cNvPr id="3" name="Content Placeholder 2"/>
          <p:cNvSpPr>
            <a:spLocks noGrp="1"/>
          </p:cNvSpPr>
          <p:nvPr>
            <p:ph idx="1"/>
          </p:nvPr>
        </p:nvSpPr>
        <p:spPr>
          <a:xfrm>
            <a:off x="838200" y="1364105"/>
            <a:ext cx="10515600" cy="4812858"/>
          </a:xfrm>
        </p:spPr>
        <p:txBody>
          <a:bodyPr>
            <a:normAutofit fontScale="85000" lnSpcReduction="20000"/>
          </a:bodyPr>
          <a:lstStyle/>
          <a:p>
            <a:pPr marL="0" indent="0">
              <a:buNone/>
            </a:pPr>
            <a:r>
              <a:rPr lang="en-US" sz="2600" b="1" dirty="0"/>
              <a:t>Dear </a:t>
            </a:r>
            <a:r>
              <a:rPr lang="en-US" sz="2600" b="1" dirty="0" smtClean="0"/>
              <a:t>Summer Activities Team Members: </a:t>
            </a:r>
          </a:p>
          <a:p>
            <a:pPr marL="0" indent="0">
              <a:buNone/>
            </a:pPr>
            <a:endParaRPr lang="en-US" sz="2600" dirty="0"/>
          </a:p>
          <a:p>
            <a:pPr marL="0" indent="0">
              <a:buNone/>
            </a:pPr>
            <a:r>
              <a:rPr lang="en-US" sz="2600" b="1" dirty="0" smtClean="0"/>
              <a:t>I hope </a:t>
            </a:r>
            <a:r>
              <a:rPr lang="en-US" sz="2600" b="1" dirty="0"/>
              <a:t>this email finds you </a:t>
            </a:r>
            <a:r>
              <a:rPr lang="en-US" sz="2600" b="1" dirty="0" smtClean="0"/>
              <a:t>well </a:t>
            </a:r>
            <a:r>
              <a:rPr lang="en-US" sz="2600" dirty="0"/>
              <a:t>rested </a:t>
            </a:r>
            <a:r>
              <a:rPr lang="en-US" sz="2600" dirty="0" smtClean="0"/>
              <a:t>after our three-day weekend. </a:t>
            </a:r>
            <a:r>
              <a:rPr lang="en-US" sz="2600" b="1" dirty="0" smtClean="0"/>
              <a:t>Please mark your calendars</a:t>
            </a:r>
            <a:r>
              <a:rPr lang="en-US" sz="2600" dirty="0" smtClean="0"/>
              <a:t> for our next planning meeting on </a:t>
            </a:r>
            <a:r>
              <a:rPr lang="en-US" sz="2600" b="1" dirty="0" smtClean="0"/>
              <a:t>Wednesday, March 3, 2019 from 10 to 11 a.m. in the conference room.</a:t>
            </a:r>
            <a:r>
              <a:rPr lang="en-US" sz="2600" dirty="0" smtClean="0"/>
              <a:t>  </a:t>
            </a:r>
          </a:p>
          <a:p>
            <a:pPr marL="0" indent="0">
              <a:buNone/>
            </a:pPr>
            <a:r>
              <a:rPr lang="en-US" sz="2600" dirty="0" smtClean="0"/>
              <a:t>Attached </a:t>
            </a:r>
            <a:r>
              <a:rPr lang="en-US" sz="2600" dirty="0"/>
              <a:t>you will find specific details regarding logistics, </a:t>
            </a:r>
            <a:r>
              <a:rPr lang="en-US" sz="2600" dirty="0" smtClean="0"/>
              <a:t>deadlines, </a:t>
            </a:r>
            <a:r>
              <a:rPr lang="en-US" sz="2600" dirty="0"/>
              <a:t>and FAQs for this year’s </a:t>
            </a:r>
            <a:r>
              <a:rPr lang="en-US" sz="2600" dirty="0" smtClean="0"/>
              <a:t>program. </a:t>
            </a:r>
            <a:r>
              <a:rPr lang="en-US" sz="2600" b="1" dirty="0" smtClean="0"/>
              <a:t>Please read these items </a:t>
            </a:r>
            <a:r>
              <a:rPr lang="en-US" sz="2600" dirty="0" smtClean="0"/>
              <a:t>in preparation for the meeting. </a:t>
            </a:r>
            <a:endParaRPr lang="en-US" sz="2600" dirty="0"/>
          </a:p>
          <a:p>
            <a:pPr marL="0" indent="0">
              <a:buNone/>
            </a:pPr>
            <a:r>
              <a:rPr lang="en-US" sz="2600" dirty="0" smtClean="0"/>
              <a:t>I </a:t>
            </a:r>
            <a:r>
              <a:rPr lang="en-US" sz="2600" dirty="0"/>
              <a:t>am </a:t>
            </a:r>
            <a:r>
              <a:rPr lang="en-US" sz="2600" dirty="0" smtClean="0"/>
              <a:t>excited </a:t>
            </a:r>
            <a:r>
              <a:rPr lang="en-US" sz="2600" dirty="0"/>
              <a:t>to inform you that we have approximately 120 new K-12 </a:t>
            </a:r>
            <a:r>
              <a:rPr lang="en-US" sz="2600" dirty="0" smtClean="0"/>
              <a:t>students enrolling this year, for a total of 520 students attending our summer program. </a:t>
            </a:r>
            <a:endParaRPr lang="en-US" sz="2600" dirty="0"/>
          </a:p>
          <a:p>
            <a:pPr marL="0" indent="0">
              <a:buNone/>
            </a:pPr>
            <a:r>
              <a:rPr lang="en-US" sz="2600" dirty="0" smtClean="0"/>
              <a:t>I </a:t>
            </a:r>
            <a:r>
              <a:rPr lang="en-US" sz="2600" dirty="0"/>
              <a:t>look forward to </a:t>
            </a:r>
            <a:r>
              <a:rPr lang="en-US" sz="2600" dirty="0" smtClean="0"/>
              <a:t>seeing all of you during the </a:t>
            </a:r>
            <a:r>
              <a:rPr lang="en-US" sz="2600" dirty="0"/>
              <a:t>new </a:t>
            </a:r>
            <a:r>
              <a:rPr lang="en-US" sz="2600" dirty="0" smtClean="0"/>
              <a:t>2019 </a:t>
            </a:r>
            <a:r>
              <a:rPr lang="en-US" sz="2600" dirty="0"/>
              <a:t>summer program </a:t>
            </a:r>
            <a:r>
              <a:rPr lang="en-US" sz="2600" dirty="0" smtClean="0"/>
              <a:t>activities meeting.</a:t>
            </a:r>
            <a:endParaRPr lang="en-US" sz="2600" dirty="0"/>
          </a:p>
          <a:p>
            <a:pPr marL="0" indent="0">
              <a:buNone/>
            </a:pPr>
            <a:endParaRPr lang="en-US" sz="2600" dirty="0"/>
          </a:p>
          <a:p>
            <a:pPr marL="0" indent="0">
              <a:buNone/>
            </a:pPr>
            <a:r>
              <a:rPr lang="en-US" sz="2600" b="1" dirty="0" smtClean="0"/>
              <a:t>Sincerely</a:t>
            </a:r>
            <a:r>
              <a:rPr lang="en-US" sz="2600" b="1" dirty="0"/>
              <a:t>, </a:t>
            </a:r>
          </a:p>
          <a:p>
            <a:pPr marL="0" indent="0">
              <a:buNone/>
            </a:pPr>
            <a:r>
              <a:rPr lang="en-US" sz="2600" b="1" dirty="0" smtClean="0"/>
              <a:t>Tracy Robertson</a:t>
            </a:r>
          </a:p>
          <a:p>
            <a:pPr marL="0" indent="0">
              <a:buNone/>
            </a:pPr>
            <a:r>
              <a:rPr lang="en-US" sz="2600" b="1" dirty="0" smtClean="0"/>
              <a:t>Summer Program Coordinator, YMCA</a:t>
            </a:r>
            <a:endParaRPr lang="en-US" sz="2600" b="1" dirty="0"/>
          </a:p>
          <a:p>
            <a:endParaRPr lang="en-US" dirty="0"/>
          </a:p>
        </p:txBody>
      </p:sp>
      <p:sp>
        <p:nvSpPr>
          <p:cNvPr id="4" name="Rectangle 3" descr="This is a green rectangle at the top of the slide. It is being used as a decorative element to emphasize that all the slides with green rectangles focus on practicing email etiquette. " title="Green rectangle"/>
          <p:cNvSpPr/>
          <p:nvPr/>
        </p:nvSpPr>
        <p:spPr>
          <a:xfrm>
            <a:off x="0" y="0"/>
            <a:ext cx="3397405" cy="3651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descr="This is a green rectangle at the bottom of the slide. It is being used as a decorative element to emphasize that all the slides with green rectangles focus on practicing email etiquette. " title="Green rectangle"/>
          <p:cNvSpPr/>
          <p:nvPr/>
        </p:nvSpPr>
        <p:spPr>
          <a:xfrm>
            <a:off x="8794595" y="6492875"/>
            <a:ext cx="3397405" cy="3651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5315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Grammar rules</a:t>
            </a:r>
            <a:endParaRPr lang="en-US" dirty="0"/>
          </a:p>
        </p:txBody>
      </p:sp>
      <p:sp>
        <p:nvSpPr>
          <p:cNvPr id="4" name="Rectangle 3" descr="This is a gold rectangle at the top of the slide. It is being used as a decorative element to emphasize that all the slides with gold rectangles focus on grammar. " title="Gold rectangle"/>
          <p:cNvSpPr/>
          <p:nvPr/>
        </p:nvSpPr>
        <p:spPr>
          <a:xfrm>
            <a:off x="0" y="0"/>
            <a:ext cx="3397405" cy="3651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descr="This is a gold rectangle at the bottom of the slide. It is being used as a decorative element to emphasize that all the slides with gold rectangles focus on grammar. " title="Gold rectangle"/>
          <p:cNvSpPr/>
          <p:nvPr/>
        </p:nvSpPr>
        <p:spPr>
          <a:xfrm>
            <a:off x="8794595" y="6492875"/>
            <a:ext cx="3397405" cy="3651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46052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Compound structures </a:t>
            </a:r>
            <a:r>
              <a:rPr lang="en-US" sz="2000" dirty="0" smtClean="0"/>
              <a:t>(when a pronoun and noun are grouped together)</a:t>
            </a:r>
            <a:endParaRPr lang="en-US" sz="2000" dirty="0"/>
          </a:p>
        </p:txBody>
      </p:sp>
      <p:graphicFrame>
        <p:nvGraphicFramePr>
          <p:cNvPr id="6" name="Content Placeholder 5" descr="The sentence when him and Brian worked on the project, they were junior engineers is incorrect. A way to fix it is to remove the word and Brian to hear if the pronoun him is appropriate. The new sentence reads when him worked, so you know the pronound him has to change to he. The correct sentence reads When he and Brian worked on the project, they were junior engineers.&#10;The next incorrect sentence is The boss invited she and her family to dinner. Once again, delete and her family to hear if the sentence is correct. the sentence reads the boss invited she to dinner. So you know the correct way to write this sentence is the boss invited her and her family to dinner. &#10;The final incorrect example is Bob and me are going on vacation. Remove the words bob and me and re-read the setence. Me are going on vacation is incorrect. So the correct pronoun here is Bob and I are going on vacation. &#10;&#10;" title="Graph detailing how to use fix incorrect compound structures"/>
          <p:cNvGraphicFramePr>
            <a:graphicFrameLocks noGrp="1"/>
          </p:cNvGraphicFramePr>
          <p:nvPr>
            <p:ph idx="1"/>
            <p:extLst>
              <p:ext uri="{D42A27DB-BD31-4B8C-83A1-F6EECF244321}">
                <p14:modId xmlns:p14="http://schemas.microsoft.com/office/powerpoint/2010/main" val="3652045372"/>
              </p:ext>
            </p:extLst>
          </p:nvPr>
        </p:nvGraphicFramePr>
        <p:xfrm>
          <a:off x="838200" y="1825625"/>
          <a:ext cx="10515603" cy="3114040"/>
        </p:xfrm>
        <a:graphic>
          <a:graphicData uri="http://schemas.openxmlformats.org/drawingml/2006/table">
            <a:tbl>
              <a:tblPr firstRow="1" bandRow="1">
                <a:tableStyleId>{5C22544A-7EE6-4342-B048-85BDC9FD1C3A}</a:tableStyleId>
              </a:tblPr>
              <a:tblGrid>
                <a:gridCol w="3505201">
                  <a:extLst>
                    <a:ext uri="{9D8B030D-6E8A-4147-A177-3AD203B41FA5}">
                      <a16:colId xmlns:a16="http://schemas.microsoft.com/office/drawing/2014/main" val="3692547546"/>
                    </a:ext>
                  </a:extLst>
                </a:gridCol>
                <a:gridCol w="3505201">
                  <a:extLst>
                    <a:ext uri="{9D8B030D-6E8A-4147-A177-3AD203B41FA5}">
                      <a16:colId xmlns:a16="http://schemas.microsoft.com/office/drawing/2014/main" val="1989603867"/>
                    </a:ext>
                  </a:extLst>
                </a:gridCol>
                <a:gridCol w="3505201">
                  <a:extLst>
                    <a:ext uri="{9D8B030D-6E8A-4147-A177-3AD203B41FA5}">
                      <a16:colId xmlns:a16="http://schemas.microsoft.com/office/drawing/2014/main" val="1516291743"/>
                    </a:ext>
                  </a:extLst>
                </a:gridCol>
              </a:tblGrid>
              <a:tr h="370840">
                <a:tc>
                  <a:txBody>
                    <a:bodyPr/>
                    <a:lstStyle/>
                    <a:p>
                      <a:r>
                        <a:rPr lang="en-US" dirty="0" smtClean="0">
                          <a:solidFill>
                            <a:schemeClr val="tx1"/>
                          </a:solidFill>
                        </a:rPr>
                        <a:t>Incorrect</a:t>
                      </a:r>
                      <a:endParaRPr lang="en-US" dirty="0">
                        <a:solidFill>
                          <a:schemeClr val="tx1"/>
                        </a:solidFill>
                      </a:endParaRPr>
                    </a:p>
                  </a:txBody>
                  <a:tcPr marL="94463" marR="94463"/>
                </a:tc>
                <a:tc>
                  <a:txBody>
                    <a:bodyPr/>
                    <a:lstStyle/>
                    <a:p>
                      <a:r>
                        <a:rPr lang="en-US" dirty="0" smtClean="0">
                          <a:solidFill>
                            <a:schemeClr val="tx1"/>
                          </a:solidFill>
                        </a:rPr>
                        <a:t>Fix-it</a:t>
                      </a:r>
                      <a:r>
                        <a:rPr lang="en-US" baseline="0" dirty="0" smtClean="0">
                          <a:solidFill>
                            <a:schemeClr val="tx1"/>
                          </a:solidFill>
                        </a:rPr>
                        <a:t> tip</a:t>
                      </a:r>
                      <a:endParaRPr lang="en-US" dirty="0">
                        <a:solidFill>
                          <a:schemeClr val="tx1"/>
                        </a:solidFill>
                      </a:endParaRPr>
                    </a:p>
                  </a:txBody>
                  <a:tcPr marL="94463" marR="94463"/>
                </a:tc>
                <a:tc>
                  <a:txBody>
                    <a:bodyPr/>
                    <a:lstStyle/>
                    <a:p>
                      <a:r>
                        <a:rPr lang="en-US" dirty="0" smtClean="0">
                          <a:solidFill>
                            <a:schemeClr val="tx1"/>
                          </a:solidFill>
                        </a:rPr>
                        <a:t>Correct</a:t>
                      </a:r>
                      <a:endParaRPr lang="en-US" dirty="0">
                        <a:solidFill>
                          <a:schemeClr val="tx1"/>
                        </a:solidFill>
                      </a:endParaRPr>
                    </a:p>
                  </a:txBody>
                  <a:tcPr marL="94463" marR="94463"/>
                </a:tc>
                <a:extLst>
                  <a:ext uri="{0D108BD9-81ED-4DB2-BD59-A6C34878D82A}">
                    <a16:rowId xmlns:a16="http://schemas.microsoft.com/office/drawing/2014/main" val="2693566229"/>
                  </a:ext>
                </a:extLst>
              </a:tr>
              <a:tr h="370840">
                <a:tc>
                  <a:txBody>
                    <a:bodyPr/>
                    <a:lstStyle/>
                    <a:p>
                      <a:r>
                        <a:rPr lang="en-US" dirty="0" smtClean="0"/>
                        <a:t>When </a:t>
                      </a:r>
                      <a:r>
                        <a:rPr lang="en-US" i="0" dirty="0" smtClean="0"/>
                        <a:t>him</a:t>
                      </a:r>
                      <a:r>
                        <a:rPr lang="en-US" dirty="0" smtClean="0"/>
                        <a:t> and Brian worked on the project, they were junior</a:t>
                      </a:r>
                      <a:r>
                        <a:rPr lang="en-US" baseline="0" dirty="0" smtClean="0"/>
                        <a:t> engineers. </a:t>
                      </a:r>
                      <a:endParaRPr lang="en-US" dirty="0"/>
                    </a:p>
                  </a:txBody>
                  <a:tcPr marL="94463" marR="94463"/>
                </a:tc>
                <a:tc>
                  <a:txBody>
                    <a:bodyPr/>
                    <a:lstStyle/>
                    <a:p>
                      <a:r>
                        <a:rPr lang="en-US" dirty="0" smtClean="0"/>
                        <a:t>When him </a:t>
                      </a:r>
                      <a:r>
                        <a:rPr lang="en-US" strike="sngStrike" dirty="0" smtClean="0"/>
                        <a:t>and Brian </a:t>
                      </a:r>
                      <a:r>
                        <a:rPr lang="en-US" dirty="0" smtClean="0"/>
                        <a:t>worked on the project, they were junior engineers. </a:t>
                      </a:r>
                    </a:p>
                    <a:p>
                      <a:endParaRPr lang="en-US" dirty="0"/>
                    </a:p>
                  </a:txBody>
                  <a:tcPr marL="94463" marR="94463"/>
                </a:tc>
                <a:tc>
                  <a:txBody>
                    <a:bodyPr/>
                    <a:lstStyle/>
                    <a:p>
                      <a:r>
                        <a:rPr lang="en-US" dirty="0" smtClean="0"/>
                        <a:t>When he and Brian worked on the project, they were junior engineers.</a:t>
                      </a:r>
                    </a:p>
                    <a:p>
                      <a:endParaRPr lang="en-US" dirty="0"/>
                    </a:p>
                  </a:txBody>
                  <a:tcPr marL="94463" marR="94463"/>
                </a:tc>
                <a:extLst>
                  <a:ext uri="{0D108BD9-81ED-4DB2-BD59-A6C34878D82A}">
                    <a16:rowId xmlns:a16="http://schemas.microsoft.com/office/drawing/2014/main" val="1282914079"/>
                  </a:ext>
                </a:extLst>
              </a:tr>
              <a:tr h="370840">
                <a:tc>
                  <a:txBody>
                    <a:bodyPr/>
                    <a:lstStyle/>
                    <a:p>
                      <a:r>
                        <a:rPr lang="en-US" dirty="0" smtClean="0"/>
                        <a:t>The boss invited she and her family to dinner.</a:t>
                      </a:r>
                      <a:endParaRPr lang="en-US" dirty="0"/>
                    </a:p>
                  </a:txBody>
                  <a:tcPr marL="94463" marR="94463"/>
                </a:tc>
                <a:tc>
                  <a:txBody>
                    <a:bodyPr/>
                    <a:lstStyle/>
                    <a:p>
                      <a:r>
                        <a:rPr lang="en-US" dirty="0" smtClean="0"/>
                        <a:t>The boss invited she </a:t>
                      </a:r>
                      <a:r>
                        <a:rPr lang="en-US" strike="sngStrike" dirty="0" smtClean="0"/>
                        <a:t>and her family</a:t>
                      </a:r>
                      <a:r>
                        <a:rPr lang="en-US" dirty="0" smtClean="0"/>
                        <a:t> to dinner.</a:t>
                      </a:r>
                    </a:p>
                    <a:p>
                      <a:endParaRPr lang="en-US" dirty="0"/>
                    </a:p>
                  </a:txBody>
                  <a:tcPr marL="94463" marR="94463"/>
                </a:tc>
                <a:tc>
                  <a:txBody>
                    <a:bodyPr/>
                    <a:lstStyle/>
                    <a:p>
                      <a:r>
                        <a:rPr lang="en-US" dirty="0" smtClean="0"/>
                        <a:t>The boss invited her and her family to dinner.</a:t>
                      </a:r>
                    </a:p>
                    <a:p>
                      <a:endParaRPr lang="en-US" dirty="0"/>
                    </a:p>
                  </a:txBody>
                  <a:tcPr marL="94463" marR="94463"/>
                </a:tc>
                <a:extLst>
                  <a:ext uri="{0D108BD9-81ED-4DB2-BD59-A6C34878D82A}">
                    <a16:rowId xmlns:a16="http://schemas.microsoft.com/office/drawing/2014/main" val="2826378914"/>
                  </a:ext>
                </a:extLst>
              </a:tr>
              <a:tr h="370840">
                <a:tc>
                  <a:txBody>
                    <a:bodyPr/>
                    <a:lstStyle/>
                    <a:p>
                      <a:r>
                        <a:rPr lang="en-US" dirty="0" smtClean="0"/>
                        <a:t>Bob</a:t>
                      </a:r>
                      <a:r>
                        <a:rPr lang="en-US" baseline="0" dirty="0" smtClean="0"/>
                        <a:t> and me are going on vacation.</a:t>
                      </a:r>
                      <a:endParaRPr lang="en-US" dirty="0"/>
                    </a:p>
                  </a:txBody>
                  <a:tcPr marL="94463" marR="94463"/>
                </a:tc>
                <a:tc>
                  <a:txBody>
                    <a:bodyPr/>
                    <a:lstStyle/>
                    <a:p>
                      <a:r>
                        <a:rPr lang="en-US" strike="sngStrike" dirty="0" smtClean="0"/>
                        <a:t>Bob and </a:t>
                      </a:r>
                      <a:r>
                        <a:rPr lang="en-US" dirty="0" smtClean="0"/>
                        <a:t>me are going on vacation.</a:t>
                      </a:r>
                    </a:p>
                    <a:p>
                      <a:endParaRPr lang="en-US" dirty="0"/>
                    </a:p>
                  </a:txBody>
                  <a:tcPr marL="94463" marR="94463"/>
                </a:tc>
                <a:tc>
                  <a:txBody>
                    <a:bodyPr/>
                    <a:lstStyle/>
                    <a:p>
                      <a:r>
                        <a:rPr lang="en-US" dirty="0" smtClean="0"/>
                        <a:t>Bob and I are going on vacation.</a:t>
                      </a:r>
                    </a:p>
                    <a:p>
                      <a:endParaRPr lang="en-US" dirty="0"/>
                    </a:p>
                  </a:txBody>
                  <a:tcPr marL="94463" marR="94463"/>
                </a:tc>
                <a:extLst>
                  <a:ext uri="{0D108BD9-81ED-4DB2-BD59-A6C34878D82A}">
                    <a16:rowId xmlns:a16="http://schemas.microsoft.com/office/drawing/2014/main" val="2309370860"/>
                  </a:ext>
                </a:extLst>
              </a:tr>
            </a:tbl>
          </a:graphicData>
        </a:graphic>
      </p:graphicFrame>
      <p:sp>
        <p:nvSpPr>
          <p:cNvPr id="5" name="Rectangle 4" descr="This is a gold rectangle at the top of the slide. It is being used as a decorative element to emphasize that all the slides with gold rectangles focus on grammar. " title="Gold rectangle"/>
          <p:cNvSpPr/>
          <p:nvPr/>
        </p:nvSpPr>
        <p:spPr>
          <a:xfrm>
            <a:off x="0" y="0"/>
            <a:ext cx="3397405" cy="3651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descr="This is a gold rectangle at the bottom of the slide. It is being used as a decorative element to emphasize that all the slides with gold rectangles focus on grammar. " title="Gold rectangle"/>
          <p:cNvSpPr/>
          <p:nvPr/>
        </p:nvSpPr>
        <p:spPr>
          <a:xfrm>
            <a:off x="8794595" y="6492875"/>
            <a:ext cx="3397405" cy="3651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08179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dirty="0" smtClean="0"/>
              <a:t>apitalization</a:t>
            </a:r>
            <a:endParaRPr lang="en-US" dirty="0"/>
          </a:p>
        </p:txBody>
      </p:sp>
      <p:graphicFrame>
        <p:nvGraphicFramePr>
          <p:cNvPr id="4" name="Content Placeholder 3" descr="The first example is The City of Pasadena hosted 200 Doctors of Internal Medicine. The words City of Pasadena are capitalized. This is correct because City of Pasadena is a proper noun. The words Doctors of Internal Medicine were also capitalized but that is incorrect because doctors of internal medicine only descirbes a job. &#10;The next and final example reads The Engineers are waiting for the latest report to be sent to them by the Regional Manager of Sales David Roy. The sentence capitalized Engineers, but that is incorrect because it is a job category. The other group of words capitalized were Regional Manager of Sales David Roy. All of those words have to be capitalized because that's an actual job title and a David Roy is a proper noun. " title="Graph showing incorrect and correct ways to capitalize titles"/>
          <p:cNvGraphicFramePr>
            <a:graphicFrameLocks noGrp="1"/>
          </p:cNvGraphicFramePr>
          <p:nvPr>
            <p:ph idx="1"/>
            <p:extLst>
              <p:ext uri="{D42A27DB-BD31-4B8C-83A1-F6EECF244321}">
                <p14:modId xmlns:p14="http://schemas.microsoft.com/office/powerpoint/2010/main" val="1954377967"/>
              </p:ext>
            </p:extLst>
          </p:nvPr>
        </p:nvGraphicFramePr>
        <p:xfrm>
          <a:off x="838200" y="1825625"/>
          <a:ext cx="10515603" cy="2748280"/>
        </p:xfrm>
        <a:graphic>
          <a:graphicData uri="http://schemas.openxmlformats.org/drawingml/2006/table">
            <a:tbl>
              <a:tblPr firstRow="1" bandRow="1">
                <a:tableStyleId>{5C22544A-7EE6-4342-B048-85BDC9FD1C3A}</a:tableStyleId>
              </a:tblPr>
              <a:tblGrid>
                <a:gridCol w="3505201">
                  <a:extLst>
                    <a:ext uri="{9D8B030D-6E8A-4147-A177-3AD203B41FA5}">
                      <a16:colId xmlns:a16="http://schemas.microsoft.com/office/drawing/2014/main" val="3201961846"/>
                    </a:ext>
                  </a:extLst>
                </a:gridCol>
                <a:gridCol w="3505201">
                  <a:extLst>
                    <a:ext uri="{9D8B030D-6E8A-4147-A177-3AD203B41FA5}">
                      <a16:colId xmlns:a16="http://schemas.microsoft.com/office/drawing/2014/main" val="4087841655"/>
                    </a:ext>
                  </a:extLst>
                </a:gridCol>
                <a:gridCol w="3505201">
                  <a:extLst>
                    <a:ext uri="{9D8B030D-6E8A-4147-A177-3AD203B41FA5}">
                      <a16:colId xmlns:a16="http://schemas.microsoft.com/office/drawing/2014/main" val="290067938"/>
                    </a:ext>
                  </a:extLst>
                </a:gridCol>
              </a:tblGrid>
              <a:tr h="370840">
                <a:tc>
                  <a:txBody>
                    <a:bodyPr/>
                    <a:lstStyle/>
                    <a:p>
                      <a:r>
                        <a:rPr lang="en-US" dirty="0" smtClean="0">
                          <a:solidFill>
                            <a:schemeClr val="tx1"/>
                          </a:solidFill>
                        </a:rPr>
                        <a:t>Incorrect</a:t>
                      </a:r>
                      <a:endParaRPr lang="en-US" dirty="0">
                        <a:solidFill>
                          <a:schemeClr val="tx1"/>
                        </a:solidFill>
                      </a:endParaRPr>
                    </a:p>
                  </a:txBody>
                  <a:tcPr marL="94463" marR="94463"/>
                </a:tc>
                <a:tc>
                  <a:txBody>
                    <a:bodyPr/>
                    <a:lstStyle/>
                    <a:p>
                      <a:r>
                        <a:rPr lang="en-US" dirty="0" smtClean="0">
                          <a:solidFill>
                            <a:schemeClr val="tx1"/>
                          </a:solidFill>
                        </a:rPr>
                        <a:t>Correct</a:t>
                      </a:r>
                      <a:endParaRPr lang="en-US" dirty="0">
                        <a:solidFill>
                          <a:schemeClr val="tx1"/>
                        </a:solidFill>
                      </a:endParaRPr>
                    </a:p>
                  </a:txBody>
                  <a:tcPr marL="94463" marR="94463"/>
                </a:tc>
                <a:tc>
                  <a:txBody>
                    <a:bodyPr/>
                    <a:lstStyle/>
                    <a:p>
                      <a:r>
                        <a:rPr lang="en-US" dirty="0" smtClean="0">
                          <a:solidFill>
                            <a:schemeClr val="tx1"/>
                          </a:solidFill>
                        </a:rPr>
                        <a:t>Rationale</a:t>
                      </a:r>
                      <a:endParaRPr lang="en-US" dirty="0">
                        <a:solidFill>
                          <a:schemeClr val="tx1"/>
                        </a:solidFill>
                      </a:endParaRPr>
                    </a:p>
                  </a:txBody>
                  <a:tcPr marL="94463" marR="94463"/>
                </a:tc>
                <a:extLst>
                  <a:ext uri="{0D108BD9-81ED-4DB2-BD59-A6C34878D82A}">
                    <a16:rowId xmlns:a16="http://schemas.microsoft.com/office/drawing/2014/main" val="1602795710"/>
                  </a:ext>
                </a:extLst>
              </a:tr>
              <a:tr h="370840">
                <a:tc>
                  <a:txBody>
                    <a:bodyPr/>
                    <a:lstStyle/>
                    <a:p>
                      <a:r>
                        <a:rPr lang="en-US" dirty="0" smtClean="0"/>
                        <a:t>The</a:t>
                      </a:r>
                      <a:r>
                        <a:rPr lang="en-US" baseline="0" dirty="0" smtClean="0"/>
                        <a:t> City of Pasadena hosted 200 Doctors of Internal Medicine.  </a:t>
                      </a:r>
                      <a:endParaRPr lang="en-US" dirty="0"/>
                    </a:p>
                  </a:txBody>
                  <a:tcPr marL="94463" marR="94463"/>
                </a:tc>
                <a:tc>
                  <a:txBody>
                    <a:bodyPr/>
                    <a:lstStyle/>
                    <a:p>
                      <a:r>
                        <a:rPr lang="en-US" dirty="0" smtClean="0"/>
                        <a:t>The City of Pasadena</a:t>
                      </a:r>
                      <a:r>
                        <a:rPr lang="en-US" baseline="0" dirty="0" smtClean="0"/>
                        <a:t> hosted 200 doctors of internal medicine.</a:t>
                      </a:r>
                      <a:endParaRPr lang="en-US" dirty="0"/>
                    </a:p>
                  </a:txBody>
                  <a:tcPr marL="94463" marR="94463"/>
                </a:tc>
                <a:tc>
                  <a:txBody>
                    <a:bodyPr/>
                    <a:lstStyle/>
                    <a:p>
                      <a:r>
                        <a:rPr lang="en-US" dirty="0" smtClean="0"/>
                        <a:t>The “City of Pasadena” is a proper</a:t>
                      </a:r>
                      <a:r>
                        <a:rPr lang="en-US" baseline="0" dirty="0" smtClean="0"/>
                        <a:t> noun, but “doctors of internal medicine” describes a job.</a:t>
                      </a:r>
                      <a:endParaRPr lang="en-US" dirty="0"/>
                    </a:p>
                  </a:txBody>
                  <a:tcPr marL="94463" marR="94463"/>
                </a:tc>
                <a:extLst>
                  <a:ext uri="{0D108BD9-81ED-4DB2-BD59-A6C34878D82A}">
                    <a16:rowId xmlns:a16="http://schemas.microsoft.com/office/drawing/2014/main" val="2979194153"/>
                  </a:ext>
                </a:extLst>
              </a:tr>
              <a:tr h="370840">
                <a:tc>
                  <a:txBody>
                    <a:bodyPr/>
                    <a:lstStyle/>
                    <a:p>
                      <a:r>
                        <a:rPr lang="en-US" dirty="0" smtClean="0"/>
                        <a:t>The</a:t>
                      </a:r>
                      <a:r>
                        <a:rPr lang="en-US" baseline="0" dirty="0" smtClean="0"/>
                        <a:t> Engineers are waiting for the latest report to be sent to them by the Regional Manager of Sales David Roy.</a:t>
                      </a:r>
                      <a:endParaRPr lang="en-US" dirty="0"/>
                    </a:p>
                  </a:txBody>
                  <a:tcPr marL="94463" marR="94463"/>
                </a:tc>
                <a:tc>
                  <a:txBody>
                    <a:bodyPr/>
                    <a:lstStyle/>
                    <a:p>
                      <a:r>
                        <a:rPr lang="en-US" dirty="0" smtClean="0"/>
                        <a:t>The engineers are waiting for the latest report to be sent to them by the Regional Manager of Sales David Roy.</a:t>
                      </a:r>
                      <a:endParaRPr lang="en-US" dirty="0"/>
                    </a:p>
                  </a:txBody>
                  <a:tcPr marL="94463" marR="94463"/>
                </a:tc>
                <a:tc>
                  <a:txBody>
                    <a:bodyPr/>
                    <a:lstStyle/>
                    <a:p>
                      <a:r>
                        <a:rPr lang="en-US" dirty="0" smtClean="0"/>
                        <a:t>The</a:t>
                      </a:r>
                      <a:r>
                        <a:rPr lang="en-US" baseline="0" dirty="0" smtClean="0"/>
                        <a:t> word “engineers” is a job category that is used in place of a name or group, but “Regional Manager of Sales” is the person’s actual job title. </a:t>
                      </a:r>
                      <a:endParaRPr lang="en-US" dirty="0"/>
                    </a:p>
                  </a:txBody>
                  <a:tcPr marL="94463" marR="94463"/>
                </a:tc>
                <a:extLst>
                  <a:ext uri="{0D108BD9-81ED-4DB2-BD59-A6C34878D82A}">
                    <a16:rowId xmlns:a16="http://schemas.microsoft.com/office/drawing/2014/main" val="261393052"/>
                  </a:ext>
                </a:extLst>
              </a:tr>
            </a:tbl>
          </a:graphicData>
        </a:graphic>
      </p:graphicFrame>
      <p:sp>
        <p:nvSpPr>
          <p:cNvPr id="5" name="Rectangle 4" descr="This is a gold rectangle at the top of the slide. It is being used as a decorative element to emphasize that all the slides with gold rectangles focus on grammar. " title="Gold rectangle"/>
          <p:cNvSpPr/>
          <p:nvPr/>
        </p:nvSpPr>
        <p:spPr>
          <a:xfrm>
            <a:off x="0" y="0"/>
            <a:ext cx="3397405" cy="3651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descr="This is a gold rectangle at the bottom of the slide. It is being used as a decorative element to emphasize that all the slides with gold rectangles focus on grammar. " title="Gold rectangle"/>
          <p:cNvSpPr/>
          <p:nvPr/>
        </p:nvSpPr>
        <p:spPr>
          <a:xfrm>
            <a:off x="8794595" y="6492875"/>
            <a:ext cx="3397405" cy="3651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68600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Commonly misspelled words</a:t>
            </a:r>
            <a:endParaRPr lang="en-US" dirty="0"/>
          </a:p>
        </p:txBody>
      </p:sp>
      <p:graphicFrame>
        <p:nvGraphicFramePr>
          <p:cNvPr id="4" name="Content Placeholder 3" descr="its is a possessive adjective, a possessive form of the pronoun it. Example: The presentation was impressive in its scope. &#10;it's is a contraction for its is or it has in a verb phrase. Example: It's important to know that I should use a short and explicit subject line when emailing; it's been an eye-opening presentation. &#10;Than is used in comparison statements such as She took more notes than I. Than is also used to suggest quantities beyond a specified amount such as Sleep more than four hours a night. &#10;Then refers to time other than now as in the example Back then, I didn't know these handy tips. Then also refers to next in time, space, or order such as in the sentence I'm going to write first; then I'm going to revise. Finally then is used to suggest a logica conclusion for example If I think about the main purpose of the email, then I'll be able to write more effectively.&#10;The third column defines their as a possessive pronoun. For example, companies want their employees to have good writing skills.&#10;There means that place. As in the sentence, sprinkling quizzes here and there in the presentation kept me engaged. Finally, they're is a contraction for they are. As exemplified in the sentence They're going to be impressed by my writing skills. " title="Commonly misspelled words graph with three columns"/>
          <p:cNvGraphicFramePr>
            <a:graphicFrameLocks noGrp="1"/>
          </p:cNvGraphicFramePr>
          <p:nvPr>
            <p:ph idx="1"/>
            <p:extLst>
              <p:ext uri="{D42A27DB-BD31-4B8C-83A1-F6EECF244321}">
                <p14:modId xmlns:p14="http://schemas.microsoft.com/office/powerpoint/2010/main" val="3447003793"/>
              </p:ext>
            </p:extLst>
          </p:nvPr>
        </p:nvGraphicFramePr>
        <p:xfrm>
          <a:off x="546537" y="1456252"/>
          <a:ext cx="11288112" cy="4939889"/>
        </p:xfrm>
        <a:graphic>
          <a:graphicData uri="http://schemas.openxmlformats.org/drawingml/2006/table">
            <a:tbl>
              <a:tblPr firstRow="1" bandRow="1">
                <a:tableStyleId>{5C22544A-7EE6-4342-B048-85BDC9FD1C3A}</a:tableStyleId>
              </a:tblPr>
              <a:tblGrid>
                <a:gridCol w="3762704">
                  <a:extLst>
                    <a:ext uri="{9D8B030D-6E8A-4147-A177-3AD203B41FA5}">
                      <a16:colId xmlns:a16="http://schemas.microsoft.com/office/drawing/2014/main" val="1296609883"/>
                    </a:ext>
                  </a:extLst>
                </a:gridCol>
                <a:gridCol w="3762704">
                  <a:extLst>
                    <a:ext uri="{9D8B030D-6E8A-4147-A177-3AD203B41FA5}">
                      <a16:colId xmlns:a16="http://schemas.microsoft.com/office/drawing/2014/main" val="1159866629"/>
                    </a:ext>
                  </a:extLst>
                </a:gridCol>
                <a:gridCol w="3762704">
                  <a:extLst>
                    <a:ext uri="{9D8B030D-6E8A-4147-A177-3AD203B41FA5}">
                      <a16:colId xmlns:a16="http://schemas.microsoft.com/office/drawing/2014/main" val="1786764079"/>
                    </a:ext>
                  </a:extLst>
                </a:gridCol>
              </a:tblGrid>
              <a:tr h="363365">
                <a:tc>
                  <a:txBody>
                    <a:bodyPr/>
                    <a:lstStyle/>
                    <a:p>
                      <a:r>
                        <a:rPr lang="en-US" dirty="0" smtClean="0">
                          <a:solidFill>
                            <a:schemeClr val="tx1"/>
                          </a:solidFill>
                        </a:rPr>
                        <a:t>Its, It's</a:t>
                      </a:r>
                      <a:endParaRPr lang="en-US" dirty="0">
                        <a:solidFill>
                          <a:schemeClr val="tx1"/>
                        </a:solidFill>
                      </a:endParaRPr>
                    </a:p>
                  </a:txBody>
                  <a:tcPr/>
                </a:tc>
                <a:tc>
                  <a:txBody>
                    <a:bodyPr/>
                    <a:lstStyle/>
                    <a:p>
                      <a:r>
                        <a:rPr lang="en-US" dirty="0" smtClean="0">
                          <a:solidFill>
                            <a:schemeClr val="tx1"/>
                          </a:solidFill>
                        </a:rPr>
                        <a:t>Than, Then</a:t>
                      </a:r>
                      <a:endParaRPr lang="en-US" dirty="0">
                        <a:solidFill>
                          <a:schemeClr val="tx1"/>
                        </a:solidFill>
                      </a:endParaRPr>
                    </a:p>
                  </a:txBody>
                  <a:tcPr/>
                </a:tc>
                <a:tc>
                  <a:txBody>
                    <a:bodyPr/>
                    <a:lstStyle/>
                    <a:p>
                      <a:r>
                        <a:rPr lang="en-US" dirty="0" smtClean="0">
                          <a:solidFill>
                            <a:schemeClr val="tx1"/>
                          </a:solidFill>
                        </a:rPr>
                        <a:t>Their, There, They're</a:t>
                      </a:r>
                      <a:endParaRPr lang="en-US" dirty="0">
                        <a:solidFill>
                          <a:schemeClr val="tx1"/>
                        </a:solidFill>
                      </a:endParaRPr>
                    </a:p>
                  </a:txBody>
                  <a:tcPr/>
                </a:tc>
                <a:extLst>
                  <a:ext uri="{0D108BD9-81ED-4DB2-BD59-A6C34878D82A}">
                    <a16:rowId xmlns:a16="http://schemas.microsoft.com/office/drawing/2014/main" val="2342293392"/>
                  </a:ext>
                </a:extLst>
              </a:tr>
              <a:tr h="1465169">
                <a:tc>
                  <a:txBody>
                    <a:bodyPr/>
                    <a:lstStyle/>
                    <a:p>
                      <a:r>
                        <a:rPr lang="en-US" sz="1600" b="1" dirty="0" smtClean="0"/>
                        <a:t>its</a:t>
                      </a:r>
                      <a:r>
                        <a:rPr lang="en-US" sz="1600" dirty="0" smtClean="0"/>
                        <a:t> </a:t>
                      </a:r>
                      <a:r>
                        <a:rPr lang="en-US" sz="1600" b="0" dirty="0" smtClean="0"/>
                        <a:t>= possessive adjective </a:t>
                      </a:r>
                      <a:r>
                        <a:rPr lang="en-US" sz="1600" dirty="0" smtClean="0"/>
                        <a:t>(possessive form of the</a:t>
                      </a:r>
                      <a:r>
                        <a:rPr lang="en-US" sz="1600" baseline="0" dirty="0" smtClean="0"/>
                        <a:t> </a:t>
                      </a:r>
                      <a:r>
                        <a:rPr lang="en-US" sz="1600" dirty="0" smtClean="0"/>
                        <a:t>pronoun it):</a:t>
                      </a:r>
                    </a:p>
                    <a:p>
                      <a:r>
                        <a:rPr lang="en-US" sz="1600" dirty="0" smtClean="0">
                          <a:solidFill>
                            <a:schemeClr val="tx1"/>
                          </a:solidFill>
                        </a:rPr>
                        <a:t>The presentation was impressive in its scope.</a:t>
                      </a:r>
                      <a:endParaRPr lang="en-US" sz="1600" dirty="0">
                        <a:solidFill>
                          <a:schemeClr val="tx1"/>
                        </a:solidFill>
                      </a:endParaRPr>
                    </a:p>
                  </a:txBody>
                  <a:tcPr/>
                </a:tc>
                <a:tc>
                  <a:txBody>
                    <a:bodyPr/>
                    <a:lstStyle/>
                    <a:p>
                      <a:r>
                        <a:rPr lang="en-US" sz="1600" b="1" dirty="0" smtClean="0"/>
                        <a:t>Than</a:t>
                      </a:r>
                      <a:r>
                        <a:rPr lang="en-US" sz="1600" b="0" dirty="0" smtClean="0"/>
                        <a:t>=used in comparison statements: </a:t>
                      </a:r>
                    </a:p>
                    <a:p>
                      <a:r>
                        <a:rPr lang="en-US" sz="1600" dirty="0" smtClean="0"/>
                        <a:t>She took more notes than I.</a:t>
                      </a:r>
                    </a:p>
                    <a:p>
                      <a:r>
                        <a:rPr lang="en-US" sz="1600" b="1" dirty="0" smtClean="0"/>
                        <a:t>Than</a:t>
                      </a:r>
                      <a:r>
                        <a:rPr lang="en-US" sz="1600" dirty="0" smtClean="0"/>
                        <a:t>=used to suggest quantities beyond a specified amount: </a:t>
                      </a:r>
                    </a:p>
                    <a:p>
                      <a:r>
                        <a:rPr lang="en-US" sz="1600" dirty="0" smtClean="0"/>
                        <a:t>Sleep more than four</a:t>
                      </a:r>
                      <a:r>
                        <a:rPr lang="en-US" sz="1600" baseline="0" dirty="0" smtClean="0"/>
                        <a:t> hours a night</a:t>
                      </a:r>
                      <a:r>
                        <a:rPr lang="en-US" sz="1600" dirty="0" smtClean="0"/>
                        <a:t>.</a:t>
                      </a:r>
                      <a:endParaRPr lang="en-US" sz="1600" dirty="0"/>
                    </a:p>
                  </a:txBody>
                  <a:tcPr/>
                </a:tc>
                <a:tc>
                  <a:txBody>
                    <a:bodyPr/>
                    <a:lstStyle/>
                    <a:p>
                      <a:r>
                        <a:rPr lang="en-US" sz="1600" b="1" dirty="0" smtClean="0"/>
                        <a:t>Their</a:t>
                      </a:r>
                      <a:r>
                        <a:rPr lang="en-US" sz="1600" dirty="0" smtClean="0"/>
                        <a:t> = possessive pronoun:</a:t>
                      </a:r>
                    </a:p>
                    <a:p>
                      <a:r>
                        <a:rPr lang="en-US" sz="1600" dirty="0" smtClean="0"/>
                        <a:t>Companies want their employees to</a:t>
                      </a:r>
                      <a:r>
                        <a:rPr lang="en-US" sz="1600" baseline="0" dirty="0" smtClean="0"/>
                        <a:t> have good writing skills</a:t>
                      </a:r>
                      <a:r>
                        <a:rPr lang="en-US" sz="1600" dirty="0" smtClean="0"/>
                        <a:t>.</a:t>
                      </a:r>
                    </a:p>
                    <a:p>
                      <a:endParaRPr lang="en-US" sz="1600" dirty="0"/>
                    </a:p>
                  </a:txBody>
                  <a:tcPr/>
                </a:tc>
                <a:extLst>
                  <a:ext uri="{0D108BD9-81ED-4DB2-BD59-A6C34878D82A}">
                    <a16:rowId xmlns:a16="http://schemas.microsoft.com/office/drawing/2014/main" val="443286968"/>
                  </a:ext>
                </a:extLst>
              </a:tr>
              <a:tr h="2159903">
                <a:tc>
                  <a:txBody>
                    <a:bodyPr/>
                    <a:lstStyle/>
                    <a:p>
                      <a:r>
                        <a:rPr lang="en-US" sz="1600" b="1" dirty="0" smtClean="0"/>
                        <a:t>it's</a:t>
                      </a:r>
                      <a:r>
                        <a:rPr lang="en-US" sz="1600" dirty="0" smtClean="0"/>
                        <a:t> </a:t>
                      </a:r>
                      <a:r>
                        <a:rPr lang="en-US" sz="1600" b="0" dirty="0" smtClean="0"/>
                        <a:t>= contraction for it is or it has </a:t>
                      </a:r>
                      <a:r>
                        <a:rPr lang="en-US" sz="1600" dirty="0" smtClean="0"/>
                        <a:t>(in a verb phrase):</a:t>
                      </a:r>
                    </a:p>
                    <a:p>
                      <a:r>
                        <a:rPr lang="en-US" sz="1600" dirty="0" smtClean="0"/>
                        <a:t>It's important to know that</a:t>
                      </a:r>
                      <a:r>
                        <a:rPr lang="en-US" sz="1600" baseline="0" dirty="0" smtClean="0"/>
                        <a:t> I should use a short and explicit subject line when emailing; it’s been an eye-opening presentation.  </a:t>
                      </a:r>
                      <a:endParaRPr lang="en-US" sz="1600" dirty="0"/>
                    </a:p>
                  </a:txBody>
                  <a:tcPr/>
                </a:tc>
                <a:tc>
                  <a:txBody>
                    <a:bodyPr/>
                    <a:lstStyle/>
                    <a:p>
                      <a:r>
                        <a:rPr lang="en-US" sz="1600" b="1" dirty="0" smtClean="0"/>
                        <a:t>Then</a:t>
                      </a:r>
                      <a:r>
                        <a:rPr lang="en-US" sz="1600" b="0" dirty="0" smtClean="0"/>
                        <a:t>=a time other than now: </a:t>
                      </a:r>
                    </a:p>
                    <a:p>
                      <a:r>
                        <a:rPr lang="en-US" sz="1600" dirty="0" smtClean="0"/>
                        <a:t>Back then, I</a:t>
                      </a:r>
                      <a:r>
                        <a:rPr lang="en-US" sz="1600" baseline="0" dirty="0" smtClean="0"/>
                        <a:t> didn’t know these handy tips</a:t>
                      </a:r>
                      <a:r>
                        <a:rPr lang="en-US" sz="1600" dirty="0" smtClean="0"/>
                        <a:t>.</a:t>
                      </a:r>
                    </a:p>
                    <a:p>
                      <a:r>
                        <a:rPr lang="en-US" sz="1600" b="1" dirty="0" smtClean="0"/>
                        <a:t>Then=</a:t>
                      </a:r>
                      <a:r>
                        <a:rPr lang="en-US" sz="1600" dirty="0" smtClean="0"/>
                        <a:t>next in time, space, or order: </a:t>
                      </a:r>
                    </a:p>
                    <a:p>
                      <a:r>
                        <a:rPr lang="en-US" sz="1600" dirty="0" smtClean="0"/>
                        <a:t>I’m going to write first; then I’m going to revise.</a:t>
                      </a:r>
                    </a:p>
                    <a:p>
                      <a:r>
                        <a:rPr lang="en-US" sz="1600" b="1" dirty="0" smtClean="0"/>
                        <a:t>Then=</a:t>
                      </a:r>
                      <a:r>
                        <a:rPr lang="en-US" sz="1600" dirty="0" smtClean="0"/>
                        <a:t>suggesting a logical conclusion: </a:t>
                      </a:r>
                    </a:p>
                    <a:p>
                      <a:r>
                        <a:rPr lang="en-US" sz="1600" dirty="0" smtClean="0"/>
                        <a:t>If I think about the main purpose</a:t>
                      </a:r>
                      <a:r>
                        <a:rPr lang="en-US" sz="1600" baseline="0" dirty="0" smtClean="0"/>
                        <a:t> of the email</a:t>
                      </a:r>
                      <a:r>
                        <a:rPr lang="en-US" sz="1600" dirty="0" smtClean="0"/>
                        <a:t>, then I’ll be able to write more effectively.</a:t>
                      </a:r>
                      <a:endParaRPr lang="en-US" sz="1600" dirty="0"/>
                    </a:p>
                  </a:txBody>
                  <a:tcPr/>
                </a:tc>
                <a:tc>
                  <a:txBody>
                    <a:bodyPr/>
                    <a:lstStyle/>
                    <a:p>
                      <a:r>
                        <a:rPr lang="en-US" sz="1600" b="1" dirty="0" smtClean="0"/>
                        <a:t>There</a:t>
                      </a:r>
                      <a:r>
                        <a:rPr lang="en-US" sz="1600" dirty="0" smtClean="0"/>
                        <a:t> = that place:</a:t>
                      </a:r>
                    </a:p>
                    <a:p>
                      <a:r>
                        <a:rPr lang="en-US" sz="1600" dirty="0" smtClean="0">
                          <a:solidFill>
                            <a:schemeClr val="tx1"/>
                          </a:solidFill>
                        </a:rPr>
                        <a:t>Taking quizzes here and there during the presentation kept me engaged.</a:t>
                      </a:r>
                      <a:endParaRPr lang="en-US" sz="1600" dirty="0">
                        <a:solidFill>
                          <a:schemeClr val="tx1"/>
                        </a:solidFill>
                      </a:endParaRPr>
                    </a:p>
                  </a:txBody>
                  <a:tcPr/>
                </a:tc>
                <a:extLst>
                  <a:ext uri="{0D108BD9-81ED-4DB2-BD59-A6C34878D82A}">
                    <a16:rowId xmlns:a16="http://schemas.microsoft.com/office/drawing/2014/main" val="2968324959"/>
                  </a:ext>
                </a:extLst>
              </a:tr>
              <a:tr h="635889">
                <a:tc>
                  <a:txBody>
                    <a:bodyPr/>
                    <a:lstStyle/>
                    <a:p>
                      <a:endParaRPr lang="en-US" sz="1600" dirty="0"/>
                    </a:p>
                  </a:txBody>
                  <a:tcPr/>
                </a:tc>
                <a:tc>
                  <a:txBody>
                    <a:bodyPr/>
                    <a:lstStyle/>
                    <a:p>
                      <a:endParaRPr lang="en-US" sz="1600"/>
                    </a:p>
                  </a:txBody>
                  <a:tcPr/>
                </a:tc>
                <a:tc>
                  <a:txBody>
                    <a:bodyPr/>
                    <a:lstStyle/>
                    <a:p>
                      <a:r>
                        <a:rPr lang="en-US" sz="1600" b="1" dirty="0" smtClean="0"/>
                        <a:t>They're</a:t>
                      </a:r>
                      <a:r>
                        <a:rPr lang="en-US" sz="1600" dirty="0" smtClean="0"/>
                        <a:t> = contraction for they are:</a:t>
                      </a:r>
                    </a:p>
                    <a:p>
                      <a:r>
                        <a:rPr lang="en-US" sz="1600" dirty="0" smtClean="0"/>
                        <a:t>They're going to be impressed by my writing skills.</a:t>
                      </a:r>
                      <a:endParaRPr lang="en-US" sz="1600" dirty="0"/>
                    </a:p>
                  </a:txBody>
                  <a:tcPr/>
                </a:tc>
                <a:extLst>
                  <a:ext uri="{0D108BD9-81ED-4DB2-BD59-A6C34878D82A}">
                    <a16:rowId xmlns:a16="http://schemas.microsoft.com/office/drawing/2014/main" val="2108256655"/>
                  </a:ext>
                </a:extLst>
              </a:tr>
            </a:tbl>
          </a:graphicData>
        </a:graphic>
      </p:graphicFrame>
      <p:sp>
        <p:nvSpPr>
          <p:cNvPr id="5" name="Rectangle 4" descr="This is a gold rectangle at the top of the slide. It is being used as a decorative element to emphasize that all the slides with gold rectangles focus on grammar. " title="Gold rectangle"/>
          <p:cNvSpPr/>
          <p:nvPr/>
        </p:nvSpPr>
        <p:spPr>
          <a:xfrm>
            <a:off x="0" y="0"/>
            <a:ext cx="3397405" cy="3651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descr="This is a gold rectangle at the bottom of the slide. It is being used as a decorative element to emphasize that all the slides with gold rectangles focus on grammar. " title="Gold rectangle"/>
          <p:cNvSpPr/>
          <p:nvPr/>
        </p:nvSpPr>
        <p:spPr>
          <a:xfrm>
            <a:off x="8794595" y="6492875"/>
            <a:ext cx="3397405" cy="3651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49090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Word choice</a:t>
            </a:r>
            <a:endParaRPr lang="en-US" dirty="0"/>
          </a:p>
        </p:txBody>
      </p:sp>
      <p:graphicFrame>
        <p:nvGraphicFramePr>
          <p:cNvPr id="4" name="Content Placeholder 3" descr="It's best to spell out all words such as y-o-u instead of typing the letter u. The rationale for typing out the word correctly is that your audience may think you are sloppy. &#10;It's best to avoid slang. The rationale is that your audience may think you are unprofessional. &#10;It's best to use appropriate titles for your supervisor and colleagues because your audience will appreciate your professionalism. &#10;it's best to avoid genedered language when referring to a person, such as businessman or when greeting groups of people such as hi, guys. Your company may encourage the term businessperson. When greeting a group, consider using hi everyone; hi team; hi staff; hi all; or hi. &#10;Finally, it's best to use preferred pronouns because your respect of another person's preferred pronouns is expected. " title="Table describing word choices and their rationale"/>
          <p:cNvGraphicFramePr>
            <a:graphicFrameLocks noGrp="1"/>
          </p:cNvGraphicFramePr>
          <p:nvPr>
            <p:ph idx="1"/>
            <p:extLst>
              <p:ext uri="{D42A27DB-BD31-4B8C-83A1-F6EECF244321}">
                <p14:modId xmlns:p14="http://schemas.microsoft.com/office/powerpoint/2010/main" val="1610075174"/>
              </p:ext>
            </p:extLst>
          </p:nvPr>
        </p:nvGraphicFramePr>
        <p:xfrm>
          <a:off x="838200" y="1825625"/>
          <a:ext cx="10515600" cy="440436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487776076"/>
                    </a:ext>
                  </a:extLst>
                </a:gridCol>
                <a:gridCol w="5257800">
                  <a:extLst>
                    <a:ext uri="{9D8B030D-6E8A-4147-A177-3AD203B41FA5}">
                      <a16:colId xmlns:a16="http://schemas.microsoft.com/office/drawing/2014/main" val="1927457566"/>
                    </a:ext>
                  </a:extLst>
                </a:gridCol>
              </a:tblGrid>
              <a:tr h="370840">
                <a:tc>
                  <a:txBody>
                    <a:bodyPr/>
                    <a:lstStyle/>
                    <a:p>
                      <a:r>
                        <a:rPr lang="en-US" dirty="0" smtClean="0">
                          <a:solidFill>
                            <a:schemeClr val="tx1"/>
                          </a:solidFill>
                        </a:rPr>
                        <a:t>Opt</a:t>
                      </a:r>
                      <a:r>
                        <a:rPr lang="en-US" baseline="0" dirty="0" smtClean="0">
                          <a:solidFill>
                            <a:schemeClr val="tx1"/>
                          </a:solidFill>
                        </a:rPr>
                        <a:t> for f</a:t>
                      </a:r>
                      <a:r>
                        <a:rPr lang="en-US" dirty="0" smtClean="0">
                          <a:solidFill>
                            <a:schemeClr val="tx1"/>
                          </a:solidFill>
                        </a:rPr>
                        <a:t>ormal</a:t>
                      </a:r>
                      <a:r>
                        <a:rPr lang="en-US" baseline="0" dirty="0" smtClean="0">
                          <a:solidFill>
                            <a:schemeClr val="tx1"/>
                          </a:solidFill>
                        </a:rPr>
                        <a:t> </a:t>
                      </a:r>
                      <a:r>
                        <a:rPr lang="en-US" dirty="0" smtClean="0">
                          <a:solidFill>
                            <a:schemeClr val="tx1"/>
                          </a:solidFill>
                        </a:rPr>
                        <a:t>word choices</a:t>
                      </a:r>
                      <a:endParaRPr lang="en-US" dirty="0">
                        <a:solidFill>
                          <a:schemeClr val="tx1"/>
                        </a:solidFill>
                      </a:endParaRPr>
                    </a:p>
                  </a:txBody>
                  <a:tcPr marL="89415" marR="89415"/>
                </a:tc>
                <a:tc>
                  <a:txBody>
                    <a:bodyPr/>
                    <a:lstStyle/>
                    <a:p>
                      <a:r>
                        <a:rPr lang="en-US" dirty="0" smtClean="0">
                          <a:solidFill>
                            <a:schemeClr val="tx1"/>
                          </a:solidFill>
                        </a:rPr>
                        <a:t>Rationale</a:t>
                      </a:r>
                      <a:endParaRPr lang="en-US" dirty="0">
                        <a:solidFill>
                          <a:schemeClr val="tx1"/>
                        </a:solidFill>
                      </a:endParaRPr>
                    </a:p>
                  </a:txBody>
                  <a:tcPr marL="89415" marR="89415"/>
                </a:tc>
                <a:extLst>
                  <a:ext uri="{0D108BD9-81ED-4DB2-BD59-A6C34878D82A}">
                    <a16:rowId xmlns:a16="http://schemas.microsoft.com/office/drawing/2014/main" val="2894167902"/>
                  </a:ext>
                </a:extLst>
              </a:tr>
              <a:tr h="370840">
                <a:tc>
                  <a:txBody>
                    <a:bodyPr/>
                    <a:lstStyle/>
                    <a:p>
                      <a:r>
                        <a:rPr lang="en-US" dirty="0" smtClean="0"/>
                        <a:t>Spell out all words: spell</a:t>
                      </a:r>
                      <a:r>
                        <a:rPr lang="en-US" baseline="0" dirty="0" smtClean="0"/>
                        <a:t> “you” instead of typing “u”</a:t>
                      </a:r>
                      <a:endParaRPr lang="en-US" dirty="0"/>
                    </a:p>
                  </a:txBody>
                  <a:tcPr marL="89415" marR="89415"/>
                </a:tc>
                <a:tc>
                  <a:txBody>
                    <a:bodyPr/>
                    <a:lstStyle/>
                    <a:p>
                      <a:r>
                        <a:rPr lang="en-US" dirty="0" smtClean="0"/>
                        <a:t>Your audience may think you</a:t>
                      </a:r>
                      <a:r>
                        <a:rPr lang="en-US" baseline="0" dirty="0" smtClean="0"/>
                        <a:t> are sloppy.</a:t>
                      </a:r>
                      <a:endParaRPr lang="en-US" dirty="0"/>
                    </a:p>
                  </a:txBody>
                  <a:tcPr marL="89415" marR="89415"/>
                </a:tc>
                <a:extLst>
                  <a:ext uri="{0D108BD9-81ED-4DB2-BD59-A6C34878D82A}">
                    <a16:rowId xmlns:a16="http://schemas.microsoft.com/office/drawing/2014/main" val="3565582486"/>
                  </a:ext>
                </a:extLst>
              </a:tr>
              <a:tr h="370840">
                <a:tc>
                  <a:txBody>
                    <a:bodyPr/>
                    <a:lstStyle/>
                    <a:p>
                      <a:r>
                        <a:rPr lang="en-US" dirty="0" smtClean="0"/>
                        <a:t>Avoid slang</a:t>
                      </a:r>
                      <a:endParaRPr lang="en-US" dirty="0"/>
                    </a:p>
                  </a:txBody>
                  <a:tcPr marL="89415" marR="89415"/>
                </a:tc>
                <a:tc>
                  <a:txBody>
                    <a:bodyPr/>
                    <a:lstStyle/>
                    <a:p>
                      <a:r>
                        <a:rPr lang="en-US" dirty="0" smtClean="0"/>
                        <a:t>Your audience may think</a:t>
                      </a:r>
                      <a:r>
                        <a:rPr lang="en-US" baseline="0" dirty="0" smtClean="0"/>
                        <a:t> you are unprofessional.</a:t>
                      </a:r>
                      <a:endParaRPr lang="en-US" dirty="0"/>
                    </a:p>
                  </a:txBody>
                  <a:tcPr marL="89415" marR="89415"/>
                </a:tc>
                <a:extLst>
                  <a:ext uri="{0D108BD9-81ED-4DB2-BD59-A6C34878D82A}">
                    <a16:rowId xmlns:a16="http://schemas.microsoft.com/office/drawing/2014/main" val="3221530347"/>
                  </a:ext>
                </a:extLst>
              </a:tr>
              <a:tr h="370840">
                <a:tc>
                  <a:txBody>
                    <a:bodyPr/>
                    <a:lstStyle/>
                    <a:p>
                      <a:r>
                        <a:rPr lang="en-US" dirty="0" smtClean="0"/>
                        <a:t>Use appropriate titles for your</a:t>
                      </a:r>
                      <a:r>
                        <a:rPr lang="en-US" baseline="0" dirty="0" smtClean="0"/>
                        <a:t> supervisors and colleagues</a:t>
                      </a:r>
                      <a:endParaRPr lang="en-US" dirty="0"/>
                    </a:p>
                  </a:txBody>
                  <a:tcPr marL="89415" marR="89415"/>
                </a:tc>
                <a:tc>
                  <a:txBody>
                    <a:bodyPr/>
                    <a:lstStyle/>
                    <a:p>
                      <a:r>
                        <a:rPr lang="en-US" dirty="0" smtClean="0"/>
                        <a:t>You</a:t>
                      </a:r>
                      <a:r>
                        <a:rPr lang="en-US" baseline="0" dirty="0" smtClean="0"/>
                        <a:t>r audience will appreciate your professionalism. </a:t>
                      </a:r>
                      <a:endParaRPr lang="en-US" dirty="0"/>
                    </a:p>
                  </a:txBody>
                  <a:tcPr marL="89415" marR="89415"/>
                </a:tc>
                <a:extLst>
                  <a:ext uri="{0D108BD9-81ED-4DB2-BD59-A6C34878D82A}">
                    <a16:rowId xmlns:a16="http://schemas.microsoft.com/office/drawing/2014/main" val="3578288482"/>
                  </a:ext>
                </a:extLst>
              </a:tr>
              <a:tr h="370840">
                <a:tc>
                  <a:txBody>
                    <a:bodyPr/>
                    <a:lstStyle/>
                    <a:p>
                      <a:r>
                        <a:rPr lang="en-US" dirty="0" smtClean="0"/>
                        <a:t>Avoid gendered language when referring</a:t>
                      </a:r>
                      <a:r>
                        <a:rPr lang="en-US" baseline="0" dirty="0" smtClean="0"/>
                        <a:t> to a person, </a:t>
                      </a:r>
                      <a:r>
                        <a:rPr lang="en-US" dirty="0" smtClean="0"/>
                        <a:t>such</a:t>
                      </a:r>
                      <a:r>
                        <a:rPr lang="en-US" baseline="0" dirty="0" smtClean="0"/>
                        <a:t> as “businessman,” or when greeting groups of people, such as “Hi, Guys.”</a:t>
                      </a:r>
                      <a:endParaRPr lang="en-US" dirty="0"/>
                    </a:p>
                  </a:txBody>
                  <a:tcPr marL="89415" marR="89415"/>
                </a:tc>
                <a:tc>
                  <a:txBody>
                    <a:bodyPr/>
                    <a:lstStyle/>
                    <a:p>
                      <a:r>
                        <a:rPr lang="en-US" dirty="0" smtClean="0"/>
                        <a:t>Your company</a:t>
                      </a:r>
                      <a:r>
                        <a:rPr lang="en-US" baseline="0" dirty="0" smtClean="0"/>
                        <a:t> may encourage the term “businessperson.” When greeting a group, consider: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“Hi, Everyone.”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“Hi, Team,”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“Hi, Staff.”</a:t>
                      </a:r>
                    </a:p>
                    <a:p>
                      <a:r>
                        <a:rPr lang="en-US" baseline="0" dirty="0" smtClean="0"/>
                        <a:t>“Hi, All,” </a:t>
                      </a:r>
                    </a:p>
                    <a:p>
                      <a:r>
                        <a:rPr lang="en-US" baseline="0" dirty="0" smtClean="0"/>
                        <a:t>“Hi.” </a:t>
                      </a:r>
                      <a:endParaRPr lang="en-US" dirty="0"/>
                    </a:p>
                  </a:txBody>
                  <a:tcPr marL="89415" marR="89415"/>
                </a:tc>
                <a:extLst>
                  <a:ext uri="{0D108BD9-81ED-4DB2-BD59-A6C34878D82A}">
                    <a16:rowId xmlns:a16="http://schemas.microsoft.com/office/drawing/2014/main" val="1147474817"/>
                  </a:ext>
                </a:extLst>
              </a:tr>
              <a:tr h="370840">
                <a:tc>
                  <a:txBody>
                    <a:bodyPr/>
                    <a:lstStyle/>
                    <a:p>
                      <a:r>
                        <a:rPr lang="en-US" dirty="0" smtClean="0"/>
                        <a:t>Use preferred</a:t>
                      </a:r>
                      <a:r>
                        <a:rPr lang="en-US" baseline="0" dirty="0" smtClean="0"/>
                        <a:t> pronouns.</a:t>
                      </a:r>
                      <a:endParaRPr lang="en-US" dirty="0"/>
                    </a:p>
                  </a:txBody>
                  <a:tcPr marL="89415" marR="89415"/>
                </a:tc>
                <a:tc>
                  <a:txBody>
                    <a:bodyPr/>
                    <a:lstStyle/>
                    <a:p>
                      <a:r>
                        <a:rPr lang="en-US" dirty="0" smtClean="0"/>
                        <a:t>Your</a:t>
                      </a:r>
                      <a:r>
                        <a:rPr lang="en-US" baseline="0" dirty="0" smtClean="0"/>
                        <a:t> respect of another person’s preferred pronouns is expected. </a:t>
                      </a:r>
                      <a:endParaRPr lang="en-US" dirty="0"/>
                    </a:p>
                  </a:txBody>
                  <a:tcPr marL="89415" marR="89415"/>
                </a:tc>
                <a:extLst>
                  <a:ext uri="{0D108BD9-81ED-4DB2-BD59-A6C34878D82A}">
                    <a16:rowId xmlns:a16="http://schemas.microsoft.com/office/drawing/2014/main" val="3131581791"/>
                  </a:ext>
                </a:extLst>
              </a:tr>
            </a:tbl>
          </a:graphicData>
        </a:graphic>
      </p:graphicFrame>
      <p:sp>
        <p:nvSpPr>
          <p:cNvPr id="5" name="Rectangle 4" descr="This is a gold rectangle at the top of the slide. It is being used as a decorative element to emphasize that all the slides with gold rectangles focus on grammar. " title="Gold rectangle"/>
          <p:cNvSpPr/>
          <p:nvPr/>
        </p:nvSpPr>
        <p:spPr>
          <a:xfrm>
            <a:off x="0" y="0"/>
            <a:ext cx="3397405" cy="3651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descr="This is a gold rectangle at the bottom of the slide. It is being used as a decorative element to emphasize that all the slides with gold rectangles focus on grammar. " title="Gold rectangle"/>
          <p:cNvSpPr/>
          <p:nvPr/>
        </p:nvSpPr>
        <p:spPr>
          <a:xfrm>
            <a:off x="8794595" y="6492875"/>
            <a:ext cx="3397405" cy="3651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01039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have a solution.</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After this workshop, you will be able to: </a:t>
            </a:r>
          </a:p>
          <a:p>
            <a:r>
              <a:rPr lang="en-US" dirty="0" smtClean="0"/>
              <a:t>Represent your company well when you write emails</a:t>
            </a:r>
          </a:p>
          <a:p>
            <a:r>
              <a:rPr lang="en-US" dirty="0" smtClean="0"/>
              <a:t>Understand how to use the parts of an email </a:t>
            </a:r>
          </a:p>
          <a:p>
            <a:r>
              <a:rPr lang="en-US" dirty="0" smtClean="0"/>
              <a:t>Write effective subject lines</a:t>
            </a:r>
          </a:p>
          <a:p>
            <a:r>
              <a:rPr lang="en-US" dirty="0" smtClean="0"/>
              <a:t>Address someone professionally</a:t>
            </a:r>
          </a:p>
          <a:p>
            <a:r>
              <a:rPr lang="en-US" dirty="0" smtClean="0"/>
              <a:t>Write concise emails</a:t>
            </a:r>
          </a:p>
          <a:p>
            <a:r>
              <a:rPr lang="en-US" dirty="0" smtClean="0"/>
              <a:t>Communicate appropriately with an IT department</a:t>
            </a:r>
          </a:p>
          <a:p>
            <a:r>
              <a:rPr lang="en-US" dirty="0" smtClean="0"/>
              <a:t>Close an email professionally </a:t>
            </a:r>
          </a:p>
          <a:p>
            <a:r>
              <a:rPr lang="en-US" dirty="0" smtClean="0"/>
              <a:t>Avoid commonly misspelled words</a:t>
            </a:r>
          </a:p>
          <a:p>
            <a:endParaRPr lang="en-US" dirty="0"/>
          </a:p>
        </p:txBody>
      </p:sp>
    </p:spTree>
    <p:extLst>
      <p:ext uri="{BB962C8B-B14F-4D97-AF65-F5344CB8AC3E}">
        <p14:creationId xmlns:p14="http://schemas.microsoft.com/office/powerpoint/2010/main" val="3902079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Continue to explore this topic with more resources</a:t>
            </a:r>
            <a:endParaRPr lang="en-US" sz="4000" dirty="0"/>
          </a:p>
        </p:txBody>
      </p:sp>
      <p:pic>
        <p:nvPicPr>
          <p:cNvPr id="6" name="Content Placeholder 5" title="Logo for the company Grammarly"/>
          <p:cNvPicPr>
            <a:picLocks noGrp="1" noChangeAspect="1"/>
          </p:cNvPicPr>
          <p:nvPr>
            <p:ph sz="half" idx="1"/>
          </p:nvPr>
        </p:nvPicPr>
        <p:blipFill>
          <a:blip r:embed="rId3"/>
          <a:stretch>
            <a:fillRect/>
          </a:stretch>
        </p:blipFill>
        <p:spPr>
          <a:xfrm>
            <a:off x="1314450" y="3025480"/>
            <a:ext cx="4229100" cy="1685925"/>
          </a:xfrm>
          <a:prstGeom prst="rect">
            <a:avLst/>
          </a:prstGeom>
        </p:spPr>
      </p:pic>
      <p:pic>
        <p:nvPicPr>
          <p:cNvPr id="7" name="Content Placeholder 6" title="Logo for Linked In Learning"/>
          <p:cNvPicPr>
            <a:picLocks noGrp="1" noChangeAspect="1"/>
          </p:cNvPicPr>
          <p:nvPr>
            <p:ph sz="half" idx="2"/>
          </p:nvPr>
        </p:nvPicPr>
        <p:blipFill>
          <a:blip r:embed="rId4"/>
          <a:stretch>
            <a:fillRect/>
          </a:stretch>
        </p:blipFill>
        <p:spPr>
          <a:xfrm>
            <a:off x="6675244" y="3478924"/>
            <a:ext cx="3490557" cy="779038"/>
          </a:xfrm>
          <a:prstGeom prst="rect">
            <a:avLst/>
          </a:prstGeom>
        </p:spPr>
      </p:pic>
    </p:spTree>
    <p:extLst>
      <p:ext uri="{BB962C8B-B14F-4D97-AF65-F5344CB8AC3E}">
        <p14:creationId xmlns:p14="http://schemas.microsoft.com/office/powerpoint/2010/main" val="8653690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used	</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b="1" dirty="0" smtClean="0"/>
              <a:t>Books</a:t>
            </a:r>
          </a:p>
          <a:p>
            <a:pPr marL="0" indent="0">
              <a:buNone/>
            </a:pPr>
            <a:r>
              <a:rPr lang="en-US" i="1" dirty="0" smtClean="0"/>
              <a:t>The Everyday </a:t>
            </a:r>
            <a:r>
              <a:rPr lang="en-US" i="1" dirty="0"/>
              <a:t>Writer</a:t>
            </a:r>
            <a:r>
              <a:rPr lang="en-US" dirty="0"/>
              <a:t>, </a:t>
            </a:r>
            <a:r>
              <a:rPr lang="en-US" dirty="0" smtClean="0"/>
              <a:t>Cal </a:t>
            </a:r>
            <a:r>
              <a:rPr lang="en-US" dirty="0"/>
              <a:t>State LA </a:t>
            </a:r>
            <a:r>
              <a:rPr lang="en-US" dirty="0" smtClean="0"/>
              <a:t>edition, by Andrea Lunsford, pages 19-20, 231, 280-290,267.</a:t>
            </a:r>
          </a:p>
          <a:p>
            <a:pPr marL="0" indent="0">
              <a:buNone/>
            </a:pPr>
            <a:r>
              <a:rPr lang="en-US" i="1" dirty="0" smtClean="0"/>
              <a:t>Writing Effective E-Mail </a:t>
            </a:r>
            <a:r>
              <a:rPr lang="en-US" dirty="0" smtClean="0"/>
              <a:t>by Nancy Flynn</a:t>
            </a:r>
          </a:p>
          <a:p>
            <a:pPr marL="0" indent="0">
              <a:buNone/>
            </a:pPr>
            <a:r>
              <a:rPr lang="en-US" b="1" dirty="0" smtClean="0"/>
              <a:t>University Resources Online </a:t>
            </a:r>
          </a:p>
          <a:p>
            <a:pPr marL="0" indent="0">
              <a:buNone/>
            </a:pPr>
            <a:r>
              <a:rPr lang="en-US" dirty="0" smtClean="0">
                <a:hlinkClick r:id="rId2"/>
              </a:rPr>
              <a:t>Purdue OWL </a:t>
            </a:r>
            <a:r>
              <a:rPr lang="en-US" dirty="0" smtClean="0"/>
              <a:t>(</a:t>
            </a:r>
            <a:r>
              <a:rPr lang="en-US" dirty="0"/>
              <a:t>O</a:t>
            </a:r>
            <a:r>
              <a:rPr lang="en-US" dirty="0" smtClean="0"/>
              <a:t>nline Writing Lab)</a:t>
            </a:r>
          </a:p>
          <a:p>
            <a:pPr marL="0" indent="0">
              <a:buNone/>
            </a:pPr>
            <a:r>
              <a:rPr lang="en-US" dirty="0" smtClean="0"/>
              <a:t>Humboldt State University: “</a:t>
            </a:r>
            <a:r>
              <a:rPr lang="en-US" dirty="0" smtClean="0">
                <a:hlinkClick r:id="rId3"/>
              </a:rPr>
              <a:t>Email Etiquette for Technical Communication</a:t>
            </a:r>
            <a:r>
              <a:rPr lang="en-US" dirty="0" smtClean="0"/>
              <a:t>” </a:t>
            </a:r>
          </a:p>
          <a:p>
            <a:pPr marL="0" indent="0">
              <a:buNone/>
            </a:pPr>
            <a:r>
              <a:rPr lang="en-US" b="1" dirty="0" smtClean="0"/>
              <a:t>Online Resources</a:t>
            </a:r>
          </a:p>
          <a:p>
            <a:pPr marL="0" indent="0">
              <a:buNone/>
            </a:pPr>
            <a:r>
              <a:rPr lang="en-US" dirty="0" smtClean="0"/>
              <a:t>Business Writing Blog: </a:t>
            </a:r>
            <a:r>
              <a:rPr lang="en-US" dirty="0" smtClean="0">
                <a:hlinkClick r:id="rId4"/>
              </a:rPr>
              <a:t>Using Commas with Names and Greetings</a:t>
            </a:r>
            <a:endParaRPr lang="en-US" dirty="0" smtClean="0"/>
          </a:p>
          <a:p>
            <a:pPr marL="0" indent="0">
              <a:buNone/>
            </a:pPr>
            <a:r>
              <a:rPr lang="en-US" dirty="0" smtClean="0"/>
              <a:t>Grammar Girl: </a:t>
            </a:r>
            <a:r>
              <a:rPr lang="en-US" dirty="0" smtClean="0">
                <a:hlinkClick r:id="rId5"/>
              </a:rPr>
              <a:t>Dear Comma</a:t>
            </a:r>
            <a:endParaRPr lang="en-US" dirty="0" smtClean="0"/>
          </a:p>
          <a:p>
            <a:pPr marL="0" indent="0">
              <a:buNone/>
            </a:pPr>
            <a:r>
              <a:rPr lang="en-US" dirty="0" err="1" smtClean="0"/>
              <a:t>Grammarly</a:t>
            </a:r>
            <a:r>
              <a:rPr lang="en-US" dirty="0" smtClean="0"/>
              <a:t> Blog: </a:t>
            </a:r>
            <a:r>
              <a:rPr lang="en-US" dirty="0" smtClean="0">
                <a:hlinkClick r:id="rId6"/>
              </a:rPr>
              <a:t>Comma Rules for Business Emails</a:t>
            </a:r>
            <a:endParaRPr lang="en-US" dirty="0" smtClean="0"/>
          </a:p>
          <a:p>
            <a:pPr marL="0" indent="0">
              <a:buNone/>
            </a:pPr>
            <a:r>
              <a:rPr lang="en-US" dirty="0" smtClean="0"/>
              <a:t>Forbes: </a:t>
            </a:r>
            <a:r>
              <a:rPr lang="en-US" dirty="0" smtClean="0">
                <a:hlinkClick r:id="rId7"/>
              </a:rPr>
              <a:t>57 Ways to Sign Off on an Email</a:t>
            </a:r>
            <a:r>
              <a:rPr lang="en-US" dirty="0" smtClean="0"/>
              <a:t>.</a:t>
            </a:r>
          </a:p>
          <a:p>
            <a:pPr marL="0" indent="0">
              <a:buNone/>
            </a:pPr>
            <a:r>
              <a:rPr lang="en-US" dirty="0" err="1" smtClean="0"/>
              <a:t>Inc</a:t>
            </a:r>
            <a:r>
              <a:rPr lang="en-US" dirty="0" smtClean="0"/>
              <a:t>: The Single </a:t>
            </a:r>
            <a:r>
              <a:rPr lang="en-US" dirty="0" smtClean="0">
                <a:hlinkClick r:id="rId8"/>
              </a:rPr>
              <a:t>Best Way to Start an Email—and 18 Greetings that Will Immediately Turn People Off</a:t>
            </a:r>
            <a:r>
              <a:rPr lang="en-US" dirty="0" smtClean="0"/>
              <a:t>.</a:t>
            </a:r>
            <a:endParaRPr lang="en-US" dirty="0"/>
          </a:p>
          <a:p>
            <a:pPr marL="0" indent="0">
              <a:buNone/>
            </a:pPr>
            <a:r>
              <a:rPr lang="en-US" dirty="0" smtClean="0"/>
              <a:t>LinkedIn: </a:t>
            </a:r>
            <a:r>
              <a:rPr lang="en-US" dirty="0" smtClean="0">
                <a:hlinkClick r:id="rId9"/>
              </a:rPr>
              <a:t>Email Salutations: Formal or Informal? Comma or Colon?</a:t>
            </a:r>
            <a:endParaRPr lang="en-US" dirty="0" smtClean="0"/>
          </a:p>
          <a:p>
            <a:pPr marL="0" indent="0">
              <a:buNone/>
            </a:pPr>
            <a:r>
              <a:rPr lang="en-US" dirty="0" smtClean="0"/>
              <a:t>National Career Development Association: </a:t>
            </a:r>
            <a:r>
              <a:rPr lang="en-US" dirty="0" smtClean="0">
                <a:hlinkClick r:id="rId10"/>
              </a:rPr>
              <a:t>Professional </a:t>
            </a:r>
            <a:r>
              <a:rPr lang="en-US" dirty="0">
                <a:hlinkClick r:id="rId10"/>
              </a:rPr>
              <a:t>Communication: Teaching Students to Use Email </a:t>
            </a:r>
            <a:r>
              <a:rPr lang="en-US" dirty="0" smtClean="0">
                <a:hlinkClick r:id="rId10"/>
              </a:rPr>
              <a:t>Effectively</a:t>
            </a:r>
            <a:endParaRPr lang="en-US" dirty="0" smtClean="0"/>
          </a:p>
          <a:p>
            <a:pPr marL="0" indent="0">
              <a:buNone/>
            </a:pPr>
            <a:r>
              <a:rPr lang="en-US" dirty="0"/>
              <a:t>The Muse: “</a:t>
            </a:r>
            <a:r>
              <a:rPr lang="en-US" dirty="0">
                <a:hlinkClick r:id="rId11"/>
              </a:rPr>
              <a:t>5 Business Writing Mistakes You Don't Know You're Making</a:t>
            </a:r>
            <a:r>
              <a:rPr lang="en-US" dirty="0"/>
              <a:t>”</a:t>
            </a:r>
          </a:p>
          <a:p>
            <a:pPr marL="0" indent="0">
              <a:buNone/>
            </a:pPr>
            <a:endParaRPr lang="en-US" dirty="0"/>
          </a:p>
        </p:txBody>
      </p:sp>
    </p:spTree>
    <p:extLst>
      <p:ext uri="{BB962C8B-B14F-4D97-AF65-F5344CB8AC3E}">
        <p14:creationId xmlns:p14="http://schemas.microsoft.com/office/powerpoint/2010/main" val="23091777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
        <p:nvSpPr>
          <p:cNvPr id="3" name="Subtitle 2"/>
          <p:cNvSpPr>
            <a:spLocks noGrp="1"/>
          </p:cNvSpPr>
          <p:nvPr>
            <p:ph type="subTitle" idx="1"/>
          </p:nvPr>
        </p:nvSpPr>
        <p:spPr>
          <a:xfrm>
            <a:off x="2215045" y="4042331"/>
            <a:ext cx="8045373" cy="742279"/>
          </a:xfrm>
        </p:spPr>
        <p:txBody>
          <a:bodyPr/>
          <a:lstStyle/>
          <a:p>
            <a:r>
              <a:rPr lang="en-US" dirty="0"/>
              <a:t>f</a:t>
            </a:r>
            <a:r>
              <a:rPr lang="en-US" dirty="0" smtClean="0"/>
              <a:t>or your participation</a:t>
            </a:r>
            <a:endParaRPr lang="en-US" dirty="0"/>
          </a:p>
        </p:txBody>
      </p:sp>
    </p:spTree>
    <p:extLst>
      <p:ext uri="{BB962C8B-B14F-4D97-AF65-F5344CB8AC3E}">
        <p14:creationId xmlns:p14="http://schemas.microsoft.com/office/powerpoint/2010/main" val="1976806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fontScale="90000"/>
          </a:bodyPr>
          <a:lstStyle/>
          <a:p>
            <a:r>
              <a:rPr lang="en-US" sz="4800" dirty="0"/>
              <a:t>Representing your company: Sending </a:t>
            </a:r>
            <a:r>
              <a:rPr lang="en-US" sz="4800" dirty="0" smtClean="0"/>
              <a:t>email</a:t>
            </a:r>
            <a:endParaRPr lang="en-US" dirty="0"/>
          </a:p>
        </p:txBody>
      </p:sp>
      <p:pic>
        <p:nvPicPr>
          <p:cNvPr id="10" name="Content Placeholder 7" descr="Free Images : id, driving license, personal identity, verification, business car, card, data ..."/>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332387"/>
            <a:ext cx="5181600" cy="3337814"/>
          </a:xfrm>
        </p:spPr>
      </p:pic>
      <p:sp>
        <p:nvSpPr>
          <p:cNvPr id="17" name="Content Placeholder 16"/>
          <p:cNvSpPr>
            <a:spLocks noGrp="1"/>
          </p:cNvSpPr>
          <p:nvPr>
            <p:ph sz="half" idx="2"/>
          </p:nvPr>
        </p:nvSpPr>
        <p:spPr/>
        <p:txBody>
          <a:bodyPr/>
          <a:lstStyle/>
          <a:p>
            <a:r>
              <a:rPr lang="en-US" dirty="0" smtClean="0"/>
              <a:t>As an employee, you represent your company.</a:t>
            </a:r>
            <a:endParaRPr lang="en-US" dirty="0"/>
          </a:p>
          <a:p>
            <a:r>
              <a:rPr lang="en-US" dirty="0" smtClean="0"/>
              <a:t>You are responsible </a:t>
            </a:r>
            <a:r>
              <a:rPr lang="en-US" dirty="0"/>
              <a:t>for </a:t>
            </a:r>
            <a:r>
              <a:rPr lang="en-US" dirty="0" smtClean="0"/>
              <a:t>1) </a:t>
            </a:r>
            <a:r>
              <a:rPr lang="en-US" dirty="0"/>
              <a:t>representing your company and yourself to the best of your </a:t>
            </a:r>
            <a:r>
              <a:rPr lang="en-US" dirty="0" smtClean="0"/>
              <a:t>ability and 2</a:t>
            </a:r>
            <a:r>
              <a:rPr lang="en-US" dirty="0"/>
              <a:t>) protecting the company information you send and receive via </a:t>
            </a:r>
            <a:r>
              <a:rPr lang="en-US" dirty="0" smtClean="0"/>
              <a:t>email.</a:t>
            </a:r>
          </a:p>
        </p:txBody>
      </p:sp>
      <p:sp>
        <p:nvSpPr>
          <p:cNvPr id="2" name="Rectangle 1" descr="This is a blue rectangle at the top of the slide. It is being used as a decorative element to emphasize that all the slides with blue rectangles are part of the section that deals with general email rules. " title="Blue rectangle"/>
          <p:cNvSpPr/>
          <p:nvPr/>
        </p:nvSpPr>
        <p:spPr>
          <a:xfrm>
            <a:off x="0" y="0"/>
            <a:ext cx="3397405" cy="3651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descr="This is a blue rectangle at the bottom of the slide. It is being used as a decorative element to emphasize that all the slides with blue rectangles are part of the section that deals with general email rules. " title="Blue rectangle"/>
          <p:cNvSpPr/>
          <p:nvPr/>
        </p:nvSpPr>
        <p:spPr>
          <a:xfrm>
            <a:off x="8794595" y="6492875"/>
            <a:ext cx="3397405" cy="3651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51415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Representing your company: Sending email, cont.</a:t>
            </a:r>
            <a:endParaRPr lang="en-US" sz="4000" dirty="0"/>
          </a:p>
        </p:txBody>
      </p:sp>
      <p:pic>
        <p:nvPicPr>
          <p:cNvPr id="4" name="Content Placeholder 3" descr="Letters Icon Send · Free image on Pixabay"/>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772516" y="1812068"/>
            <a:ext cx="3767137" cy="3767137"/>
          </a:xfrm>
        </p:spPr>
      </p:pic>
      <p:sp>
        <p:nvSpPr>
          <p:cNvPr id="5" name="Content Placeholder 4"/>
          <p:cNvSpPr>
            <a:spLocks noGrp="1"/>
          </p:cNvSpPr>
          <p:nvPr>
            <p:ph sz="half" idx="2"/>
          </p:nvPr>
        </p:nvSpPr>
        <p:spPr>
          <a:xfrm>
            <a:off x="1174243" y="1812068"/>
            <a:ext cx="6088917" cy="4462351"/>
          </a:xfrm>
        </p:spPr>
        <p:txBody>
          <a:bodyPr>
            <a:normAutofit lnSpcReduction="10000"/>
          </a:bodyPr>
          <a:lstStyle/>
          <a:p>
            <a:r>
              <a:rPr lang="en-US" dirty="0" smtClean="0"/>
              <a:t>Emails sent to and from your work inbox are company files. </a:t>
            </a:r>
          </a:p>
          <a:p>
            <a:r>
              <a:rPr lang="en-US" dirty="0" smtClean="0"/>
              <a:t>It is your responsibility to protect company files/data:</a:t>
            </a:r>
          </a:p>
          <a:p>
            <a:pPr lvl="1"/>
            <a:r>
              <a:rPr lang="en-US" dirty="0" smtClean="0"/>
              <a:t>Do not transfer large files between two offices using your personal cloud storage. </a:t>
            </a:r>
          </a:p>
          <a:p>
            <a:pPr lvl="1"/>
            <a:r>
              <a:rPr lang="en-US" dirty="0" smtClean="0"/>
              <a:t>Do not share work emails on social media. </a:t>
            </a:r>
          </a:p>
          <a:p>
            <a:pPr lvl="1"/>
            <a:r>
              <a:rPr lang="en-US" dirty="0" smtClean="0"/>
              <a:t>Do not forward your work emails to your personal email address. </a:t>
            </a:r>
          </a:p>
          <a:p>
            <a:pPr lvl="2"/>
            <a:r>
              <a:rPr lang="en-US" dirty="0" smtClean="0"/>
              <a:t>Your employer has access to your work email. Mixing work and personal emails blurs the lines between work and personal business. </a:t>
            </a:r>
          </a:p>
        </p:txBody>
      </p:sp>
      <p:sp>
        <p:nvSpPr>
          <p:cNvPr id="6" name="Rectangle 5" descr="This is a blue rectangle at the top of the slide. It is being used as a decorative element to emphasize that all the slides with blue rectangles are part of the section that deals with general email rules. " title="Blue rectangle"/>
          <p:cNvSpPr/>
          <p:nvPr/>
        </p:nvSpPr>
        <p:spPr>
          <a:xfrm>
            <a:off x="0" y="0"/>
            <a:ext cx="3397405" cy="3651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descr="This is a blue rectangle at the bottom of the slide. It is being used as a decorative element to emphasize that all the slides with blue rectangles are part of the section that deals with general email rules. " title="Blue rectangle"/>
          <p:cNvSpPr/>
          <p:nvPr/>
        </p:nvSpPr>
        <p:spPr>
          <a:xfrm>
            <a:off x="8794595" y="6492875"/>
            <a:ext cx="3397405" cy="3651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53953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a:t>
            </a:r>
            <a:r>
              <a:rPr lang="en-US" u="sng" dirty="0" smtClean="0"/>
              <a:t>NOT</a:t>
            </a:r>
            <a:r>
              <a:rPr lang="en-US" dirty="0" smtClean="0"/>
              <a:t> to use email</a:t>
            </a:r>
            <a:endParaRPr lang="en-US" dirty="0"/>
          </a:p>
        </p:txBody>
      </p:sp>
      <p:sp>
        <p:nvSpPr>
          <p:cNvPr id="3" name="Content Placeholder 2"/>
          <p:cNvSpPr>
            <a:spLocks noGrp="1"/>
          </p:cNvSpPr>
          <p:nvPr>
            <p:ph idx="1"/>
          </p:nvPr>
        </p:nvSpPr>
        <p:spPr>
          <a:xfrm>
            <a:off x="657224" y="1690688"/>
            <a:ext cx="6710015" cy="4802187"/>
          </a:xfrm>
        </p:spPr>
        <p:txBody>
          <a:bodyPr>
            <a:normAutofit fontScale="85000" lnSpcReduction="20000"/>
          </a:bodyPr>
          <a:lstStyle/>
          <a:p>
            <a:r>
              <a:rPr lang="en-US" sz="2600" dirty="0" smtClean="0"/>
              <a:t>Andrea Lunsford, author of </a:t>
            </a:r>
            <a:r>
              <a:rPr lang="en-US" sz="2600" u="sng" dirty="0" smtClean="0"/>
              <a:t>The Everyday Writer</a:t>
            </a:r>
            <a:r>
              <a:rPr lang="en-US" sz="2600" dirty="0" smtClean="0"/>
              <a:t>, asks us to “consider your email messages permanent and always findable, even if you delete them. Many people have been embarrassed (or worse, prosecuted) because of email trails” (p.20).</a:t>
            </a:r>
          </a:p>
          <a:p>
            <a:pPr lvl="1"/>
            <a:r>
              <a:rPr lang="en-US" sz="2600" dirty="0" smtClean="0"/>
              <a:t>Do NOT use email when the information is better handled in person.</a:t>
            </a:r>
          </a:p>
          <a:p>
            <a:pPr marL="914400" lvl="2" indent="0">
              <a:buNone/>
            </a:pPr>
            <a:r>
              <a:rPr lang="en-US" sz="2600" dirty="0" smtClean="0"/>
              <a:t>Some ideas are better expressed in person, such as negative feelings about projects or performance reviews.</a:t>
            </a:r>
          </a:p>
          <a:p>
            <a:pPr lvl="1"/>
            <a:r>
              <a:rPr lang="en-US" sz="2600" dirty="0" smtClean="0"/>
              <a:t>Do NOT use email to relay confidential information. </a:t>
            </a:r>
          </a:p>
          <a:p>
            <a:pPr marL="914400" lvl="2" indent="0">
              <a:buNone/>
            </a:pPr>
            <a:r>
              <a:rPr lang="en-US" sz="2600" b="1" dirty="0"/>
              <a:t>E</a:t>
            </a:r>
            <a:r>
              <a:rPr lang="en-US" sz="2600" b="1" dirty="0" smtClean="0"/>
              <a:t>mail </a:t>
            </a:r>
            <a:r>
              <a:rPr lang="en-US" sz="2600" b="1" dirty="0"/>
              <a:t>is not </a:t>
            </a:r>
            <a:r>
              <a:rPr lang="en-US" sz="2600" b="1" dirty="0" smtClean="0"/>
              <a:t>private. </a:t>
            </a:r>
            <a:r>
              <a:rPr lang="en-US" sz="2600" dirty="0"/>
              <a:t>D</a:t>
            </a:r>
            <a:r>
              <a:rPr lang="en-US" sz="2600" dirty="0" smtClean="0"/>
              <a:t>o </a:t>
            </a:r>
            <a:r>
              <a:rPr lang="en-US" sz="2600" dirty="0"/>
              <a:t>not include anything that you would not </a:t>
            </a:r>
            <a:r>
              <a:rPr lang="en-US" sz="2600" dirty="0" smtClean="0"/>
              <a:t>want </a:t>
            </a:r>
            <a:r>
              <a:rPr lang="en-US" sz="2600" dirty="0"/>
              <a:t>someone else to read.</a:t>
            </a:r>
            <a:endParaRPr lang="en-US" sz="2600" dirty="0" smtClean="0"/>
          </a:p>
          <a:p>
            <a:pPr lvl="1"/>
            <a:r>
              <a:rPr lang="en-US" sz="2600" dirty="0" smtClean="0"/>
              <a:t>Do NOT use email when you’re </a:t>
            </a:r>
            <a:r>
              <a:rPr lang="en-US" sz="2600" dirty="0"/>
              <a:t>angry and want to vent.</a:t>
            </a:r>
          </a:p>
          <a:p>
            <a:pPr marL="914400" lvl="2" indent="0">
              <a:buNone/>
            </a:pPr>
            <a:r>
              <a:rPr lang="en-US" sz="2600" dirty="0" smtClean="0"/>
              <a:t>It’s better </a:t>
            </a:r>
            <a:r>
              <a:rPr lang="en-US" sz="2600" dirty="0"/>
              <a:t>to </a:t>
            </a:r>
            <a:r>
              <a:rPr lang="en-US" sz="2600" dirty="0" smtClean="0"/>
              <a:t>give the issue some </a:t>
            </a:r>
            <a:r>
              <a:rPr lang="en-US" sz="2600" dirty="0"/>
              <a:t>time before writing</a:t>
            </a:r>
            <a:r>
              <a:rPr lang="en-US" sz="2600" dirty="0" smtClean="0"/>
              <a:t>.</a:t>
            </a:r>
          </a:p>
        </p:txBody>
      </p:sp>
      <p:sp>
        <p:nvSpPr>
          <p:cNvPr id="4" name="Rectangle 3" descr="This is a blue rectangle at the top of the slide. It is being used as a decorative element to emphasize that all the slides with blue rectangles are part of the section that deals with general email rules. " title="Blue rectangle"/>
          <p:cNvSpPr/>
          <p:nvPr/>
        </p:nvSpPr>
        <p:spPr>
          <a:xfrm>
            <a:off x="0" y="0"/>
            <a:ext cx="3397405" cy="3651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descr="This is a blue rectangle at the bottom of the slide. It is being used as a decorative element to emphasize that all the slides with blue rectangles are part of the section that deals with general email rules. " title="Blue Rectangle"/>
          <p:cNvSpPr/>
          <p:nvPr/>
        </p:nvSpPr>
        <p:spPr>
          <a:xfrm>
            <a:off x="8794595" y="6492875"/>
            <a:ext cx="3397405" cy="3651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3" descr="Letters Icon Send · Free image on Pixaba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7639" y="1388321"/>
            <a:ext cx="3767137" cy="3767137"/>
          </a:xfrm>
          <a:prstGeom prst="rect">
            <a:avLst/>
          </a:prstGeom>
        </p:spPr>
      </p:pic>
      <p:sp>
        <p:nvSpPr>
          <p:cNvPr id="7" name="&quot;No&quot; Symbol 6" descr="This is a picture of an letter with a no symbol, a circle with a diagonal line across it, on top of the letter. The image emphasizes when not to use email. " title="No symbol"/>
          <p:cNvSpPr/>
          <p:nvPr/>
        </p:nvSpPr>
        <p:spPr>
          <a:xfrm>
            <a:off x="7681158" y="1242367"/>
            <a:ext cx="4059044" cy="4059044"/>
          </a:xfrm>
          <a:prstGeom prst="noSmoking">
            <a:avLst>
              <a:gd name="adj" fmla="val 764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930298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                                   Quiz</a:t>
            </a:r>
            <a:br>
              <a:rPr lang="en-US" dirty="0" smtClean="0"/>
            </a:br>
            <a:endParaRPr lang="en-US" dirty="0"/>
          </a:p>
        </p:txBody>
      </p:sp>
      <p:sp>
        <p:nvSpPr>
          <p:cNvPr id="11" name="Content Placeholder 10"/>
          <p:cNvSpPr>
            <a:spLocks noGrp="1"/>
          </p:cNvSpPr>
          <p:nvPr>
            <p:ph sz="half" idx="1"/>
          </p:nvPr>
        </p:nvSpPr>
        <p:spPr/>
        <p:txBody>
          <a:bodyPr/>
          <a:lstStyle/>
          <a:p>
            <a:endParaRPr lang="en-US" dirty="0"/>
          </a:p>
          <a:p>
            <a:r>
              <a:rPr lang="en-US" dirty="0" smtClean="0"/>
              <a:t>No. It is not appropriate for an employee to email work files to their personal email address. </a:t>
            </a:r>
          </a:p>
          <a:p>
            <a:pPr lvl="1"/>
            <a:r>
              <a:rPr lang="en-US" dirty="0" smtClean="0"/>
              <a:t>Talk to your IT department so you can access your email from home </a:t>
            </a:r>
            <a:r>
              <a:rPr lang="en-US" dirty="0"/>
              <a:t>using their secure </a:t>
            </a:r>
            <a:r>
              <a:rPr lang="en-US" dirty="0" smtClean="0"/>
              <a:t>Virtual </a:t>
            </a:r>
            <a:r>
              <a:rPr lang="en-US" dirty="0"/>
              <a:t>P</a:t>
            </a:r>
            <a:r>
              <a:rPr lang="en-US" dirty="0" smtClean="0"/>
              <a:t>rivate </a:t>
            </a:r>
            <a:r>
              <a:rPr lang="en-US" dirty="0"/>
              <a:t>N</a:t>
            </a:r>
            <a:r>
              <a:rPr lang="en-US" dirty="0" smtClean="0"/>
              <a:t>etwork (VPN).</a:t>
            </a:r>
          </a:p>
          <a:p>
            <a:endParaRPr lang="en-US" dirty="0" smtClean="0"/>
          </a:p>
          <a:p>
            <a:endParaRPr lang="en-US" dirty="0"/>
          </a:p>
        </p:txBody>
      </p:sp>
      <p:sp>
        <p:nvSpPr>
          <p:cNvPr id="7" name="Content Placeholder 6"/>
          <p:cNvSpPr>
            <a:spLocks noGrp="1"/>
          </p:cNvSpPr>
          <p:nvPr>
            <p:ph sz="half" idx="2"/>
          </p:nvPr>
        </p:nvSpPr>
        <p:spPr/>
        <p:txBody>
          <a:bodyPr/>
          <a:lstStyle/>
          <a:p>
            <a:pPr marL="0" indent="0">
              <a:buNone/>
            </a:pPr>
            <a:endParaRPr lang="en-US" dirty="0" smtClean="0"/>
          </a:p>
          <a:p>
            <a:pPr marL="0" indent="0">
              <a:buNone/>
            </a:pPr>
            <a:r>
              <a:rPr lang="en-US" sz="4000" dirty="0" smtClean="0"/>
              <a:t>Should </a:t>
            </a:r>
            <a:r>
              <a:rPr lang="en-US" sz="4000" dirty="0"/>
              <a:t>I email work files to my personal Gmail address, so I can keep working from home?</a:t>
            </a:r>
            <a:r>
              <a:rPr lang="en-US" dirty="0"/>
              <a:t/>
            </a:r>
            <a:br>
              <a:rPr lang="en-US" dirty="0"/>
            </a:br>
            <a:endParaRPr lang="en-US" dirty="0"/>
          </a:p>
        </p:txBody>
      </p:sp>
      <p:sp>
        <p:nvSpPr>
          <p:cNvPr id="4" name="Rectangle 3" descr="This is a blue rectangle at the top of the slide. It is being used as a decorative element to emphasize that all the slides with blue rectangles are part of the section that deals with general email rules. " title="Blue rectangle"/>
          <p:cNvSpPr/>
          <p:nvPr/>
        </p:nvSpPr>
        <p:spPr>
          <a:xfrm>
            <a:off x="0" y="0"/>
            <a:ext cx="3397405" cy="3651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descr="This is a blue rectangle at the bottom of the slide. It is being used as a decorative element to emphasize that all the slides with blue rectangles are part of the section that deals with general email rules. " title="Blue rectangle"/>
          <p:cNvSpPr/>
          <p:nvPr/>
        </p:nvSpPr>
        <p:spPr>
          <a:xfrm>
            <a:off x="8794595" y="6492875"/>
            <a:ext cx="3397405" cy="3651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Mathematics Quiz - Gonit Sor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2819" y="0"/>
            <a:ext cx="2502263" cy="1876697"/>
          </a:xfrm>
          <a:prstGeom prst="rect">
            <a:avLst/>
          </a:prstGeom>
        </p:spPr>
      </p:pic>
    </p:spTree>
    <p:extLst>
      <p:ext uri="{BB962C8B-B14F-4D97-AF65-F5344CB8AC3E}">
        <p14:creationId xmlns:p14="http://schemas.microsoft.com/office/powerpoint/2010/main" val="1805032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4400" dirty="0" smtClean="0"/>
              <a:t>Who are you writing to? </a:t>
            </a:r>
            <a:r>
              <a:rPr lang="en-US" sz="4400" dirty="0"/>
              <a:t>Audience and Purpose</a:t>
            </a:r>
          </a:p>
        </p:txBody>
      </p:sp>
      <p:sp>
        <p:nvSpPr>
          <p:cNvPr id="8" name="Content Placeholder 7"/>
          <p:cNvSpPr>
            <a:spLocks noGrp="1"/>
          </p:cNvSpPr>
          <p:nvPr>
            <p:ph sz="half" idx="1"/>
          </p:nvPr>
        </p:nvSpPr>
        <p:spPr>
          <a:xfrm>
            <a:off x="657224" y="2661074"/>
            <a:ext cx="4663440" cy="3767328"/>
          </a:xfrm>
        </p:spPr>
        <p:txBody>
          <a:bodyPr>
            <a:normAutofit lnSpcReduction="10000"/>
          </a:bodyPr>
          <a:lstStyle/>
          <a:p>
            <a:r>
              <a:rPr lang="en-US" dirty="0" smtClean="0"/>
              <a:t>Ask </a:t>
            </a:r>
            <a:r>
              <a:rPr lang="en-US" dirty="0"/>
              <a:t>yourself these questions about your </a:t>
            </a:r>
            <a:r>
              <a:rPr lang="en-US" b="1" dirty="0"/>
              <a:t>audience</a:t>
            </a:r>
            <a:r>
              <a:rPr lang="en-US" dirty="0" smtClean="0"/>
              <a:t>:</a:t>
            </a:r>
          </a:p>
          <a:p>
            <a:pPr lvl="2">
              <a:buFont typeface="Arial" panose="020B0604020202020204" pitchFamily="34" charset="0"/>
              <a:buChar char="•"/>
            </a:pPr>
            <a:r>
              <a:rPr lang="en-US" sz="2400" i="0" dirty="0" smtClean="0"/>
              <a:t>Who </a:t>
            </a:r>
            <a:r>
              <a:rPr lang="en-US" sz="2400" i="0" dirty="0"/>
              <a:t>am I writing to?</a:t>
            </a:r>
          </a:p>
          <a:p>
            <a:pPr lvl="2">
              <a:buFont typeface="Arial" panose="020B0604020202020204" pitchFamily="34" charset="0"/>
              <a:buChar char="•"/>
            </a:pPr>
            <a:r>
              <a:rPr lang="en-US" sz="2400" i="0" dirty="0" smtClean="0"/>
              <a:t>How </a:t>
            </a:r>
            <a:r>
              <a:rPr lang="en-US" sz="2400" i="0" dirty="0"/>
              <a:t>much background information do I need to provide on this topic?</a:t>
            </a:r>
          </a:p>
          <a:p>
            <a:pPr lvl="2">
              <a:buFont typeface="Arial" panose="020B0604020202020204" pitchFamily="34" charset="0"/>
              <a:buChar char="•"/>
            </a:pPr>
            <a:r>
              <a:rPr lang="en-US" sz="2400" i="0" dirty="0" smtClean="0"/>
              <a:t>If </a:t>
            </a:r>
            <a:r>
              <a:rPr lang="en-US" sz="2400" i="0" dirty="0"/>
              <a:t>I am writing to a group, are there people in the </a:t>
            </a:r>
            <a:r>
              <a:rPr lang="en-US" sz="2400" i="0" dirty="0" smtClean="0"/>
              <a:t>group </a:t>
            </a:r>
            <a:r>
              <a:rPr lang="en-US" sz="2400" i="0" dirty="0"/>
              <a:t>with more experience/expertise than others? </a:t>
            </a:r>
          </a:p>
          <a:p>
            <a:endParaRPr lang="en-US" dirty="0"/>
          </a:p>
        </p:txBody>
      </p:sp>
      <p:sp>
        <p:nvSpPr>
          <p:cNvPr id="2" name="Content Placeholder 1"/>
          <p:cNvSpPr>
            <a:spLocks noGrp="1"/>
          </p:cNvSpPr>
          <p:nvPr>
            <p:ph sz="half" idx="2"/>
          </p:nvPr>
        </p:nvSpPr>
        <p:spPr>
          <a:xfrm>
            <a:off x="6043611" y="2661074"/>
            <a:ext cx="4663440" cy="3767328"/>
          </a:xfrm>
        </p:spPr>
        <p:txBody>
          <a:bodyPr>
            <a:normAutofit lnSpcReduction="10000"/>
          </a:bodyPr>
          <a:lstStyle/>
          <a:p>
            <a:r>
              <a:rPr lang="en-US" dirty="0"/>
              <a:t>Ask yourself these questions about your </a:t>
            </a:r>
            <a:r>
              <a:rPr lang="en-US" b="1" dirty="0"/>
              <a:t>purpose</a:t>
            </a:r>
            <a:r>
              <a:rPr lang="en-US" dirty="0"/>
              <a:t>:</a:t>
            </a:r>
          </a:p>
          <a:p>
            <a:pPr lvl="1">
              <a:buFont typeface="Arial" panose="020B0604020202020204" pitchFamily="34" charset="0"/>
              <a:buChar char="•"/>
            </a:pPr>
            <a:r>
              <a:rPr lang="en-US" sz="2400" dirty="0" smtClean="0"/>
              <a:t>Why </a:t>
            </a:r>
            <a:r>
              <a:rPr lang="en-US" sz="2400" dirty="0"/>
              <a:t>am I sending this email</a:t>
            </a:r>
            <a:r>
              <a:rPr lang="en-US" sz="2400" dirty="0" smtClean="0"/>
              <a:t>?</a:t>
            </a:r>
          </a:p>
          <a:p>
            <a:pPr lvl="1">
              <a:buFont typeface="Arial" panose="020B0604020202020204" pitchFamily="34" charset="0"/>
              <a:buChar char="•"/>
            </a:pPr>
            <a:r>
              <a:rPr lang="en-US" sz="2400" dirty="0" smtClean="0"/>
              <a:t>What </a:t>
            </a:r>
            <a:r>
              <a:rPr lang="en-US" sz="2400" dirty="0"/>
              <a:t>action do I want my reader to take</a:t>
            </a:r>
            <a:r>
              <a:rPr lang="en-US" sz="2400" dirty="0" smtClean="0"/>
              <a:t>?</a:t>
            </a:r>
            <a:r>
              <a:rPr lang="en-US" sz="2400" dirty="0"/>
              <a:t> By when do I expect the action to take place? Give someone a deadline or target date. </a:t>
            </a:r>
          </a:p>
          <a:p>
            <a:pPr lvl="1">
              <a:buFont typeface="Arial" panose="020B0604020202020204" pitchFamily="34" charset="0"/>
              <a:buChar char="•"/>
            </a:pPr>
            <a:r>
              <a:rPr lang="en-US" sz="2400" dirty="0" smtClean="0"/>
              <a:t>What information will my reader need in order to achieve my purpose? </a:t>
            </a:r>
          </a:p>
          <a:p>
            <a:endParaRPr lang="en-US" dirty="0"/>
          </a:p>
        </p:txBody>
      </p:sp>
      <p:sp>
        <p:nvSpPr>
          <p:cNvPr id="3" name="TextBox 2"/>
          <p:cNvSpPr txBox="1"/>
          <p:nvPr/>
        </p:nvSpPr>
        <p:spPr>
          <a:xfrm>
            <a:off x="742949" y="1748790"/>
            <a:ext cx="9964101" cy="369332"/>
          </a:xfrm>
          <a:prstGeom prst="rect">
            <a:avLst/>
          </a:prstGeom>
          <a:noFill/>
        </p:spPr>
        <p:txBody>
          <a:bodyPr wrap="square" rtlCol="0">
            <a:spAutoFit/>
          </a:bodyPr>
          <a:lstStyle/>
          <a:p>
            <a:r>
              <a:rPr lang="en-US" dirty="0"/>
              <a:t>As a college student, you brainstormed. </a:t>
            </a:r>
            <a:r>
              <a:rPr lang="en-US" dirty="0" smtClean="0"/>
              <a:t>Brainstorming </a:t>
            </a:r>
            <a:r>
              <a:rPr lang="en-US" dirty="0"/>
              <a:t>is a useful skill to </a:t>
            </a:r>
            <a:r>
              <a:rPr lang="en-US" dirty="0" smtClean="0"/>
              <a:t>use in the workplace. </a:t>
            </a:r>
            <a:endParaRPr lang="en-US" dirty="0"/>
          </a:p>
        </p:txBody>
      </p:sp>
      <p:sp>
        <p:nvSpPr>
          <p:cNvPr id="6" name="Rectangle 5" descr="This is an orange rectangle at the top of the slide. It is being used as a decorative element to emphasize that all the slides with orange rectangles are part of the section that deals with the nuts and bolts of writing an email. " title="Orange rectangle"/>
          <p:cNvSpPr/>
          <p:nvPr/>
        </p:nvSpPr>
        <p:spPr>
          <a:xfrm>
            <a:off x="0" y="0"/>
            <a:ext cx="3397405" cy="3651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descr="This is an orange rectangle at the bottom of the slide. It is being used as a decorative element to emphasize that all the slides with orange rectangles are part of the section that deals with the nuts and bolts of writing an email." title="Orange rectangle"/>
          <p:cNvSpPr/>
          <p:nvPr/>
        </p:nvSpPr>
        <p:spPr>
          <a:xfrm>
            <a:off x="8794595" y="6492875"/>
            <a:ext cx="3397405" cy="3651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2483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688" y="367934"/>
            <a:ext cx="10772775" cy="829099"/>
          </a:xfrm>
        </p:spPr>
        <p:txBody>
          <a:bodyPr/>
          <a:lstStyle/>
          <a:p>
            <a:r>
              <a:rPr lang="en-US" dirty="0" smtClean="0"/>
              <a:t>Parts of an email</a:t>
            </a:r>
            <a:endParaRPr lang="en-US" dirty="0"/>
          </a:p>
        </p:txBody>
      </p:sp>
      <p:sp>
        <p:nvSpPr>
          <p:cNvPr id="9" name="Text Placeholder 8"/>
          <p:cNvSpPr>
            <a:spLocks noGrp="1"/>
          </p:cNvSpPr>
          <p:nvPr>
            <p:ph type="body" idx="1"/>
          </p:nvPr>
        </p:nvSpPr>
        <p:spPr/>
        <p:txBody>
          <a:bodyPr/>
          <a:lstStyle/>
          <a:p>
            <a:endParaRPr lang="en-US"/>
          </a:p>
        </p:txBody>
      </p:sp>
      <p:pic>
        <p:nvPicPr>
          <p:cNvPr id="8" name="Content Placeholder 7" title="Screenshot of email"/>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76656" y="1501833"/>
            <a:ext cx="5190302" cy="4708467"/>
          </a:xfrm>
        </p:spPr>
      </p:pic>
      <p:sp>
        <p:nvSpPr>
          <p:cNvPr id="11" name="Content Placeholder 10"/>
          <p:cNvSpPr>
            <a:spLocks noGrp="1"/>
          </p:cNvSpPr>
          <p:nvPr>
            <p:ph sz="quarter" idx="4"/>
          </p:nvPr>
        </p:nvSpPr>
        <p:spPr>
          <a:xfrm>
            <a:off x="6708370" y="1197033"/>
            <a:ext cx="4726093" cy="5764958"/>
          </a:xfrm>
        </p:spPr>
        <p:txBody>
          <a:bodyPr>
            <a:normAutofit fontScale="62500" lnSpcReduction="20000"/>
          </a:bodyPr>
          <a:lstStyle/>
          <a:p>
            <a:r>
              <a:rPr lang="en-US" dirty="0" smtClean="0"/>
              <a:t>From:</a:t>
            </a:r>
          </a:p>
          <a:p>
            <a:pPr lvl="1"/>
            <a:r>
              <a:rPr lang="en-US" dirty="0" smtClean="0"/>
              <a:t>Work emails should originate from a work address.</a:t>
            </a:r>
          </a:p>
          <a:p>
            <a:r>
              <a:rPr lang="en-US" dirty="0" smtClean="0"/>
              <a:t>To:</a:t>
            </a:r>
          </a:p>
          <a:p>
            <a:pPr lvl="1"/>
            <a:r>
              <a:rPr lang="en-US" dirty="0" smtClean="0"/>
              <a:t>The address of the person or people you are sending the email to goes </a:t>
            </a:r>
            <a:r>
              <a:rPr lang="en-US" dirty="0"/>
              <a:t>i</a:t>
            </a:r>
            <a:r>
              <a:rPr lang="en-US" dirty="0" smtClean="0"/>
              <a:t>n this section.</a:t>
            </a:r>
          </a:p>
          <a:p>
            <a:r>
              <a:rPr lang="en-US" dirty="0" smtClean="0"/>
              <a:t>Cc: (carbon copy) </a:t>
            </a:r>
          </a:p>
          <a:p>
            <a:pPr lvl="1"/>
            <a:r>
              <a:rPr lang="en-US" dirty="0" smtClean="0"/>
              <a:t>Everyone receiving the email sees these addresses. </a:t>
            </a:r>
          </a:p>
          <a:p>
            <a:r>
              <a:rPr lang="en-US" dirty="0" smtClean="0"/>
              <a:t>Bcc: </a:t>
            </a:r>
            <a:r>
              <a:rPr lang="en-US" dirty="0"/>
              <a:t>(blind carbon copy</a:t>
            </a:r>
            <a:r>
              <a:rPr lang="en-US" dirty="0" smtClean="0"/>
              <a:t>) </a:t>
            </a:r>
          </a:p>
          <a:p>
            <a:pPr lvl="1"/>
            <a:r>
              <a:rPr lang="en-US" dirty="0" smtClean="0"/>
              <a:t>Only you see the addresses in the Bcc line.</a:t>
            </a:r>
          </a:p>
          <a:p>
            <a:r>
              <a:rPr lang="en-US" dirty="0" smtClean="0"/>
              <a:t>Subject: </a:t>
            </a:r>
          </a:p>
          <a:p>
            <a:pPr lvl="1"/>
            <a:r>
              <a:rPr lang="en-US" dirty="0" smtClean="0"/>
              <a:t>The subject line is akin to a book title; use it to get your reader’s attention. It should be pertinent to the email’s content and provide enough information that you (or the receiver) can search for your email in the future.</a:t>
            </a:r>
          </a:p>
          <a:p>
            <a:r>
              <a:rPr lang="en-US" dirty="0" smtClean="0"/>
              <a:t>Attachment:</a:t>
            </a:r>
          </a:p>
          <a:p>
            <a:pPr lvl="1"/>
            <a:r>
              <a:rPr lang="en-US" dirty="0" smtClean="0"/>
              <a:t>Accurately name the file so it is easily searchable.</a:t>
            </a:r>
          </a:p>
          <a:p>
            <a:r>
              <a:rPr lang="en-US" dirty="0" smtClean="0"/>
              <a:t>Body of the email:</a:t>
            </a:r>
          </a:p>
          <a:p>
            <a:pPr lvl="1"/>
            <a:r>
              <a:rPr lang="en-US" dirty="0" smtClean="0"/>
              <a:t>The main purpose of the email belongs here.</a:t>
            </a:r>
          </a:p>
        </p:txBody>
      </p:sp>
      <p:sp>
        <p:nvSpPr>
          <p:cNvPr id="6" name="Rectangle 5" descr="This is an orange rectangle at the top of the slide. It is being used as a decorative element to emphasize that all the slides with orange rectangles are part of the section that deals with the nuts and bolts of writing an email." title="Orange rectangle"/>
          <p:cNvSpPr/>
          <p:nvPr/>
        </p:nvSpPr>
        <p:spPr>
          <a:xfrm>
            <a:off x="0" y="0"/>
            <a:ext cx="3397405" cy="3651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descr="This is an orange rectangle at the bottom of the slide. It is being used as a decorative element to emphasize that all the slides with orange rectangles are part of the section that deals with the nuts and bolts of writing an email." title="Orange rectangle"/>
          <p:cNvSpPr/>
          <p:nvPr/>
        </p:nvSpPr>
        <p:spPr>
          <a:xfrm>
            <a:off x="8794595" y="6492875"/>
            <a:ext cx="3397405" cy="3651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01990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4584</TotalTime>
  <Words>5102</Words>
  <Application>Microsoft Office PowerPoint</Application>
  <PresentationFormat>Widescreen</PresentationFormat>
  <Paragraphs>422</Paragraphs>
  <Slides>32</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Calibri Light</vt:lpstr>
      <vt:lpstr>Wingdings</vt:lpstr>
      <vt:lpstr>Office Theme</vt:lpstr>
      <vt:lpstr>Email Etiquette for Business</vt:lpstr>
      <vt:lpstr>There is a problem.</vt:lpstr>
      <vt:lpstr>We have a solution.</vt:lpstr>
      <vt:lpstr>Representing your company: Sending email</vt:lpstr>
      <vt:lpstr>Representing your company: Sending email, cont.</vt:lpstr>
      <vt:lpstr>When NOT to use email</vt:lpstr>
      <vt:lpstr>                                   Quiz </vt:lpstr>
      <vt:lpstr>Who are you writing to? Audience and Purpose</vt:lpstr>
      <vt:lpstr>Parts of an email</vt:lpstr>
      <vt:lpstr>Parts of an email: Subject line</vt:lpstr>
      <vt:lpstr>                                     Quiz</vt:lpstr>
      <vt:lpstr>Parts of an email: Body of the email</vt:lpstr>
      <vt:lpstr>                                      Quiz</vt:lpstr>
      <vt:lpstr>Body of the email: Communicating with your IT department</vt:lpstr>
      <vt:lpstr>                                   Quiz</vt:lpstr>
      <vt:lpstr>Body of the email: Greeting</vt:lpstr>
      <vt:lpstr>Greeting: First contact</vt:lpstr>
      <vt:lpstr>                                   Quiz</vt:lpstr>
      <vt:lpstr>Body of the Email: Closing </vt:lpstr>
      <vt:lpstr>Checklist</vt:lpstr>
      <vt:lpstr>Review this email</vt:lpstr>
      <vt:lpstr>Sample email</vt:lpstr>
      <vt:lpstr>Sample email</vt:lpstr>
      <vt:lpstr>Sample email</vt:lpstr>
      <vt:lpstr>Grammar rules</vt:lpstr>
      <vt:lpstr>Compound structures (when a pronoun and noun are grouped together)</vt:lpstr>
      <vt:lpstr>Capitalization</vt:lpstr>
      <vt:lpstr>Commonly misspelled words</vt:lpstr>
      <vt:lpstr>Word choice</vt:lpstr>
      <vt:lpstr>Continue to explore this topic with more resources</vt:lpstr>
      <vt:lpstr>Resources used </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Email etiquette</dc:title>
  <dc:creator>Poole, Jamie R</dc:creator>
  <cp:lastModifiedBy>Lovasz, Michelle</cp:lastModifiedBy>
  <cp:revision>351</cp:revision>
  <cp:lastPrinted>2018-07-30T20:58:01Z</cp:lastPrinted>
  <dcterms:created xsi:type="dcterms:W3CDTF">2017-09-15T15:15:11Z</dcterms:created>
  <dcterms:modified xsi:type="dcterms:W3CDTF">2021-11-08T17:43:17Z</dcterms:modified>
</cp:coreProperties>
</file>