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19.xml" ContentType="application/vnd.openxmlformats-officedocument.presentationml.notesSlide+xml"/>
  <Override PartName="/ppt/tags/tag3.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3"/>
  </p:notesMasterIdLst>
  <p:handoutMasterIdLst>
    <p:handoutMasterId r:id="rId54"/>
  </p:handoutMasterIdLst>
  <p:sldIdLst>
    <p:sldId id="391" r:id="rId2"/>
    <p:sldId id="385" r:id="rId3"/>
    <p:sldId id="317" r:id="rId4"/>
    <p:sldId id="328" r:id="rId5"/>
    <p:sldId id="260" r:id="rId6"/>
    <p:sldId id="318" r:id="rId7"/>
    <p:sldId id="261" r:id="rId8"/>
    <p:sldId id="319" r:id="rId9"/>
    <p:sldId id="267" r:id="rId10"/>
    <p:sldId id="344" r:id="rId11"/>
    <p:sldId id="273" r:id="rId12"/>
    <p:sldId id="266" r:id="rId13"/>
    <p:sldId id="275" r:id="rId14"/>
    <p:sldId id="277" r:id="rId15"/>
    <p:sldId id="278" r:id="rId16"/>
    <p:sldId id="265" r:id="rId17"/>
    <p:sldId id="339" r:id="rId18"/>
    <p:sldId id="282" r:id="rId19"/>
    <p:sldId id="283" r:id="rId20"/>
    <p:sldId id="284" r:id="rId21"/>
    <p:sldId id="285" r:id="rId22"/>
    <p:sldId id="286" r:id="rId23"/>
    <p:sldId id="274" r:id="rId24"/>
    <p:sldId id="386" r:id="rId25"/>
    <p:sldId id="382" r:id="rId26"/>
    <p:sldId id="374" r:id="rId27"/>
    <p:sldId id="378" r:id="rId28"/>
    <p:sldId id="383" r:id="rId29"/>
    <p:sldId id="384" r:id="rId30"/>
    <p:sldId id="390" r:id="rId31"/>
    <p:sldId id="380" r:id="rId32"/>
    <p:sldId id="381" r:id="rId33"/>
    <p:sldId id="387" r:id="rId34"/>
    <p:sldId id="388" r:id="rId35"/>
    <p:sldId id="389" r:id="rId36"/>
    <p:sldId id="280" r:id="rId37"/>
    <p:sldId id="281" r:id="rId38"/>
    <p:sldId id="360" r:id="rId39"/>
    <p:sldId id="361" r:id="rId40"/>
    <p:sldId id="316" r:id="rId41"/>
    <p:sldId id="356" r:id="rId42"/>
    <p:sldId id="369" r:id="rId43"/>
    <p:sldId id="358" r:id="rId44"/>
    <p:sldId id="366" r:id="rId45"/>
    <p:sldId id="348" r:id="rId46"/>
    <p:sldId id="349" r:id="rId47"/>
    <p:sldId id="324" r:id="rId48"/>
    <p:sldId id="355" r:id="rId49"/>
    <p:sldId id="326" r:id="rId50"/>
    <p:sldId id="314" r:id="rId51"/>
    <p:sldId id="315" r:id="rId52"/>
  </p:sldIdLst>
  <p:sldSz cx="9144000" cy="6858000" type="screen4x3"/>
  <p:notesSz cx="7077075" cy="9345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FF69E"/>
    <a:srgbClr val="501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684" autoAdjust="0"/>
  </p:normalViewPr>
  <p:slideViewPr>
    <p:cSldViewPr>
      <p:cViewPr>
        <p:scale>
          <a:sx n="65" d="100"/>
          <a:sy n="65" d="100"/>
        </p:scale>
        <p:origin x="-658" y="86"/>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5515"/>
    </p:cViewPr>
  </p:sorterViewPr>
  <p:notesViewPr>
    <p:cSldViewPr>
      <p:cViewPr>
        <p:scale>
          <a:sx n="77" d="100"/>
          <a:sy n="77" d="100"/>
        </p:scale>
        <p:origin x="-1315" y="374"/>
      </p:cViewPr>
      <p:guideLst>
        <p:guide orient="horz" pos="2944"/>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3F7730-E126-B048-BF53-27B14D94E646}" type="doc">
      <dgm:prSet loTypeId="urn:microsoft.com/office/officeart/2005/8/layout/hProcess4" loCatId="process" qsTypeId="urn:microsoft.com/office/officeart/2005/8/quickstyle/simple4" qsCatId="simple" csTypeId="urn:microsoft.com/office/officeart/2005/8/colors/accent1_2" csCatId="accent1" phldr="1"/>
      <dgm:spPr/>
      <dgm:t>
        <a:bodyPr/>
        <a:lstStyle/>
        <a:p>
          <a:endParaRPr lang="en-US"/>
        </a:p>
      </dgm:t>
    </dgm:pt>
    <dgm:pt modelId="{4EFBAB8B-7B06-1747-89D3-BB417A27AFAA}">
      <dgm:prSet phldrT="[Text]"/>
      <dgm:spPr>
        <a:blipFill rotWithShape="0">
          <a:blip xmlns:r="http://schemas.openxmlformats.org/officeDocument/2006/relationships" r:embed="rId1"/>
          <a:stretch>
            <a:fillRect/>
          </a:stretch>
        </a:blipFill>
      </dgm:spPr>
      <dgm:t>
        <a:bodyPr/>
        <a:lstStyle/>
        <a:p>
          <a:endParaRPr lang="en-US" dirty="0"/>
        </a:p>
      </dgm:t>
    </dgm:pt>
    <dgm:pt modelId="{3FD8A4E6-8FAA-E74E-89DE-27D039339816}" type="parTrans" cxnId="{3B7D2305-2CF2-CB4E-9A66-4CDBDF7667BF}">
      <dgm:prSet/>
      <dgm:spPr/>
      <dgm:t>
        <a:bodyPr/>
        <a:lstStyle/>
        <a:p>
          <a:endParaRPr lang="en-US"/>
        </a:p>
      </dgm:t>
    </dgm:pt>
    <dgm:pt modelId="{CE036EE8-C720-EB41-9CBD-E3AA10E4EA63}" type="sibTrans" cxnId="{3B7D2305-2CF2-CB4E-9A66-4CDBDF7667BF}">
      <dgm:prSet/>
      <dgm:spPr/>
      <dgm:t>
        <a:bodyPr/>
        <a:lstStyle/>
        <a:p>
          <a:endParaRPr lang="en-US" dirty="0"/>
        </a:p>
      </dgm:t>
    </dgm:pt>
    <dgm:pt modelId="{A091307F-222F-014F-87F7-DAA000ECC6A0}">
      <dgm:prSet phldrT="[Text]" phldr="1"/>
      <dgm:spPr>
        <a:ln>
          <a:noFill/>
        </a:ln>
      </dgm:spPr>
      <dgm:t>
        <a:bodyPr/>
        <a:lstStyle/>
        <a:p>
          <a:endParaRPr lang="en-US" dirty="0"/>
        </a:p>
      </dgm:t>
    </dgm:pt>
    <dgm:pt modelId="{F1788A34-11E2-074A-8BC3-D92A9C6F89E7}" type="sibTrans" cxnId="{1253D33C-00AC-3A42-9675-0EEE9AB27CDB}">
      <dgm:prSet/>
      <dgm:spPr/>
      <dgm:t>
        <a:bodyPr/>
        <a:lstStyle/>
        <a:p>
          <a:endParaRPr lang="en-US"/>
        </a:p>
      </dgm:t>
    </dgm:pt>
    <dgm:pt modelId="{E9C3DF3E-4145-874C-B5D8-230DF76D96DD}" type="parTrans" cxnId="{1253D33C-00AC-3A42-9675-0EEE9AB27CDB}">
      <dgm:prSet/>
      <dgm:spPr/>
      <dgm:t>
        <a:bodyPr/>
        <a:lstStyle/>
        <a:p>
          <a:endParaRPr lang="en-US"/>
        </a:p>
      </dgm:t>
    </dgm:pt>
    <dgm:pt modelId="{B8645FD1-C62E-B64F-8F28-C261818FB3C3}">
      <dgm:prSet phldrT="[Text]" phldr="1"/>
      <dgm:spPr>
        <a:ln>
          <a:noFill/>
        </a:ln>
      </dgm:spPr>
      <dgm:t>
        <a:bodyPr/>
        <a:lstStyle/>
        <a:p>
          <a:endParaRPr lang="en-US" dirty="0"/>
        </a:p>
      </dgm:t>
    </dgm:pt>
    <dgm:pt modelId="{3F2210D1-5688-3B44-816B-0D832D023C37}" type="sibTrans" cxnId="{BD9ED645-9680-CC40-9183-082CBA7ACD6F}">
      <dgm:prSet/>
      <dgm:spPr/>
      <dgm:t>
        <a:bodyPr/>
        <a:lstStyle/>
        <a:p>
          <a:endParaRPr lang="en-US"/>
        </a:p>
      </dgm:t>
    </dgm:pt>
    <dgm:pt modelId="{CA29394D-AA4F-1F4A-B7C4-A4077C0FAF0A}" type="parTrans" cxnId="{BD9ED645-9680-CC40-9183-082CBA7ACD6F}">
      <dgm:prSet/>
      <dgm:spPr/>
      <dgm:t>
        <a:bodyPr/>
        <a:lstStyle/>
        <a:p>
          <a:endParaRPr lang="en-US"/>
        </a:p>
      </dgm:t>
    </dgm:pt>
    <dgm:pt modelId="{AC338351-6472-0347-AACE-7890E36C815B}">
      <dgm:prSet phldrT="[Text]" phldr="1"/>
      <dgm:spPr>
        <a:ln>
          <a:noFill/>
        </a:ln>
      </dgm:spPr>
      <dgm:t>
        <a:bodyPr/>
        <a:lstStyle/>
        <a:p>
          <a:endParaRPr lang="en-US" dirty="0"/>
        </a:p>
      </dgm:t>
    </dgm:pt>
    <dgm:pt modelId="{1D1BAD64-E3E1-CE4E-96AD-A9AE25EAEADC}" type="sibTrans" cxnId="{22C6E092-8F46-9343-94C9-7F9E336D627A}">
      <dgm:prSet/>
      <dgm:spPr/>
      <dgm:t>
        <a:bodyPr/>
        <a:lstStyle/>
        <a:p>
          <a:endParaRPr lang="en-US"/>
        </a:p>
      </dgm:t>
    </dgm:pt>
    <dgm:pt modelId="{A3559A0D-CA62-BE48-8249-17A771D5F30E}" type="parTrans" cxnId="{22C6E092-8F46-9343-94C9-7F9E336D627A}">
      <dgm:prSet/>
      <dgm:spPr/>
      <dgm:t>
        <a:bodyPr/>
        <a:lstStyle/>
        <a:p>
          <a:endParaRPr lang="en-US"/>
        </a:p>
      </dgm:t>
    </dgm:pt>
    <dgm:pt modelId="{42524FDC-D7BF-1640-B604-45D6727F36D8}">
      <dgm:prSet/>
      <dgm:spPr/>
      <dgm:t>
        <a:bodyPr/>
        <a:lstStyle/>
        <a:p>
          <a:endParaRPr lang="en-US" dirty="0"/>
        </a:p>
      </dgm:t>
    </dgm:pt>
    <dgm:pt modelId="{DAA2F51D-BE01-174D-8845-5A03AF34A1C3}" type="parTrans" cxnId="{102BA19D-9E4F-104A-85C7-5BACAEF4377F}">
      <dgm:prSet/>
      <dgm:spPr/>
      <dgm:t>
        <a:bodyPr/>
        <a:lstStyle/>
        <a:p>
          <a:endParaRPr lang="en-US"/>
        </a:p>
      </dgm:t>
    </dgm:pt>
    <dgm:pt modelId="{2BB465C9-B9D4-284B-9CBE-0F8EAF4B89E6}" type="sibTrans" cxnId="{102BA19D-9E4F-104A-85C7-5BACAEF4377F}">
      <dgm:prSet/>
      <dgm:spPr/>
      <dgm:t>
        <a:bodyPr/>
        <a:lstStyle/>
        <a:p>
          <a:endParaRPr lang="en-US"/>
        </a:p>
      </dgm:t>
    </dgm:pt>
    <dgm:pt modelId="{26F44B9F-097E-9F46-82B4-4CAAC085BC45}">
      <dgm:prSet phldrT="[Text]"/>
      <dgm:spPr>
        <a:blipFill rotWithShape="0">
          <a:blip xmlns:r="http://schemas.openxmlformats.org/officeDocument/2006/relationships" r:embed="rId2"/>
          <a:stretch>
            <a:fillRect/>
          </a:stretch>
        </a:blipFill>
      </dgm:spPr>
      <dgm:t>
        <a:bodyPr/>
        <a:lstStyle/>
        <a:p>
          <a:endParaRPr lang="en-US" dirty="0"/>
        </a:p>
      </dgm:t>
    </dgm:pt>
    <dgm:pt modelId="{08F3B9DD-0ED0-B041-B501-E71BA9D08F16}" type="sibTrans" cxnId="{8D9C307D-628E-894A-9361-1AEE2DB27D99}">
      <dgm:prSet/>
      <dgm:spPr/>
      <dgm:t>
        <a:bodyPr/>
        <a:lstStyle/>
        <a:p>
          <a:endParaRPr lang="en-US"/>
        </a:p>
      </dgm:t>
    </dgm:pt>
    <dgm:pt modelId="{7BE9FC8D-7C88-A042-BF87-68B704A818DC}" type="parTrans" cxnId="{8D9C307D-628E-894A-9361-1AEE2DB27D99}">
      <dgm:prSet/>
      <dgm:spPr/>
      <dgm:t>
        <a:bodyPr/>
        <a:lstStyle/>
        <a:p>
          <a:endParaRPr lang="en-US"/>
        </a:p>
      </dgm:t>
    </dgm:pt>
    <dgm:pt modelId="{C0203816-F19E-F046-8C58-B503F712216C}">
      <dgm:prSet phldrT="[Text]"/>
      <dgm:spPr>
        <a:blipFill rotWithShape="0">
          <a:blip xmlns:r="http://schemas.openxmlformats.org/officeDocument/2006/relationships" r:embed="rId3"/>
          <a:stretch>
            <a:fillRect/>
          </a:stretch>
        </a:blipFill>
      </dgm:spPr>
      <dgm:t>
        <a:bodyPr/>
        <a:lstStyle/>
        <a:p>
          <a:endParaRPr lang="en-US" dirty="0"/>
        </a:p>
      </dgm:t>
    </dgm:pt>
    <dgm:pt modelId="{14FAF53D-9E93-A44C-B7C1-CC1E3E9C1E05}" type="sibTrans" cxnId="{176288FE-5AFD-4C48-9CE6-D7A0BF9C8556}">
      <dgm:prSet/>
      <dgm:spPr/>
      <dgm:t>
        <a:bodyPr/>
        <a:lstStyle/>
        <a:p>
          <a:endParaRPr lang="en-US" dirty="0"/>
        </a:p>
      </dgm:t>
    </dgm:pt>
    <dgm:pt modelId="{17D9D3B3-73F2-7346-8772-6A8B16AB07EF}" type="parTrans" cxnId="{176288FE-5AFD-4C48-9CE6-D7A0BF9C8556}">
      <dgm:prSet/>
      <dgm:spPr/>
      <dgm:t>
        <a:bodyPr/>
        <a:lstStyle/>
        <a:p>
          <a:endParaRPr lang="en-US"/>
        </a:p>
      </dgm:t>
    </dgm:pt>
    <dgm:pt modelId="{CF57DCD4-1B38-244C-A77A-1E29594925FC}" type="pres">
      <dgm:prSet presAssocID="{9F3F7730-E126-B048-BF53-27B14D94E646}" presName="Name0" presStyleCnt="0">
        <dgm:presLayoutVars>
          <dgm:dir/>
          <dgm:animLvl val="lvl"/>
          <dgm:resizeHandles val="exact"/>
        </dgm:presLayoutVars>
      </dgm:prSet>
      <dgm:spPr/>
      <dgm:t>
        <a:bodyPr/>
        <a:lstStyle/>
        <a:p>
          <a:endParaRPr lang="en-US"/>
        </a:p>
      </dgm:t>
    </dgm:pt>
    <dgm:pt modelId="{096B187E-28FC-2F44-A912-F950F7F9A2F9}" type="pres">
      <dgm:prSet presAssocID="{9F3F7730-E126-B048-BF53-27B14D94E646}" presName="tSp" presStyleCnt="0"/>
      <dgm:spPr/>
    </dgm:pt>
    <dgm:pt modelId="{B47A6218-A09D-A549-A73C-19823B4BA82B}" type="pres">
      <dgm:prSet presAssocID="{9F3F7730-E126-B048-BF53-27B14D94E646}" presName="bSp" presStyleCnt="0"/>
      <dgm:spPr/>
    </dgm:pt>
    <dgm:pt modelId="{5BF29847-DA92-AF42-ACCB-FAF48419B937}" type="pres">
      <dgm:prSet presAssocID="{9F3F7730-E126-B048-BF53-27B14D94E646}" presName="process" presStyleCnt="0"/>
      <dgm:spPr/>
    </dgm:pt>
    <dgm:pt modelId="{B3F0F3AA-6A1F-A647-99EF-B7D4E1E9419A}" type="pres">
      <dgm:prSet presAssocID="{4EFBAB8B-7B06-1747-89D3-BB417A27AFAA}" presName="composite1" presStyleCnt="0"/>
      <dgm:spPr/>
    </dgm:pt>
    <dgm:pt modelId="{AA7D5104-5D3C-2C4C-89BA-B577AF069E76}" type="pres">
      <dgm:prSet presAssocID="{4EFBAB8B-7B06-1747-89D3-BB417A27AFAA}" presName="dummyNode1" presStyleLbl="node1" presStyleIdx="0" presStyleCnt="3"/>
      <dgm:spPr/>
    </dgm:pt>
    <dgm:pt modelId="{221E3461-3C06-0540-8758-B3DEDF5FBD01}" type="pres">
      <dgm:prSet presAssocID="{4EFBAB8B-7B06-1747-89D3-BB417A27AFAA}" presName="childNode1" presStyleLbl="bgAcc1" presStyleIdx="0" presStyleCnt="3">
        <dgm:presLayoutVars>
          <dgm:bulletEnabled val="1"/>
        </dgm:presLayoutVars>
      </dgm:prSet>
      <dgm:spPr/>
      <dgm:t>
        <a:bodyPr/>
        <a:lstStyle/>
        <a:p>
          <a:endParaRPr lang="en-US"/>
        </a:p>
      </dgm:t>
    </dgm:pt>
    <dgm:pt modelId="{C5938298-EF32-A841-A95B-666451C2D485}" type="pres">
      <dgm:prSet presAssocID="{4EFBAB8B-7B06-1747-89D3-BB417A27AFAA}" presName="childNode1tx" presStyleLbl="bgAcc1" presStyleIdx="0" presStyleCnt="3">
        <dgm:presLayoutVars>
          <dgm:bulletEnabled val="1"/>
        </dgm:presLayoutVars>
      </dgm:prSet>
      <dgm:spPr/>
      <dgm:t>
        <a:bodyPr/>
        <a:lstStyle/>
        <a:p>
          <a:endParaRPr lang="en-US"/>
        </a:p>
      </dgm:t>
    </dgm:pt>
    <dgm:pt modelId="{D9847E93-F99A-FB40-8760-2C263B1BF1ED}" type="pres">
      <dgm:prSet presAssocID="{4EFBAB8B-7B06-1747-89D3-BB417A27AFAA}" presName="parentNode1" presStyleLbl="node1" presStyleIdx="0" presStyleCnt="3" custScaleX="186602" custScaleY="325840" custLinFactY="-52752" custLinFactNeighborX="4615" custLinFactNeighborY="-100000">
        <dgm:presLayoutVars>
          <dgm:chMax val="1"/>
          <dgm:bulletEnabled val="1"/>
        </dgm:presLayoutVars>
      </dgm:prSet>
      <dgm:spPr/>
      <dgm:t>
        <a:bodyPr/>
        <a:lstStyle/>
        <a:p>
          <a:endParaRPr lang="en-US"/>
        </a:p>
      </dgm:t>
    </dgm:pt>
    <dgm:pt modelId="{572F8D3B-638C-5F47-B0F9-1DC5DA5E36A9}" type="pres">
      <dgm:prSet presAssocID="{4EFBAB8B-7B06-1747-89D3-BB417A27AFAA}" presName="connSite1" presStyleCnt="0"/>
      <dgm:spPr/>
    </dgm:pt>
    <dgm:pt modelId="{FE83DA8B-ED0C-CD4F-BED5-BA4D6A5937DE}" type="pres">
      <dgm:prSet presAssocID="{CE036EE8-C720-EB41-9CBD-E3AA10E4EA63}" presName="Name9" presStyleLbl="sibTrans2D1" presStyleIdx="0" presStyleCnt="2" custLinFactNeighborX="-425" custLinFactNeighborY="7426"/>
      <dgm:spPr/>
      <dgm:t>
        <a:bodyPr/>
        <a:lstStyle/>
        <a:p>
          <a:endParaRPr lang="en-US"/>
        </a:p>
      </dgm:t>
    </dgm:pt>
    <dgm:pt modelId="{9024C689-3D40-2844-A08B-5CB3037CD7F3}" type="pres">
      <dgm:prSet presAssocID="{C0203816-F19E-F046-8C58-B503F712216C}" presName="composite2" presStyleCnt="0"/>
      <dgm:spPr/>
    </dgm:pt>
    <dgm:pt modelId="{B6E6AAD1-B904-1944-BFB6-C6380306B271}" type="pres">
      <dgm:prSet presAssocID="{C0203816-F19E-F046-8C58-B503F712216C}" presName="dummyNode2" presStyleLbl="node1" presStyleIdx="0" presStyleCnt="3"/>
      <dgm:spPr/>
    </dgm:pt>
    <dgm:pt modelId="{21A0BF5C-1128-4C46-8255-5DB0B131ECEF}" type="pres">
      <dgm:prSet presAssocID="{C0203816-F19E-F046-8C58-B503F712216C}" presName="childNode2" presStyleLbl="bgAcc1" presStyleIdx="1" presStyleCnt="3">
        <dgm:presLayoutVars>
          <dgm:bulletEnabled val="1"/>
        </dgm:presLayoutVars>
      </dgm:prSet>
      <dgm:spPr/>
      <dgm:t>
        <a:bodyPr/>
        <a:lstStyle/>
        <a:p>
          <a:endParaRPr lang="en-US"/>
        </a:p>
      </dgm:t>
    </dgm:pt>
    <dgm:pt modelId="{E7874163-B01F-B645-B33E-0013E3DB275E}" type="pres">
      <dgm:prSet presAssocID="{C0203816-F19E-F046-8C58-B503F712216C}" presName="childNode2tx" presStyleLbl="bgAcc1" presStyleIdx="1" presStyleCnt="3">
        <dgm:presLayoutVars>
          <dgm:bulletEnabled val="1"/>
        </dgm:presLayoutVars>
      </dgm:prSet>
      <dgm:spPr/>
      <dgm:t>
        <a:bodyPr/>
        <a:lstStyle/>
        <a:p>
          <a:endParaRPr lang="en-US"/>
        </a:p>
      </dgm:t>
    </dgm:pt>
    <dgm:pt modelId="{384B46E7-32BA-4A43-9203-9D0BB709A3C4}" type="pres">
      <dgm:prSet presAssocID="{C0203816-F19E-F046-8C58-B503F712216C}" presName="parentNode2" presStyleLbl="node1" presStyleIdx="1" presStyleCnt="3" custScaleX="191641" custScaleY="309545" custLinFactY="44542" custLinFactNeighborX="-4168" custLinFactNeighborY="100000">
        <dgm:presLayoutVars>
          <dgm:chMax val="0"/>
          <dgm:bulletEnabled val="1"/>
        </dgm:presLayoutVars>
      </dgm:prSet>
      <dgm:spPr/>
      <dgm:t>
        <a:bodyPr/>
        <a:lstStyle/>
        <a:p>
          <a:endParaRPr lang="en-US"/>
        </a:p>
      </dgm:t>
    </dgm:pt>
    <dgm:pt modelId="{5AE4EC66-5A89-EA45-BBFE-D57E29578B0F}" type="pres">
      <dgm:prSet presAssocID="{C0203816-F19E-F046-8C58-B503F712216C}" presName="connSite2" presStyleCnt="0"/>
      <dgm:spPr/>
    </dgm:pt>
    <dgm:pt modelId="{9D960FF0-7A9C-FA47-BB35-E19C5FD9CDEE}" type="pres">
      <dgm:prSet presAssocID="{14FAF53D-9E93-A44C-B7C1-CC1E3E9C1E05}" presName="Name18" presStyleLbl="sibTrans2D1" presStyleIdx="1" presStyleCnt="2" custScaleX="95289" custScaleY="110990" custLinFactNeighborX="18811" custLinFactNeighborY="-8"/>
      <dgm:spPr/>
      <dgm:t>
        <a:bodyPr/>
        <a:lstStyle/>
        <a:p>
          <a:endParaRPr lang="en-US"/>
        </a:p>
      </dgm:t>
    </dgm:pt>
    <dgm:pt modelId="{D166422D-F7D7-A848-A63C-22646E5E89FD}" type="pres">
      <dgm:prSet presAssocID="{26F44B9F-097E-9F46-82B4-4CAAC085BC45}" presName="composite1" presStyleCnt="0"/>
      <dgm:spPr/>
    </dgm:pt>
    <dgm:pt modelId="{B4C55D26-D532-FC48-80FE-95E399C99685}" type="pres">
      <dgm:prSet presAssocID="{26F44B9F-097E-9F46-82B4-4CAAC085BC45}" presName="dummyNode1" presStyleLbl="node1" presStyleIdx="1" presStyleCnt="3"/>
      <dgm:spPr/>
    </dgm:pt>
    <dgm:pt modelId="{056B57D1-B62D-6242-8E90-279948FCBEAE}" type="pres">
      <dgm:prSet presAssocID="{26F44B9F-097E-9F46-82B4-4CAAC085BC45}" presName="childNode1" presStyleLbl="bgAcc1" presStyleIdx="2" presStyleCnt="3">
        <dgm:presLayoutVars>
          <dgm:bulletEnabled val="1"/>
        </dgm:presLayoutVars>
      </dgm:prSet>
      <dgm:spPr/>
      <dgm:t>
        <a:bodyPr/>
        <a:lstStyle/>
        <a:p>
          <a:endParaRPr lang="en-US"/>
        </a:p>
      </dgm:t>
    </dgm:pt>
    <dgm:pt modelId="{261AB134-DD50-A14B-A151-487DDAB85B34}" type="pres">
      <dgm:prSet presAssocID="{26F44B9F-097E-9F46-82B4-4CAAC085BC45}" presName="childNode1tx" presStyleLbl="bgAcc1" presStyleIdx="2" presStyleCnt="3">
        <dgm:presLayoutVars>
          <dgm:bulletEnabled val="1"/>
        </dgm:presLayoutVars>
      </dgm:prSet>
      <dgm:spPr/>
      <dgm:t>
        <a:bodyPr/>
        <a:lstStyle/>
        <a:p>
          <a:endParaRPr lang="en-US"/>
        </a:p>
      </dgm:t>
    </dgm:pt>
    <dgm:pt modelId="{4C5B51DD-D2AE-A245-88D9-58015E3AACF9}" type="pres">
      <dgm:prSet presAssocID="{26F44B9F-097E-9F46-82B4-4CAAC085BC45}" presName="parentNode1" presStyleLbl="node1" presStyleIdx="2" presStyleCnt="3" custScaleX="192217" custScaleY="321431" custLinFactY="-2837" custLinFactNeighborX="116" custLinFactNeighborY="-100000">
        <dgm:presLayoutVars>
          <dgm:chMax val="1"/>
          <dgm:bulletEnabled val="1"/>
        </dgm:presLayoutVars>
      </dgm:prSet>
      <dgm:spPr/>
      <dgm:t>
        <a:bodyPr/>
        <a:lstStyle/>
        <a:p>
          <a:endParaRPr lang="en-US"/>
        </a:p>
      </dgm:t>
    </dgm:pt>
    <dgm:pt modelId="{AE1CC33E-5B97-164C-8CDF-FA5F5DB7BD6C}" type="pres">
      <dgm:prSet presAssocID="{26F44B9F-097E-9F46-82B4-4CAAC085BC45}" presName="connSite1" presStyleCnt="0"/>
      <dgm:spPr/>
    </dgm:pt>
  </dgm:ptLst>
  <dgm:cxnLst>
    <dgm:cxn modelId="{8D9C307D-628E-894A-9361-1AEE2DB27D99}" srcId="{9F3F7730-E126-B048-BF53-27B14D94E646}" destId="{26F44B9F-097E-9F46-82B4-4CAAC085BC45}" srcOrd="2" destOrd="0" parTransId="{7BE9FC8D-7C88-A042-BF87-68B704A818DC}" sibTransId="{08F3B9DD-0ED0-B041-B501-E71BA9D08F16}"/>
    <dgm:cxn modelId="{12A1DD72-88CA-FE4E-8BF5-ED9EE3747F9F}" type="presOf" srcId="{B8645FD1-C62E-B64F-8F28-C261818FB3C3}" destId="{261AB134-DD50-A14B-A151-487DDAB85B34}" srcOrd="1" destOrd="0" presId="urn:microsoft.com/office/officeart/2005/8/layout/hProcess4"/>
    <dgm:cxn modelId="{2A90A4FB-772C-E244-B18C-E775CEB72DD2}" type="presOf" srcId="{C0203816-F19E-F046-8C58-B503F712216C}" destId="{384B46E7-32BA-4A43-9203-9D0BB709A3C4}" srcOrd="0" destOrd="0" presId="urn:microsoft.com/office/officeart/2005/8/layout/hProcess4"/>
    <dgm:cxn modelId="{3B7D2305-2CF2-CB4E-9A66-4CDBDF7667BF}" srcId="{9F3F7730-E126-B048-BF53-27B14D94E646}" destId="{4EFBAB8B-7B06-1747-89D3-BB417A27AFAA}" srcOrd="0" destOrd="0" parTransId="{3FD8A4E6-8FAA-E74E-89DE-27D039339816}" sibTransId="{CE036EE8-C720-EB41-9CBD-E3AA10E4EA63}"/>
    <dgm:cxn modelId="{5BFB14CC-A65F-D047-B60B-10A76D018A19}" type="presOf" srcId="{AC338351-6472-0347-AACE-7890E36C815B}" destId="{C5938298-EF32-A841-A95B-666451C2D485}" srcOrd="1" destOrd="0" presId="urn:microsoft.com/office/officeart/2005/8/layout/hProcess4"/>
    <dgm:cxn modelId="{178BBF11-9319-D741-A982-4205A8178303}" type="presOf" srcId="{A091307F-222F-014F-87F7-DAA000ECC6A0}" destId="{056B57D1-B62D-6242-8E90-279948FCBEAE}" srcOrd="0" destOrd="1" presId="urn:microsoft.com/office/officeart/2005/8/layout/hProcess4"/>
    <dgm:cxn modelId="{0D0A1318-6AA5-C14D-AB12-695CCA3FDC22}" type="presOf" srcId="{42524FDC-D7BF-1640-B604-45D6727F36D8}" destId="{21A0BF5C-1128-4C46-8255-5DB0B131ECEF}" srcOrd="0" destOrd="0" presId="urn:microsoft.com/office/officeart/2005/8/layout/hProcess4"/>
    <dgm:cxn modelId="{837FC990-7A90-ED44-93FC-98D7DB06E342}" type="presOf" srcId="{AC338351-6472-0347-AACE-7890E36C815B}" destId="{221E3461-3C06-0540-8758-B3DEDF5FBD01}" srcOrd="0" destOrd="0" presId="urn:microsoft.com/office/officeart/2005/8/layout/hProcess4"/>
    <dgm:cxn modelId="{DDC91B7A-F97D-C443-910D-8731D94709CF}" type="presOf" srcId="{B8645FD1-C62E-B64F-8F28-C261818FB3C3}" destId="{056B57D1-B62D-6242-8E90-279948FCBEAE}" srcOrd="0" destOrd="0" presId="urn:microsoft.com/office/officeart/2005/8/layout/hProcess4"/>
    <dgm:cxn modelId="{80F66CE9-D687-4C85-B64D-8BA16442A10D}" type="presOf" srcId="{4EFBAB8B-7B06-1747-89D3-BB417A27AFAA}" destId="{D9847E93-F99A-FB40-8760-2C263B1BF1ED}" srcOrd="0" destOrd="0" presId="urn:microsoft.com/office/officeart/2005/8/layout/hProcess4"/>
    <dgm:cxn modelId="{102BA19D-9E4F-104A-85C7-5BACAEF4377F}" srcId="{C0203816-F19E-F046-8C58-B503F712216C}" destId="{42524FDC-D7BF-1640-B604-45D6727F36D8}" srcOrd="0" destOrd="0" parTransId="{DAA2F51D-BE01-174D-8845-5A03AF34A1C3}" sibTransId="{2BB465C9-B9D4-284B-9CBE-0F8EAF4B89E6}"/>
    <dgm:cxn modelId="{A190C577-333B-F84F-B407-03B55746FBFF}" type="presOf" srcId="{A091307F-222F-014F-87F7-DAA000ECC6A0}" destId="{261AB134-DD50-A14B-A151-487DDAB85B34}" srcOrd="1" destOrd="1" presId="urn:microsoft.com/office/officeart/2005/8/layout/hProcess4"/>
    <dgm:cxn modelId="{22C6E092-8F46-9343-94C9-7F9E336D627A}" srcId="{4EFBAB8B-7B06-1747-89D3-BB417A27AFAA}" destId="{AC338351-6472-0347-AACE-7890E36C815B}" srcOrd="0" destOrd="0" parTransId="{A3559A0D-CA62-BE48-8249-17A771D5F30E}" sibTransId="{1D1BAD64-E3E1-CE4E-96AD-A9AE25EAEADC}"/>
    <dgm:cxn modelId="{1253D33C-00AC-3A42-9675-0EEE9AB27CDB}" srcId="{26F44B9F-097E-9F46-82B4-4CAAC085BC45}" destId="{A091307F-222F-014F-87F7-DAA000ECC6A0}" srcOrd="1" destOrd="0" parTransId="{E9C3DF3E-4145-874C-B5D8-230DF76D96DD}" sibTransId="{F1788A34-11E2-074A-8BC3-D92A9C6F89E7}"/>
    <dgm:cxn modelId="{911978B2-3E62-4CBD-8CE8-F3FCAED9089D}" type="presOf" srcId="{CE036EE8-C720-EB41-9CBD-E3AA10E4EA63}" destId="{FE83DA8B-ED0C-CD4F-BED5-BA4D6A5937DE}" srcOrd="0" destOrd="0" presId="urn:microsoft.com/office/officeart/2005/8/layout/hProcess4"/>
    <dgm:cxn modelId="{176288FE-5AFD-4C48-9CE6-D7A0BF9C8556}" srcId="{9F3F7730-E126-B048-BF53-27B14D94E646}" destId="{C0203816-F19E-F046-8C58-B503F712216C}" srcOrd="1" destOrd="0" parTransId="{17D9D3B3-73F2-7346-8772-6A8B16AB07EF}" sibTransId="{14FAF53D-9E93-A44C-B7C1-CC1E3E9C1E05}"/>
    <dgm:cxn modelId="{0B856898-90D6-AB4B-B387-434DACD4367F}" type="presOf" srcId="{42524FDC-D7BF-1640-B604-45D6727F36D8}" destId="{E7874163-B01F-B645-B33E-0013E3DB275E}" srcOrd="1" destOrd="0" presId="urn:microsoft.com/office/officeart/2005/8/layout/hProcess4"/>
    <dgm:cxn modelId="{BD9ED645-9680-CC40-9183-082CBA7ACD6F}" srcId="{26F44B9F-097E-9F46-82B4-4CAAC085BC45}" destId="{B8645FD1-C62E-B64F-8F28-C261818FB3C3}" srcOrd="0" destOrd="0" parTransId="{CA29394D-AA4F-1F4A-B7C4-A4077C0FAF0A}" sibTransId="{3F2210D1-5688-3B44-816B-0D832D023C37}"/>
    <dgm:cxn modelId="{C0157BBB-FFF0-4830-8622-2E558F3B387E}" type="presOf" srcId="{9F3F7730-E126-B048-BF53-27B14D94E646}" destId="{CF57DCD4-1B38-244C-A77A-1E29594925FC}" srcOrd="0" destOrd="0" presId="urn:microsoft.com/office/officeart/2005/8/layout/hProcess4"/>
    <dgm:cxn modelId="{69C5C723-61B7-DB4B-ABFF-81E7553C7102}" type="presOf" srcId="{14FAF53D-9E93-A44C-B7C1-CC1E3E9C1E05}" destId="{9D960FF0-7A9C-FA47-BB35-E19C5FD9CDEE}" srcOrd="0" destOrd="0" presId="urn:microsoft.com/office/officeart/2005/8/layout/hProcess4"/>
    <dgm:cxn modelId="{1281EA6B-4531-A84B-9C85-911B25A4E7A5}" type="presOf" srcId="{26F44B9F-097E-9F46-82B4-4CAAC085BC45}" destId="{4C5B51DD-D2AE-A245-88D9-58015E3AACF9}" srcOrd="0" destOrd="0" presId="urn:microsoft.com/office/officeart/2005/8/layout/hProcess4"/>
    <dgm:cxn modelId="{880B352B-6024-4430-BF30-1796984B9CB4}" type="presParOf" srcId="{CF57DCD4-1B38-244C-A77A-1E29594925FC}" destId="{096B187E-28FC-2F44-A912-F950F7F9A2F9}" srcOrd="0" destOrd="0" presId="urn:microsoft.com/office/officeart/2005/8/layout/hProcess4"/>
    <dgm:cxn modelId="{2483ACCA-5CA9-4BA8-85E9-791E351F8FE6}" type="presParOf" srcId="{CF57DCD4-1B38-244C-A77A-1E29594925FC}" destId="{B47A6218-A09D-A549-A73C-19823B4BA82B}" srcOrd="1" destOrd="0" presId="urn:microsoft.com/office/officeart/2005/8/layout/hProcess4"/>
    <dgm:cxn modelId="{F9166371-7480-448B-AE0C-C8C89E1662B7}" type="presParOf" srcId="{CF57DCD4-1B38-244C-A77A-1E29594925FC}" destId="{5BF29847-DA92-AF42-ACCB-FAF48419B937}" srcOrd="2" destOrd="0" presId="urn:microsoft.com/office/officeart/2005/8/layout/hProcess4"/>
    <dgm:cxn modelId="{16BAD8C0-AE19-474E-A3D2-22119EAEDA7A}" type="presParOf" srcId="{5BF29847-DA92-AF42-ACCB-FAF48419B937}" destId="{B3F0F3AA-6A1F-A647-99EF-B7D4E1E9419A}" srcOrd="0" destOrd="0" presId="urn:microsoft.com/office/officeart/2005/8/layout/hProcess4"/>
    <dgm:cxn modelId="{09C424DB-5E1A-40AE-9CF9-D7EF4A9CB479}" type="presParOf" srcId="{B3F0F3AA-6A1F-A647-99EF-B7D4E1E9419A}" destId="{AA7D5104-5D3C-2C4C-89BA-B577AF069E76}" srcOrd="0" destOrd="0" presId="urn:microsoft.com/office/officeart/2005/8/layout/hProcess4"/>
    <dgm:cxn modelId="{AF6E69F6-99AD-443C-A827-3C677C86BAEB}" type="presParOf" srcId="{B3F0F3AA-6A1F-A647-99EF-B7D4E1E9419A}" destId="{221E3461-3C06-0540-8758-B3DEDF5FBD01}" srcOrd="1" destOrd="0" presId="urn:microsoft.com/office/officeart/2005/8/layout/hProcess4"/>
    <dgm:cxn modelId="{D8BD105D-9BAC-4AC3-B38C-65B8D9C3F80C}" type="presParOf" srcId="{B3F0F3AA-6A1F-A647-99EF-B7D4E1E9419A}" destId="{C5938298-EF32-A841-A95B-666451C2D485}" srcOrd="2" destOrd="0" presId="urn:microsoft.com/office/officeart/2005/8/layout/hProcess4"/>
    <dgm:cxn modelId="{B3282D20-3577-449E-9545-7072ABB37AF7}" type="presParOf" srcId="{B3F0F3AA-6A1F-A647-99EF-B7D4E1E9419A}" destId="{D9847E93-F99A-FB40-8760-2C263B1BF1ED}" srcOrd="3" destOrd="0" presId="urn:microsoft.com/office/officeart/2005/8/layout/hProcess4"/>
    <dgm:cxn modelId="{6B750690-A55F-445E-84BC-CE53C6769DF0}" type="presParOf" srcId="{B3F0F3AA-6A1F-A647-99EF-B7D4E1E9419A}" destId="{572F8D3B-638C-5F47-B0F9-1DC5DA5E36A9}" srcOrd="4" destOrd="0" presId="urn:microsoft.com/office/officeart/2005/8/layout/hProcess4"/>
    <dgm:cxn modelId="{B97B7D28-0576-4D44-976B-9524D604CC97}" type="presParOf" srcId="{5BF29847-DA92-AF42-ACCB-FAF48419B937}" destId="{FE83DA8B-ED0C-CD4F-BED5-BA4D6A5937DE}" srcOrd="1" destOrd="0" presId="urn:microsoft.com/office/officeart/2005/8/layout/hProcess4"/>
    <dgm:cxn modelId="{EA857C82-F0DD-B444-A5EE-204B9CA15335}" type="presParOf" srcId="{5BF29847-DA92-AF42-ACCB-FAF48419B937}" destId="{9024C689-3D40-2844-A08B-5CB3037CD7F3}" srcOrd="2" destOrd="0" presId="urn:microsoft.com/office/officeart/2005/8/layout/hProcess4"/>
    <dgm:cxn modelId="{AE1FDB5D-EAD8-C642-8B05-FD9EE0AB09C4}" type="presParOf" srcId="{9024C689-3D40-2844-A08B-5CB3037CD7F3}" destId="{B6E6AAD1-B904-1944-BFB6-C6380306B271}" srcOrd="0" destOrd="0" presId="urn:microsoft.com/office/officeart/2005/8/layout/hProcess4"/>
    <dgm:cxn modelId="{5AD03017-CF13-6E4C-88B6-366D78C93BB8}" type="presParOf" srcId="{9024C689-3D40-2844-A08B-5CB3037CD7F3}" destId="{21A0BF5C-1128-4C46-8255-5DB0B131ECEF}" srcOrd="1" destOrd="0" presId="urn:microsoft.com/office/officeart/2005/8/layout/hProcess4"/>
    <dgm:cxn modelId="{7239712A-6760-904E-B471-28DA1DD45CF7}" type="presParOf" srcId="{9024C689-3D40-2844-A08B-5CB3037CD7F3}" destId="{E7874163-B01F-B645-B33E-0013E3DB275E}" srcOrd="2" destOrd="0" presId="urn:microsoft.com/office/officeart/2005/8/layout/hProcess4"/>
    <dgm:cxn modelId="{481B5040-42C7-BF4D-AE03-DB71B8DD1FED}" type="presParOf" srcId="{9024C689-3D40-2844-A08B-5CB3037CD7F3}" destId="{384B46E7-32BA-4A43-9203-9D0BB709A3C4}" srcOrd="3" destOrd="0" presId="urn:microsoft.com/office/officeart/2005/8/layout/hProcess4"/>
    <dgm:cxn modelId="{C43416B9-30AF-E541-9048-B18DC4CB5114}" type="presParOf" srcId="{9024C689-3D40-2844-A08B-5CB3037CD7F3}" destId="{5AE4EC66-5A89-EA45-BBFE-D57E29578B0F}" srcOrd="4" destOrd="0" presId="urn:microsoft.com/office/officeart/2005/8/layout/hProcess4"/>
    <dgm:cxn modelId="{9301562A-B6B8-6B47-AC84-EE2A891A7A12}" type="presParOf" srcId="{5BF29847-DA92-AF42-ACCB-FAF48419B937}" destId="{9D960FF0-7A9C-FA47-BB35-E19C5FD9CDEE}" srcOrd="3" destOrd="0" presId="urn:microsoft.com/office/officeart/2005/8/layout/hProcess4"/>
    <dgm:cxn modelId="{EE436347-A085-4D48-BAC3-F250A35C4BDD}" type="presParOf" srcId="{5BF29847-DA92-AF42-ACCB-FAF48419B937}" destId="{D166422D-F7D7-A848-A63C-22646E5E89FD}" srcOrd="4" destOrd="0" presId="urn:microsoft.com/office/officeart/2005/8/layout/hProcess4"/>
    <dgm:cxn modelId="{0042CAC6-53F2-8A4F-A9EE-973A4C17CE5D}" type="presParOf" srcId="{D166422D-F7D7-A848-A63C-22646E5E89FD}" destId="{B4C55D26-D532-FC48-80FE-95E399C99685}" srcOrd="0" destOrd="0" presId="urn:microsoft.com/office/officeart/2005/8/layout/hProcess4"/>
    <dgm:cxn modelId="{53C431E9-018A-004A-9268-5A0D04D54EA6}" type="presParOf" srcId="{D166422D-F7D7-A848-A63C-22646E5E89FD}" destId="{056B57D1-B62D-6242-8E90-279948FCBEAE}" srcOrd="1" destOrd="0" presId="urn:microsoft.com/office/officeart/2005/8/layout/hProcess4"/>
    <dgm:cxn modelId="{0FAA4262-F8A5-8E45-962B-ACDE7D74FC78}" type="presParOf" srcId="{D166422D-F7D7-A848-A63C-22646E5E89FD}" destId="{261AB134-DD50-A14B-A151-487DDAB85B34}" srcOrd="2" destOrd="0" presId="urn:microsoft.com/office/officeart/2005/8/layout/hProcess4"/>
    <dgm:cxn modelId="{892157DA-0403-9C4F-A286-534B6C045A4A}" type="presParOf" srcId="{D166422D-F7D7-A848-A63C-22646E5E89FD}" destId="{4C5B51DD-D2AE-A245-88D9-58015E3AACF9}" srcOrd="3" destOrd="0" presId="urn:microsoft.com/office/officeart/2005/8/layout/hProcess4"/>
    <dgm:cxn modelId="{0D1F8C05-4B24-CD4C-AF52-661D0FC24EFE}" type="presParOf" srcId="{D166422D-F7D7-A848-A63C-22646E5E89FD}" destId="{AE1CC33E-5B97-164C-8CDF-FA5F5DB7BD6C}"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1E3461-3C06-0540-8758-B3DEDF5FBD01}">
      <dsp:nvSpPr>
        <dsp:cNvPr id="0" name=""/>
        <dsp:cNvSpPr/>
      </dsp:nvSpPr>
      <dsp:spPr>
        <a:xfrm>
          <a:off x="281067" y="2372254"/>
          <a:ext cx="1726789" cy="1424240"/>
        </a:xfrm>
        <a:prstGeom prst="roundRect">
          <a:avLst>
            <a:gd name="adj" fmla="val 10000"/>
          </a:avLst>
        </a:prstGeom>
        <a:solidFill>
          <a:schemeClr val="lt1">
            <a:alpha val="90000"/>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285750" lvl="1" indent="-285750" algn="l" defTabSz="1333500">
            <a:lnSpc>
              <a:spcPct val="90000"/>
            </a:lnSpc>
            <a:spcBef>
              <a:spcPct val="0"/>
            </a:spcBef>
            <a:spcAft>
              <a:spcPct val="15000"/>
            </a:spcAft>
            <a:buChar char="••"/>
          </a:pPr>
          <a:endParaRPr lang="en-US" sz="3000" kern="1200" dirty="0"/>
        </a:p>
      </dsp:txBody>
      <dsp:txXfrm>
        <a:off x="313843" y="2405030"/>
        <a:ext cx="1661237" cy="1053494"/>
      </dsp:txXfrm>
    </dsp:sp>
    <dsp:sp modelId="{FE83DA8B-ED0C-CD4F-BED5-BA4D6A5937DE}">
      <dsp:nvSpPr>
        <dsp:cNvPr id="0" name=""/>
        <dsp:cNvSpPr/>
      </dsp:nvSpPr>
      <dsp:spPr>
        <a:xfrm>
          <a:off x="1429933" y="2363855"/>
          <a:ext cx="3000071" cy="3000071"/>
        </a:xfrm>
        <a:prstGeom prst="leftCircularArrow">
          <a:avLst>
            <a:gd name="adj1" fmla="val 1356"/>
            <a:gd name="adj2" fmla="val 160151"/>
            <a:gd name="adj3" fmla="val 3195801"/>
            <a:gd name="adj4" fmla="val 10284628"/>
            <a:gd name="adj5" fmla="val 158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9847E93-F99A-FB40-8760-2C263B1BF1ED}">
      <dsp:nvSpPr>
        <dsp:cNvPr id="0" name=""/>
        <dsp:cNvSpPr/>
      </dsp:nvSpPr>
      <dsp:spPr>
        <a:xfrm>
          <a:off x="70997" y="1869668"/>
          <a:ext cx="2864199" cy="1988890"/>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015" tIns="80010" rIns="120015" bIns="80010" numCol="1" spcCol="1270" anchor="ctr" anchorCtr="0">
          <a:noAutofit/>
        </a:bodyPr>
        <a:lstStyle/>
        <a:p>
          <a:pPr lvl="0" algn="ctr" defTabSz="2800350">
            <a:lnSpc>
              <a:spcPct val="90000"/>
            </a:lnSpc>
            <a:spcBef>
              <a:spcPct val="0"/>
            </a:spcBef>
            <a:spcAft>
              <a:spcPct val="35000"/>
            </a:spcAft>
          </a:pPr>
          <a:endParaRPr lang="en-US" sz="6300" kern="1200" dirty="0"/>
        </a:p>
      </dsp:txBody>
      <dsp:txXfrm>
        <a:off x="129250" y="1927921"/>
        <a:ext cx="2747693" cy="1872384"/>
      </dsp:txXfrm>
    </dsp:sp>
    <dsp:sp modelId="{21A0BF5C-1128-4C46-8255-5DB0B131ECEF}">
      <dsp:nvSpPr>
        <dsp:cNvPr id="0" name=""/>
        <dsp:cNvSpPr/>
      </dsp:nvSpPr>
      <dsp:spPr>
        <a:xfrm>
          <a:off x="3377713" y="3036639"/>
          <a:ext cx="1726789" cy="14242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285750" lvl="1" indent="-285750" algn="l" defTabSz="1333500">
            <a:lnSpc>
              <a:spcPct val="90000"/>
            </a:lnSpc>
            <a:spcBef>
              <a:spcPct val="0"/>
            </a:spcBef>
            <a:spcAft>
              <a:spcPct val="15000"/>
            </a:spcAft>
            <a:buChar char="••"/>
          </a:pPr>
          <a:endParaRPr lang="en-US" sz="3000" kern="1200" dirty="0"/>
        </a:p>
      </dsp:txBody>
      <dsp:txXfrm>
        <a:off x="3410489" y="3374609"/>
        <a:ext cx="1661237" cy="1053494"/>
      </dsp:txXfrm>
    </dsp:sp>
    <dsp:sp modelId="{9D960FF0-7A9C-FA47-BB35-E19C5FD9CDEE}">
      <dsp:nvSpPr>
        <dsp:cNvPr id="0" name=""/>
        <dsp:cNvSpPr/>
      </dsp:nvSpPr>
      <dsp:spPr>
        <a:xfrm>
          <a:off x="5107657" y="1414205"/>
          <a:ext cx="3237918" cy="3771438"/>
        </a:xfrm>
        <a:prstGeom prst="circularArrow">
          <a:avLst>
            <a:gd name="adj1" fmla="val 1198"/>
            <a:gd name="adj2" fmla="val 140894"/>
            <a:gd name="adj3" fmla="val 18589746"/>
            <a:gd name="adj4" fmla="val 11481662"/>
            <a:gd name="adj5" fmla="val 1397"/>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84B46E7-32BA-4A43-9203-9D0BB709A3C4}">
      <dsp:nvSpPr>
        <dsp:cNvPr id="0" name=""/>
        <dsp:cNvSpPr/>
      </dsp:nvSpPr>
      <dsp:spPr>
        <a:xfrm>
          <a:off x="2994159" y="2974193"/>
          <a:ext cx="2941544" cy="1889427"/>
        </a:xfrm>
        <a:prstGeom prst="roundRect">
          <a:avLst>
            <a:gd name="adj" fmla="val 10000"/>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015" tIns="80010" rIns="120015" bIns="80010" numCol="1" spcCol="1270" anchor="ctr" anchorCtr="0">
          <a:noAutofit/>
        </a:bodyPr>
        <a:lstStyle/>
        <a:p>
          <a:pPr lvl="0" algn="ctr" defTabSz="2800350">
            <a:lnSpc>
              <a:spcPct val="90000"/>
            </a:lnSpc>
            <a:spcBef>
              <a:spcPct val="0"/>
            </a:spcBef>
            <a:spcAft>
              <a:spcPct val="35000"/>
            </a:spcAft>
          </a:pPr>
          <a:endParaRPr lang="en-US" sz="6300" kern="1200" dirty="0"/>
        </a:p>
      </dsp:txBody>
      <dsp:txXfrm>
        <a:off x="3049498" y="3029532"/>
        <a:ext cx="2830866" cy="1778749"/>
      </dsp:txXfrm>
    </dsp:sp>
    <dsp:sp modelId="{056B57D1-B62D-6242-8E90-279948FCBEAE}">
      <dsp:nvSpPr>
        <dsp:cNvPr id="0" name=""/>
        <dsp:cNvSpPr/>
      </dsp:nvSpPr>
      <dsp:spPr>
        <a:xfrm>
          <a:off x="6517452" y="2378982"/>
          <a:ext cx="1726789" cy="1424240"/>
        </a:xfrm>
        <a:prstGeom prst="roundRect">
          <a:avLst>
            <a:gd name="adj" fmla="val 10000"/>
          </a:avLst>
        </a:prstGeom>
        <a:solidFill>
          <a:schemeClr val="lt1">
            <a:alpha val="90000"/>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285750" lvl="1" indent="-285750" algn="l" defTabSz="1333500">
            <a:lnSpc>
              <a:spcPct val="90000"/>
            </a:lnSpc>
            <a:spcBef>
              <a:spcPct val="0"/>
            </a:spcBef>
            <a:spcAft>
              <a:spcPct val="15000"/>
            </a:spcAft>
            <a:buChar char="••"/>
          </a:pPr>
          <a:endParaRPr lang="en-US" sz="3000" kern="1200" dirty="0"/>
        </a:p>
        <a:p>
          <a:pPr marL="285750" lvl="1" indent="-285750" algn="l" defTabSz="1333500">
            <a:lnSpc>
              <a:spcPct val="90000"/>
            </a:lnSpc>
            <a:spcBef>
              <a:spcPct val="0"/>
            </a:spcBef>
            <a:spcAft>
              <a:spcPct val="15000"/>
            </a:spcAft>
            <a:buChar char="••"/>
          </a:pPr>
          <a:endParaRPr lang="en-US" sz="3000" kern="1200" dirty="0"/>
        </a:p>
      </dsp:txBody>
      <dsp:txXfrm>
        <a:off x="6550228" y="2411758"/>
        <a:ext cx="1661237" cy="1053494"/>
      </dsp:txXfrm>
    </dsp:sp>
    <dsp:sp modelId="{4C5B51DD-D2AE-A245-88D9-58015E3AACF9}">
      <dsp:nvSpPr>
        <dsp:cNvPr id="0" name=""/>
        <dsp:cNvSpPr/>
      </dsp:nvSpPr>
      <dsp:spPr>
        <a:xfrm>
          <a:off x="6193614" y="2194527"/>
          <a:ext cx="2950385" cy="1961978"/>
        </a:xfrm>
        <a:prstGeom prst="roundRect">
          <a:avLst>
            <a:gd name="adj" fmla="val 10000"/>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81280" rIns="121920" bIns="81280" numCol="1" spcCol="1270" anchor="ctr" anchorCtr="0">
          <a:noAutofit/>
        </a:bodyPr>
        <a:lstStyle/>
        <a:p>
          <a:pPr lvl="0" algn="ctr" defTabSz="2844800">
            <a:lnSpc>
              <a:spcPct val="90000"/>
            </a:lnSpc>
            <a:spcBef>
              <a:spcPct val="0"/>
            </a:spcBef>
            <a:spcAft>
              <a:spcPct val="35000"/>
            </a:spcAft>
          </a:pPr>
          <a:endParaRPr lang="en-US" sz="6400" kern="1200" dirty="0"/>
        </a:p>
      </dsp:txBody>
      <dsp:txXfrm>
        <a:off x="6251078" y="2251991"/>
        <a:ext cx="2835457" cy="184705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image" Target="../media/image4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438" y="0"/>
            <a:ext cx="3067050" cy="466725"/>
          </a:xfrm>
          <a:prstGeom prst="rect">
            <a:avLst/>
          </a:prstGeom>
        </p:spPr>
        <p:txBody>
          <a:bodyPr vert="horz" lIns="91440" tIns="45720" rIns="91440" bIns="45720" rtlCol="0"/>
          <a:lstStyle>
            <a:lvl1pPr algn="r">
              <a:defRPr sz="1200"/>
            </a:lvl1pPr>
          </a:lstStyle>
          <a:p>
            <a:fld id="{E35AC5FB-313A-45BC-8550-534A4A50D47D}" type="datetimeFigureOut">
              <a:rPr lang="en-US" smtClean="0"/>
              <a:t>9/8/2015</a:t>
            </a:fld>
            <a:endParaRPr lang="en-US"/>
          </a:p>
        </p:txBody>
      </p:sp>
      <p:sp>
        <p:nvSpPr>
          <p:cNvPr id="4" name="Footer Placeholder 3"/>
          <p:cNvSpPr>
            <a:spLocks noGrp="1"/>
          </p:cNvSpPr>
          <p:nvPr>
            <p:ph type="ftr" sz="quarter" idx="2"/>
          </p:nvPr>
        </p:nvSpPr>
        <p:spPr>
          <a:xfrm>
            <a:off x="0" y="8877300"/>
            <a:ext cx="306705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438" y="8877300"/>
            <a:ext cx="3067050" cy="466725"/>
          </a:xfrm>
          <a:prstGeom prst="rect">
            <a:avLst/>
          </a:prstGeom>
        </p:spPr>
        <p:txBody>
          <a:bodyPr vert="horz" lIns="91440" tIns="45720" rIns="91440" bIns="45720" rtlCol="0" anchor="b"/>
          <a:lstStyle>
            <a:lvl1pPr algn="r">
              <a:defRPr sz="1200"/>
            </a:lvl1pPr>
          </a:lstStyle>
          <a:p>
            <a:fld id="{A579A2C3-BB62-4F20-B5C0-A21BD1FD57C1}" type="slidenum">
              <a:rPr lang="en-US" smtClean="0"/>
              <a:t>‹#›</a:t>
            </a:fld>
            <a:endParaRPr lang="en-US"/>
          </a:p>
        </p:txBody>
      </p:sp>
    </p:spTree>
    <p:extLst>
      <p:ext uri="{BB962C8B-B14F-4D97-AF65-F5344CB8AC3E}">
        <p14:creationId xmlns:p14="http://schemas.microsoft.com/office/powerpoint/2010/main" val="1673613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7281"/>
          </a:xfrm>
          <a:prstGeom prst="rect">
            <a:avLst/>
          </a:prstGeom>
        </p:spPr>
        <p:txBody>
          <a:bodyPr vert="horz" lIns="93836" tIns="46918" rIns="93836" bIns="46918" rtlCol="0"/>
          <a:lstStyle>
            <a:lvl1pPr algn="l">
              <a:defRPr sz="1200"/>
            </a:lvl1pPr>
          </a:lstStyle>
          <a:p>
            <a:endParaRPr lang="en-US" dirty="0"/>
          </a:p>
        </p:txBody>
      </p:sp>
      <p:sp>
        <p:nvSpPr>
          <p:cNvPr id="3" name="Date Placeholder 2"/>
          <p:cNvSpPr>
            <a:spLocks noGrp="1"/>
          </p:cNvSpPr>
          <p:nvPr>
            <p:ph type="dt" idx="1"/>
          </p:nvPr>
        </p:nvSpPr>
        <p:spPr>
          <a:xfrm>
            <a:off x="4008705" y="0"/>
            <a:ext cx="3066733" cy="467281"/>
          </a:xfrm>
          <a:prstGeom prst="rect">
            <a:avLst/>
          </a:prstGeom>
        </p:spPr>
        <p:txBody>
          <a:bodyPr vert="horz" lIns="93836" tIns="46918" rIns="93836" bIns="46918" rtlCol="0"/>
          <a:lstStyle>
            <a:lvl1pPr algn="r">
              <a:defRPr sz="1200"/>
            </a:lvl1pPr>
          </a:lstStyle>
          <a:p>
            <a:fld id="{ED02C010-6B17-4FBF-875D-984F9ABDE43F}" type="datetimeFigureOut">
              <a:rPr lang="en-US" smtClean="0"/>
              <a:pPr/>
              <a:t>9/8/2015</a:t>
            </a:fld>
            <a:endParaRPr lang="en-US" dirty="0"/>
          </a:p>
        </p:txBody>
      </p:sp>
      <p:sp>
        <p:nvSpPr>
          <p:cNvPr id="4" name="Slide Image Placeholder 3"/>
          <p:cNvSpPr>
            <a:spLocks noGrp="1" noRot="1" noChangeAspect="1"/>
          </p:cNvSpPr>
          <p:nvPr>
            <p:ph type="sldImg" idx="2"/>
          </p:nvPr>
        </p:nvSpPr>
        <p:spPr>
          <a:xfrm>
            <a:off x="1203325" y="701675"/>
            <a:ext cx="4670425" cy="3503613"/>
          </a:xfrm>
          <a:prstGeom prst="rect">
            <a:avLst/>
          </a:prstGeom>
          <a:noFill/>
          <a:ln w="12700">
            <a:solidFill>
              <a:prstClr val="black"/>
            </a:solidFill>
          </a:ln>
        </p:spPr>
        <p:txBody>
          <a:bodyPr vert="horz" lIns="93836" tIns="46918" rIns="93836" bIns="46918" rtlCol="0" anchor="ctr"/>
          <a:lstStyle/>
          <a:p>
            <a:endParaRPr lang="en-US" dirty="0"/>
          </a:p>
        </p:txBody>
      </p:sp>
      <p:sp>
        <p:nvSpPr>
          <p:cNvPr id="5" name="Notes Placeholder 4"/>
          <p:cNvSpPr>
            <a:spLocks noGrp="1"/>
          </p:cNvSpPr>
          <p:nvPr>
            <p:ph type="body" sz="quarter" idx="3"/>
          </p:nvPr>
        </p:nvSpPr>
        <p:spPr>
          <a:xfrm>
            <a:off x="707708" y="4439166"/>
            <a:ext cx="5661660" cy="4205526"/>
          </a:xfrm>
          <a:prstGeom prst="rect">
            <a:avLst/>
          </a:prstGeom>
        </p:spPr>
        <p:txBody>
          <a:bodyPr vert="horz" lIns="93836" tIns="46918" rIns="93836" bIns="469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76710"/>
            <a:ext cx="3066733" cy="467281"/>
          </a:xfrm>
          <a:prstGeom prst="rect">
            <a:avLst/>
          </a:prstGeom>
        </p:spPr>
        <p:txBody>
          <a:bodyPr vert="horz" lIns="93836" tIns="46918" rIns="93836" bIns="4691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76710"/>
            <a:ext cx="3066733" cy="467281"/>
          </a:xfrm>
          <a:prstGeom prst="rect">
            <a:avLst/>
          </a:prstGeom>
        </p:spPr>
        <p:txBody>
          <a:bodyPr vert="horz" lIns="93836" tIns="46918" rIns="93836" bIns="46918" rtlCol="0" anchor="b"/>
          <a:lstStyle>
            <a:lvl1pPr algn="r">
              <a:defRPr sz="1200"/>
            </a:lvl1pPr>
          </a:lstStyle>
          <a:p>
            <a:fld id="{87620141-0AB9-45C9-A845-68674B311032}" type="slidenum">
              <a:rPr lang="en-US" smtClean="0"/>
              <a:pPr/>
              <a:t>‹#›</a:t>
            </a:fld>
            <a:endParaRPr lang="en-US" dirty="0"/>
          </a:p>
        </p:txBody>
      </p:sp>
    </p:spTree>
    <p:extLst>
      <p:ext uri="{BB962C8B-B14F-4D97-AF65-F5344CB8AC3E}">
        <p14:creationId xmlns:p14="http://schemas.microsoft.com/office/powerpoint/2010/main" val="2850487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defRPr sz="1200" kern="1200">
        <a:solidFill>
          <a:schemeClr val="tx1"/>
        </a:solidFill>
        <a:latin typeface="Arial" pitchFamily="34" charset="0"/>
        <a:ea typeface="+mn-ea"/>
        <a:cs typeface="Arial" pitchFamily="34" charset="0"/>
      </a:defRPr>
    </a:lvl2pPr>
    <a:lvl3pPr marL="914400" algn="l" defTabSz="914400" rtl="0" eaLnBrk="1" latinLnBrk="0" hangingPunct="1">
      <a:defRPr sz="1200" kern="1200">
        <a:solidFill>
          <a:schemeClr val="tx1"/>
        </a:solidFill>
        <a:latin typeface="Arial" pitchFamily="34" charset="0"/>
        <a:ea typeface="+mn-ea"/>
        <a:cs typeface="Arial" pitchFamily="34" charset="0"/>
      </a:defRPr>
    </a:lvl3pPr>
    <a:lvl4pPr marL="1371600" algn="l" defTabSz="914400" rtl="0" eaLnBrk="1" latinLnBrk="0" hangingPunct="1">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desiredresults.us/training_drdp2015.html"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Go</a:t>
            </a:r>
            <a:r>
              <a:rPr lang="en-US" baseline="0" dirty="0" smtClean="0"/>
              <a:t> over the agenda. </a:t>
            </a:r>
            <a:endParaRPr lang="en-US" dirty="0" smtClean="0"/>
          </a:p>
        </p:txBody>
      </p:sp>
      <p:sp>
        <p:nvSpPr>
          <p:cNvPr id="18436" name="Slide Number Placeholder 3"/>
          <p:cNvSpPr>
            <a:spLocks noGrp="1"/>
          </p:cNvSpPr>
          <p:nvPr>
            <p:ph type="sldNum" sz="quarter" idx="5"/>
          </p:nvPr>
        </p:nvSpPr>
        <p:spPr bwMode="auto">
          <a:noFill/>
          <a:ln>
            <a:miter lim="800000"/>
            <a:headEnd/>
            <a:tailEnd/>
          </a:ln>
        </p:spPr>
        <p:txBody>
          <a:bodyPr/>
          <a:lstStyle/>
          <a:p>
            <a:fld id="{D6E872DC-CFFD-47D1-8F38-8BAE438E122B}" type="slidenum">
              <a:rPr lang="en-US"/>
              <a:pPr/>
              <a:t>3</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
            </a:r>
            <a:br>
              <a:rPr lang="en-US" dirty="0" smtClean="0"/>
            </a:br>
            <a:r>
              <a:rPr lang="en-US" dirty="0" smtClean="0"/>
              <a:t>Purpose behind DRDP (2015):</a:t>
            </a:r>
          </a:p>
          <a:p>
            <a:pPr eaLnBrk="1" hangingPunct="1">
              <a:spcBef>
                <a:spcPct val="0"/>
              </a:spcBef>
            </a:pPr>
            <a:r>
              <a:rPr lang="en-US" dirty="0" smtClean="0">
                <a:latin typeface="Arial" charset="0"/>
              </a:rPr>
              <a:t>The DRDP (2015) represents a full continuum instrument to assess all children from early infancy to kindergarten entry including children with Individual Family Service Plans (IFSP) and Individualized Education Programs (IEP).</a:t>
            </a:r>
          </a:p>
          <a:p>
            <a:pPr eaLnBrk="1" hangingPunct="1">
              <a:spcBef>
                <a:spcPct val="0"/>
              </a:spcBef>
            </a:pPr>
            <a:endParaRPr lang="en-US" dirty="0" smtClean="0">
              <a:latin typeface="Arial" charset="0"/>
            </a:endParaRPr>
          </a:p>
          <a:p>
            <a:pPr eaLnBrk="1" hangingPunct="1">
              <a:spcBef>
                <a:spcPct val="0"/>
              </a:spcBef>
            </a:pPr>
            <a:r>
              <a:rPr lang="en-US" dirty="0" smtClean="0">
                <a:latin typeface="Arial" charset="0"/>
              </a:rPr>
              <a:t>The DRDP (2015)</a:t>
            </a:r>
            <a:r>
              <a:rPr lang="en-US" baseline="0" dirty="0" smtClean="0">
                <a:latin typeface="Arial" charset="0"/>
              </a:rPr>
              <a:t> provides one single instrument in place of the three. It is</a:t>
            </a:r>
            <a:r>
              <a:rPr lang="en-US" dirty="0" smtClean="0">
                <a:latin typeface="Arial" charset="0"/>
              </a:rPr>
              <a:t> a</a:t>
            </a:r>
            <a:r>
              <a:rPr lang="en-US" baseline="0" dirty="0" smtClean="0">
                <a:latin typeface="Arial" charset="0"/>
              </a:rPr>
              <a:t>ligned to infant toddler foundations, preschool foundations,</a:t>
            </a:r>
            <a:r>
              <a:rPr lang="en-US" dirty="0" smtClean="0">
                <a:latin typeface="Arial" charset="0"/>
              </a:rPr>
              <a:t> </a:t>
            </a:r>
            <a:r>
              <a:rPr lang="en-US" baseline="0" dirty="0" smtClean="0">
                <a:latin typeface="Arial" charset="0"/>
              </a:rPr>
              <a:t>Common Core and Head Start Early Learning Framework. </a:t>
            </a:r>
            <a:endParaRPr lang="en-US" dirty="0" smtClean="0"/>
          </a:p>
          <a:p>
            <a:pPr eaLnBrk="1" hangingPunct="1">
              <a:spcBef>
                <a:spcPct val="0"/>
              </a:spcBef>
            </a:pPr>
            <a:endParaRPr lang="en-US" dirty="0" smtClean="0"/>
          </a:p>
          <a:p>
            <a:endParaRPr lang="en-US" dirty="0" smtClean="0"/>
          </a:p>
          <a:p>
            <a:endParaRPr lang="en-US" dirty="0" smtClean="0"/>
          </a:p>
          <a:p>
            <a:pPr eaLnBrk="1" hangingPunct="1">
              <a:spcBef>
                <a:spcPct val="0"/>
              </a:spcBef>
            </a:pPr>
            <a:endParaRPr lang="en-US" dirty="0" smtClean="0"/>
          </a:p>
        </p:txBody>
      </p:sp>
      <p:sp>
        <p:nvSpPr>
          <p:cNvPr id="34820" name="Slide Number Placeholder 3"/>
          <p:cNvSpPr>
            <a:spLocks noGrp="1"/>
          </p:cNvSpPr>
          <p:nvPr>
            <p:ph type="sldNum" sz="quarter" idx="5"/>
          </p:nvPr>
        </p:nvSpPr>
        <p:spPr bwMode="auto">
          <a:noFill/>
          <a:ln>
            <a:miter lim="800000"/>
            <a:headEnd/>
            <a:tailEnd/>
          </a:ln>
        </p:spPr>
        <p:txBody>
          <a:bodyPr/>
          <a:lstStyle/>
          <a:p>
            <a:fld id="{F1CBCC0E-5C49-4D48-AF41-DB547FE6336D}" type="slidenum">
              <a:rPr lang="en-US"/>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These are the domains of the DRDP (2015).  There are some new domains, such as Approaches to Learning--Self-regulation. </a:t>
            </a:r>
          </a:p>
          <a:p>
            <a:endParaRPr lang="en-US" dirty="0" smtClean="0"/>
          </a:p>
          <a:p>
            <a:r>
              <a:rPr lang="en-US" dirty="0" smtClean="0"/>
              <a:t>Some of the domain names have changed slightly, and some have been combined. The DRDP (2015) for use with infants and toddlers includes only the domains listed with an asterisk.  </a:t>
            </a:r>
          </a:p>
          <a:p>
            <a:endParaRPr lang="en-US" dirty="0" smtClean="0"/>
          </a:p>
          <a:p>
            <a:r>
              <a:rPr lang="en-US" dirty="0" smtClean="0"/>
              <a:t>Preschool teachers will notice that there are two additional domains from Volume 3 of the California Preschool Learning Foundations --Visual and Performing Arts and History-Social Science.  </a:t>
            </a:r>
          </a:p>
          <a:p>
            <a:endParaRPr lang="en-US" dirty="0" smtClean="0"/>
          </a:p>
          <a:p>
            <a:r>
              <a:rPr lang="en-US" dirty="0" smtClean="0">
                <a:latin typeface="Arial" charset="0"/>
              </a:rPr>
              <a:t>The measures in the Visual and Performing Arts, History-Social Science, and the English Language Development domains pertain to preschool aged children.</a:t>
            </a:r>
          </a:p>
          <a:p>
            <a:endParaRPr lang="en-US" dirty="0" smtClean="0"/>
          </a:p>
        </p:txBody>
      </p:sp>
      <p:sp>
        <p:nvSpPr>
          <p:cNvPr id="53252" name="Slide Number Placeholder 3"/>
          <p:cNvSpPr>
            <a:spLocks noGrp="1"/>
          </p:cNvSpPr>
          <p:nvPr>
            <p:ph type="sldNum" sz="quarter" idx="5"/>
          </p:nvPr>
        </p:nvSpPr>
        <p:spPr bwMode="auto">
          <a:noFill/>
          <a:ln>
            <a:miter lim="800000"/>
            <a:headEnd/>
            <a:tailEnd/>
          </a:ln>
        </p:spPr>
        <p:txBody>
          <a:bodyPr/>
          <a:lstStyle/>
          <a:p>
            <a:fld id="{E081D5C1-DD9D-4C76-A8BC-FD25BE0A31F8}" type="slidenum">
              <a:rPr lang="en-US">
                <a:latin typeface="Arial" charset="0"/>
              </a:rPr>
              <a:pPr/>
              <a:t>13</a:t>
            </a:fld>
            <a:endParaRPr lang="en-US" dirty="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aseline="0" dirty="0" smtClean="0"/>
              <a:t>All infants will not be at Responding Earlier, but this chart gives a gauge of each developmental level and the age range it may cover. This can also be found inside your DRDP on page iv.</a:t>
            </a:r>
            <a:endParaRPr lang="en-US" dirty="0" smtClean="0"/>
          </a:p>
        </p:txBody>
      </p:sp>
      <p:sp>
        <p:nvSpPr>
          <p:cNvPr id="57348" name="Slide Number Placeholder 3"/>
          <p:cNvSpPr>
            <a:spLocks noGrp="1"/>
          </p:cNvSpPr>
          <p:nvPr>
            <p:ph type="sldNum" sz="quarter" idx="5"/>
          </p:nvPr>
        </p:nvSpPr>
        <p:spPr bwMode="auto">
          <a:noFill/>
          <a:ln>
            <a:miter lim="800000"/>
            <a:headEnd/>
            <a:tailEnd/>
          </a:ln>
        </p:spPr>
        <p:txBody>
          <a:bodyPr/>
          <a:lstStyle/>
          <a:p>
            <a:r>
              <a:rPr lang="en-US" dirty="0"/>
              <a:t>1</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full range of developmental levels on the DRDP (2015) goes from responding to integrating. Throughout</a:t>
            </a:r>
            <a:r>
              <a:rPr lang="en-US" baseline="0" dirty="0" smtClean="0"/>
              <a:t> the instrument</a:t>
            </a:r>
            <a:r>
              <a:rPr lang="en-US" dirty="0" smtClean="0"/>
              <a:t>, the number of levels for each measure can vary depending on the competencies that are appropriate for that measure.</a:t>
            </a:r>
          </a:p>
        </p:txBody>
      </p:sp>
      <p:sp>
        <p:nvSpPr>
          <p:cNvPr id="59396" name="Slide Number Placeholder 3"/>
          <p:cNvSpPr>
            <a:spLocks noGrp="1"/>
          </p:cNvSpPr>
          <p:nvPr>
            <p:ph type="sldNum" sz="quarter" idx="5"/>
          </p:nvPr>
        </p:nvSpPr>
        <p:spPr bwMode="auto">
          <a:noFill/>
          <a:ln>
            <a:miter lim="800000"/>
            <a:headEnd/>
            <a:tailEnd/>
          </a:ln>
        </p:spPr>
        <p:txBody>
          <a:bodyPr/>
          <a:lstStyle/>
          <a:p>
            <a:fld id="{9F183FFB-E41C-41E2-8D20-380AB7110AE5}" type="slidenum">
              <a:rPr lang="en-US">
                <a:latin typeface="Arial" charset="0"/>
              </a:rPr>
              <a:pPr/>
              <a:t>15</a:t>
            </a:fld>
            <a:endParaRPr lang="en-US" dirty="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instrument consists of a full continuum representing development from early infancy to early kindergarten. There is also the DRDP-K for children in transitional kindergarten or kindergarten.</a:t>
            </a:r>
          </a:p>
        </p:txBody>
      </p:sp>
      <p:sp>
        <p:nvSpPr>
          <p:cNvPr id="32772" name="Slide Number Placeholder 3"/>
          <p:cNvSpPr>
            <a:spLocks noGrp="1"/>
          </p:cNvSpPr>
          <p:nvPr>
            <p:ph type="sldNum" sz="quarter" idx="5"/>
          </p:nvPr>
        </p:nvSpPr>
        <p:spPr bwMode="auto">
          <a:noFill/>
          <a:ln>
            <a:miter lim="800000"/>
            <a:headEnd/>
            <a:tailEnd/>
          </a:ln>
        </p:spPr>
        <p:txBody>
          <a:bodyPr/>
          <a:lstStyle/>
          <a:p>
            <a:r>
              <a:rPr lang="en-US" dirty="0"/>
              <a:t>1</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DRDP</a:t>
            </a:r>
            <a:r>
              <a:rPr lang="en-US" baseline="0" dirty="0" smtClean="0"/>
              <a:t> has been created to prevent both the floor and the ceiling effect. In other words, all infants are not expected to be at Responding Earlier and all preschoolers are not expected to be at Integrating Earlier.  It depends on each individual child and the teacher must review and reflect on their documentation before rating a measure.</a:t>
            </a:r>
            <a:endParaRPr lang="en-US" dirty="0" smtClean="0"/>
          </a:p>
        </p:txBody>
      </p:sp>
      <p:sp>
        <p:nvSpPr>
          <p:cNvPr id="40964" name="Slide Number Placeholder 3"/>
          <p:cNvSpPr>
            <a:spLocks noGrp="1"/>
          </p:cNvSpPr>
          <p:nvPr>
            <p:ph type="sldNum" sz="quarter" idx="5"/>
          </p:nvPr>
        </p:nvSpPr>
        <p:spPr bwMode="auto">
          <a:noFill/>
          <a:ln>
            <a:miter lim="800000"/>
            <a:headEnd/>
            <a:tailEnd/>
          </a:ln>
        </p:spPr>
        <p:txBody>
          <a:bodyPr/>
          <a:lstStyle/>
          <a:p>
            <a:fld id="{F477A4F0-EAB3-499A-8969-C5FF30110A24}" type="slidenum">
              <a:rPr lang="en-US"/>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There are three types of measures. This</a:t>
            </a:r>
            <a:r>
              <a:rPr lang="en-US" baseline="0" dirty="0" smtClean="0"/>
              <a:t> is a new part of the DRDP 2015.</a:t>
            </a:r>
          </a:p>
          <a:p>
            <a:pPr>
              <a:buFont typeface="Arial" pitchFamily="34" charset="0"/>
              <a:buChar char="•"/>
            </a:pPr>
            <a:r>
              <a:rPr lang="en-US" baseline="0" dirty="0" smtClean="0"/>
              <a:t>Full continuum measures are in both views of the assessment.</a:t>
            </a:r>
          </a:p>
          <a:p>
            <a:pPr>
              <a:buFont typeface="Arial" pitchFamily="34" charset="0"/>
              <a:buChar char="•"/>
            </a:pPr>
            <a:r>
              <a:rPr lang="en-US" baseline="0" dirty="0" smtClean="0"/>
              <a:t>Earlier Development measures are in both views of the assessment.</a:t>
            </a:r>
          </a:p>
          <a:p>
            <a:pPr>
              <a:buFont typeface="Arial" pitchFamily="34" charset="0"/>
              <a:buChar char="•"/>
            </a:pPr>
            <a:r>
              <a:rPr lang="en-US" baseline="0" dirty="0" smtClean="0"/>
              <a:t>Later Development measures  are only in the preschool view of the assessment.</a:t>
            </a:r>
            <a:endParaRPr lang="en-US" dirty="0" smtClean="0"/>
          </a:p>
          <a:p>
            <a:r>
              <a:rPr lang="en-US" dirty="0" smtClean="0"/>
              <a:t>Let’s look at the different types.</a:t>
            </a:r>
          </a:p>
          <a:p>
            <a:r>
              <a:rPr lang="en-US" dirty="0" smtClean="0"/>
              <a:t> </a:t>
            </a:r>
          </a:p>
          <a:p>
            <a:endParaRPr lang="en-US" dirty="0" smtClean="0"/>
          </a:p>
          <a:p>
            <a:endParaRPr lang="en-US" dirty="0" smtClean="0"/>
          </a:p>
        </p:txBody>
      </p:sp>
      <p:sp>
        <p:nvSpPr>
          <p:cNvPr id="65540" name="Slide Number Placeholder 3"/>
          <p:cNvSpPr>
            <a:spLocks noGrp="1"/>
          </p:cNvSpPr>
          <p:nvPr>
            <p:ph type="sldNum" sz="quarter" idx="5"/>
          </p:nvPr>
        </p:nvSpPr>
        <p:spPr bwMode="auto">
          <a:noFill/>
          <a:ln>
            <a:miter lim="800000"/>
            <a:headEnd/>
            <a:tailEnd/>
          </a:ln>
        </p:spPr>
        <p:txBody>
          <a:bodyPr/>
          <a:lstStyle/>
          <a:p>
            <a:r>
              <a:rPr lang="en-US" dirty="0"/>
              <a:t>1</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defTabSz="938357">
              <a:defRPr/>
            </a:pPr>
            <a:r>
              <a:rPr lang="en-US" dirty="0" smtClean="0"/>
              <a:t>Have participants</a:t>
            </a:r>
            <a:r>
              <a:rPr lang="en-US" baseline="0" dirty="0" smtClean="0"/>
              <a:t> turn to PD HLTH 1. </a:t>
            </a:r>
          </a:p>
          <a:p>
            <a:pPr defTabSz="938357">
              <a:defRPr/>
            </a:pPr>
            <a:endParaRPr lang="en-US" dirty="0" smtClean="0"/>
          </a:p>
          <a:p>
            <a:pPr defTabSz="938357">
              <a:defRPr/>
            </a:pPr>
            <a:r>
              <a:rPr lang="en-US" baseline="0" dirty="0" smtClean="0"/>
              <a:t>This is a full continuum measure. </a:t>
            </a:r>
            <a:r>
              <a:rPr lang="en-US" dirty="0" smtClean="0"/>
              <a:t>Full</a:t>
            </a:r>
            <a:r>
              <a:rPr lang="en-US" baseline="0" dirty="0" smtClean="0"/>
              <a:t> continuum measures provide behaviors and skills on a continuum from early infancy to kindergarten entry and it is inclusive of children with special needs.</a:t>
            </a:r>
            <a:endParaRPr lang="en-US" dirty="0" smtClean="0"/>
          </a:p>
          <a:p>
            <a:r>
              <a:rPr lang="en-US" baseline="0" dirty="0" smtClean="0"/>
              <a:t>In the preschool view all of the developmental levels are  an option for rating. </a:t>
            </a:r>
            <a:endParaRPr lang="en-US" dirty="0" smtClean="0"/>
          </a:p>
          <a:p>
            <a:endParaRPr lang="en-US" dirty="0" smtClean="0"/>
          </a:p>
        </p:txBody>
      </p:sp>
      <p:sp>
        <p:nvSpPr>
          <p:cNvPr id="67588" name="Slide Number Placeholder 3"/>
          <p:cNvSpPr>
            <a:spLocks noGrp="1"/>
          </p:cNvSpPr>
          <p:nvPr>
            <p:ph type="sldNum" sz="quarter" idx="5"/>
          </p:nvPr>
        </p:nvSpPr>
        <p:spPr bwMode="auto">
          <a:noFill/>
          <a:ln>
            <a:miter lim="800000"/>
            <a:headEnd/>
            <a:tailEnd/>
          </a:ln>
        </p:spPr>
        <p:txBody>
          <a:bodyPr/>
          <a:lstStyle/>
          <a:p>
            <a:r>
              <a:rPr lang="en-US" dirty="0"/>
              <a:t>1</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aseline="0" dirty="0" smtClean="0"/>
              <a:t>This is the full continuum measure in the infant/toddler view.  The last few developmental levels are not a rating option in the infant/toddler view. The last few developmental levels are late preschool to early kinder skills so they do not apply to infant and toddlers.</a:t>
            </a:r>
            <a:endParaRPr lang="en-US" dirty="0" smtClean="0"/>
          </a:p>
          <a:p>
            <a:endParaRPr lang="en-US" dirty="0" smtClean="0"/>
          </a:p>
          <a:p>
            <a:endParaRPr lang="en-US" dirty="0" smtClean="0"/>
          </a:p>
          <a:p>
            <a:endParaRPr lang="en-US" dirty="0" smtClean="0"/>
          </a:p>
        </p:txBody>
      </p:sp>
      <p:sp>
        <p:nvSpPr>
          <p:cNvPr id="69636" name="Slide Number Placeholder 3"/>
          <p:cNvSpPr>
            <a:spLocks noGrp="1"/>
          </p:cNvSpPr>
          <p:nvPr>
            <p:ph type="sldNum" sz="quarter" idx="5"/>
          </p:nvPr>
        </p:nvSpPr>
        <p:spPr bwMode="auto">
          <a:noFill/>
          <a:ln>
            <a:miter lim="800000"/>
            <a:headEnd/>
            <a:tailEnd/>
          </a:ln>
        </p:spPr>
        <p:txBody>
          <a:bodyPr/>
          <a:lstStyle/>
          <a:p>
            <a:r>
              <a:rPr lang="en-US" dirty="0"/>
              <a:t>1</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defTabSz="887239"/>
            <a:r>
              <a:rPr lang="en-US" dirty="0" smtClean="0"/>
              <a:t>P</a:t>
            </a:r>
            <a:r>
              <a:rPr lang="en-US" baseline="0" dirty="0" smtClean="0"/>
              <a:t>articipants turn to ATL REG 1 </a:t>
            </a:r>
            <a:endParaRPr lang="en-US" dirty="0" smtClean="0"/>
          </a:p>
          <a:p>
            <a:pPr defTabSz="887239"/>
            <a:endParaRPr lang="en-US" dirty="0" smtClean="0"/>
          </a:p>
          <a:p>
            <a:pPr defTabSz="887239"/>
            <a:r>
              <a:rPr lang="en-US" dirty="0" smtClean="0"/>
              <a:t>The earlier development measures consist of 5-6 levels that describe development that typically occurs in the infant/toddler and early preschool years. There are no later levels for this measure because the developmental continuum does not extend further. If a preschool-aged child is beyond the latest developmental level on this measure, there is an opportunity to mark that when rating. These measures</a:t>
            </a:r>
            <a:r>
              <a:rPr lang="en-US" baseline="0" dirty="0" smtClean="0"/>
              <a:t> are aligned to the Infant toddler foundations. However preschool teachers may very well have a preschool aged child that is still working in the skills in these measures. </a:t>
            </a:r>
          </a:p>
          <a:p>
            <a:pPr defTabSz="887239"/>
            <a:endParaRPr lang="en-US" dirty="0" smtClean="0"/>
          </a:p>
          <a:p>
            <a:pPr defTabSz="887239"/>
            <a:r>
              <a:rPr lang="en-US" b="1" dirty="0" smtClean="0"/>
              <a:t>There are 4 earlier development measures: </a:t>
            </a:r>
          </a:p>
          <a:p>
            <a:pPr defTabSz="887239"/>
            <a:r>
              <a:rPr lang="en-US" dirty="0" smtClean="0"/>
              <a:t>Attention Maintenance</a:t>
            </a:r>
          </a:p>
          <a:p>
            <a:pPr defTabSz="887239"/>
            <a:r>
              <a:rPr lang="en-US" dirty="0" smtClean="0"/>
              <a:t>Self-comforting </a:t>
            </a:r>
          </a:p>
          <a:p>
            <a:pPr defTabSz="887239"/>
            <a:r>
              <a:rPr lang="en-US" dirty="0" smtClean="0"/>
              <a:t>Spatial relationships</a:t>
            </a:r>
          </a:p>
          <a:p>
            <a:pPr defTabSz="887239"/>
            <a:r>
              <a:rPr lang="en-US" dirty="0" smtClean="0"/>
              <a:t>Imitation</a:t>
            </a:r>
          </a:p>
          <a:p>
            <a:pPr defTabSz="887239"/>
            <a:endParaRPr lang="en-US" dirty="0" smtClean="0"/>
          </a:p>
        </p:txBody>
      </p:sp>
      <p:sp>
        <p:nvSpPr>
          <p:cNvPr id="71684" name="Slide Number Placeholder 3"/>
          <p:cNvSpPr>
            <a:spLocks noGrp="1"/>
          </p:cNvSpPr>
          <p:nvPr>
            <p:ph type="sldNum" sz="quarter" idx="5"/>
          </p:nvPr>
        </p:nvSpPr>
        <p:spPr bwMode="auto">
          <a:noFill/>
          <a:ln>
            <a:miter lim="800000"/>
            <a:headEnd/>
            <a:tailEnd/>
          </a:ln>
        </p:spPr>
        <p:txBody>
          <a:bodyPr/>
          <a:lstStyle/>
          <a:p>
            <a:r>
              <a:rPr lang="en-US" dirty="0"/>
              <a:t>1</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620141-0AB9-45C9-A845-68674B311032}" type="slidenum">
              <a:rPr lang="en-US" smtClean="0"/>
              <a:pPr/>
              <a:t>4</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defTabSz="887239"/>
            <a:r>
              <a:rPr lang="en-US" dirty="0" smtClean="0"/>
              <a:t>P</a:t>
            </a:r>
            <a:r>
              <a:rPr lang="en-US" baseline="0" dirty="0" smtClean="0"/>
              <a:t>articipants turn to ATL REG 5</a:t>
            </a:r>
            <a:endParaRPr lang="en-US" dirty="0" smtClean="0"/>
          </a:p>
          <a:p>
            <a:pPr defTabSz="887239"/>
            <a:endParaRPr lang="en-US" dirty="0" smtClean="0"/>
          </a:p>
          <a:p>
            <a:pPr defTabSz="887239"/>
            <a:r>
              <a:rPr lang="en-US" dirty="0" smtClean="0"/>
              <a:t>The later development measures consist of six levels that describe development that typically occurs in preschool years and early kindergarten. The reason there are no earlier levels for this measure is because the developmental continuum does not begin any earlier. However preschool teachers who have children who are not at the earliest developmental level on this measure will have the option to mark child is not at the earliest developmental level on this measure.</a:t>
            </a:r>
          </a:p>
          <a:p>
            <a:pPr defTabSz="887239"/>
            <a:endParaRPr lang="en-US" dirty="0" smtClean="0"/>
          </a:p>
          <a:p>
            <a:pPr defTabSz="887239"/>
            <a:r>
              <a:rPr lang="en-US" dirty="0" smtClean="0"/>
              <a:t>Later</a:t>
            </a:r>
            <a:r>
              <a:rPr lang="en-US" baseline="0" dirty="0" smtClean="0"/>
              <a:t> development</a:t>
            </a:r>
            <a:r>
              <a:rPr lang="en-US" dirty="0" smtClean="0"/>
              <a:t> </a:t>
            </a:r>
            <a:r>
              <a:rPr lang="en-US" baseline="0" dirty="0" smtClean="0"/>
              <a:t>measures are only in the preschool view of the assessment. There are no later development measures in the infant toddler view.</a:t>
            </a:r>
            <a:endParaRPr lang="en-US" dirty="0" smtClean="0"/>
          </a:p>
          <a:p>
            <a:pPr defTabSz="887239"/>
            <a:endParaRPr lang="en-US" dirty="0" smtClean="0"/>
          </a:p>
          <a:p>
            <a:pPr defTabSz="887239"/>
            <a:endParaRPr lang="en-US" dirty="0" smtClean="0"/>
          </a:p>
          <a:p>
            <a:pPr defTabSz="887239"/>
            <a:endParaRPr lang="en-US" dirty="0" smtClean="0"/>
          </a:p>
        </p:txBody>
      </p:sp>
      <p:sp>
        <p:nvSpPr>
          <p:cNvPr id="73732" name="Slide Number Placeholder 3"/>
          <p:cNvSpPr>
            <a:spLocks noGrp="1"/>
          </p:cNvSpPr>
          <p:nvPr>
            <p:ph type="sldNum" sz="quarter" idx="5"/>
          </p:nvPr>
        </p:nvSpPr>
        <p:spPr bwMode="auto">
          <a:noFill/>
          <a:ln>
            <a:miter lim="800000"/>
            <a:headEnd/>
            <a:tailEnd/>
          </a:ln>
        </p:spPr>
        <p:txBody>
          <a:bodyPr/>
          <a:lstStyle/>
          <a:p>
            <a:r>
              <a:rPr lang="en-US" dirty="0"/>
              <a:t>1</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defTabSz="936796" eaLnBrk="0" fontAlgn="base" hangingPunct="0">
              <a:spcBef>
                <a:spcPct val="0"/>
              </a:spcBef>
              <a:spcAft>
                <a:spcPct val="0"/>
              </a:spcAft>
            </a:pPr>
            <a:endParaRPr lang="en-US" dirty="0" smtClean="0">
              <a:solidFill>
                <a:srgbClr val="000000"/>
              </a:solidFill>
              <a:latin typeface="Arial" charset="0"/>
              <a:ea typeface="ＭＳ Ｐゴシック" pitchFamily="-1" charset="-128"/>
            </a:endParaRPr>
          </a:p>
        </p:txBody>
      </p:sp>
      <p:sp>
        <p:nvSpPr>
          <p:cNvPr id="51203" name="Rectangle 7"/>
          <p:cNvSpPr>
            <a:spLocks noGrp="1" noChangeArrowheads="1"/>
          </p:cNvSpPr>
          <p:nvPr>
            <p:ph type="sldNum" sz="quarter" idx="5"/>
          </p:nvPr>
        </p:nvSpPr>
        <p:spPr bwMode="auto">
          <a:noFill/>
          <a:ln>
            <a:miter lim="800000"/>
            <a:headEnd/>
            <a:tailEnd/>
          </a:ln>
        </p:spPr>
        <p:txBody>
          <a:bodyPr/>
          <a:lstStyle/>
          <a:p>
            <a:pPr defTabSz="936796" eaLnBrk="0" hangingPunct="0"/>
            <a:fld id="{A04061EE-F309-40CB-A0C9-39FB8B4626E8}" type="slidenum">
              <a:rPr lang="en-US">
                <a:solidFill>
                  <a:srgbClr val="000000"/>
                </a:solidFill>
                <a:latin typeface="Arial" charset="0"/>
              </a:rPr>
              <a:pPr defTabSz="936796" eaLnBrk="0" hangingPunct="0"/>
              <a:t>23</a:t>
            </a:fld>
            <a:endParaRPr lang="en-US" sz="1100" dirty="0">
              <a:solidFill>
                <a:srgbClr val="000000"/>
              </a:solidFill>
              <a:latin typeface="Times New Roman" pitchFamily="-1" charset="0"/>
            </a:endParaRPr>
          </a:p>
        </p:txBody>
      </p:sp>
      <p:sp>
        <p:nvSpPr>
          <p:cNvPr id="51204" name="Rectangle 3074"/>
          <p:cNvSpPr>
            <a:spLocks noGrp="1" noRot="1" noChangeAspect="1" noChangeArrowheads="1" noTextEdit="1"/>
          </p:cNvSpPr>
          <p:nvPr>
            <p:ph type="sldImg"/>
          </p:nvPr>
        </p:nvSpPr>
        <p:spPr bwMode="auto">
          <a:noFill/>
          <a:ln>
            <a:solidFill>
              <a:srgbClr val="000000"/>
            </a:solidFill>
            <a:miter lim="800000"/>
            <a:headEnd/>
            <a:tailEnd/>
          </a:ln>
        </p:spPr>
      </p:sp>
      <p:sp>
        <p:nvSpPr>
          <p:cNvPr id="51205" name="Rectangle 3075"/>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charset="0"/>
              </a:rPr>
              <a:t>This navigation map of one measure covers the full developmental continuum of early infancy through five years of age.</a:t>
            </a:r>
          </a:p>
          <a:p>
            <a:pPr eaLnBrk="1" hangingPunct="1">
              <a:spcBef>
                <a:spcPct val="0"/>
              </a:spcBef>
            </a:pPr>
            <a:endParaRPr lang="en-US" dirty="0" smtClean="0">
              <a:latin typeface="Arial" charset="0"/>
            </a:endParaRPr>
          </a:p>
          <a:p>
            <a:pPr eaLnBrk="1" hangingPunct="1">
              <a:spcBef>
                <a:spcPct val="0"/>
              </a:spcBef>
            </a:pPr>
            <a:r>
              <a:rPr lang="en-US" b="1" dirty="0" smtClean="0">
                <a:latin typeface="Arial" charset="0"/>
              </a:rPr>
              <a:t>Domain</a:t>
            </a:r>
            <a:r>
              <a:rPr lang="en-US" dirty="0" smtClean="0">
                <a:latin typeface="Arial" charset="0"/>
              </a:rPr>
              <a:t>: The domain is listed at the top left and bottom right.  A domain represents an essential area of learning and development for young children.</a:t>
            </a:r>
          </a:p>
          <a:p>
            <a:pPr eaLnBrk="1" hangingPunct="1">
              <a:spcBef>
                <a:spcPct val="0"/>
              </a:spcBef>
            </a:pPr>
            <a:r>
              <a:rPr lang="en-US" b="1" dirty="0" smtClean="0">
                <a:latin typeface="Arial" charset="0"/>
              </a:rPr>
              <a:t>Measure: </a:t>
            </a:r>
            <a:r>
              <a:rPr lang="en-US" dirty="0" smtClean="0">
                <a:latin typeface="Arial" charset="0"/>
              </a:rPr>
              <a:t>A measure describes a specific competency along  a continuum of developmental levels. Each domain consists of a set of measures. ( in DRDP 2015 the measures are numbered within</a:t>
            </a:r>
            <a:r>
              <a:rPr lang="en-US" baseline="0" dirty="0" smtClean="0">
                <a:latin typeface="Arial" charset="0"/>
              </a:rPr>
              <a:t> the domain)</a:t>
            </a:r>
            <a:endParaRPr lang="en-US" dirty="0" smtClean="0">
              <a:latin typeface="Arial" charset="0"/>
            </a:endParaRPr>
          </a:p>
          <a:p>
            <a:pPr eaLnBrk="1" hangingPunct="1">
              <a:spcBef>
                <a:spcPct val="0"/>
              </a:spcBef>
            </a:pPr>
            <a:r>
              <a:rPr lang="en-US" b="1" dirty="0" smtClean="0">
                <a:latin typeface="Arial" charset="0"/>
              </a:rPr>
              <a:t>Definition: </a:t>
            </a:r>
            <a:r>
              <a:rPr lang="en-US" dirty="0" smtClean="0">
                <a:latin typeface="Arial" charset="0"/>
              </a:rPr>
              <a:t>The definition of a measure specifies the aspects of development being observed.</a:t>
            </a:r>
          </a:p>
          <a:p>
            <a:pPr eaLnBrk="1" hangingPunct="1">
              <a:spcBef>
                <a:spcPct val="0"/>
              </a:spcBef>
            </a:pPr>
            <a:r>
              <a:rPr lang="en-US" b="1" dirty="0" smtClean="0">
                <a:latin typeface="Arial" charset="0"/>
              </a:rPr>
              <a:t>Developmental Level</a:t>
            </a:r>
            <a:r>
              <a:rPr lang="en-US" dirty="0" smtClean="0">
                <a:latin typeface="Arial" charset="0"/>
              </a:rPr>
              <a:t>: Each developmental level specifies a point along the continuum that ranges from earlier to later levels of development. (the</a:t>
            </a:r>
            <a:r>
              <a:rPr lang="en-US" baseline="0" dirty="0" smtClean="0">
                <a:latin typeface="Arial" charset="0"/>
              </a:rPr>
              <a:t> number of developmental level depend on that specific measure)</a:t>
            </a:r>
            <a:endParaRPr lang="en-US" dirty="0" smtClean="0">
              <a:latin typeface="Arial" charset="0"/>
            </a:endParaRPr>
          </a:p>
          <a:p>
            <a:pPr eaLnBrk="1" hangingPunct="1">
              <a:spcBef>
                <a:spcPct val="0"/>
              </a:spcBef>
            </a:pPr>
            <a:r>
              <a:rPr lang="en-US" b="1" dirty="0" smtClean="0">
                <a:latin typeface="Arial" charset="0"/>
              </a:rPr>
              <a:t>Descriptor</a:t>
            </a:r>
            <a:r>
              <a:rPr lang="en-US" dirty="0" smtClean="0">
                <a:latin typeface="Arial" charset="0"/>
              </a:rPr>
              <a:t>: Each descriptor identifies knowledge, skills, or behaviors that are observed at a specific developmental level along the continuum.</a:t>
            </a:r>
          </a:p>
          <a:p>
            <a:pPr eaLnBrk="1" hangingPunct="1">
              <a:spcBef>
                <a:spcPct val="0"/>
              </a:spcBef>
            </a:pPr>
            <a:r>
              <a:rPr lang="en-US" b="1" dirty="0" smtClean="0">
                <a:latin typeface="Arial" charset="0"/>
              </a:rPr>
              <a:t>Example</a:t>
            </a:r>
            <a:r>
              <a:rPr lang="en-US" dirty="0" smtClean="0">
                <a:latin typeface="Arial" charset="0"/>
              </a:rPr>
              <a:t>: Examples illustrate  the descriptors. An example is one of many possible ways a child might demonstrate knowledge, skills, or behaviors.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defTabSz="936796" eaLnBrk="0" fontAlgn="base" hangingPunct="0">
              <a:spcBef>
                <a:spcPct val="0"/>
              </a:spcBef>
              <a:spcAft>
                <a:spcPct val="0"/>
              </a:spcAft>
            </a:pPr>
            <a:endParaRPr lang="en-US" dirty="0" smtClean="0">
              <a:solidFill>
                <a:srgbClr val="000000"/>
              </a:solidFill>
              <a:latin typeface="Arial" charset="0"/>
              <a:ea typeface="ＭＳ Ｐゴシック" pitchFamily="-1" charset="-128"/>
            </a:endParaRPr>
          </a:p>
        </p:txBody>
      </p:sp>
      <p:sp>
        <p:nvSpPr>
          <p:cNvPr id="51203" name="Rectangle 7"/>
          <p:cNvSpPr>
            <a:spLocks noGrp="1" noChangeArrowheads="1"/>
          </p:cNvSpPr>
          <p:nvPr>
            <p:ph type="sldNum" sz="quarter" idx="5"/>
          </p:nvPr>
        </p:nvSpPr>
        <p:spPr bwMode="auto">
          <a:noFill/>
          <a:ln>
            <a:miter lim="800000"/>
            <a:headEnd/>
            <a:tailEnd/>
          </a:ln>
        </p:spPr>
        <p:txBody>
          <a:bodyPr/>
          <a:lstStyle/>
          <a:p>
            <a:pPr defTabSz="936796" eaLnBrk="0" hangingPunct="0"/>
            <a:fld id="{A04061EE-F309-40CB-A0C9-39FB8B4626E8}" type="slidenum">
              <a:rPr lang="en-US">
                <a:solidFill>
                  <a:srgbClr val="000000"/>
                </a:solidFill>
                <a:latin typeface="Arial" charset="0"/>
              </a:rPr>
              <a:pPr defTabSz="936796" eaLnBrk="0" hangingPunct="0"/>
              <a:t>24</a:t>
            </a:fld>
            <a:endParaRPr lang="en-US" sz="1100" dirty="0">
              <a:solidFill>
                <a:srgbClr val="000000"/>
              </a:solidFill>
              <a:latin typeface="Times New Roman" pitchFamily="-1" charset="0"/>
            </a:endParaRPr>
          </a:p>
        </p:txBody>
      </p:sp>
      <p:sp>
        <p:nvSpPr>
          <p:cNvPr id="51204" name="Rectangle 3074"/>
          <p:cNvSpPr>
            <a:spLocks noGrp="1" noRot="1" noChangeAspect="1" noChangeArrowheads="1" noTextEdit="1"/>
          </p:cNvSpPr>
          <p:nvPr>
            <p:ph type="sldImg"/>
          </p:nvPr>
        </p:nvSpPr>
        <p:spPr bwMode="auto">
          <a:noFill/>
          <a:ln>
            <a:solidFill>
              <a:srgbClr val="000000"/>
            </a:solidFill>
            <a:miter lim="800000"/>
            <a:headEnd/>
            <a:tailEnd/>
          </a:ln>
        </p:spPr>
      </p:sp>
      <p:sp>
        <p:nvSpPr>
          <p:cNvPr id="51205" name="Rectangle 3075"/>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charset="0"/>
              </a:rPr>
              <a:t>This navigation map of one measure covers the full developmental continuum of early infancy through five years of age.</a:t>
            </a:r>
          </a:p>
          <a:p>
            <a:pPr eaLnBrk="1" hangingPunct="1">
              <a:spcBef>
                <a:spcPct val="0"/>
              </a:spcBef>
            </a:pPr>
            <a:endParaRPr lang="en-US" dirty="0" smtClean="0">
              <a:latin typeface="Arial" charset="0"/>
            </a:endParaRPr>
          </a:p>
          <a:p>
            <a:pPr eaLnBrk="1" hangingPunct="1">
              <a:spcBef>
                <a:spcPct val="0"/>
              </a:spcBef>
            </a:pPr>
            <a:r>
              <a:rPr lang="en-US" b="1" dirty="0" smtClean="0">
                <a:latin typeface="Arial" charset="0"/>
              </a:rPr>
              <a:t>Domain</a:t>
            </a:r>
            <a:r>
              <a:rPr lang="en-US" dirty="0" smtClean="0">
                <a:latin typeface="Arial" charset="0"/>
              </a:rPr>
              <a:t>: The domain is listed at the top left and bottom right.  A domain represents an essential area of learning and development for young children.</a:t>
            </a:r>
          </a:p>
          <a:p>
            <a:pPr eaLnBrk="1" hangingPunct="1">
              <a:spcBef>
                <a:spcPct val="0"/>
              </a:spcBef>
            </a:pPr>
            <a:r>
              <a:rPr lang="en-US" b="1" dirty="0" smtClean="0">
                <a:latin typeface="Arial" charset="0"/>
              </a:rPr>
              <a:t>Measure: </a:t>
            </a:r>
            <a:r>
              <a:rPr lang="en-US" dirty="0" smtClean="0">
                <a:latin typeface="Arial" charset="0"/>
              </a:rPr>
              <a:t>A measure describes a specific competency along  a continuum of developmental levels. Each domain consists of a set of measures. ( in DRDP 2015 the measures are numbered within</a:t>
            </a:r>
            <a:r>
              <a:rPr lang="en-US" baseline="0" dirty="0" smtClean="0">
                <a:latin typeface="Arial" charset="0"/>
              </a:rPr>
              <a:t> the domain)</a:t>
            </a:r>
            <a:endParaRPr lang="en-US" dirty="0" smtClean="0">
              <a:latin typeface="Arial" charset="0"/>
            </a:endParaRPr>
          </a:p>
          <a:p>
            <a:pPr eaLnBrk="1" hangingPunct="1">
              <a:spcBef>
                <a:spcPct val="0"/>
              </a:spcBef>
            </a:pPr>
            <a:r>
              <a:rPr lang="en-US" b="1" dirty="0" smtClean="0">
                <a:latin typeface="Arial" charset="0"/>
              </a:rPr>
              <a:t>Definition: </a:t>
            </a:r>
            <a:r>
              <a:rPr lang="en-US" dirty="0" smtClean="0">
                <a:latin typeface="Arial" charset="0"/>
              </a:rPr>
              <a:t>The definition of a measure specifies the aspects of development being observed.</a:t>
            </a:r>
          </a:p>
          <a:p>
            <a:pPr eaLnBrk="1" hangingPunct="1">
              <a:spcBef>
                <a:spcPct val="0"/>
              </a:spcBef>
            </a:pPr>
            <a:r>
              <a:rPr lang="en-US" b="1" dirty="0" smtClean="0">
                <a:latin typeface="Arial" charset="0"/>
              </a:rPr>
              <a:t>Developmental Level</a:t>
            </a:r>
            <a:r>
              <a:rPr lang="en-US" dirty="0" smtClean="0">
                <a:latin typeface="Arial" charset="0"/>
              </a:rPr>
              <a:t>: Each developmental level specifies a point along the continuum that ranges from earlier to later levels of development. (the</a:t>
            </a:r>
            <a:r>
              <a:rPr lang="en-US" baseline="0" dirty="0" smtClean="0">
                <a:latin typeface="Arial" charset="0"/>
              </a:rPr>
              <a:t> number of developmental level depend on that specific measure)</a:t>
            </a:r>
            <a:endParaRPr lang="en-US" dirty="0" smtClean="0">
              <a:latin typeface="Arial" charset="0"/>
            </a:endParaRPr>
          </a:p>
          <a:p>
            <a:pPr eaLnBrk="1" hangingPunct="1">
              <a:spcBef>
                <a:spcPct val="0"/>
              </a:spcBef>
            </a:pPr>
            <a:r>
              <a:rPr lang="en-US" b="1" dirty="0" smtClean="0">
                <a:latin typeface="Arial" charset="0"/>
              </a:rPr>
              <a:t>Descriptor</a:t>
            </a:r>
            <a:r>
              <a:rPr lang="en-US" dirty="0" smtClean="0">
                <a:latin typeface="Arial" charset="0"/>
              </a:rPr>
              <a:t>: Each descriptor identifies knowledge, skills, or behaviors that are observed at a specific developmental level along the continuum.</a:t>
            </a:r>
          </a:p>
          <a:p>
            <a:pPr eaLnBrk="1" hangingPunct="1">
              <a:spcBef>
                <a:spcPct val="0"/>
              </a:spcBef>
            </a:pPr>
            <a:r>
              <a:rPr lang="en-US" b="1" dirty="0" smtClean="0">
                <a:latin typeface="Arial" charset="0"/>
              </a:rPr>
              <a:t>Example</a:t>
            </a:r>
            <a:r>
              <a:rPr lang="en-US" dirty="0" smtClean="0">
                <a:latin typeface="Arial" charset="0"/>
              </a:rPr>
              <a:t>: Examples illustrate  the descriptors. An example is one of many possible ways a child might demonstrate knowledge, skills, or behaviors.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spect="1" noChangeArrowheads="1" noTextEdit="1"/>
          </p:cNvSpPr>
          <p:nvPr>
            <p:ph type="sldImg"/>
          </p:nvPr>
        </p:nvSpPr>
        <p:spPr>
          <a:xfrm>
            <a:off x="1203325" y="701675"/>
            <a:ext cx="4673600" cy="3505200"/>
          </a:xfrm>
          <a:solidFill>
            <a:srgbClr val="FFFFFF"/>
          </a:solidFill>
          <a:ln/>
        </p:spPr>
      </p:sp>
      <p:sp>
        <p:nvSpPr>
          <p:cNvPr id="217091" name="Rectangle 3"/>
          <p:cNvSpPr>
            <a:spLocks noGrp="1" noChangeArrowheads="1"/>
          </p:cNvSpPr>
          <p:nvPr>
            <p:ph type="body" idx="1"/>
          </p:nvPr>
        </p:nvSpPr>
        <p:spPr>
          <a:solidFill>
            <a:srgbClr val="FFFFFF"/>
          </a:solidFill>
          <a:ln/>
        </p:spPr>
        <p:txBody>
          <a:bodyPr lIns="93831" tIns="46915" rIns="93831" bIns="46915"/>
          <a:lstStyle/>
          <a:p>
            <a:pPr eaLnBrk="1" hangingPunct="1"/>
            <a:r>
              <a:rPr lang="en-US">
                <a:latin typeface="Arial" pitchFamily="-65" charset="0"/>
                <a:ea typeface="ＭＳ Ｐゴシック" pitchFamily="-65" charset="-128"/>
                <a:cs typeface="Arial" pitchFamily="-65" charset="0"/>
              </a:rPr>
              <a:t>Teachers collect a substantial number of anecdotal notes, photos, work samples, and other pieces of documentation that demonstrate the children’s mastered developmental levels. The organization of collected documentation can be achieved through “portfolios.” </a:t>
            </a:r>
          </a:p>
          <a:p>
            <a:pPr eaLnBrk="1" hangingPunct="1"/>
            <a:r>
              <a:rPr lang="en-US">
                <a:latin typeface="Arial" pitchFamily="-65" charset="0"/>
                <a:ea typeface="ＭＳ Ｐゴシック" pitchFamily="-65" charset="-128"/>
                <a:cs typeface="Arial" pitchFamily="-65" charset="0"/>
              </a:rPr>
              <a:t>Clarify that the intent is not to “test” children.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spect="1" noChangeArrowheads="1" noTextEdit="1"/>
          </p:cNvSpPr>
          <p:nvPr>
            <p:ph type="sldImg"/>
          </p:nvPr>
        </p:nvSpPr>
        <p:spPr>
          <a:xfrm>
            <a:off x="1203325" y="701675"/>
            <a:ext cx="4673600" cy="3505200"/>
          </a:xfrm>
          <a:solidFill>
            <a:srgbClr val="FFFFFF"/>
          </a:solidFill>
          <a:ln/>
        </p:spPr>
      </p:sp>
      <p:sp>
        <p:nvSpPr>
          <p:cNvPr id="247811" name="Rectangle 3"/>
          <p:cNvSpPr>
            <a:spLocks noGrp="1" noChangeArrowheads="1"/>
          </p:cNvSpPr>
          <p:nvPr>
            <p:ph type="body" idx="1"/>
          </p:nvPr>
        </p:nvSpPr>
        <p:spPr>
          <a:solidFill>
            <a:srgbClr val="FFFFFF"/>
          </a:solidFill>
          <a:ln/>
        </p:spPr>
        <p:txBody>
          <a:bodyPr/>
          <a:lstStyle/>
          <a:p>
            <a:pPr eaLnBrk="1" hangingPunct="1"/>
            <a:r>
              <a:rPr lang="en-US">
                <a:latin typeface="Arial" pitchFamily="-65" charset="0"/>
                <a:ea typeface="ＭＳ Ｐゴシック" pitchFamily="-65" charset="-128"/>
                <a:cs typeface="Arial" pitchFamily="-65" charset="0"/>
              </a:rPr>
              <a:t>Trainer note: Keep this slide up during the activity.</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p:spPr>
        <p:txBody>
          <a:bodyPr/>
          <a:lstStyle/>
          <a:p>
            <a:fld id="{B2EACD2A-C240-8141-8925-6F7F39DB7DF8}" type="slidenum">
              <a:rPr lang="en-US"/>
              <a:pPr/>
              <a:t>27</a:t>
            </a:fld>
            <a:endParaRPr lang="en-US"/>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r>
              <a:rPr lang="en-US">
                <a:latin typeface="Arial" pitchFamily="-65" charset="0"/>
                <a:ea typeface="ＭＳ Ｐゴシック" pitchFamily="-65" charset="-128"/>
                <a:cs typeface="Arial" pitchFamily="-65" charset="0"/>
              </a:rPr>
              <a:t>This is a reminder of what quality notes have.</a:t>
            </a:r>
          </a:p>
          <a:p>
            <a:endParaRPr lang="en-US">
              <a:latin typeface="Times New Roman" pitchFamily="-65" charset="0"/>
              <a:ea typeface="ＭＳ Ｐゴシック" pitchFamily="-65" charset="-128"/>
              <a:cs typeface="Arial" pitchFamily="-65"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a:ln/>
        </p:spPr>
      </p:sp>
      <p:sp>
        <p:nvSpPr>
          <p:cNvPr id="232451" name="Notes Placeholder 2"/>
          <p:cNvSpPr>
            <a:spLocks noGrp="1"/>
          </p:cNvSpPr>
          <p:nvPr>
            <p:ph type="body" idx="1"/>
          </p:nvPr>
        </p:nvSpPr>
        <p:spPr>
          <a:noFill/>
          <a:ln/>
        </p:spPr>
        <p:txBody>
          <a:bodyPr/>
          <a:lstStyle/>
          <a:p>
            <a:r>
              <a:rPr lang="en-US" dirty="0">
                <a:latin typeface="Arial" pitchFamily="-65" charset="0"/>
                <a:ea typeface="ＭＳ Ｐゴシック" pitchFamily="-65" charset="-128"/>
                <a:cs typeface="Arial" pitchFamily="-65" charset="0"/>
              </a:rPr>
              <a:t>Refer to DR-2015 Activity Sheet #3 – Build a Tower</a:t>
            </a:r>
          </a:p>
          <a:p>
            <a:r>
              <a:rPr lang="en-US" dirty="0">
                <a:latin typeface="Arial" pitchFamily="-65" charset="0"/>
                <a:ea typeface="ＭＳ Ｐゴシック" pitchFamily="-65" charset="-128"/>
                <a:cs typeface="Arial" pitchFamily="-65" charset="0"/>
              </a:rPr>
              <a:t>Have participants build a tower using (cups, blocks, paper) any accessible material.  </a:t>
            </a:r>
          </a:p>
        </p:txBody>
      </p:sp>
      <p:sp>
        <p:nvSpPr>
          <p:cNvPr id="232452" name="Slide Number Placeholder 3"/>
          <p:cNvSpPr>
            <a:spLocks noGrp="1"/>
          </p:cNvSpPr>
          <p:nvPr>
            <p:ph type="sldNum" sz="quarter" idx="5"/>
          </p:nvPr>
        </p:nvSpPr>
        <p:spPr>
          <a:noFill/>
        </p:spPr>
        <p:txBody>
          <a:bodyPr/>
          <a:lstStyle/>
          <a:p>
            <a:fld id="{E21F7FA2-2812-9048-A28D-AB72E37BDA5B}" type="slidenum">
              <a:rPr lang="en-US"/>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a:ln/>
        </p:spPr>
      </p:sp>
      <p:sp>
        <p:nvSpPr>
          <p:cNvPr id="233475" name="Notes Placeholder 2"/>
          <p:cNvSpPr>
            <a:spLocks noGrp="1"/>
          </p:cNvSpPr>
          <p:nvPr>
            <p:ph type="body" idx="1"/>
          </p:nvPr>
        </p:nvSpPr>
        <p:spPr>
          <a:noFill/>
          <a:ln/>
        </p:spPr>
        <p:txBody>
          <a:bodyPr/>
          <a:lstStyle/>
          <a:p>
            <a:r>
              <a:rPr lang="en-US">
                <a:latin typeface="Arial" pitchFamily="-65" charset="0"/>
                <a:ea typeface="ＭＳ Ｐゴシック" pitchFamily="-65" charset="-128"/>
                <a:cs typeface="Arial" pitchFamily="-65" charset="0"/>
              </a:rPr>
              <a:t>This is the debrief slide.</a:t>
            </a:r>
          </a:p>
          <a:p>
            <a:endParaRPr lang="en-US">
              <a:latin typeface="Arial" pitchFamily="-65" charset="0"/>
              <a:ea typeface="ＭＳ Ｐゴシック" pitchFamily="-65" charset="-128"/>
              <a:cs typeface="Arial" pitchFamily="-65" charset="0"/>
            </a:endParaRPr>
          </a:p>
          <a:p>
            <a:r>
              <a:rPr lang="en-US">
                <a:latin typeface="Arial" pitchFamily="-65" charset="0"/>
                <a:ea typeface="ＭＳ Ｐゴシック" pitchFamily="-65" charset="-128"/>
                <a:cs typeface="Arial" pitchFamily="-65" charset="0"/>
              </a:rPr>
              <a:t>The purpose of the activity is to make a connection between having a foundation in order to support a structure. For us that structure is children’s learning. Our foundation is our California Preschool and Infant toddler Learning and development Foundations. These are important first steps in understanding child development and understanding the skills that children are capable of. </a:t>
            </a:r>
          </a:p>
          <a:p>
            <a:r>
              <a:rPr lang="en-US">
                <a:latin typeface="Arial" pitchFamily="-65" charset="0"/>
                <a:ea typeface="ＭＳ Ｐゴシック" pitchFamily="-65" charset="-128"/>
                <a:cs typeface="Arial" pitchFamily="-65" charset="0"/>
              </a:rPr>
              <a:t> </a:t>
            </a:r>
          </a:p>
        </p:txBody>
      </p:sp>
      <p:sp>
        <p:nvSpPr>
          <p:cNvPr id="233476" name="Slide Number Placeholder 3"/>
          <p:cNvSpPr>
            <a:spLocks noGrp="1"/>
          </p:cNvSpPr>
          <p:nvPr>
            <p:ph type="sldNum" sz="quarter" idx="5"/>
          </p:nvPr>
        </p:nvSpPr>
        <p:spPr>
          <a:noFill/>
        </p:spPr>
        <p:txBody>
          <a:bodyPr/>
          <a:lstStyle/>
          <a:p>
            <a:fld id="{5DD793F2-9E84-8B4B-9227-882C29193C00}" type="slidenum">
              <a:rPr lang="en-US"/>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xfrm>
            <a:off x="1203325" y="701675"/>
            <a:ext cx="4673600" cy="3505200"/>
          </a:xfrm>
          <a:solidFill>
            <a:srgbClr val="FFFFFF"/>
          </a:solidFill>
          <a:ln/>
        </p:spPr>
      </p:sp>
      <p:sp>
        <p:nvSpPr>
          <p:cNvPr id="277507" name="Rectangle 3"/>
          <p:cNvSpPr>
            <a:spLocks noGrp="1" noChangeArrowheads="1"/>
          </p:cNvSpPr>
          <p:nvPr>
            <p:ph type="body" idx="1"/>
          </p:nvPr>
        </p:nvSpPr>
        <p:spPr>
          <a:noFill/>
          <a:ln/>
        </p:spPr>
        <p:txBody>
          <a:bodyPr lIns="93831" tIns="46915" rIns="93831" bIns="46915"/>
          <a:lstStyle/>
          <a:p>
            <a:pPr eaLnBrk="1" hangingPunct="1"/>
            <a:r>
              <a:rPr lang="en-US">
                <a:latin typeface="Arial" pitchFamily="-65" charset="0"/>
                <a:ea typeface="ＭＳ Ｐゴシック" pitchFamily="-65" charset="-128"/>
                <a:cs typeface="Arial" pitchFamily="-65" charset="0"/>
              </a:rPr>
              <a:t>Trainer note: Read slide. Give pause to let participants think about the criteria for “mastered.” Suggest participants make poster to put around center to help staff learn this as a </a:t>
            </a:r>
            <a:r>
              <a:rPr lang="en-US" i="1">
                <a:latin typeface="Arial" pitchFamily="-65" charset="0"/>
                <a:ea typeface="ＭＳ Ｐゴシック" pitchFamily="-65" charset="-128"/>
                <a:cs typeface="Arial" pitchFamily="-65" charset="0"/>
              </a:rPr>
              <a:t>mantra</a:t>
            </a:r>
            <a:r>
              <a:rPr lang="en-US">
                <a:latin typeface="Arial" pitchFamily="-65" charset="0"/>
                <a:ea typeface="ＭＳ Ｐゴシック" pitchFamily="-65" charset="-128"/>
                <a:cs typeface="Arial" pitchFamily="-65" charset="0"/>
              </a:rPr>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xfrm>
            <a:off x="1203325" y="701675"/>
            <a:ext cx="4673600" cy="3505200"/>
          </a:xfrm>
          <a:solidFill>
            <a:srgbClr val="FFFFFF"/>
          </a:solidFill>
          <a:ln/>
        </p:spPr>
      </p:sp>
      <p:sp>
        <p:nvSpPr>
          <p:cNvPr id="259075" name="Rectangle 3"/>
          <p:cNvSpPr>
            <a:spLocks noGrp="1" noChangeArrowheads="1"/>
          </p:cNvSpPr>
          <p:nvPr>
            <p:ph type="body" idx="1"/>
          </p:nvPr>
        </p:nvSpPr>
        <p:spPr>
          <a:solidFill>
            <a:srgbClr val="FFFFFF"/>
          </a:solidFill>
          <a:ln/>
        </p:spPr>
        <p:txBody>
          <a:bodyPr lIns="93831" tIns="46915" rIns="93831" bIns="46915"/>
          <a:lstStyle/>
          <a:p>
            <a:pPr eaLnBrk="1" hangingPunct="1"/>
            <a:r>
              <a:rPr lang="en-US">
                <a:latin typeface="Arial" pitchFamily="-65" charset="0"/>
                <a:ea typeface="ＭＳ Ｐゴシック" pitchFamily="-65" charset="-128"/>
                <a:cs typeface="Arial" pitchFamily="-65" charset="0"/>
              </a:rPr>
              <a:t>Trainer note: Explain that now the training will move to learning more about developmental levels in the DRDP. </a:t>
            </a:r>
          </a:p>
          <a:p>
            <a:pPr eaLnBrk="1" hangingPunct="1"/>
            <a:r>
              <a:rPr lang="en-US">
                <a:latin typeface="Arial" pitchFamily="-65" charset="0"/>
                <a:ea typeface="ＭＳ Ｐゴシック" pitchFamily="-65" charset="-128"/>
                <a:cs typeface="Arial" pitchFamily="-65" charset="0"/>
              </a:rPr>
              <a:t>Read slide… “Where are you in your development…as a cook?”</a:t>
            </a:r>
          </a:p>
          <a:p>
            <a:pPr eaLnBrk="1" hangingPunct="1"/>
            <a:endParaRPr lang="en-US">
              <a:latin typeface="Arial" pitchFamily="-65" charset="0"/>
              <a:ea typeface="ＭＳ Ｐゴシック" pitchFamily="-65" charset="-128"/>
              <a:cs typeface="Arial" pitchFamily="-65" charset="0"/>
            </a:endParaRPr>
          </a:p>
          <a:p>
            <a:pPr eaLnBrk="1" hangingPunct="1"/>
            <a:r>
              <a:rPr lang="en-US">
                <a:latin typeface="Arial" pitchFamily="-65" charset="0"/>
                <a:ea typeface="ＭＳ Ｐゴシック" pitchFamily="-65" charset="-128"/>
                <a:cs typeface="Arial" pitchFamily="-65" charset="0"/>
              </a:rPr>
              <a:t>This practice model is a playful creation to assist staff consider how circumstances may change behaviors - not just developmental progress. </a:t>
            </a:r>
          </a:p>
          <a:p>
            <a:pPr eaLnBrk="1" hangingPunct="1"/>
            <a:endParaRPr lang="en-US">
              <a:latin typeface="Arial" pitchFamily="-65" charset="0"/>
              <a:ea typeface="ＭＳ Ｐゴシック" pitchFamily="-65" charset="-128"/>
              <a:cs typeface="Arial" pitchFamily="-65"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Welcome to the DRDP (2015) session.</a:t>
            </a:r>
          </a:p>
          <a:p>
            <a:endParaRPr lang="en-US" dirty="0" smtClean="0"/>
          </a:p>
          <a:p>
            <a:r>
              <a:rPr lang="en-US" dirty="0" smtClean="0">
                <a:latin typeface="Arial" charset="0"/>
              </a:rPr>
              <a:t>You will be introduced to the new DRDP (2015).</a:t>
            </a:r>
          </a:p>
          <a:p>
            <a:endParaRPr lang="en-US" dirty="0" smtClean="0">
              <a:latin typeface="Arial" charset="0"/>
            </a:endParaRPr>
          </a:p>
          <a:p>
            <a:r>
              <a:rPr lang="en-US" dirty="0" smtClean="0">
                <a:latin typeface="Arial" charset="0"/>
              </a:rPr>
              <a:t>Have everyone get</a:t>
            </a:r>
            <a:r>
              <a:rPr lang="en-US" baseline="0" dirty="0" smtClean="0">
                <a:latin typeface="Arial" charset="0"/>
              </a:rPr>
              <a:t> handouts as they enter.</a:t>
            </a:r>
            <a:endParaRPr lang="en-US" dirty="0" smtClean="0">
              <a:latin typeface="Arial" charset="0"/>
            </a:endParaRPr>
          </a:p>
        </p:txBody>
      </p:sp>
      <p:sp>
        <p:nvSpPr>
          <p:cNvPr id="22532" name="Slide Number Placeholder 3"/>
          <p:cNvSpPr>
            <a:spLocks noGrp="1"/>
          </p:cNvSpPr>
          <p:nvPr>
            <p:ph type="sldNum" sz="quarter" idx="5"/>
          </p:nvPr>
        </p:nvSpPr>
        <p:spPr bwMode="auto">
          <a:noFill/>
          <a:ln>
            <a:miter lim="800000"/>
            <a:headEnd/>
            <a:tailEnd/>
          </a:ln>
        </p:spPr>
        <p:txBody>
          <a:bodyPr/>
          <a:lstStyle/>
          <a:p>
            <a:pPr defTabSz="936796" eaLnBrk="0" hangingPunct="0"/>
            <a:r>
              <a:rPr lang="en-US" dirty="0">
                <a:solidFill>
                  <a:srgbClr val="000000"/>
                </a:solidFill>
                <a:latin typeface="Arial" charset="0"/>
              </a:rPr>
              <a:t>1</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spect="1" noChangeArrowheads="1" noTextEdit="1"/>
          </p:cNvSpPr>
          <p:nvPr>
            <p:ph type="sldImg"/>
          </p:nvPr>
        </p:nvSpPr>
        <p:spPr>
          <a:xfrm>
            <a:off x="1203325" y="701675"/>
            <a:ext cx="4673600" cy="3505200"/>
          </a:xfrm>
          <a:solidFill>
            <a:srgbClr val="FFFFFF"/>
          </a:solidFill>
          <a:ln/>
        </p:spPr>
      </p:sp>
      <p:sp>
        <p:nvSpPr>
          <p:cNvPr id="260099" name="Rectangle 3"/>
          <p:cNvSpPr>
            <a:spLocks noGrp="1" noChangeArrowheads="1"/>
          </p:cNvSpPr>
          <p:nvPr>
            <p:ph type="body" idx="1"/>
          </p:nvPr>
        </p:nvSpPr>
        <p:spPr>
          <a:noFill/>
          <a:ln/>
        </p:spPr>
        <p:txBody>
          <a:bodyPr lIns="93831" tIns="46915" rIns="93831" bIns="46915"/>
          <a:lstStyle/>
          <a:p>
            <a:pPr eaLnBrk="1" hangingPunct="1"/>
            <a:r>
              <a:rPr lang="en-US">
                <a:latin typeface="Arial" pitchFamily="-65" charset="0"/>
                <a:ea typeface="ＭＳ Ｐゴシック" pitchFamily="-65" charset="-128"/>
                <a:cs typeface="Arial" pitchFamily="-65" charset="0"/>
              </a:rPr>
              <a:t>Trainer note: Ask participants to raise hands or stand up to show pride for the level of “mastery” attained. </a:t>
            </a:r>
          </a:p>
          <a:p>
            <a:pPr eaLnBrk="1" hangingPunct="1"/>
            <a:endParaRPr lang="en-US">
              <a:latin typeface="Arial" pitchFamily="-65" charset="0"/>
              <a:ea typeface="ＭＳ Ｐゴシック" pitchFamily="-65" charset="-128"/>
              <a:cs typeface="Arial" pitchFamily="-65" charset="0"/>
            </a:endParaRPr>
          </a:p>
          <a:p>
            <a:pPr eaLnBrk="1" hangingPunct="1"/>
            <a:r>
              <a:rPr lang="en-US">
                <a:latin typeface="Arial" pitchFamily="-65" charset="0"/>
                <a:ea typeface="ＭＳ Ｐゴシック" pitchFamily="-65" charset="-128"/>
                <a:cs typeface="Arial" pitchFamily="-65" charset="0"/>
              </a:rPr>
              <a:t>It does not matter where the participants are on the continuum, each one is making continuous progress towards the desired result!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a:ln/>
        </p:spPr>
      </p:sp>
      <p:sp>
        <p:nvSpPr>
          <p:cNvPr id="253955" name="Notes Placeholder 2"/>
          <p:cNvSpPr>
            <a:spLocks noGrp="1"/>
          </p:cNvSpPr>
          <p:nvPr>
            <p:ph type="body" idx="1"/>
          </p:nvPr>
        </p:nvSpPr>
        <p:spPr>
          <a:noFill/>
          <a:ln/>
        </p:spPr>
        <p:txBody>
          <a:bodyPr/>
          <a:lstStyle/>
          <a:p>
            <a:pPr eaLnBrk="1" hangingPunct="1">
              <a:spcBef>
                <a:spcPct val="0"/>
              </a:spcBef>
              <a:buFontTx/>
              <a:buChar char="•"/>
            </a:pPr>
            <a:r>
              <a:rPr lang="en-US">
                <a:latin typeface="Arial" pitchFamily="-65" charset="0"/>
                <a:ea typeface="ＭＳ Ｐゴシック" pitchFamily="-65" charset="-128"/>
                <a:cs typeface="Arial" pitchFamily="-65" charset="0"/>
              </a:rPr>
              <a:t>Lets take a deeper look at the descriptors in Measure 32  and Measure 33.</a:t>
            </a:r>
          </a:p>
          <a:p>
            <a:pPr eaLnBrk="1" hangingPunct="1">
              <a:spcBef>
                <a:spcPct val="0"/>
              </a:spcBef>
              <a:buFontTx/>
              <a:buChar char="•"/>
            </a:pPr>
            <a:r>
              <a:rPr lang="en-US">
                <a:latin typeface="Arial" pitchFamily="-65" charset="0"/>
                <a:ea typeface="ＭＳ Ｐゴシック" pitchFamily="-65" charset="-128"/>
                <a:cs typeface="Arial" pitchFamily="-65" charset="0"/>
              </a:rPr>
              <a:t>Please place Measures 32 and  33 side by side. </a:t>
            </a:r>
          </a:p>
          <a:p>
            <a:pPr eaLnBrk="1" hangingPunct="1">
              <a:spcBef>
                <a:spcPct val="0"/>
              </a:spcBef>
              <a:buFontTx/>
              <a:buChar char="•"/>
            </a:pPr>
            <a:r>
              <a:rPr lang="en-US">
                <a:latin typeface="Arial" pitchFamily="-65" charset="0"/>
                <a:ea typeface="ＭＳ Ｐゴシック" pitchFamily="-65" charset="-128"/>
                <a:cs typeface="Arial" pitchFamily="-65" charset="0"/>
              </a:rPr>
              <a:t>It’s important to understand what the descriptors are asking you to observe. As you read the descriptor think about  what  skills you are looking for. Are they asking you to observe a specific skill?  Are they asking you to observe the child displaying more than one skill?  Read  through each descriptor for each measure and circle the word</a:t>
            </a:r>
            <a:r>
              <a:rPr lang="en-US" b="1">
                <a:latin typeface="Arial" pitchFamily="-65" charset="0"/>
                <a:ea typeface="ＭＳ Ｐゴシック" pitchFamily="-65" charset="-128"/>
                <a:cs typeface="Arial" pitchFamily="-65" charset="0"/>
              </a:rPr>
              <a:t> </a:t>
            </a:r>
            <a:r>
              <a:rPr lang="en-US" b="1" i="1">
                <a:latin typeface="Arial" pitchFamily="-65" charset="0"/>
                <a:ea typeface="ＭＳ Ｐゴシック" pitchFamily="-65" charset="-128"/>
                <a:cs typeface="Arial" pitchFamily="-65" charset="0"/>
              </a:rPr>
              <a:t>or</a:t>
            </a:r>
            <a:r>
              <a:rPr lang="en-US" b="1">
                <a:latin typeface="Arial" pitchFamily="-65" charset="0"/>
                <a:ea typeface="ＭＳ Ｐゴシック" pitchFamily="-65" charset="-128"/>
                <a:cs typeface="Arial" pitchFamily="-65" charset="0"/>
              </a:rPr>
              <a:t> </a:t>
            </a:r>
            <a:r>
              <a:rPr lang="en-US">
                <a:latin typeface="Arial" pitchFamily="-65" charset="0"/>
                <a:ea typeface="ＭＳ Ｐゴシック" pitchFamily="-65" charset="-128"/>
                <a:cs typeface="Arial" pitchFamily="-65" charset="0"/>
              </a:rPr>
              <a:t>and highlight the word </a:t>
            </a:r>
            <a:r>
              <a:rPr lang="en-US" b="1" i="1">
                <a:latin typeface="Arial" pitchFamily="-65" charset="0"/>
                <a:ea typeface="ＭＳ Ｐゴシック" pitchFamily="-65" charset="-128"/>
                <a:cs typeface="Arial" pitchFamily="-65" charset="0"/>
              </a:rPr>
              <a:t>and. </a:t>
            </a:r>
          </a:p>
          <a:p>
            <a:endParaRPr lang="en-US">
              <a:latin typeface="Arial" pitchFamily="-65" charset="0"/>
              <a:ea typeface="ＭＳ Ｐゴシック" pitchFamily="-65" charset="-128"/>
              <a:cs typeface="Arial" pitchFamily="-65"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620141-0AB9-45C9-A845-68674B311032}" type="slidenum">
              <a:rPr lang="en-US" smtClean="0"/>
              <a:pPr/>
              <a:t>34</a:t>
            </a:fld>
            <a:endParaRPr lang="en-US" dirty="0"/>
          </a:p>
        </p:txBody>
      </p:sp>
    </p:spTree>
    <p:extLst>
      <p:ext uri="{BB962C8B-B14F-4D97-AF65-F5344CB8AC3E}">
        <p14:creationId xmlns:p14="http://schemas.microsoft.com/office/powerpoint/2010/main" val="19145888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8357">
              <a:defRPr/>
            </a:pPr>
            <a:r>
              <a:rPr lang="en-US" dirty="0" smtClean="0"/>
              <a:t>Effective February 2015, there are two more measures in</a:t>
            </a:r>
            <a:r>
              <a:rPr lang="en-US" baseline="0" dirty="0" smtClean="0"/>
              <a:t> the infant/toddler view of the DRDP (2015). These are COG 10 and COG 12. Please check the Web site for the most up to date version of the instrument.</a:t>
            </a:r>
            <a:endParaRPr lang="en-US" dirty="0" smtClean="0"/>
          </a:p>
          <a:p>
            <a:endParaRPr lang="en-US" dirty="0"/>
          </a:p>
        </p:txBody>
      </p:sp>
      <p:sp>
        <p:nvSpPr>
          <p:cNvPr id="4" name="Slide Number Placeholder 3"/>
          <p:cNvSpPr>
            <a:spLocks noGrp="1"/>
          </p:cNvSpPr>
          <p:nvPr>
            <p:ph type="sldNum" sz="quarter" idx="10"/>
          </p:nvPr>
        </p:nvSpPr>
        <p:spPr/>
        <p:txBody>
          <a:bodyPr/>
          <a:lstStyle/>
          <a:p>
            <a:fld id="{87620141-0AB9-45C9-A845-68674B311032}" type="slidenum">
              <a:rPr lang="en-US" smtClean="0"/>
              <a:pPr/>
              <a:t>36</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the Measures at-a-Glance page from the instrument.</a:t>
            </a:r>
            <a:r>
              <a:rPr lang="en-US" dirty="0" smtClean="0"/>
              <a:t> T</a:t>
            </a:r>
            <a:r>
              <a:rPr lang="en-US" baseline="0" dirty="0" smtClean="0"/>
              <a:t>eachers are able to see which measures</a:t>
            </a:r>
            <a:r>
              <a:rPr lang="en-US" dirty="0" smtClean="0"/>
              <a:t> </a:t>
            </a:r>
            <a:r>
              <a:rPr lang="en-US" baseline="0" dirty="0" smtClean="0"/>
              <a:t>carried over from the DRDP (2010) and which new measures for which they may need to be more intentional about collecting documentation.</a:t>
            </a:r>
          </a:p>
          <a:p>
            <a:r>
              <a:rPr lang="en-US" baseline="0" dirty="0" smtClean="0"/>
              <a:t> </a:t>
            </a:r>
          </a:p>
          <a:p>
            <a:r>
              <a:rPr lang="en-US" baseline="0" dirty="0" smtClean="0"/>
              <a:t>COG 10 and COG 12 have been expanded to full </a:t>
            </a:r>
            <a:r>
              <a:rPr lang="en-US" dirty="0" smtClean="0"/>
              <a:t>c</a:t>
            </a:r>
            <a:r>
              <a:rPr lang="en-US" baseline="0" dirty="0" smtClean="0"/>
              <a:t>ontinuum measures. </a:t>
            </a:r>
            <a:r>
              <a:rPr lang="en-US" dirty="0" smtClean="0"/>
              <a:t>P</a:t>
            </a:r>
            <a:r>
              <a:rPr lang="en-US" baseline="0" dirty="0" smtClean="0"/>
              <a:t>lease make sure to check the Web site for the most recent version of the assessment.</a:t>
            </a:r>
            <a:endParaRPr lang="en-US" dirty="0" smtClean="0"/>
          </a:p>
          <a:p>
            <a:endParaRPr lang="en-US" dirty="0"/>
          </a:p>
        </p:txBody>
      </p:sp>
      <p:sp>
        <p:nvSpPr>
          <p:cNvPr id="4" name="Slide Number Placeholder 3"/>
          <p:cNvSpPr>
            <a:spLocks noGrp="1"/>
          </p:cNvSpPr>
          <p:nvPr>
            <p:ph type="sldNum" sz="quarter" idx="10"/>
          </p:nvPr>
        </p:nvSpPr>
        <p:spPr/>
        <p:txBody>
          <a:bodyPr/>
          <a:lstStyle/>
          <a:p>
            <a:fld id="{87620141-0AB9-45C9-A845-68674B311032}" type="slidenum">
              <a:rPr lang="en-US" smtClean="0"/>
              <a:pPr/>
              <a:t>37</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Desired Results Web site has a wealth of observation resources and training opportunities. There is more detailed information about DRDP (2015)</a:t>
            </a:r>
            <a:r>
              <a:rPr lang="en-US" dirty="0" smtClean="0"/>
              <a:t> </a:t>
            </a:r>
            <a:r>
              <a:rPr lang="en-US" baseline="0" dirty="0" smtClean="0"/>
              <a:t>on the Web site. </a:t>
            </a:r>
          </a:p>
          <a:p>
            <a:endParaRPr lang="en-US" dirty="0" smtClean="0"/>
          </a:p>
          <a:p>
            <a:r>
              <a:rPr lang="en-US" baseline="0" dirty="0" smtClean="0"/>
              <a:t>This is the end of the 1</a:t>
            </a:r>
            <a:r>
              <a:rPr lang="en-US" baseline="30000" dirty="0" smtClean="0"/>
              <a:t>st</a:t>
            </a:r>
            <a:r>
              <a:rPr lang="en-US" baseline="0" dirty="0" smtClean="0"/>
              <a:t> </a:t>
            </a:r>
            <a:r>
              <a:rPr lang="en-US" baseline="0" dirty="0" err="1" smtClean="0"/>
              <a:t>ppt</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7620141-0AB9-45C9-A845-68674B311032}" type="slidenum">
              <a:rPr lang="en-US" smtClean="0"/>
              <a:pPr/>
              <a:t>38</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is a DRDP (2015) module available with more detailed information under the DRDP (2015) link</a:t>
            </a:r>
            <a:r>
              <a:rPr lang="en-US" dirty="0" smtClean="0"/>
              <a:t>. </a:t>
            </a:r>
            <a:r>
              <a:rPr lang="en-US" dirty="0" smtClean="0">
                <a:hlinkClick r:id="rId3"/>
              </a:rPr>
              <a:t>http://www.desiredresults.us/training_drdp2015.html</a:t>
            </a:r>
            <a:endParaRPr lang="en-US" dirty="0" smtClean="0"/>
          </a:p>
          <a:p>
            <a:r>
              <a:rPr lang="en-US" baseline="0" dirty="0" smtClean="0"/>
              <a:t>Administrators are encouraged to visit this module with their staff and go through it together. </a:t>
            </a:r>
          </a:p>
          <a:p>
            <a:r>
              <a:rPr lang="en-US" baseline="0" dirty="0" smtClean="0"/>
              <a:t> Activities for the module include </a:t>
            </a:r>
          </a:p>
          <a:p>
            <a:pPr>
              <a:buFontTx/>
              <a:buChar char="-"/>
            </a:pPr>
            <a:r>
              <a:rPr lang="en-US" baseline="0" dirty="0" smtClean="0"/>
              <a:t>Have DRDP handy and circle and highlight in the descriptors </a:t>
            </a:r>
          </a:p>
          <a:p>
            <a:pPr>
              <a:buFontTx/>
              <a:buChar char="-"/>
            </a:pPr>
            <a:r>
              <a:rPr lang="en-US" baseline="0" dirty="0" smtClean="0"/>
              <a:t>Chart Responses for Math video</a:t>
            </a:r>
          </a:p>
          <a:p>
            <a:pPr>
              <a:buFontTx/>
              <a:buChar char="-"/>
            </a:pPr>
            <a:r>
              <a:rPr lang="en-US" baseline="0" dirty="0" smtClean="0"/>
              <a:t>Partner read the Assessing Dual Language Handout </a:t>
            </a:r>
          </a:p>
        </p:txBody>
      </p:sp>
      <p:sp>
        <p:nvSpPr>
          <p:cNvPr id="4" name="Slide Number Placeholder 3"/>
          <p:cNvSpPr>
            <a:spLocks noGrp="1"/>
          </p:cNvSpPr>
          <p:nvPr>
            <p:ph type="sldNum" sz="quarter" idx="10"/>
          </p:nvPr>
        </p:nvSpPr>
        <p:spPr/>
        <p:txBody>
          <a:bodyPr/>
          <a:lstStyle/>
          <a:p>
            <a:fld id="{87620141-0AB9-45C9-A845-68674B311032}" type="slidenum">
              <a:rPr lang="en-US" smtClean="0"/>
              <a:pPr/>
              <a:t>39</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latin typeface="Arial" pitchFamily="-83" charset="0"/>
                <a:ea typeface="ＭＳ Ｐゴシック" pitchFamily="-83" charset="-128"/>
                <a:cs typeface="ＭＳ Ｐゴシック" pitchFamily="-83" charset="-128"/>
              </a:rPr>
              <a:t>The </a:t>
            </a:r>
            <a:r>
              <a:rPr lang="en-US" dirty="0" smtClean="0">
                <a:latin typeface="Arial" pitchFamily="-83" charset="0"/>
                <a:ea typeface="ＭＳ Ｐゴシック" pitchFamily="-83" charset="-128"/>
                <a:cs typeface="ＭＳ Ｐゴシック" pitchFamily="-83" charset="-128"/>
              </a:rPr>
              <a:t>steps for </a:t>
            </a:r>
            <a:r>
              <a:rPr lang="en-US" dirty="0">
                <a:latin typeface="Arial" pitchFamily="-83" charset="0"/>
                <a:ea typeface="ＭＳ Ｐゴシック" pitchFamily="-83" charset="-128"/>
                <a:cs typeface="ＭＳ Ｐゴシック" pitchFamily="-83" charset="-128"/>
              </a:rPr>
              <a:t>completing the assessment remain the same in the DRDP </a:t>
            </a:r>
            <a:r>
              <a:rPr lang="en-US" dirty="0" smtClean="0">
                <a:latin typeface="Arial" pitchFamily="-83" charset="0"/>
                <a:ea typeface="ＭＳ Ｐゴシック" pitchFamily="-83" charset="-128"/>
                <a:cs typeface="ＭＳ Ｐゴシック" pitchFamily="-83" charset="-128"/>
              </a:rPr>
              <a:t>(2015) version.</a:t>
            </a:r>
          </a:p>
          <a:p>
            <a:pPr eaLnBrk="1" hangingPunct="1">
              <a:spcBef>
                <a:spcPct val="0"/>
              </a:spcBef>
            </a:pPr>
            <a:endParaRPr lang="en-US" dirty="0" smtClean="0">
              <a:latin typeface="Arial" pitchFamily="-83" charset="0"/>
              <a:ea typeface="ＭＳ Ｐゴシック" pitchFamily="-83" charset="-128"/>
              <a:cs typeface="ＭＳ Ｐゴシック" pitchFamily="-83" charset="-128"/>
            </a:endParaRPr>
          </a:p>
          <a:p>
            <a:pPr eaLnBrk="1" hangingPunct="1">
              <a:spcBef>
                <a:spcPct val="0"/>
              </a:spcBef>
            </a:pPr>
            <a:r>
              <a:rPr lang="en-US" dirty="0" smtClean="0">
                <a:latin typeface="Arial" pitchFamily="-83" charset="0"/>
                <a:ea typeface="ＭＳ Ｐゴシック" pitchFamily="-83" charset="-128"/>
                <a:cs typeface="ＭＳ Ｐゴシック" pitchFamily="-83" charset="-128"/>
              </a:rPr>
              <a:t>You still:</a:t>
            </a:r>
          </a:p>
          <a:p>
            <a:pPr eaLnBrk="1" hangingPunct="1">
              <a:spcBef>
                <a:spcPct val="0"/>
              </a:spcBef>
            </a:pPr>
            <a:r>
              <a:rPr lang="en-US" dirty="0" smtClean="0">
                <a:latin typeface="Arial" pitchFamily="-83" charset="0"/>
                <a:ea typeface="ＭＳ Ｐゴシック" pitchFamily="-83" charset="-128"/>
                <a:cs typeface="ＭＳ Ｐゴシック" pitchFamily="-83" charset="-128"/>
              </a:rPr>
              <a:t>Gather evidence.. Pictures, notes, work samples</a:t>
            </a:r>
          </a:p>
          <a:p>
            <a:pPr eaLnBrk="1" hangingPunct="1">
              <a:spcBef>
                <a:spcPct val="0"/>
              </a:spcBef>
            </a:pPr>
            <a:r>
              <a:rPr lang="en-US" dirty="0" smtClean="0">
                <a:latin typeface="Arial" pitchFamily="-83" charset="0"/>
                <a:ea typeface="ＭＳ Ｐゴシック" pitchFamily="-83" charset="-128"/>
                <a:cs typeface="ＭＳ Ｐゴシック" pitchFamily="-83" charset="-128"/>
              </a:rPr>
              <a:t>Review and reflect all of the evidence you have on a child</a:t>
            </a:r>
          </a:p>
          <a:p>
            <a:pPr eaLnBrk="1" hangingPunct="1">
              <a:spcBef>
                <a:spcPct val="0"/>
              </a:spcBef>
            </a:pPr>
            <a:r>
              <a:rPr lang="en-US" dirty="0" smtClean="0">
                <a:latin typeface="Arial" pitchFamily="-83" charset="0"/>
                <a:ea typeface="ＭＳ Ｐゴシック" pitchFamily="-83" charset="-128"/>
                <a:cs typeface="ＭＳ Ｐゴシック" pitchFamily="-83" charset="-128"/>
              </a:rPr>
              <a:t>D</a:t>
            </a:r>
            <a:r>
              <a:rPr lang="en-US" baseline="0" dirty="0" smtClean="0">
                <a:latin typeface="Arial" pitchFamily="-83" charset="0"/>
                <a:ea typeface="ＭＳ Ｐゴシック" pitchFamily="-83" charset="-128"/>
                <a:cs typeface="ＭＳ Ｐゴシック" pitchFamily="-83" charset="-128"/>
              </a:rPr>
              <a:t>etermine mastery as overtime and in different settings</a:t>
            </a:r>
          </a:p>
          <a:p>
            <a:pPr eaLnBrk="1" hangingPunct="1">
              <a:spcBef>
                <a:spcPct val="0"/>
              </a:spcBef>
            </a:pPr>
            <a:r>
              <a:rPr lang="en-US" baseline="0" dirty="0" smtClean="0">
                <a:latin typeface="Arial" pitchFamily="-83" charset="0"/>
                <a:ea typeface="ＭＳ Ｐゴシック" pitchFamily="-83" charset="-128"/>
                <a:cs typeface="ＭＳ Ｐゴシック" pitchFamily="-83" charset="-128"/>
              </a:rPr>
              <a:t> </a:t>
            </a:r>
            <a:r>
              <a:rPr lang="en-US" dirty="0" smtClean="0">
                <a:latin typeface="Arial" pitchFamily="-83" charset="0"/>
                <a:ea typeface="ＭＳ Ｐゴシック" pitchFamily="-83" charset="-128"/>
                <a:cs typeface="ＭＳ Ｐゴシック" pitchFamily="-83" charset="-128"/>
              </a:rPr>
              <a:t>S</a:t>
            </a:r>
            <a:r>
              <a:rPr lang="en-US" baseline="0" dirty="0" smtClean="0">
                <a:latin typeface="Arial" pitchFamily="-83" charset="0"/>
                <a:ea typeface="ＭＳ Ｐゴシック" pitchFamily="-83" charset="-128"/>
                <a:cs typeface="ＭＳ Ｐゴシック" pitchFamily="-83" charset="-128"/>
              </a:rPr>
              <a:t>elect the highest developmental level mastered for the skill. </a:t>
            </a:r>
            <a:endParaRPr lang="en-US" dirty="0">
              <a:latin typeface="Arial" pitchFamily="-83" charset="0"/>
              <a:ea typeface="ＭＳ Ｐゴシック" pitchFamily="-83" charset="-128"/>
              <a:cs typeface="ＭＳ Ｐゴシック" pitchFamily="-83" charset="-128"/>
            </a:endParaRPr>
          </a:p>
        </p:txBody>
      </p:sp>
      <p:sp>
        <p:nvSpPr>
          <p:cNvPr id="43012" name="Slide Number Placeholder 3"/>
          <p:cNvSpPr>
            <a:spLocks noGrp="1"/>
          </p:cNvSpPr>
          <p:nvPr>
            <p:ph type="sldNum" sz="quarter" idx="5"/>
          </p:nvPr>
        </p:nvSpPr>
        <p:spPr bwMode="auto">
          <a:noFill/>
          <a:ln>
            <a:miter lim="800000"/>
            <a:headEnd/>
            <a:tailEnd/>
          </a:ln>
        </p:spPr>
        <p:txBody>
          <a:bodyPr/>
          <a:lstStyle/>
          <a:p>
            <a:pPr defTabSz="938357" eaLnBrk="0" hangingPunct="0"/>
            <a:fld id="{3ED80CE4-17E1-C64C-BB3E-A2FA2AAD969B}" type="slidenum">
              <a:rPr lang="en-US">
                <a:solidFill>
                  <a:srgbClr val="000000"/>
                </a:solidFill>
                <a:latin typeface="Arial" pitchFamily="-83" charset="0"/>
                <a:ea typeface="ＭＳ Ｐゴシック" pitchFamily="-83" charset="-128"/>
                <a:cs typeface="ＭＳ Ｐゴシック" pitchFamily="-83" charset="-128"/>
              </a:rPr>
              <a:pPr defTabSz="938357" eaLnBrk="0" hangingPunct="0"/>
              <a:t>40</a:t>
            </a:fld>
            <a:endParaRPr lang="en-US" dirty="0">
              <a:solidFill>
                <a:srgbClr val="000000"/>
              </a:solidFill>
              <a:latin typeface="Arial" pitchFamily="-83" charset="0"/>
              <a:ea typeface="ＭＳ Ｐゴシック" pitchFamily="-83" charset="-128"/>
              <a:cs typeface="ＭＳ Ｐゴシック" pitchFamily="-83"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err="1" smtClean="0">
                <a:latin typeface="Arial" charset="0"/>
              </a:rPr>
              <a:t>DRDPtech</a:t>
            </a:r>
            <a:r>
              <a:rPr lang="en-US" dirty="0" smtClean="0">
                <a:latin typeface="Arial" charset="0"/>
              </a:rPr>
              <a:t> is an online data entry system. It is free to EESD contractors, LEAs, Tribal CCDF, CA Head Start programs.</a:t>
            </a:r>
            <a:r>
              <a:rPr lang="en-US" baseline="0" dirty="0" smtClean="0">
                <a:latin typeface="Arial" charset="0"/>
              </a:rPr>
              <a:t> For more information on </a:t>
            </a:r>
            <a:r>
              <a:rPr lang="en-US" baseline="0" dirty="0" err="1" smtClean="0">
                <a:latin typeface="Arial" charset="0"/>
              </a:rPr>
              <a:t>DRDPtech</a:t>
            </a:r>
            <a:r>
              <a:rPr lang="en-US" baseline="0" dirty="0" smtClean="0">
                <a:latin typeface="Arial" charset="0"/>
              </a:rPr>
              <a:t>, sign up for the free Webinars.</a:t>
            </a:r>
            <a:endParaRPr lang="en-US" dirty="0" smtClean="0">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defTabSz="938357">
              <a:defRPr/>
            </a:pPr>
            <a:r>
              <a:rPr lang="en-US" dirty="0" smtClean="0"/>
              <a:t>DRDP (2015) Scale level reports wil</a:t>
            </a:r>
            <a:r>
              <a:rPr lang="en-US" baseline="0" dirty="0" smtClean="0"/>
              <a:t>l be ready in the FALL of 2015.</a:t>
            </a:r>
            <a:endParaRPr lang="en-US" dirty="0" smtClean="0"/>
          </a:p>
          <a:p>
            <a:endParaRPr lang="en-US" dirty="0" smtClean="0">
              <a:latin typeface="Arial" charset="0"/>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pitchFamily="-65" charset="0"/>
                <a:ea typeface="ＭＳ Ｐゴシック" pitchFamily="-65" charset="-128"/>
                <a:cs typeface="ＭＳ Ｐゴシック" pitchFamily="-65" charset="-128"/>
              </a:rPr>
              <a:t>This presentation</a:t>
            </a:r>
            <a:r>
              <a:rPr lang="en-US" baseline="0" dirty="0" smtClean="0">
                <a:latin typeface="Arial" pitchFamily="-65" charset="0"/>
                <a:ea typeface="ＭＳ Ｐゴシック" pitchFamily="-65" charset="-128"/>
                <a:cs typeface="ＭＳ Ｐゴシック" pitchFamily="-65" charset="-128"/>
              </a:rPr>
              <a:t> will be posted on the Desired Results Web site as a resource for administrators to train their staff on the DRDP (2015) at the end of April 2015</a:t>
            </a:r>
            <a:endParaRPr lang="en-US" dirty="0" smtClean="0">
              <a:latin typeface="Arial" pitchFamily="-65" charset="0"/>
              <a:ea typeface="ＭＳ Ｐゴシック" pitchFamily="-65" charset="-128"/>
              <a:cs typeface="ＭＳ Ｐゴシック" pitchFamily="-65" charset="-128"/>
            </a:endParaRPr>
          </a:p>
          <a:p>
            <a:pPr eaLnBrk="1" hangingPunct="1">
              <a:spcBef>
                <a:spcPct val="0"/>
              </a:spcBef>
            </a:pPr>
            <a:r>
              <a:rPr lang="en-US" baseline="0" dirty="0" smtClean="0">
                <a:latin typeface="Arial" pitchFamily="-65" charset="0"/>
                <a:ea typeface="ＭＳ Ｐゴシック" pitchFamily="-65" charset="-128"/>
                <a:cs typeface="ＭＳ Ｐゴシック" pitchFamily="-65" charset="-128"/>
              </a:rPr>
              <a:t>Ask your staff:</a:t>
            </a:r>
          </a:p>
          <a:p>
            <a:pPr eaLnBrk="1" hangingPunct="1">
              <a:spcBef>
                <a:spcPct val="0"/>
              </a:spcBef>
            </a:pPr>
            <a:r>
              <a:rPr lang="en-US" baseline="0" dirty="0" smtClean="0">
                <a:latin typeface="Arial" pitchFamily="-65" charset="0"/>
                <a:ea typeface="ＭＳ Ｐゴシック" pitchFamily="-65" charset="-128"/>
                <a:cs typeface="ＭＳ Ｐゴシック" pitchFamily="-65" charset="-128"/>
              </a:rPr>
              <a:t>What do they already know about DRDP 2015?</a:t>
            </a:r>
          </a:p>
          <a:p>
            <a:pPr eaLnBrk="1" hangingPunct="1">
              <a:spcBef>
                <a:spcPct val="0"/>
              </a:spcBef>
            </a:pPr>
            <a:r>
              <a:rPr lang="en-US" baseline="0" dirty="0" smtClean="0">
                <a:latin typeface="Arial" pitchFamily="-65" charset="0"/>
                <a:ea typeface="ＭＳ Ｐゴシック" pitchFamily="-65" charset="-128"/>
                <a:cs typeface="ＭＳ Ｐゴシック" pitchFamily="-65" charset="-128"/>
              </a:rPr>
              <a:t>What do they want to know?</a:t>
            </a:r>
          </a:p>
          <a:p>
            <a:pPr eaLnBrk="1" hangingPunct="1">
              <a:spcBef>
                <a:spcPct val="0"/>
              </a:spcBef>
            </a:pPr>
            <a:endParaRPr lang="en-US" baseline="0" dirty="0" smtClean="0">
              <a:latin typeface="Arial" pitchFamily="-65" charset="0"/>
              <a:ea typeface="ＭＳ Ｐゴシック" pitchFamily="-65" charset="-128"/>
              <a:cs typeface="ＭＳ Ｐゴシック" pitchFamily="-65" charset="-128"/>
            </a:endParaRPr>
          </a:p>
          <a:p>
            <a:pPr eaLnBrk="1" hangingPunct="1">
              <a:spcBef>
                <a:spcPct val="0"/>
              </a:spcBef>
            </a:pPr>
            <a:r>
              <a:rPr lang="en-US" baseline="0" dirty="0" smtClean="0">
                <a:latin typeface="Arial" pitchFamily="-65" charset="0"/>
                <a:ea typeface="ＭＳ Ｐゴシック" pitchFamily="-65" charset="-128"/>
                <a:cs typeface="ＭＳ Ｐゴシック" pitchFamily="-65" charset="-128"/>
              </a:rPr>
              <a:t>You can chart these responses </a:t>
            </a:r>
            <a:endParaRPr lang="en-US" dirty="0" smtClean="0">
              <a:latin typeface="Arial" pitchFamily="-65" charset="0"/>
              <a:ea typeface="ＭＳ Ｐゴシック" pitchFamily="-65" charset="-128"/>
              <a:cs typeface="ＭＳ Ｐゴシック" pitchFamily="-65" charset="-128"/>
            </a:endParaRPr>
          </a:p>
        </p:txBody>
      </p:sp>
      <p:sp>
        <p:nvSpPr>
          <p:cNvPr id="16388" name="Slide Number Placeholder 3"/>
          <p:cNvSpPr>
            <a:spLocks noGrp="1"/>
          </p:cNvSpPr>
          <p:nvPr>
            <p:ph type="sldNum" sz="quarter" idx="5"/>
          </p:nvPr>
        </p:nvSpPr>
        <p:spPr bwMode="auto">
          <a:noFill/>
          <a:ln>
            <a:miter lim="800000"/>
            <a:headEnd/>
            <a:tailEnd/>
          </a:ln>
        </p:spPr>
        <p:txBody>
          <a:bodyPr/>
          <a:lstStyle/>
          <a:p>
            <a:pPr defTabSz="936796" eaLnBrk="0" hangingPunct="0"/>
            <a:fld id="{659B70AB-4D5C-864D-AC74-BD24E1FDE227}" type="slidenum">
              <a:rPr lang="en-US">
                <a:solidFill>
                  <a:srgbClr val="000000"/>
                </a:solidFill>
                <a:latin typeface="Arial" pitchFamily="-65" charset="0"/>
              </a:rPr>
              <a:pPr defTabSz="936796" eaLnBrk="0" hangingPunct="0"/>
              <a:t>6</a:t>
            </a:fld>
            <a:endParaRPr lang="en-US" dirty="0">
              <a:solidFill>
                <a:srgbClr val="000000"/>
              </a:solidFill>
              <a:latin typeface="Arial" pitchFamily="-65"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This is the end of  the 2</a:t>
            </a:r>
            <a:r>
              <a:rPr lang="en-US" baseline="30000" dirty="0" smtClean="0"/>
              <a:t>nd</a:t>
            </a:r>
            <a:r>
              <a:rPr lang="en-US" baseline="0" dirty="0" smtClean="0"/>
              <a:t> </a:t>
            </a:r>
            <a:r>
              <a:rPr lang="en-US" baseline="0" dirty="0" err="1" smtClean="0"/>
              <a:t>ppt</a:t>
            </a:r>
            <a:endParaRPr lang="en-US" dirty="0"/>
          </a:p>
        </p:txBody>
      </p:sp>
      <p:sp>
        <p:nvSpPr>
          <p:cNvPr id="4" name="Slide Number Placeholder 3"/>
          <p:cNvSpPr>
            <a:spLocks noGrp="1"/>
          </p:cNvSpPr>
          <p:nvPr>
            <p:ph type="sldNum" sz="quarter" idx="10"/>
          </p:nvPr>
        </p:nvSpPr>
        <p:spPr/>
        <p:txBody>
          <a:bodyPr/>
          <a:lstStyle/>
          <a:p>
            <a:fld id="{87620141-0AB9-45C9-A845-68674B311032}" type="slidenum">
              <a:rPr lang="en-US" smtClean="0"/>
              <a:pPr/>
              <a:t>43</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endParaRPr lang="en-US" dirty="0" smtClean="0">
              <a:latin typeface="Arial" pitchFamily="-83" charset="0"/>
              <a:ea typeface="ＭＳ Ｐゴシック" pitchFamily="-83" charset="-128"/>
              <a:cs typeface="ＭＳ Ｐゴシック" pitchFamily="-83" charset="-128"/>
            </a:endParaRPr>
          </a:p>
          <a:p>
            <a:pPr eaLnBrk="1" hangingPunct="1"/>
            <a:r>
              <a:rPr lang="en-US" dirty="0" smtClean="0">
                <a:latin typeface="Arial" charset="0"/>
              </a:rPr>
              <a:t>This is the beginning of the 3</a:t>
            </a:r>
            <a:r>
              <a:rPr lang="en-US" baseline="30000" dirty="0" smtClean="0">
                <a:latin typeface="Arial" charset="0"/>
              </a:rPr>
              <a:t>rd</a:t>
            </a:r>
            <a:r>
              <a:rPr lang="en-US" dirty="0" smtClean="0">
                <a:latin typeface="Arial" charset="0"/>
              </a:rPr>
              <a:t> PPT.</a:t>
            </a:r>
            <a:endParaRPr lang="en-US" dirty="0"/>
          </a:p>
        </p:txBody>
      </p:sp>
      <p:sp>
        <p:nvSpPr>
          <p:cNvPr id="4" name="Slide Number Placeholder 3"/>
          <p:cNvSpPr>
            <a:spLocks noGrp="1"/>
          </p:cNvSpPr>
          <p:nvPr>
            <p:ph type="sldNum" sz="quarter" idx="10"/>
          </p:nvPr>
        </p:nvSpPr>
        <p:spPr/>
        <p:txBody>
          <a:bodyPr/>
          <a:lstStyle/>
          <a:p>
            <a:fld id="{87620141-0AB9-45C9-A845-68674B311032}" type="slidenum">
              <a:rPr lang="en-US" smtClean="0"/>
              <a:pPr/>
              <a:t>44</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78543B1-E835-764E-B9F8-1F3E65D231C1}" type="slidenum">
              <a:rPr lang="en-US">
                <a:latin typeface="Arial" pitchFamily="-83" charset="0"/>
              </a:rPr>
              <a:pPr/>
              <a:t>45</a:t>
            </a:fld>
            <a:endParaRPr lang="en-US">
              <a:latin typeface="Arial" pitchFamily="-83"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r>
              <a:rPr lang="en-US" dirty="0" smtClean="0">
                <a:latin typeface="Arial" pitchFamily="-83" charset="0"/>
              </a:rPr>
              <a:t>Note to trainer:</a:t>
            </a:r>
            <a:endParaRPr lang="en-US" i="1" dirty="0" smtClean="0">
              <a:latin typeface="Arial" pitchFamily="-83" charset="0"/>
            </a:endParaRPr>
          </a:p>
          <a:p>
            <a:pPr eaLnBrk="1" hangingPunct="1"/>
            <a:r>
              <a:rPr lang="en-US" dirty="0" smtClean="0">
                <a:latin typeface="Arial" pitchFamily="-83" charset="0"/>
              </a:rPr>
              <a:t>The curriculum framework </a:t>
            </a:r>
            <a:r>
              <a:rPr lang="en-US" dirty="0">
                <a:latin typeface="Arial" pitchFamily="-83" charset="0"/>
              </a:rPr>
              <a:t>chapters provide information to support children's learning in the areas described in the</a:t>
            </a:r>
            <a:r>
              <a:rPr lang="en-US" dirty="0" smtClean="0">
                <a:latin typeface="Arial" pitchFamily="-83" charset="0"/>
              </a:rPr>
              <a:t> California</a:t>
            </a:r>
            <a:r>
              <a:rPr lang="en-US" baseline="0" dirty="0" smtClean="0">
                <a:latin typeface="Arial" pitchFamily="-83" charset="0"/>
              </a:rPr>
              <a:t> Infant/Toddler Curriculum Framework, </a:t>
            </a:r>
            <a:r>
              <a:rPr lang="en-US" i="1" dirty="0" smtClean="0">
                <a:latin typeface="Arial" pitchFamily="-83" charset="0"/>
              </a:rPr>
              <a:t>California </a:t>
            </a:r>
            <a:r>
              <a:rPr lang="en-US" i="1" dirty="0">
                <a:latin typeface="Arial" pitchFamily="-83" charset="0"/>
              </a:rPr>
              <a:t>Preschool Learning Foundations, Volumes </a:t>
            </a:r>
            <a:r>
              <a:rPr lang="en-US" i="1" dirty="0" smtClean="0">
                <a:latin typeface="Arial" pitchFamily="-83" charset="0"/>
              </a:rPr>
              <a:t>1- 3 and school</a:t>
            </a:r>
            <a:r>
              <a:rPr lang="en-US" i="1" baseline="0" dirty="0" smtClean="0">
                <a:latin typeface="Arial" pitchFamily="-83" charset="0"/>
              </a:rPr>
              <a:t> age frameworks are available on the CDE web site</a:t>
            </a:r>
            <a:r>
              <a:rPr lang="en-US" i="1" dirty="0" smtClean="0">
                <a:latin typeface="Arial" pitchFamily="-83" charset="0"/>
              </a:rPr>
              <a:t>.</a:t>
            </a:r>
            <a:r>
              <a:rPr lang="en-US" dirty="0" smtClean="0">
                <a:latin typeface="Arial" pitchFamily="-83" charset="0"/>
              </a:rPr>
              <a:t>  </a:t>
            </a:r>
          </a:p>
          <a:p>
            <a:pPr eaLnBrk="1" hangingPunct="1"/>
            <a:endParaRPr lang="en-US" dirty="0" smtClean="0">
              <a:latin typeface="Arial" pitchFamily="-83" charset="0"/>
              <a:ea typeface="ＭＳ Ｐゴシック" pitchFamily="-83" charset="-128"/>
              <a:cs typeface="ＭＳ Ｐゴシック" pitchFamily="-83" charset="-128"/>
            </a:endParaRPr>
          </a:p>
          <a:p>
            <a:pPr eaLnBrk="1" hangingPunct="1"/>
            <a:endParaRPr lang="en-US" dirty="0" smtClean="0">
              <a:latin typeface="Arial" pitchFamily="-83" charset="0"/>
              <a:ea typeface="ＭＳ Ｐゴシック" pitchFamily="-83" charset="-128"/>
              <a:cs typeface="ＭＳ Ｐゴシック" pitchFamily="-83" charset="-128"/>
            </a:endParaRPr>
          </a:p>
          <a:p>
            <a:pPr eaLnBrk="1" hangingPunct="1"/>
            <a:endParaRPr lang="en-US" dirty="0" smtClean="0">
              <a:latin typeface="Arial" pitchFamily="-83" charset="0"/>
              <a:ea typeface="ＭＳ Ｐゴシック" pitchFamily="-83" charset="-128"/>
              <a:cs typeface="ＭＳ Ｐゴシック" pitchFamily="-83" charset="-128"/>
            </a:endParaRPr>
          </a:p>
          <a:p>
            <a:pPr eaLnBrk="1" hangingPunct="1"/>
            <a:endParaRPr lang="en-US" dirty="0" smtClean="0">
              <a:latin typeface="Arial" pitchFamily="-83" charset="0"/>
            </a:endParaRPr>
          </a:p>
          <a:p>
            <a:pPr eaLnBrk="1" hangingPunct="1"/>
            <a:endParaRPr lang="en-US" dirty="0" smtClean="0">
              <a:latin typeface="Arial" pitchFamily="-83" charset="0"/>
            </a:endParaRPr>
          </a:p>
          <a:p>
            <a:pPr eaLnBrk="1" hangingPunct="1"/>
            <a:endParaRPr lang="en-US" dirty="0">
              <a:latin typeface="Arial" pitchFamily="-83" charset="0"/>
            </a:endParaRPr>
          </a:p>
          <a:p>
            <a:pPr eaLnBrk="1" hangingPunct="1"/>
            <a:endParaRPr lang="en-US" dirty="0">
              <a:latin typeface="Arial" pitchFamily="-83" charset="0"/>
            </a:endParaRPr>
          </a:p>
          <a:p>
            <a:pPr eaLnBrk="1" hangingPunct="1"/>
            <a:endParaRPr lang="en-US" dirty="0">
              <a:latin typeface="Arial" pitchFamily="-83" charset="0"/>
            </a:endParaRPr>
          </a:p>
          <a:p>
            <a:pPr eaLnBrk="1" hangingPunct="1"/>
            <a:endParaRPr lang="en-US" dirty="0">
              <a:latin typeface="Arial" pitchFamily="-83"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more information about the framework, visit</a:t>
            </a:r>
            <a:r>
              <a:rPr lang="en-US" baseline="0" dirty="0" smtClean="0"/>
              <a:t> California Early Childhood Online. There are modules for each of the domains. The actual curriculum framework can be downloaded for free from the CDE Web site. </a:t>
            </a:r>
            <a:endParaRPr lang="en-US" dirty="0"/>
          </a:p>
        </p:txBody>
      </p:sp>
      <p:sp>
        <p:nvSpPr>
          <p:cNvPr id="4" name="Slide Number Placeholder 3"/>
          <p:cNvSpPr>
            <a:spLocks noGrp="1"/>
          </p:cNvSpPr>
          <p:nvPr>
            <p:ph type="sldNum" sz="quarter" idx="10"/>
          </p:nvPr>
        </p:nvSpPr>
        <p:spPr/>
        <p:txBody>
          <a:bodyPr/>
          <a:lstStyle/>
          <a:p>
            <a:pPr>
              <a:defRPr/>
            </a:pPr>
            <a:fld id="{0EAF72FD-3CC3-6847-9854-86F674FCBFBD}" type="slidenum">
              <a:rPr lang="en-US" smtClean="0"/>
              <a:pPr>
                <a:defRPr/>
              </a:pPr>
              <a:t>46</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620141-0AB9-45C9-A845-68674B311032}" type="slidenum">
              <a:rPr lang="en-US" smtClean="0"/>
              <a:pPr/>
              <a:t>47</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r>
              <a:rPr lang="en-US" dirty="0">
                <a:latin typeface="Arial" pitchFamily="-84" charset="0"/>
                <a:ea typeface="Arial" pitchFamily="-84" charset="0"/>
                <a:cs typeface="Arial" pitchFamily="-84" charset="0"/>
              </a:rPr>
              <a:t>The courses provided on the California Early Childhood Online (CECO) Web site enable teachers to increase content knowledge and ability to provide developmentally appropriate experiences for children in their care.</a:t>
            </a:r>
            <a:r>
              <a:rPr lang="en-US" dirty="0" smtClean="0">
                <a:latin typeface="Arial" pitchFamily="-84" charset="0"/>
                <a:ea typeface="Arial" pitchFamily="-84" charset="0"/>
                <a:cs typeface="Arial" pitchFamily="-84" charset="0"/>
              </a:rPr>
              <a:t> </a:t>
            </a:r>
          </a:p>
          <a:p>
            <a:endParaRPr lang="en-US" dirty="0" smtClean="0">
              <a:latin typeface="Arial" pitchFamily="-84" charset="0"/>
              <a:ea typeface="Arial" pitchFamily="-84" charset="0"/>
              <a:cs typeface="Arial" pitchFamily="-84" charset="0"/>
            </a:endParaRPr>
          </a:p>
          <a:p>
            <a:r>
              <a:rPr lang="en-US" dirty="0" smtClean="0">
                <a:latin typeface="Arial" pitchFamily="-84" charset="0"/>
                <a:ea typeface="Arial" pitchFamily="-84" charset="0"/>
                <a:cs typeface="Arial" pitchFamily="-84" charset="0"/>
              </a:rPr>
              <a:t>Meeting </a:t>
            </a:r>
            <a:r>
              <a:rPr lang="en-US" dirty="0">
                <a:latin typeface="Arial" pitchFamily="-84" charset="0"/>
                <a:ea typeface="Arial" pitchFamily="-84" charset="0"/>
                <a:cs typeface="Arial" pitchFamily="-84" charset="0"/>
              </a:rPr>
              <a:t>the developmental needs of young children and their families requires a comprehensive approach.</a:t>
            </a:r>
            <a:r>
              <a:rPr lang="en-US" dirty="0" smtClean="0">
                <a:latin typeface="Arial" pitchFamily="-84" charset="0"/>
                <a:ea typeface="Arial" pitchFamily="-84" charset="0"/>
                <a:cs typeface="Arial" pitchFamily="-84" charset="0"/>
              </a:rPr>
              <a:t> </a:t>
            </a:r>
          </a:p>
          <a:p>
            <a:endParaRPr lang="en-US" dirty="0" smtClean="0">
              <a:latin typeface="Arial" pitchFamily="-84" charset="0"/>
              <a:ea typeface="Arial" pitchFamily="-84" charset="0"/>
              <a:cs typeface="Arial" pitchFamily="-84" charset="0"/>
            </a:endParaRPr>
          </a:p>
          <a:p>
            <a:r>
              <a:rPr lang="en-US" dirty="0" smtClean="0">
                <a:latin typeface="Arial" pitchFamily="-84" charset="0"/>
                <a:ea typeface="Arial" pitchFamily="-84" charset="0"/>
                <a:cs typeface="Arial" pitchFamily="-84" charset="0"/>
              </a:rPr>
              <a:t>CECO </a:t>
            </a:r>
            <a:r>
              <a:rPr lang="en-US" dirty="0">
                <a:latin typeface="Arial" pitchFamily="-84" charset="0"/>
                <a:ea typeface="Arial" pitchFamily="-84" charset="0"/>
                <a:cs typeface="Arial" pitchFamily="-84" charset="0"/>
              </a:rPr>
              <a:t>provides access to comprehensive resources and courses in one centralized location to meet the ever-changing needs of the early childhood field.</a:t>
            </a:r>
            <a:r>
              <a:rPr lang="en-US" dirty="0" smtClean="0">
                <a:latin typeface="Arial" pitchFamily="-84" charset="0"/>
                <a:ea typeface="Arial" pitchFamily="-84" charset="0"/>
                <a:cs typeface="Arial" pitchFamily="-84" charset="0"/>
              </a:rPr>
              <a:t> </a:t>
            </a:r>
          </a:p>
          <a:p>
            <a:endParaRPr lang="en-US" dirty="0" smtClean="0">
              <a:latin typeface="Arial" pitchFamily="-84" charset="0"/>
              <a:ea typeface="Arial" pitchFamily="-84" charset="0"/>
              <a:cs typeface="Arial" pitchFamily="-84" charset="0"/>
            </a:endParaRPr>
          </a:p>
          <a:p>
            <a:r>
              <a:rPr lang="en-US" dirty="0" smtClean="0"/>
              <a:t>Use CECO ERS module</a:t>
            </a:r>
            <a:r>
              <a:rPr lang="en-US" baseline="0" dirty="0" smtClean="0"/>
              <a:t> </a:t>
            </a:r>
          </a:p>
          <a:p>
            <a:r>
              <a:rPr lang="en-US" baseline="0" dirty="0" smtClean="0"/>
              <a:t>Use this resource now, it is free until the end of 2015.</a:t>
            </a:r>
            <a:r>
              <a:rPr lang="en-US" dirty="0" smtClean="0"/>
              <a:t> </a:t>
            </a:r>
            <a:r>
              <a:rPr lang="en-US" baseline="0" dirty="0" smtClean="0"/>
              <a:t>Big thanks to CA First 5.</a:t>
            </a:r>
            <a:endParaRPr lang="en-US" dirty="0" smtClean="0"/>
          </a:p>
          <a:p>
            <a:endParaRPr lang="en-US" dirty="0" smtClean="0">
              <a:latin typeface="Arial" pitchFamily="-84" charset="0"/>
              <a:ea typeface="Arial" pitchFamily="-84" charset="0"/>
              <a:cs typeface="Arial" pitchFamily="-84" charset="0"/>
            </a:endParaRPr>
          </a:p>
          <a:p>
            <a:r>
              <a:rPr lang="en-US" dirty="0" smtClean="0">
                <a:latin typeface="Arial" pitchFamily="-84" charset="0"/>
                <a:ea typeface="Arial" pitchFamily="-84" charset="0"/>
                <a:cs typeface="Arial" pitchFamily="-84" charset="0"/>
              </a:rPr>
              <a:t>www.caearlychildhoodonline.org</a:t>
            </a:r>
            <a:endParaRPr lang="en-US" dirty="0">
              <a:latin typeface="Arial" pitchFamily="-84" charset="0"/>
              <a:ea typeface="Arial" pitchFamily="-84" charset="0"/>
              <a:cs typeface="Arial" pitchFamily="-84" charset="0"/>
            </a:endParaRPr>
          </a:p>
        </p:txBody>
      </p:sp>
      <p:sp>
        <p:nvSpPr>
          <p:cNvPr id="58372" name="Slide Number Placeholder 3"/>
          <p:cNvSpPr>
            <a:spLocks noGrp="1"/>
          </p:cNvSpPr>
          <p:nvPr>
            <p:ph type="sldNum" sz="quarter" idx="5"/>
          </p:nvPr>
        </p:nvSpPr>
        <p:spPr>
          <a:noFill/>
        </p:spPr>
        <p:txBody>
          <a:bodyPr/>
          <a:lstStyle/>
          <a:p>
            <a:fld id="{B081B83A-52E9-9342-9CB4-FEBABD869C70}" type="slidenum">
              <a:rPr lang="en-US"/>
              <a:pPr/>
              <a:t>48</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620141-0AB9-45C9-A845-68674B311032}" type="slidenum">
              <a:rPr lang="en-US" smtClean="0"/>
              <a:pPr/>
              <a:t>49</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Arial" charset="0"/>
            </a:endParaRPr>
          </a:p>
        </p:txBody>
      </p:sp>
      <p:sp>
        <p:nvSpPr>
          <p:cNvPr id="131076" name="Slide Number Placeholder 3"/>
          <p:cNvSpPr>
            <a:spLocks noGrp="1"/>
          </p:cNvSpPr>
          <p:nvPr>
            <p:ph type="sldNum" sz="quarter" idx="5"/>
          </p:nvPr>
        </p:nvSpPr>
        <p:spPr bwMode="auto">
          <a:noFill/>
          <a:ln>
            <a:miter lim="800000"/>
            <a:headEnd/>
            <a:tailEnd/>
          </a:ln>
        </p:spPr>
        <p:txBody>
          <a:bodyPr/>
          <a:lstStyle/>
          <a:p>
            <a:pPr defTabSz="936796" eaLnBrk="0" hangingPunct="0"/>
            <a:fld id="{96D4859A-83E5-4ED5-8A2D-97F46F72EE33}" type="slidenum">
              <a:rPr lang="en-US">
                <a:solidFill>
                  <a:srgbClr val="000000"/>
                </a:solidFill>
                <a:latin typeface="Arial" charset="0"/>
              </a:rPr>
              <a:pPr defTabSz="936796" eaLnBrk="0" hangingPunct="0"/>
              <a:t>50</a:t>
            </a:fld>
            <a:endParaRPr lang="en-US" dirty="0">
              <a:solidFill>
                <a:srgbClr val="000000"/>
              </a:solidFill>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Arial" charset="0"/>
            </a:endParaRPr>
          </a:p>
        </p:txBody>
      </p:sp>
      <p:sp>
        <p:nvSpPr>
          <p:cNvPr id="133124" name="Slide Number Placeholder 3"/>
          <p:cNvSpPr>
            <a:spLocks noGrp="1"/>
          </p:cNvSpPr>
          <p:nvPr>
            <p:ph type="sldNum" sz="quarter" idx="5"/>
          </p:nvPr>
        </p:nvSpPr>
        <p:spPr bwMode="auto">
          <a:noFill/>
          <a:ln>
            <a:miter lim="800000"/>
            <a:headEnd/>
            <a:tailEnd/>
          </a:ln>
        </p:spPr>
        <p:txBody>
          <a:bodyPr/>
          <a:lstStyle/>
          <a:p>
            <a:pPr defTabSz="936796" eaLnBrk="0" hangingPunct="0"/>
            <a:r>
              <a:rPr lang="en-US" dirty="0">
                <a:solidFill>
                  <a:srgbClr val="000000"/>
                </a:solidFill>
                <a:latin typeface="Arial" charset="0"/>
              </a:rPr>
              <a:t>1</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ln>
            <a:miter lim="800000"/>
            <a:headEnd/>
            <a:tailEnd/>
          </a:ln>
        </p:spPr>
        <p:txBody>
          <a:bodyPr/>
          <a:lstStyle/>
          <a:p>
            <a:pPr defTabSz="936796" eaLnBrk="0" hangingPunct="0"/>
            <a:fld id="{01059939-F3FD-401C-B2C1-D398AAC54B38}" type="slidenum">
              <a:rPr lang="en-US">
                <a:solidFill>
                  <a:srgbClr val="000000"/>
                </a:solidFill>
                <a:latin typeface="Arial" charset="0"/>
              </a:rPr>
              <a:pPr defTabSz="936796" eaLnBrk="0" hangingPunct="0"/>
              <a:t>7</a:t>
            </a:fld>
            <a:endParaRPr lang="en-US" sz="1100" dirty="0">
              <a:solidFill>
                <a:srgbClr val="000000"/>
              </a:solidFill>
              <a:latin typeface="Times New Roman" pitchFamily="-1" charset="0"/>
            </a:endParaRPr>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charset="0"/>
              </a:rPr>
              <a:t>Observation is the foundation of the DRDP (2015) assessment instrument. </a:t>
            </a:r>
          </a:p>
          <a:p>
            <a:pPr eaLnBrk="1" hangingPunct="1">
              <a:spcBef>
                <a:spcPct val="0"/>
              </a:spcBef>
            </a:pPr>
            <a:r>
              <a:rPr lang="en-US" dirty="0" smtClean="0">
                <a:latin typeface="Arial" charset="0"/>
              </a:rPr>
              <a:t>It is NOT a test.</a:t>
            </a:r>
          </a:p>
          <a:p>
            <a:pPr eaLnBrk="1" hangingPunct="1">
              <a:spcBef>
                <a:spcPct val="0"/>
              </a:spcBef>
            </a:pPr>
            <a:r>
              <a:rPr lang="en-US" dirty="0" smtClean="0">
                <a:latin typeface="Arial" charset="0"/>
              </a:rPr>
              <a:t>Not a checklist</a:t>
            </a:r>
          </a:p>
          <a:p>
            <a:pPr eaLnBrk="1" hangingPunct="1">
              <a:spcBef>
                <a:spcPct val="0"/>
              </a:spcBef>
            </a:pPr>
            <a:r>
              <a:rPr lang="en-US" dirty="0" smtClean="0">
                <a:latin typeface="Arial" charset="0"/>
              </a:rPr>
              <a:t>Not a right or wrong list</a:t>
            </a:r>
          </a:p>
          <a:p>
            <a:pPr eaLnBrk="1" hangingPunct="1">
              <a:spcBef>
                <a:spcPct val="0"/>
              </a:spcBef>
            </a:pPr>
            <a:r>
              <a:rPr lang="en-US" dirty="0" smtClean="0">
                <a:latin typeface="Arial" charset="0"/>
              </a:rPr>
              <a:t>Authentic assessment is a recommended practice and includes the ongoing documentation of what children are able to accomplish. California has consistently</a:t>
            </a:r>
            <a:r>
              <a:rPr lang="en-US" baseline="0" dirty="0" smtClean="0">
                <a:latin typeface="Arial" charset="0"/>
              </a:rPr>
              <a:t> pulled researchers together to write what typical development looks like based on the research, then complete research studies to ensure the instrument reflects development and get feedback from </a:t>
            </a:r>
            <a:r>
              <a:rPr lang="en-US" baseline="0" dirty="0" err="1" smtClean="0">
                <a:latin typeface="Arial" charset="0"/>
              </a:rPr>
              <a:t>teachers.This</a:t>
            </a:r>
            <a:r>
              <a:rPr lang="en-US" baseline="0" dirty="0" smtClean="0">
                <a:latin typeface="Arial" charset="0"/>
              </a:rPr>
              <a:t> is a very stringent process that California has followed to ensure a quality instrument that is valid and reliable. </a:t>
            </a:r>
            <a:endParaRPr lang="en-US" dirty="0" smtClean="0">
              <a:latin typeface="Arial" charset="0"/>
            </a:endParaRPr>
          </a:p>
          <a:p>
            <a:pPr eaLnBrk="1" hangingPunct="1">
              <a:spcBef>
                <a:spcPct val="0"/>
              </a:spcBef>
            </a:pPr>
            <a:endParaRPr lang="en-US" dirty="0" smtClean="0">
              <a:latin typeface="Arial" charset="0"/>
            </a:endParaRPr>
          </a:p>
          <a:p>
            <a:pPr eaLnBrk="1" hangingPunct="1">
              <a:spcBef>
                <a:spcPct val="0"/>
              </a:spcBef>
            </a:pPr>
            <a:endParaRPr lang="en-US" dirty="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Currently there are three assessments used for children before</a:t>
            </a:r>
            <a:r>
              <a:rPr lang="en-US" baseline="0" dirty="0" smtClean="0"/>
              <a:t> kindergarten</a:t>
            </a:r>
            <a:r>
              <a:rPr lang="en-US" dirty="0" smtClean="0"/>
              <a:t> </a:t>
            </a:r>
            <a:r>
              <a:rPr lang="en-US" baseline="0" dirty="0" smtClean="0"/>
              <a:t>entry. </a:t>
            </a:r>
            <a:endParaRPr lang="en-US" dirty="0" smtClean="0"/>
          </a:p>
          <a:p>
            <a:r>
              <a:rPr lang="en-US" dirty="0" smtClean="0"/>
              <a:t>The DRDP-IT and the DRDP-PS are aligned to the Early Learning and Development System. Children with IEPs receive two assessments</a:t>
            </a:r>
            <a:r>
              <a:rPr lang="en-US" baseline="0" dirty="0" smtClean="0"/>
              <a:t> the ACCESS  and the age appropriate instrument. </a:t>
            </a:r>
          </a:p>
          <a:p>
            <a:r>
              <a:rPr lang="en-US" baseline="0" dirty="0" smtClean="0"/>
              <a:t>The DRDP 2015 replaces these three instruments. </a:t>
            </a:r>
            <a:endParaRPr lang="en-US" dirty="0" smtClean="0"/>
          </a:p>
          <a:p>
            <a:r>
              <a:rPr lang="en-US" dirty="0" smtClean="0"/>
              <a:t>.</a:t>
            </a:r>
          </a:p>
          <a:p>
            <a:r>
              <a:rPr lang="en-US" baseline="0" dirty="0" smtClean="0"/>
              <a:t>Effective </a:t>
            </a:r>
            <a:r>
              <a:rPr lang="en-US" dirty="0" smtClean="0"/>
              <a:t>f</a:t>
            </a:r>
            <a:r>
              <a:rPr lang="en-US" baseline="0" dirty="0" smtClean="0"/>
              <a:t>all of 2015, the DRDP 2015 is required of all EESD programs and Special Education Programs and it is required for all children with an  IFSPs and IEPS. (new contract year 2015-16).</a:t>
            </a:r>
            <a:endParaRPr lang="en-US" dirty="0" smtClean="0"/>
          </a:p>
        </p:txBody>
      </p:sp>
      <p:sp>
        <p:nvSpPr>
          <p:cNvPr id="47108" name="Slide Number Placeholder 3"/>
          <p:cNvSpPr>
            <a:spLocks noGrp="1"/>
          </p:cNvSpPr>
          <p:nvPr>
            <p:ph type="sldNum" sz="quarter" idx="5"/>
          </p:nvPr>
        </p:nvSpPr>
        <p:spPr bwMode="auto">
          <a:noFill/>
          <a:ln>
            <a:miter lim="800000"/>
            <a:headEnd/>
            <a:tailEnd/>
          </a:ln>
        </p:spPr>
        <p:txBody>
          <a:bodyPr/>
          <a:lstStyle/>
          <a:p>
            <a:fld id="{04050ED1-CF50-4028-8455-97266DEB787C}" type="slidenum">
              <a:rPr lang="en-US"/>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latin typeface="Arial" charset="0"/>
                <a:cs typeface="Arial" charset="0"/>
              </a:rPr>
              <a:t>The DRDP aligns with the:</a:t>
            </a:r>
          </a:p>
          <a:p>
            <a:pPr eaLnBrk="1" hangingPunct="1">
              <a:buFontTx/>
              <a:buChar char="•"/>
            </a:pPr>
            <a:r>
              <a:rPr lang="en-US" dirty="0" smtClean="0">
                <a:latin typeface="Arial" charset="0"/>
                <a:cs typeface="Arial" charset="0"/>
              </a:rPr>
              <a:t>Infant and Toddler Early Learning and Development Foundations </a:t>
            </a:r>
          </a:p>
          <a:p>
            <a:pPr eaLnBrk="1" hangingPunct="1">
              <a:buFontTx/>
              <a:buChar char="•"/>
            </a:pPr>
            <a:r>
              <a:rPr lang="en-US" dirty="0" smtClean="0">
                <a:latin typeface="Arial" charset="0"/>
                <a:cs typeface="Arial" charset="0"/>
              </a:rPr>
              <a:t>Preschool Learning Foundations, Volumes 1-3</a:t>
            </a:r>
          </a:p>
          <a:p>
            <a:pPr eaLnBrk="1" hangingPunct="1">
              <a:buFontTx/>
              <a:buChar char="•"/>
            </a:pPr>
            <a:r>
              <a:rPr lang="en-US" dirty="0" smtClean="0">
                <a:latin typeface="Arial" charset="0"/>
                <a:cs typeface="Arial" charset="0"/>
              </a:rPr>
              <a:t>Common Core Standards</a:t>
            </a:r>
          </a:p>
          <a:p>
            <a:pPr eaLnBrk="1" hangingPunct="1">
              <a:buFontTx/>
              <a:buChar char="•"/>
            </a:pPr>
            <a:r>
              <a:rPr lang="en-US" dirty="0" smtClean="0">
                <a:latin typeface="Arial" charset="0"/>
                <a:cs typeface="Arial" charset="0"/>
              </a:rPr>
              <a:t>Head Start Child Development and Early Learning Framework</a:t>
            </a:r>
          </a:p>
          <a:p>
            <a:pPr eaLnBrk="1" hangingPunct="1"/>
            <a:endParaRPr lang="en-US" dirty="0" smtClean="0">
              <a:latin typeface="Arial" charset="0"/>
              <a:cs typeface="Arial" charset="0"/>
            </a:endParaRPr>
          </a:p>
          <a:p>
            <a:pPr eaLnBrk="1" hangingPunct="1"/>
            <a:r>
              <a:rPr lang="en-US" dirty="0" smtClean="0">
                <a:latin typeface="Arial" charset="0"/>
                <a:cs typeface="Arial" charset="0"/>
              </a:rPr>
              <a:t>Now let’s look at the instrument in more detail…</a:t>
            </a:r>
          </a:p>
        </p:txBody>
      </p:sp>
      <p:sp>
        <p:nvSpPr>
          <p:cNvPr id="36868" name="Slide Number Placeholder 3"/>
          <p:cNvSpPr>
            <a:spLocks noGrp="1"/>
          </p:cNvSpPr>
          <p:nvPr>
            <p:ph type="sldNum" sz="quarter" idx="5"/>
          </p:nvPr>
        </p:nvSpPr>
        <p:spPr bwMode="auto">
          <a:noFill/>
          <a:ln>
            <a:miter lim="800000"/>
            <a:headEnd/>
            <a:tailEnd/>
          </a:ln>
        </p:spPr>
        <p:txBody>
          <a:bodyPr/>
          <a:lstStyle/>
          <a:p>
            <a:r>
              <a:rPr lang="en-US" dirty="0"/>
              <a:t>1</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txBox="1">
            <a:spLocks noGrp="1" noChangeArrowheads="1"/>
          </p:cNvSpPr>
          <p:nvPr/>
        </p:nvSpPr>
        <p:spPr bwMode="auto">
          <a:xfrm>
            <a:off x="4008705" y="8876710"/>
            <a:ext cx="3066733" cy="467281"/>
          </a:xfrm>
          <a:prstGeom prst="rect">
            <a:avLst/>
          </a:prstGeom>
          <a:noFill/>
          <a:ln w="9525">
            <a:noFill/>
            <a:miter lim="800000"/>
            <a:headEnd/>
            <a:tailEnd/>
          </a:ln>
        </p:spPr>
        <p:txBody>
          <a:bodyPr lIns="93836" tIns="46918" rIns="93836" bIns="46918" anchor="b">
            <a:prstTxWarp prst="textNoShape">
              <a:avLst/>
            </a:prstTxWarp>
          </a:bodyPr>
          <a:lstStyle/>
          <a:p>
            <a:pPr algn="r"/>
            <a:fld id="{425E7CC4-C6AB-A148-AB69-C51FBFCA80E8}" type="slidenum">
              <a:rPr lang="en-US" sz="1200"/>
              <a:pPr algn="r"/>
              <a:t>10</a:t>
            </a:fld>
            <a:endParaRPr lang="en-US" sz="1200" dirty="0"/>
          </a:p>
        </p:txBody>
      </p:sp>
      <p:sp>
        <p:nvSpPr>
          <p:cNvPr id="172035" name="Rectangle 2"/>
          <p:cNvSpPr>
            <a:spLocks noGrp="1" noRot="1" noChangeAspect="1" noChangeArrowheads="1" noTextEdit="1"/>
          </p:cNvSpPr>
          <p:nvPr>
            <p:ph type="sldImg"/>
          </p:nvPr>
        </p:nvSpPr>
        <p:spPr>
          <a:xfrm>
            <a:off x="1206500" y="703263"/>
            <a:ext cx="4670425" cy="3503612"/>
          </a:xfrm>
          <a:solidFill>
            <a:srgbClr val="FFFFFF"/>
          </a:solidFill>
          <a:ln/>
        </p:spPr>
      </p:sp>
      <p:sp>
        <p:nvSpPr>
          <p:cNvPr id="172036" name="Rectangle 3"/>
          <p:cNvSpPr>
            <a:spLocks noGrp="1" noChangeArrowheads="1"/>
          </p:cNvSpPr>
          <p:nvPr>
            <p:ph type="body" idx="1"/>
          </p:nvPr>
        </p:nvSpPr>
        <p:spPr>
          <a:xfrm>
            <a:off x="393171" y="4366154"/>
            <a:ext cx="6290733" cy="4203903"/>
          </a:xfrm>
          <a:solidFill>
            <a:srgbClr val="FFFFFF"/>
          </a:solidFill>
          <a:ln/>
        </p:spPr>
        <p:txBody>
          <a:bodyPr/>
          <a:lstStyle/>
          <a:p>
            <a:pPr marL="234589" indent="-234589">
              <a:spcBef>
                <a:spcPts val="462"/>
              </a:spcBef>
            </a:pPr>
            <a:r>
              <a:rPr lang="en-US" dirty="0">
                <a:latin typeface="Arial" pitchFamily="-84" charset="0"/>
                <a:ea typeface="ＭＳ Ｐゴシック" pitchFamily="-84" charset="-128"/>
                <a:cs typeface="ＭＳ Ｐゴシック" pitchFamily="-84" charset="-128"/>
              </a:rPr>
              <a:t>HO: CAELDS AND IMPLEMENTATION GUIDE</a:t>
            </a:r>
          </a:p>
          <a:p>
            <a:pPr marL="234589" indent="-234589">
              <a:spcBef>
                <a:spcPts val="462"/>
              </a:spcBef>
            </a:pPr>
            <a:r>
              <a:rPr lang="en-US" dirty="0">
                <a:latin typeface="Arial" pitchFamily="-84" charset="0"/>
                <a:ea typeface="ＭＳ Ｐゴシック" pitchFamily="-84" charset="-128"/>
                <a:cs typeface="ＭＳ Ｐゴシック" pitchFamily="-84" charset="-128"/>
              </a:rPr>
              <a:t>This is the CAELDS. We are familiar with </a:t>
            </a:r>
            <a:r>
              <a:rPr lang="en-US" dirty="0" smtClean="0">
                <a:latin typeface="Arial" pitchFamily="-84" charset="0"/>
                <a:ea typeface="ＭＳ Ｐゴシック" pitchFamily="-84" charset="-128"/>
                <a:cs typeface="ＭＳ Ｐゴシック" pitchFamily="-84" charset="-128"/>
              </a:rPr>
              <a:t>how all the components fit together and support what we know is appropriate for early childhood.</a:t>
            </a:r>
            <a:endParaRPr lang="en-US" dirty="0">
              <a:latin typeface="Arial" pitchFamily="-84" charset="0"/>
              <a:ea typeface="ＭＳ Ｐゴシック" pitchFamily="-84" charset="-128"/>
              <a:cs typeface="ＭＳ Ｐゴシック" pitchFamily="-84" charset="-128"/>
            </a:endParaRPr>
          </a:p>
          <a:p>
            <a:pPr marL="234589" indent="-234589">
              <a:spcBef>
                <a:spcPts val="462"/>
              </a:spcBef>
            </a:pPr>
            <a:r>
              <a:rPr lang="en-US" dirty="0">
                <a:latin typeface="Arial" pitchFamily="-84" charset="0"/>
                <a:ea typeface="ＭＳ Ｐゴシック" pitchFamily="-84" charset="-128"/>
                <a:cs typeface="ＭＳ Ｐゴシック" pitchFamily="-84" charset="-128"/>
              </a:rPr>
              <a:t>As an administrator, are you able to find all the resources needed within each component?</a:t>
            </a:r>
          </a:p>
          <a:p>
            <a:pPr marL="234589" indent="-234589">
              <a:spcBef>
                <a:spcPts val="462"/>
              </a:spcBef>
            </a:pPr>
            <a:r>
              <a:rPr lang="en-US" dirty="0" smtClean="0">
                <a:latin typeface="Arial" pitchFamily="-84" charset="0"/>
                <a:ea typeface="ＭＳ Ｐゴシック" pitchFamily="-84" charset="-128"/>
                <a:cs typeface="ＭＳ Ｐゴシック" pitchFamily="-84" charset="-128"/>
              </a:rPr>
              <a:t>Let us start with the DR assessment system. There is an implementation guide in </a:t>
            </a:r>
            <a:r>
              <a:rPr lang="en-US" dirty="0">
                <a:latin typeface="Arial" pitchFamily="-84" charset="0"/>
                <a:ea typeface="ＭＳ Ｐゴシック" pitchFamily="-84" charset="-128"/>
                <a:cs typeface="ＭＳ Ｐゴシック" pitchFamily="-84" charset="-128"/>
              </a:rPr>
              <a:t>your folder (it can also be found on the Web site) to help administrators and their staff embed the DR system in to their programs.</a:t>
            </a:r>
          </a:p>
          <a:p>
            <a:pPr marL="234589" indent="-234589">
              <a:spcBef>
                <a:spcPts val="462"/>
              </a:spcBef>
            </a:pPr>
            <a:r>
              <a:rPr lang="en-US" dirty="0">
                <a:latin typeface="Arial" pitchFamily="-84" charset="0"/>
                <a:ea typeface="ＭＳ Ｐゴシック" pitchFamily="-84" charset="-128"/>
                <a:cs typeface="ＭＳ Ｐゴシック" pitchFamily="-84" charset="-128"/>
              </a:rPr>
              <a:t>On the DR Web site, there are resources for administrators to use with their staff. Under the regional </a:t>
            </a:r>
            <a:r>
              <a:rPr lang="en-US" dirty="0" smtClean="0">
                <a:latin typeface="Arial" pitchFamily="-84" charset="0"/>
                <a:ea typeface="ＭＳ Ｐゴシック" pitchFamily="-84" charset="-128"/>
                <a:cs typeface="ＭＳ Ｐゴシック" pitchFamily="-84" charset="-128"/>
              </a:rPr>
              <a:t>training link http://www.desiredresults.us/trainings_regional.htm, </a:t>
            </a:r>
            <a:r>
              <a:rPr lang="en-US" dirty="0">
                <a:latin typeface="Arial" pitchFamily="-84" charset="0"/>
                <a:ea typeface="ＭＳ Ｐゴシック" pitchFamily="-84" charset="-128"/>
                <a:cs typeface="ＭＳ Ｐゴシック" pitchFamily="-84" charset="-128"/>
              </a:rPr>
              <a:t>there are activities to conduct with your staff as you train them on observation an the DR process.</a:t>
            </a:r>
          </a:p>
          <a:p>
            <a:pPr marL="234589" indent="-234589">
              <a:spcBef>
                <a:spcPts val="462"/>
              </a:spcBef>
            </a:pPr>
            <a:r>
              <a:rPr lang="en-US" dirty="0">
                <a:latin typeface="Arial" pitchFamily="-84" charset="0"/>
                <a:ea typeface="ＭＳ Ｐゴシック" pitchFamily="-84" charset="-128"/>
                <a:cs typeface="ＭＳ Ｐゴシック" pitchFamily="-84" charset="-128"/>
              </a:rPr>
              <a:t>We will talk more about resources as we go throughout the day </a:t>
            </a:r>
            <a:endParaRPr lang="en-US" dirty="0">
              <a:latin typeface="Myriad-Roman" charset="0"/>
              <a:ea typeface="ＭＳ Ｐゴシック" pitchFamily="-84" charset="-128"/>
              <a:cs typeface="ＭＳ Ｐゴシック" pitchFamily="-8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 typeface="Arial" pitchFamily="34" charset="0"/>
              <a:buChar char="•"/>
            </a:pPr>
            <a:r>
              <a:rPr lang="en-US" dirty="0" smtClean="0">
                <a:latin typeface="Arial" charset="0"/>
              </a:rPr>
              <a:t>The DRDP (2015) includes new domains not previously assessed.</a:t>
            </a:r>
          </a:p>
          <a:p>
            <a:pPr eaLnBrk="1" hangingPunct="1">
              <a:spcBef>
                <a:spcPct val="0"/>
              </a:spcBef>
              <a:buFont typeface="Arial" pitchFamily="34" charset="0"/>
              <a:buChar char="•"/>
            </a:pPr>
            <a:r>
              <a:rPr lang="en-US" dirty="0" smtClean="0">
                <a:latin typeface="Arial" charset="0"/>
              </a:rPr>
              <a:t>Given the continuum from birth through age five, new developmental levels have been added.</a:t>
            </a:r>
          </a:p>
          <a:p>
            <a:pPr eaLnBrk="1" hangingPunct="1">
              <a:spcBef>
                <a:spcPct val="0"/>
              </a:spcBef>
              <a:buFont typeface="Arial" pitchFamily="34" charset="0"/>
              <a:buChar char="•"/>
            </a:pPr>
            <a:r>
              <a:rPr lang="en-US" dirty="0" smtClean="0">
                <a:latin typeface="Arial" charset="0"/>
              </a:rPr>
              <a:t>New measures have been developed both in the new domains and the existing domains.</a:t>
            </a:r>
          </a:p>
          <a:p>
            <a:pPr eaLnBrk="1" hangingPunct="1">
              <a:spcBef>
                <a:spcPct val="0"/>
              </a:spcBef>
              <a:buFont typeface="Arial" pitchFamily="34" charset="0"/>
              <a:buChar char="•"/>
            </a:pPr>
            <a:r>
              <a:rPr lang="en-US" dirty="0" smtClean="0">
                <a:latin typeface="Arial" charset="0"/>
              </a:rPr>
              <a:t>The number of measures will differ from the existing DRDP instruments due to the new domains and the developmental continuum.</a:t>
            </a:r>
          </a:p>
          <a:p>
            <a:pPr>
              <a:spcBef>
                <a:spcPct val="0"/>
              </a:spcBef>
              <a:buFont typeface="Arial" pitchFamily="34" charset="0"/>
              <a:buChar char="•"/>
            </a:pPr>
            <a:r>
              <a:rPr lang="en-US" dirty="0" smtClean="0">
                <a:latin typeface="Arial" charset="0"/>
              </a:rPr>
              <a:t>There are more changes for special education assessor, e.g., </a:t>
            </a:r>
            <a:r>
              <a:rPr lang="en-US" baseline="0" dirty="0" smtClean="0">
                <a:latin typeface="Arial" charset="0"/>
              </a:rPr>
              <a:t>the page orientation</a:t>
            </a:r>
            <a:r>
              <a:rPr lang="en-US" dirty="0" smtClean="0">
                <a:latin typeface="Arial" charset="0"/>
              </a:rPr>
              <a:t> </a:t>
            </a:r>
            <a:r>
              <a:rPr lang="en-US" baseline="0" dirty="0" smtClean="0">
                <a:latin typeface="Arial" charset="0"/>
              </a:rPr>
              <a:t>is now horizontal,</a:t>
            </a:r>
            <a:r>
              <a:rPr lang="en-US" dirty="0" smtClean="0">
                <a:latin typeface="Arial" charset="0"/>
              </a:rPr>
              <a:t> </a:t>
            </a:r>
            <a:r>
              <a:rPr lang="en-US" baseline="0" dirty="0" smtClean="0">
                <a:latin typeface="Arial" charset="0"/>
              </a:rPr>
              <a:t>and the developmental levels are named and not numbered. </a:t>
            </a:r>
            <a:endParaRPr lang="en-US" dirty="0" smtClean="0">
              <a:latin typeface="Arial" charset="0"/>
            </a:endParaRPr>
          </a:p>
          <a:p>
            <a:pPr eaLnBrk="1" hangingPunct="1">
              <a:spcBef>
                <a:spcPct val="0"/>
              </a:spcBef>
            </a:pPr>
            <a:endParaRPr lang="en-US" dirty="0" smtClean="0">
              <a:latin typeface="Arial" charset="0"/>
            </a:endParaRPr>
          </a:p>
          <a:p>
            <a:pPr eaLnBrk="1" hangingPunct="1">
              <a:spcBef>
                <a:spcPct val="0"/>
              </a:spcBef>
            </a:pPr>
            <a:r>
              <a:rPr lang="en-US" dirty="0" smtClean="0">
                <a:latin typeface="Arial" charset="0"/>
              </a:rPr>
              <a:t>Trainer note: Participants are familiar with these terms, but there are additions to each category. The number of measures completed depends on the age of the child being assessed. </a:t>
            </a:r>
          </a:p>
        </p:txBody>
      </p:sp>
      <p:sp>
        <p:nvSpPr>
          <p:cNvPr id="49156" name="Slide Number Placeholder 3"/>
          <p:cNvSpPr>
            <a:spLocks noGrp="1"/>
          </p:cNvSpPr>
          <p:nvPr>
            <p:ph type="sldNum" sz="quarter" idx="5"/>
          </p:nvPr>
        </p:nvSpPr>
        <p:spPr bwMode="auto">
          <a:noFill/>
          <a:ln>
            <a:miter lim="800000"/>
            <a:headEnd/>
            <a:tailEnd/>
          </a:ln>
        </p:spPr>
        <p:txBody>
          <a:bodyPr/>
          <a:lstStyle/>
          <a:p>
            <a:pPr defTabSz="936796" eaLnBrk="0" hangingPunct="0"/>
            <a:fld id="{756D912C-4B83-41F9-8EAC-65199F26BB6A}" type="slidenum">
              <a:rPr lang="en-US">
                <a:solidFill>
                  <a:srgbClr val="000000"/>
                </a:solidFill>
                <a:latin typeface="Arial" charset="0"/>
              </a:rPr>
              <a:pPr defTabSz="936796" eaLnBrk="0" hangingPunct="0"/>
              <a:t>11</a:t>
            </a:fld>
            <a:endParaRPr lang="en-US" dirty="0">
              <a:solidFill>
                <a:srgbClr val="000000"/>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11D0AF-60F5-4A7B-A0F2-6380295F8496}" type="datetime1">
              <a:rPr lang="en-US" smtClean="0"/>
              <a:pPr/>
              <a:t>9/8/2015</a:t>
            </a:fld>
            <a:endParaRPr lang="en-US" dirty="0"/>
          </a:p>
        </p:txBody>
      </p:sp>
      <p:sp>
        <p:nvSpPr>
          <p:cNvPr id="5" name="Footer Placeholder 4"/>
          <p:cNvSpPr>
            <a:spLocks noGrp="1"/>
          </p:cNvSpPr>
          <p:nvPr>
            <p:ph type="ftr" sz="quarter" idx="11"/>
          </p:nvPr>
        </p:nvSpPr>
        <p:spPr/>
        <p:txBody>
          <a:bodyPr/>
          <a:lstStyle/>
          <a:p>
            <a:r>
              <a:rPr lang="en-US" dirty="0" smtClean="0"/>
              <a:t>©2015 California Department of Education - All rights reserved</a:t>
            </a:r>
            <a:endParaRPr lang="en-US" dirty="0"/>
          </a:p>
        </p:txBody>
      </p:sp>
      <p:sp>
        <p:nvSpPr>
          <p:cNvPr id="6" name="Slide Number Placeholder 5"/>
          <p:cNvSpPr>
            <a:spLocks noGrp="1"/>
          </p:cNvSpPr>
          <p:nvPr>
            <p:ph type="sldNum" sz="quarter" idx="12"/>
          </p:nvPr>
        </p:nvSpPr>
        <p:spPr/>
        <p:txBody>
          <a:bodyPr/>
          <a:lstStyle/>
          <a:p>
            <a:fld id="{2BF1E6B0-A63A-4C28-AA28-E4DFECAC834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260AFF-8E92-4A8E-9F25-5839DFC26CBB}" type="datetime1">
              <a:rPr lang="en-US" smtClean="0"/>
              <a:pPr/>
              <a:t>9/8/2015</a:t>
            </a:fld>
            <a:endParaRPr lang="en-US" dirty="0"/>
          </a:p>
        </p:txBody>
      </p:sp>
      <p:sp>
        <p:nvSpPr>
          <p:cNvPr id="5" name="Footer Placeholder 4"/>
          <p:cNvSpPr>
            <a:spLocks noGrp="1"/>
          </p:cNvSpPr>
          <p:nvPr>
            <p:ph type="ftr" sz="quarter" idx="11"/>
          </p:nvPr>
        </p:nvSpPr>
        <p:spPr/>
        <p:txBody>
          <a:bodyPr/>
          <a:lstStyle/>
          <a:p>
            <a:r>
              <a:rPr lang="en-US" dirty="0" smtClean="0"/>
              <a:t>©2015 California Department of Education - All rights reserved</a:t>
            </a:r>
            <a:endParaRPr lang="en-US" dirty="0"/>
          </a:p>
        </p:txBody>
      </p:sp>
      <p:sp>
        <p:nvSpPr>
          <p:cNvPr id="6" name="Slide Number Placeholder 5"/>
          <p:cNvSpPr>
            <a:spLocks noGrp="1"/>
          </p:cNvSpPr>
          <p:nvPr>
            <p:ph type="sldNum" sz="quarter" idx="12"/>
          </p:nvPr>
        </p:nvSpPr>
        <p:spPr/>
        <p:txBody>
          <a:bodyPr/>
          <a:lstStyle/>
          <a:p>
            <a:fld id="{2BF1E6B0-A63A-4C28-AA28-E4DFECAC834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7D4ACC-A126-40B7-B5DD-1D9636BCD618}" type="datetime1">
              <a:rPr lang="en-US" smtClean="0"/>
              <a:pPr/>
              <a:t>9/8/2015</a:t>
            </a:fld>
            <a:endParaRPr lang="en-US" dirty="0"/>
          </a:p>
        </p:txBody>
      </p:sp>
      <p:sp>
        <p:nvSpPr>
          <p:cNvPr id="5" name="Footer Placeholder 4"/>
          <p:cNvSpPr>
            <a:spLocks noGrp="1"/>
          </p:cNvSpPr>
          <p:nvPr>
            <p:ph type="ftr" sz="quarter" idx="11"/>
          </p:nvPr>
        </p:nvSpPr>
        <p:spPr/>
        <p:txBody>
          <a:bodyPr/>
          <a:lstStyle/>
          <a:p>
            <a:r>
              <a:rPr lang="en-US" dirty="0" smtClean="0"/>
              <a:t>©2015 California Department of Education - All rights reserved</a:t>
            </a:r>
            <a:endParaRPr lang="en-US" dirty="0"/>
          </a:p>
        </p:txBody>
      </p:sp>
      <p:sp>
        <p:nvSpPr>
          <p:cNvPr id="6" name="Slide Number Placeholder 5"/>
          <p:cNvSpPr>
            <a:spLocks noGrp="1"/>
          </p:cNvSpPr>
          <p:nvPr>
            <p:ph type="sldNum" sz="quarter" idx="12"/>
          </p:nvPr>
        </p:nvSpPr>
        <p:spPr/>
        <p:txBody>
          <a:bodyPr/>
          <a:lstStyle/>
          <a:p>
            <a:fld id="{2BF1E6B0-A63A-4C28-AA28-E4DFECAC8348}"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0"/>
            <a:ext cx="72390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838200" y="1600200"/>
            <a:ext cx="381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00600" y="1600200"/>
            <a:ext cx="381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838200" y="3924300"/>
            <a:ext cx="381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800600" y="3924300"/>
            <a:ext cx="381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sldNum" sz="quarter" idx="10"/>
          </p:nvPr>
        </p:nvSpPr>
        <p:spPr>
          <a:ln/>
        </p:spPr>
        <p:txBody>
          <a:bodyPr/>
          <a:lstStyle>
            <a:lvl1pPr>
              <a:defRPr/>
            </a:lvl1pPr>
          </a:lstStyle>
          <a:p>
            <a:fld id="{8A163CCF-A911-4242-B0B2-7CDFEB4D4F6D}" type="slidenum">
              <a:rPr lang="en-US"/>
              <a:pPr/>
              <a:t>‹#›</a:t>
            </a:fld>
            <a:endParaRPr lang="en-US"/>
          </a:p>
        </p:txBody>
      </p:sp>
    </p:spTree>
    <p:extLst>
      <p:ext uri="{BB962C8B-B14F-4D97-AF65-F5344CB8AC3E}">
        <p14:creationId xmlns:p14="http://schemas.microsoft.com/office/powerpoint/2010/main" val="3719441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239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6002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6002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sldNum" sz="quarter" idx="10"/>
          </p:nvPr>
        </p:nvSpPr>
        <p:spPr>
          <a:ln/>
        </p:spPr>
        <p:txBody>
          <a:bodyPr/>
          <a:lstStyle>
            <a:lvl1pPr>
              <a:defRPr/>
            </a:lvl1pPr>
          </a:lstStyle>
          <a:p>
            <a:fld id="{D273A879-51E6-1342-A531-7A5B14FBF868}" type="slidenum">
              <a:rPr lang="en-US"/>
              <a:pPr/>
              <a:t>‹#›</a:t>
            </a:fld>
            <a:endParaRPr lang="en-US"/>
          </a:p>
        </p:txBody>
      </p:sp>
    </p:spTree>
    <p:extLst>
      <p:ext uri="{BB962C8B-B14F-4D97-AF65-F5344CB8AC3E}">
        <p14:creationId xmlns:p14="http://schemas.microsoft.com/office/powerpoint/2010/main" val="1639586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51E399-E6EB-4966-A4DE-84F0F4A88505}" type="datetime1">
              <a:rPr lang="en-US" smtClean="0"/>
              <a:pPr/>
              <a:t>9/8/2015</a:t>
            </a:fld>
            <a:endParaRPr lang="en-US" dirty="0"/>
          </a:p>
        </p:txBody>
      </p:sp>
      <p:sp>
        <p:nvSpPr>
          <p:cNvPr id="5" name="Footer Placeholder 4"/>
          <p:cNvSpPr>
            <a:spLocks noGrp="1"/>
          </p:cNvSpPr>
          <p:nvPr>
            <p:ph type="ftr" sz="quarter" idx="11"/>
          </p:nvPr>
        </p:nvSpPr>
        <p:spPr/>
        <p:txBody>
          <a:bodyPr/>
          <a:lstStyle/>
          <a:p>
            <a:r>
              <a:rPr lang="en-US" dirty="0" smtClean="0"/>
              <a:t>©2015 California Department of Education - All rights reserved</a:t>
            </a:r>
            <a:endParaRPr lang="en-US" dirty="0"/>
          </a:p>
        </p:txBody>
      </p:sp>
      <p:sp>
        <p:nvSpPr>
          <p:cNvPr id="6" name="Slide Number Placeholder 5"/>
          <p:cNvSpPr>
            <a:spLocks noGrp="1"/>
          </p:cNvSpPr>
          <p:nvPr>
            <p:ph type="sldNum" sz="quarter" idx="12"/>
          </p:nvPr>
        </p:nvSpPr>
        <p:spPr/>
        <p:txBody>
          <a:bodyPr/>
          <a:lstStyle/>
          <a:p>
            <a:fld id="{2BF1E6B0-A63A-4C28-AA28-E4DFECAC834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B8C2C0-6DA7-4E55-8E37-AEF7214C7D82}" type="datetime1">
              <a:rPr lang="en-US" smtClean="0"/>
              <a:pPr/>
              <a:t>9/8/2015</a:t>
            </a:fld>
            <a:endParaRPr lang="en-US" dirty="0"/>
          </a:p>
        </p:txBody>
      </p:sp>
      <p:sp>
        <p:nvSpPr>
          <p:cNvPr id="5" name="Footer Placeholder 4"/>
          <p:cNvSpPr>
            <a:spLocks noGrp="1"/>
          </p:cNvSpPr>
          <p:nvPr>
            <p:ph type="ftr" sz="quarter" idx="11"/>
          </p:nvPr>
        </p:nvSpPr>
        <p:spPr/>
        <p:txBody>
          <a:bodyPr/>
          <a:lstStyle/>
          <a:p>
            <a:r>
              <a:rPr lang="en-US" dirty="0" smtClean="0"/>
              <a:t>©2015 California Department of Education - All rights reserved</a:t>
            </a:r>
            <a:endParaRPr lang="en-US" dirty="0"/>
          </a:p>
        </p:txBody>
      </p:sp>
      <p:sp>
        <p:nvSpPr>
          <p:cNvPr id="6" name="Slide Number Placeholder 5"/>
          <p:cNvSpPr>
            <a:spLocks noGrp="1"/>
          </p:cNvSpPr>
          <p:nvPr>
            <p:ph type="sldNum" sz="quarter" idx="12"/>
          </p:nvPr>
        </p:nvSpPr>
        <p:spPr/>
        <p:txBody>
          <a:bodyPr/>
          <a:lstStyle/>
          <a:p>
            <a:fld id="{2BF1E6B0-A63A-4C28-AA28-E4DFECAC834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26BF53-A847-4781-A439-C8A55A1D829E}" type="datetime1">
              <a:rPr lang="en-US" smtClean="0"/>
              <a:pPr/>
              <a:t>9/8/2015</a:t>
            </a:fld>
            <a:endParaRPr lang="en-US" dirty="0"/>
          </a:p>
        </p:txBody>
      </p:sp>
      <p:sp>
        <p:nvSpPr>
          <p:cNvPr id="6" name="Footer Placeholder 5"/>
          <p:cNvSpPr>
            <a:spLocks noGrp="1"/>
          </p:cNvSpPr>
          <p:nvPr>
            <p:ph type="ftr" sz="quarter" idx="11"/>
          </p:nvPr>
        </p:nvSpPr>
        <p:spPr/>
        <p:txBody>
          <a:bodyPr/>
          <a:lstStyle/>
          <a:p>
            <a:r>
              <a:rPr lang="en-US" dirty="0" smtClean="0"/>
              <a:t>©2015 California Department of Education - All rights reserved</a:t>
            </a:r>
            <a:endParaRPr lang="en-US" dirty="0"/>
          </a:p>
        </p:txBody>
      </p:sp>
      <p:sp>
        <p:nvSpPr>
          <p:cNvPr id="7" name="Slide Number Placeholder 6"/>
          <p:cNvSpPr>
            <a:spLocks noGrp="1"/>
          </p:cNvSpPr>
          <p:nvPr>
            <p:ph type="sldNum" sz="quarter" idx="12"/>
          </p:nvPr>
        </p:nvSpPr>
        <p:spPr/>
        <p:txBody>
          <a:bodyPr/>
          <a:lstStyle/>
          <a:p>
            <a:fld id="{2BF1E6B0-A63A-4C28-AA28-E4DFECAC834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DC145F-84DC-4607-BC2F-343A3DD0A78A}" type="datetime1">
              <a:rPr lang="en-US" smtClean="0"/>
              <a:pPr/>
              <a:t>9/8/2015</a:t>
            </a:fld>
            <a:endParaRPr lang="en-US" dirty="0"/>
          </a:p>
        </p:txBody>
      </p:sp>
      <p:sp>
        <p:nvSpPr>
          <p:cNvPr id="8" name="Footer Placeholder 7"/>
          <p:cNvSpPr>
            <a:spLocks noGrp="1"/>
          </p:cNvSpPr>
          <p:nvPr>
            <p:ph type="ftr" sz="quarter" idx="11"/>
          </p:nvPr>
        </p:nvSpPr>
        <p:spPr/>
        <p:txBody>
          <a:bodyPr/>
          <a:lstStyle/>
          <a:p>
            <a:r>
              <a:rPr lang="en-US" dirty="0" smtClean="0"/>
              <a:t>©2015 California Department of Education - All rights reserved</a:t>
            </a:r>
            <a:endParaRPr lang="en-US" dirty="0"/>
          </a:p>
        </p:txBody>
      </p:sp>
      <p:sp>
        <p:nvSpPr>
          <p:cNvPr id="9" name="Slide Number Placeholder 8"/>
          <p:cNvSpPr>
            <a:spLocks noGrp="1"/>
          </p:cNvSpPr>
          <p:nvPr>
            <p:ph type="sldNum" sz="quarter" idx="12"/>
          </p:nvPr>
        </p:nvSpPr>
        <p:spPr/>
        <p:txBody>
          <a:bodyPr/>
          <a:lstStyle/>
          <a:p>
            <a:fld id="{2BF1E6B0-A63A-4C28-AA28-E4DFECAC834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D2CC38-20A6-48E9-9494-40E972D2504E}" type="datetime1">
              <a:rPr lang="en-US" smtClean="0"/>
              <a:pPr/>
              <a:t>9/8/2015</a:t>
            </a:fld>
            <a:endParaRPr lang="en-US" dirty="0"/>
          </a:p>
        </p:txBody>
      </p:sp>
      <p:sp>
        <p:nvSpPr>
          <p:cNvPr id="4" name="Footer Placeholder 3"/>
          <p:cNvSpPr>
            <a:spLocks noGrp="1"/>
          </p:cNvSpPr>
          <p:nvPr>
            <p:ph type="ftr" sz="quarter" idx="11"/>
          </p:nvPr>
        </p:nvSpPr>
        <p:spPr/>
        <p:txBody>
          <a:bodyPr/>
          <a:lstStyle/>
          <a:p>
            <a:r>
              <a:rPr lang="en-US" dirty="0" smtClean="0"/>
              <a:t>©2015 California Department of Education - All rights reserved</a:t>
            </a:r>
            <a:endParaRPr lang="en-US" dirty="0"/>
          </a:p>
        </p:txBody>
      </p:sp>
      <p:sp>
        <p:nvSpPr>
          <p:cNvPr id="5" name="Slide Number Placeholder 4"/>
          <p:cNvSpPr>
            <a:spLocks noGrp="1"/>
          </p:cNvSpPr>
          <p:nvPr>
            <p:ph type="sldNum" sz="quarter" idx="12"/>
          </p:nvPr>
        </p:nvSpPr>
        <p:spPr/>
        <p:txBody>
          <a:bodyPr/>
          <a:lstStyle/>
          <a:p>
            <a:fld id="{2BF1E6B0-A63A-4C28-AA28-E4DFECAC834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DC966C-A03A-42AD-B3C4-6743A1C56850}" type="datetime1">
              <a:rPr lang="en-US" smtClean="0"/>
              <a:pPr/>
              <a:t>9/8/2015</a:t>
            </a:fld>
            <a:endParaRPr lang="en-US" dirty="0"/>
          </a:p>
        </p:txBody>
      </p:sp>
      <p:sp>
        <p:nvSpPr>
          <p:cNvPr id="3" name="Footer Placeholder 2"/>
          <p:cNvSpPr>
            <a:spLocks noGrp="1"/>
          </p:cNvSpPr>
          <p:nvPr>
            <p:ph type="ftr" sz="quarter" idx="11"/>
          </p:nvPr>
        </p:nvSpPr>
        <p:spPr/>
        <p:txBody>
          <a:bodyPr/>
          <a:lstStyle/>
          <a:p>
            <a:r>
              <a:rPr lang="en-US" dirty="0" smtClean="0"/>
              <a:t>©2015 California Department of Education - All rights reserved</a:t>
            </a:r>
            <a:endParaRPr lang="en-US" dirty="0"/>
          </a:p>
        </p:txBody>
      </p:sp>
      <p:sp>
        <p:nvSpPr>
          <p:cNvPr id="4" name="Slide Number Placeholder 3"/>
          <p:cNvSpPr>
            <a:spLocks noGrp="1"/>
          </p:cNvSpPr>
          <p:nvPr>
            <p:ph type="sldNum" sz="quarter" idx="12"/>
          </p:nvPr>
        </p:nvSpPr>
        <p:spPr/>
        <p:txBody>
          <a:bodyPr/>
          <a:lstStyle/>
          <a:p>
            <a:fld id="{2BF1E6B0-A63A-4C28-AA28-E4DFECAC834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F7037C-4A05-4587-8FF6-62CAC79D248D}" type="datetime1">
              <a:rPr lang="en-US" smtClean="0"/>
              <a:pPr/>
              <a:t>9/8/2015</a:t>
            </a:fld>
            <a:endParaRPr lang="en-US" dirty="0"/>
          </a:p>
        </p:txBody>
      </p:sp>
      <p:sp>
        <p:nvSpPr>
          <p:cNvPr id="6" name="Footer Placeholder 5"/>
          <p:cNvSpPr>
            <a:spLocks noGrp="1"/>
          </p:cNvSpPr>
          <p:nvPr>
            <p:ph type="ftr" sz="quarter" idx="11"/>
          </p:nvPr>
        </p:nvSpPr>
        <p:spPr/>
        <p:txBody>
          <a:bodyPr/>
          <a:lstStyle/>
          <a:p>
            <a:r>
              <a:rPr lang="en-US" dirty="0" smtClean="0"/>
              <a:t>©2015 California Department of Education - All rights reserved</a:t>
            </a:r>
            <a:endParaRPr lang="en-US" dirty="0"/>
          </a:p>
        </p:txBody>
      </p:sp>
      <p:sp>
        <p:nvSpPr>
          <p:cNvPr id="7" name="Slide Number Placeholder 6"/>
          <p:cNvSpPr>
            <a:spLocks noGrp="1"/>
          </p:cNvSpPr>
          <p:nvPr>
            <p:ph type="sldNum" sz="quarter" idx="12"/>
          </p:nvPr>
        </p:nvSpPr>
        <p:spPr/>
        <p:txBody>
          <a:bodyPr/>
          <a:lstStyle/>
          <a:p>
            <a:fld id="{2BF1E6B0-A63A-4C28-AA28-E4DFECAC834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CCF97F-34A2-497D-91A6-3070BB278C69}" type="datetime1">
              <a:rPr lang="en-US" smtClean="0"/>
              <a:pPr/>
              <a:t>9/8/2015</a:t>
            </a:fld>
            <a:endParaRPr lang="en-US" dirty="0"/>
          </a:p>
        </p:txBody>
      </p:sp>
      <p:sp>
        <p:nvSpPr>
          <p:cNvPr id="6" name="Footer Placeholder 5"/>
          <p:cNvSpPr>
            <a:spLocks noGrp="1"/>
          </p:cNvSpPr>
          <p:nvPr>
            <p:ph type="ftr" sz="quarter" idx="11"/>
          </p:nvPr>
        </p:nvSpPr>
        <p:spPr/>
        <p:txBody>
          <a:bodyPr/>
          <a:lstStyle/>
          <a:p>
            <a:r>
              <a:rPr lang="en-US" dirty="0" smtClean="0"/>
              <a:t>©2015 California Department of Education - All rights reserved</a:t>
            </a:r>
            <a:endParaRPr lang="en-US" dirty="0"/>
          </a:p>
        </p:txBody>
      </p:sp>
      <p:sp>
        <p:nvSpPr>
          <p:cNvPr id="7" name="Slide Number Placeholder 6"/>
          <p:cNvSpPr>
            <a:spLocks noGrp="1"/>
          </p:cNvSpPr>
          <p:nvPr>
            <p:ph type="sldNum" sz="quarter" idx="12"/>
          </p:nvPr>
        </p:nvSpPr>
        <p:spPr/>
        <p:txBody>
          <a:bodyPr/>
          <a:lstStyle/>
          <a:p>
            <a:fld id="{2BF1E6B0-A63A-4C28-AA28-E4DFECAC834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20000"/>
                <a:lumOff val="80000"/>
              </a:schemeClr>
            </a:gs>
            <a:gs pos="39999">
              <a:schemeClr val="bg1"/>
            </a:gs>
            <a:gs pos="70000">
              <a:schemeClr val="bg1"/>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AF790970-5D25-4C07-B741-E9D08D0E5568}" type="datetime1">
              <a:rPr lang="en-US" smtClean="0"/>
              <a:pPr/>
              <a:t>9/8/2015</a:t>
            </a:fld>
            <a:endParaRPr lang="en-US" dirty="0"/>
          </a:p>
        </p:txBody>
      </p:sp>
      <p:sp>
        <p:nvSpPr>
          <p:cNvPr id="5" name="Footer Placeholder 4"/>
          <p:cNvSpPr>
            <a:spLocks noGrp="1"/>
          </p:cNvSpPr>
          <p:nvPr>
            <p:ph type="ftr" sz="quarter" idx="3"/>
          </p:nvPr>
        </p:nvSpPr>
        <p:spPr>
          <a:xfrm>
            <a:off x="1752600" y="6356350"/>
            <a:ext cx="5715000" cy="365125"/>
          </a:xfrm>
          <a:prstGeom prst="rect">
            <a:avLst/>
          </a:prstGeom>
        </p:spPr>
        <p:txBody>
          <a:bodyPr vert="horz" lIns="91440" tIns="45720" rIns="91440" bIns="45720" rtlCol="0" anchor="ctr"/>
          <a:lstStyle>
            <a:lvl1pPr algn="ctr">
              <a:defRPr sz="1100" b="0">
                <a:solidFill>
                  <a:schemeClr val="tx1">
                    <a:tint val="75000"/>
                  </a:schemeClr>
                </a:solidFill>
                <a:latin typeface="+mn-lt"/>
                <a:cs typeface="Arial" pitchFamily="34" charset="0"/>
              </a:defRPr>
            </a:lvl1pPr>
          </a:lstStyle>
          <a:p>
            <a:r>
              <a:rPr lang="en-US" dirty="0" smtClean="0"/>
              <a:t>©2015 California Department of Education - All rights reserved</a:t>
            </a:r>
            <a:endParaRPr lang="en-US" dirty="0"/>
          </a:p>
        </p:txBody>
      </p:sp>
      <p:sp>
        <p:nvSpPr>
          <p:cNvPr id="6" name="Slide Number Placeholder 5"/>
          <p:cNvSpPr>
            <a:spLocks noGrp="1"/>
          </p:cNvSpPr>
          <p:nvPr>
            <p:ph type="sldNum" sz="quarter" idx="4"/>
          </p:nvPr>
        </p:nvSpPr>
        <p:spPr>
          <a:xfrm>
            <a:off x="7010400" y="0"/>
            <a:ext cx="21336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2BF1E6B0-A63A-4C28-AA28-E4DFECAC8348}" type="slidenum">
              <a:rPr lang="en-US" smtClean="0"/>
              <a:pPr/>
              <a:t>‹#›</a:t>
            </a:fld>
            <a:endParaRPr lang="en-US" dirty="0"/>
          </a:p>
        </p:txBody>
      </p:sp>
      <p:pic>
        <p:nvPicPr>
          <p:cNvPr id="7" name="Picture 6" descr="StateLogo_box.GIF"/>
          <p:cNvPicPr>
            <a:picLocks noChangeAspect="1"/>
          </p:cNvPicPr>
          <p:nvPr/>
        </p:nvPicPr>
        <p:blipFill>
          <a:blip r:embed="rId15" cstate="email"/>
          <a:stretch>
            <a:fillRect/>
          </a:stretch>
        </p:blipFill>
        <p:spPr>
          <a:xfrm>
            <a:off x="8077200" y="5791200"/>
            <a:ext cx="914400" cy="914400"/>
          </a:xfrm>
          <a:prstGeom prst="rect">
            <a:avLst/>
          </a:prstGeom>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hf hdr="0"/>
  <p:txStyles>
    <p:titleStyle>
      <a:lvl1pPr algn="ctr" defTabSz="914400" rtl="0" eaLnBrk="1" latinLnBrk="0" hangingPunct="1">
        <a:spcBef>
          <a:spcPct val="0"/>
        </a:spcBef>
        <a:buNone/>
        <a:defRPr sz="4400" kern="1200">
          <a:solidFill>
            <a:srgbClr val="501B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baseline="0">
          <a:solidFill>
            <a:srgbClr val="501B00"/>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rgbClr val="501B00"/>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rgbClr val="501B00"/>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rgbClr val="501B00"/>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rgbClr val="501B00"/>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27.jpeg"/><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32.png"/><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hyperlink" Target="http://www.google.com/url?sa=i&amp;rct=j&amp;q=&amp;esrc=s&amp;frm=1&amp;source=images&amp;cd=&amp;cad=rja&amp;uact=8&amp;ved=0CAMQjRxqFQoTCMPo_L2S6McCFRdBiAodtqkLwg&amp;url=http://www.freestockphotos.biz/stockphoto/2887&amp;psig=AFQjCNHV-MyaZ5UFSqh31PMFvbmgqntcJw&amp;ust=1441825983776766"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desiredresults.us"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www.desiredresults.us"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hyperlink" Target="http://www.desiredresults.us/training_drdp2015.html" TargetMode="Externa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39.xml"/><Relationship Id="rId7" Type="http://schemas.openxmlformats.org/officeDocument/2006/relationships/image" Target="../media/image43.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42.png"/><Relationship Id="rId4" Type="http://schemas.openxmlformats.org/officeDocument/2006/relationships/oleObject" Target="../embeddings/oleObject2.bin"/><Relationship Id="rId9" Type="http://schemas.openxmlformats.org/officeDocument/2006/relationships/image" Target="../media/image44.png"/></Relationships>
</file>

<file path=ppt/slides/_rels/slide43.xml.rels><?xml version="1.0" encoding="UTF-8" standalone="yes"?>
<Relationships xmlns="http://schemas.openxmlformats.org/package/2006/relationships"><Relationship Id="rId3" Type="http://schemas.openxmlformats.org/officeDocument/2006/relationships/hyperlink" Target="http://www.desiredresults.us/trainings_opp_teacher.html"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4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3.xml"/><Relationship Id="rId1" Type="http://schemas.openxmlformats.org/officeDocument/2006/relationships/slideLayout" Target="../slideLayouts/slideLayout4.xml"/><Relationship Id="rId5" Type="http://schemas.openxmlformats.org/officeDocument/2006/relationships/hyperlink" Target="http://www.caearlychildhoodonline.org/" TargetMode="External"/><Relationship Id="rId4" Type="http://schemas.openxmlformats.org/officeDocument/2006/relationships/image" Target="../media/image52.png"/></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Welcome to ABACC 2015 Staff Development</a:t>
            </a:r>
            <a:endParaRPr lang="en-US" dirty="0"/>
          </a:p>
        </p:txBody>
      </p:sp>
      <p:sp>
        <p:nvSpPr>
          <p:cNvPr id="3" name="Date Placeholder 2"/>
          <p:cNvSpPr>
            <a:spLocks noGrp="1"/>
          </p:cNvSpPr>
          <p:nvPr>
            <p:ph type="dt" sz="half" idx="10"/>
          </p:nvPr>
        </p:nvSpPr>
        <p:spPr/>
        <p:txBody>
          <a:bodyPr/>
          <a:lstStyle/>
          <a:p>
            <a:fld id="{F7D2CC38-20A6-48E9-9494-40E972D2504E}" type="datetime1">
              <a:rPr lang="en-US" smtClean="0"/>
              <a:pPr/>
              <a:t>9/8/2015</a:t>
            </a:fld>
            <a:endParaRPr lang="en-US" dirty="0"/>
          </a:p>
        </p:txBody>
      </p:sp>
      <p:sp>
        <p:nvSpPr>
          <p:cNvPr id="4" name="Footer Placeholder 3"/>
          <p:cNvSpPr>
            <a:spLocks noGrp="1"/>
          </p:cNvSpPr>
          <p:nvPr>
            <p:ph type="ftr" sz="quarter" idx="11"/>
          </p:nvPr>
        </p:nvSpPr>
        <p:spPr/>
        <p:txBody>
          <a:bodyPr/>
          <a:lstStyle/>
          <a:p>
            <a:r>
              <a:rPr lang="en-US" smtClean="0"/>
              <a:t>©2015 California Department of Education - All rights reserved</a:t>
            </a:r>
            <a:endParaRPr lang="en-US" dirty="0"/>
          </a:p>
        </p:txBody>
      </p:sp>
      <p:sp>
        <p:nvSpPr>
          <p:cNvPr id="5" name="Slide Number Placeholder 4"/>
          <p:cNvSpPr>
            <a:spLocks noGrp="1"/>
          </p:cNvSpPr>
          <p:nvPr>
            <p:ph type="sldNum" sz="quarter" idx="12"/>
          </p:nvPr>
        </p:nvSpPr>
        <p:spPr/>
        <p:txBody>
          <a:bodyPr/>
          <a:lstStyle/>
          <a:p>
            <a:fld id="{2BF1E6B0-A63A-4C28-AA28-E4DFECAC8348}" type="slidenum">
              <a:rPr lang="en-US" smtClean="0"/>
              <a:pPr/>
              <a:t>1</a:t>
            </a:fld>
            <a:endParaRPr lang="en-US" dirty="0"/>
          </a:p>
        </p:txBody>
      </p:sp>
      <p:sp>
        <p:nvSpPr>
          <p:cNvPr id="6" name="TextBox 5"/>
          <p:cNvSpPr txBox="1"/>
          <p:nvPr/>
        </p:nvSpPr>
        <p:spPr>
          <a:xfrm>
            <a:off x="914400" y="1981200"/>
            <a:ext cx="7010400" cy="3970318"/>
          </a:xfrm>
          <a:prstGeom prst="rect">
            <a:avLst/>
          </a:prstGeom>
          <a:noFill/>
        </p:spPr>
        <p:txBody>
          <a:bodyPr wrap="square" rtlCol="0">
            <a:spAutoFit/>
          </a:bodyPr>
          <a:lstStyle/>
          <a:p>
            <a:pPr marL="342900" indent="-342900">
              <a:buAutoNum type="arabicPeriod"/>
            </a:pPr>
            <a:r>
              <a:rPr lang="en-US" sz="3600" dirty="0" smtClean="0"/>
              <a:t>Run down of todays plans</a:t>
            </a:r>
          </a:p>
          <a:p>
            <a:pPr marL="342900" indent="-342900">
              <a:buAutoNum type="arabicPeriod"/>
            </a:pPr>
            <a:r>
              <a:rPr lang="en-US" sz="3600" dirty="0" smtClean="0"/>
              <a:t>Introductions of new and returning staff</a:t>
            </a:r>
          </a:p>
          <a:p>
            <a:pPr marL="342900" indent="-342900">
              <a:buAutoNum type="arabicPeriod"/>
            </a:pPr>
            <a:r>
              <a:rPr lang="en-US" sz="3600" dirty="0" smtClean="0"/>
              <a:t>Recent changes (Mulberry Room)</a:t>
            </a:r>
          </a:p>
          <a:p>
            <a:pPr marL="342900" indent="-342900">
              <a:buAutoNum type="arabicPeriod"/>
            </a:pPr>
            <a:r>
              <a:rPr lang="en-US" sz="3600" dirty="0" smtClean="0"/>
              <a:t>DRDP Training</a:t>
            </a:r>
          </a:p>
          <a:p>
            <a:pPr marL="342900" indent="-342900">
              <a:buAutoNum type="arabicPeriod"/>
            </a:pPr>
            <a:r>
              <a:rPr lang="en-US" sz="3600" dirty="0" smtClean="0"/>
              <a:t>Classroom prep or meetings</a:t>
            </a:r>
          </a:p>
          <a:p>
            <a:pPr marL="342900" indent="-342900">
              <a:buAutoNum type="arabicPeriod"/>
            </a:pPr>
            <a:endParaRPr lang="en-US" sz="3600" dirty="0"/>
          </a:p>
        </p:txBody>
      </p:sp>
    </p:spTree>
    <p:extLst>
      <p:ext uri="{BB962C8B-B14F-4D97-AF65-F5344CB8AC3E}">
        <p14:creationId xmlns:p14="http://schemas.microsoft.com/office/powerpoint/2010/main" val="39839209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2"/>
          <p:cNvSpPr txBox="1">
            <a:spLocks noGrp="1"/>
          </p:cNvSpPr>
          <p:nvPr/>
        </p:nvSpPr>
        <p:spPr bwMode="auto">
          <a:xfrm>
            <a:off x="2209800" y="6381750"/>
            <a:ext cx="4800600" cy="476250"/>
          </a:xfrm>
          <a:prstGeom prst="rect">
            <a:avLst/>
          </a:prstGeom>
          <a:noFill/>
          <a:ln w="9525">
            <a:noFill/>
            <a:miter lim="800000"/>
            <a:headEnd/>
            <a:tailEnd/>
          </a:ln>
        </p:spPr>
        <p:txBody>
          <a:bodyPr>
            <a:prstTxWarp prst="textNoShape">
              <a:avLst/>
            </a:prstTxWarp>
          </a:bodyPr>
          <a:lstStyle/>
          <a:p>
            <a:pPr algn="ctr"/>
            <a:r>
              <a:rPr lang="en-US" sz="1000" dirty="0">
                <a:solidFill>
                  <a:srgbClr val="000099"/>
                </a:solidFill>
              </a:rPr>
              <a:t>2010 © California Department of Education</a:t>
            </a:r>
          </a:p>
          <a:p>
            <a:pPr algn="ctr"/>
            <a:r>
              <a:rPr lang="en-US" sz="1000" dirty="0">
                <a:solidFill>
                  <a:srgbClr val="000099"/>
                </a:solidFill>
              </a:rPr>
              <a:t>Desired Results T &amp; TA Project</a:t>
            </a:r>
          </a:p>
        </p:txBody>
      </p:sp>
      <p:sp>
        <p:nvSpPr>
          <p:cNvPr id="38915"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09E68461-E730-404C-98EB-19A35A598C4D}" type="slidenum">
              <a:rPr lang="en-US" sz="1000">
                <a:solidFill>
                  <a:srgbClr val="000099"/>
                </a:solidFill>
              </a:rPr>
              <a:pPr algn="r"/>
              <a:t>10</a:t>
            </a:fld>
            <a:endParaRPr lang="en-US" sz="1000" dirty="0">
              <a:solidFill>
                <a:srgbClr val="000099"/>
              </a:solidFill>
            </a:endParaRPr>
          </a:p>
        </p:txBody>
      </p:sp>
      <p:sp>
        <p:nvSpPr>
          <p:cNvPr id="15" name="Title 14"/>
          <p:cNvSpPr>
            <a:spLocks noGrp="1"/>
          </p:cNvSpPr>
          <p:nvPr>
            <p:ph type="title"/>
          </p:nvPr>
        </p:nvSpPr>
        <p:spPr/>
        <p:txBody>
          <a:bodyPr/>
          <a:lstStyle/>
          <a:p>
            <a:endParaRPr lang="en-US" dirty="0"/>
          </a:p>
        </p:txBody>
      </p:sp>
      <p:sp>
        <p:nvSpPr>
          <p:cNvPr id="8" name="Content Placeholder 7"/>
          <p:cNvSpPr>
            <a:spLocks noGrp="1"/>
          </p:cNvSpPr>
          <p:nvPr>
            <p:ph idx="1"/>
          </p:nvPr>
        </p:nvSpPr>
        <p:spPr/>
        <p:txBody>
          <a:bodyPr/>
          <a:lstStyle/>
          <a:p>
            <a:r>
              <a:rPr lang="en-US" dirty="0" smtClean="0"/>
              <a:t> </a:t>
            </a:r>
            <a:endParaRPr lang="en-US" dirty="0"/>
          </a:p>
        </p:txBody>
      </p:sp>
      <p:pic>
        <p:nvPicPr>
          <p:cNvPr id="16" name="Picture 15" descr="ELDS Graphic with ECE 103012v5.pdf"/>
          <p:cNvPicPr>
            <a:picLocks noChangeAspect="1"/>
          </p:cNvPicPr>
          <p:nvPr/>
        </p:nvPicPr>
        <p:blipFill>
          <a:blip r:embed="rId3" cstate="email"/>
          <a:srcRect/>
          <a:stretch>
            <a:fillRect/>
          </a:stretch>
        </p:blipFill>
        <p:spPr>
          <a:xfrm>
            <a:off x="-9590" y="1"/>
            <a:ext cx="9153589" cy="6957357"/>
          </a:xfrm>
          <a:prstGeom prst="rect">
            <a:avLst/>
          </a:prstGeom>
        </p:spPr>
      </p:pic>
      <p:sp>
        <p:nvSpPr>
          <p:cNvPr id="11" name="Footer Placeholder 10"/>
          <p:cNvSpPr>
            <a:spLocks noGrp="1"/>
          </p:cNvSpPr>
          <p:nvPr>
            <p:ph type="ftr" sz="quarter" idx="10"/>
          </p:nvPr>
        </p:nvSpPr>
        <p:spPr/>
        <p:txBody>
          <a:bodyPr/>
          <a:lstStyle/>
          <a:p>
            <a:r>
              <a:rPr lang="en-US" dirty="0" smtClean="0"/>
              <a:t>© 2014 California Department of Education - All rights reserved.</a:t>
            </a:r>
            <a:endParaRPr lang="en-US" dirty="0"/>
          </a:p>
        </p:txBody>
      </p:sp>
      <p:sp>
        <p:nvSpPr>
          <p:cNvPr id="9" name="Slide Number Placeholder 8"/>
          <p:cNvSpPr>
            <a:spLocks noGrp="1"/>
          </p:cNvSpPr>
          <p:nvPr>
            <p:ph type="sldNum" sz="quarter" idx="11"/>
          </p:nvPr>
        </p:nvSpPr>
        <p:spPr/>
        <p:txBody>
          <a:bodyPr/>
          <a:lstStyle/>
          <a:p>
            <a:fld id="{86AC8CB2-1F26-DB4D-B9F5-3FC981E35D64}"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8818" name="Rectangle 2"/>
          <p:cNvSpPr>
            <a:spLocks noGrp="1" noChangeArrowheads="1"/>
          </p:cNvSpPr>
          <p:nvPr>
            <p:ph type="title"/>
          </p:nvPr>
        </p:nvSpPr>
        <p:spPr/>
        <p:txBody>
          <a:bodyPr vert="horz" wrap="square" lIns="91440" tIns="45720" rIns="91440" bIns="45720" numCol="1" anchorCtr="0" compatLnSpc="1">
            <a:prstTxWarp prst="textNoShape">
              <a:avLst/>
            </a:prstTxWarp>
            <a:noAutofit/>
          </a:bodyPr>
          <a:lstStyle/>
          <a:p>
            <a:pPr eaLnBrk="1" hangingPunct="1"/>
            <a:r>
              <a:rPr lang="en-US" sz="4000" dirty="0" smtClean="0">
                <a:effectLst>
                  <a:outerShdw blurRad="38100" dist="38100" dir="2700000" algn="tl">
                    <a:srgbClr val="C0C0C0"/>
                  </a:outerShdw>
                </a:effectLst>
                <a:latin typeface="Arial" charset="0"/>
                <a:cs typeface="Arial" charset="0"/>
              </a:rPr>
              <a:t>What’s new in the DRDP (2015) ?</a:t>
            </a:r>
          </a:p>
        </p:txBody>
      </p:sp>
      <p:sp>
        <p:nvSpPr>
          <p:cNvPr id="48131" name="Rectangle 3"/>
          <p:cNvSpPr>
            <a:spLocks noGrp="1" noChangeArrowheads="1"/>
          </p:cNvSpPr>
          <p:nvPr>
            <p:ph idx="1"/>
          </p:nvPr>
        </p:nvSpPr>
        <p:spPr/>
        <p:txBody>
          <a:bodyPr/>
          <a:lstStyle/>
          <a:p>
            <a:pPr eaLnBrk="1" hangingPunct="1"/>
            <a:r>
              <a:rPr lang="en-US" dirty="0" smtClean="0">
                <a:latin typeface="Arial" charset="0"/>
                <a:cs typeface="Arial" charset="0"/>
              </a:rPr>
              <a:t>Domains </a:t>
            </a:r>
          </a:p>
          <a:p>
            <a:pPr eaLnBrk="1" hangingPunct="1"/>
            <a:r>
              <a:rPr lang="en-US" dirty="0" smtClean="0">
                <a:latin typeface="Arial" charset="0"/>
                <a:cs typeface="Arial" charset="0"/>
              </a:rPr>
              <a:t>Developmental levels </a:t>
            </a:r>
          </a:p>
          <a:p>
            <a:pPr eaLnBrk="1" hangingPunct="1"/>
            <a:r>
              <a:rPr lang="en-US" dirty="0" smtClean="0">
                <a:latin typeface="Arial" charset="0"/>
                <a:cs typeface="Arial" charset="0"/>
              </a:rPr>
              <a:t>Measure names </a:t>
            </a:r>
          </a:p>
          <a:p>
            <a:pPr eaLnBrk="1" hangingPunct="1"/>
            <a:r>
              <a:rPr lang="en-US" dirty="0" smtClean="0">
                <a:latin typeface="Arial" charset="0"/>
                <a:cs typeface="Arial" charset="0"/>
              </a:rPr>
              <a:t>Number of measures completed for each age group</a:t>
            </a:r>
          </a:p>
        </p:txBody>
      </p:sp>
      <p:sp>
        <p:nvSpPr>
          <p:cNvPr id="5" name="Footer Placeholder 4"/>
          <p:cNvSpPr>
            <a:spLocks noGrp="1"/>
          </p:cNvSpPr>
          <p:nvPr>
            <p:ph type="ftr" sz="quarter" idx="11"/>
          </p:nvPr>
        </p:nvSpPr>
        <p:spPr/>
        <p:txBody>
          <a:bodyPr/>
          <a:lstStyle/>
          <a:p>
            <a:r>
              <a:rPr lang="en-US" dirty="0" smtClean="0"/>
              <a:t>©2015 California Department of Education - All rights reserved</a:t>
            </a:r>
            <a:endParaRPr lang="en-US" dirty="0"/>
          </a:p>
        </p:txBody>
      </p:sp>
      <p:sp>
        <p:nvSpPr>
          <p:cNvPr id="6" name="Slide Number Placeholder 5"/>
          <p:cNvSpPr>
            <a:spLocks noGrp="1"/>
          </p:cNvSpPr>
          <p:nvPr>
            <p:ph type="sldNum" sz="quarter" idx="12"/>
          </p:nvPr>
        </p:nvSpPr>
        <p:spPr/>
        <p:txBody>
          <a:bodyPr/>
          <a:lstStyle/>
          <a:p>
            <a:fld id="{2BF1E6B0-A63A-4C28-AA28-E4DFECAC8348}" type="slidenum">
              <a:rPr lang="en-US" smtClean="0"/>
              <a:pPr/>
              <a:t>11</a:t>
            </a:fld>
            <a:endParaRPr lang="en-US" dirty="0"/>
          </a:p>
        </p:txBody>
      </p:sp>
      <p:sp>
        <p:nvSpPr>
          <p:cNvPr id="7" name="Date Placeholder 6"/>
          <p:cNvSpPr>
            <a:spLocks noGrp="1"/>
          </p:cNvSpPr>
          <p:nvPr>
            <p:ph type="dt" sz="half" idx="10"/>
          </p:nvPr>
        </p:nvSpPr>
        <p:spPr/>
        <p:txBody>
          <a:bodyPr/>
          <a:lstStyle/>
          <a:p>
            <a:fld id="{13A67A8F-6C79-4708-9944-3C584E35B238}" type="datetime1">
              <a:rPr lang="en-US" smtClean="0"/>
              <a:pPr/>
              <a:t>9/8/2015</a:t>
            </a:fld>
            <a:endParaRPr lang="en-US" dirty="0"/>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fade">
                                      <p:cBhvr>
                                        <p:cTn id="7" dur="2000"/>
                                        <p:tgtEl>
                                          <p:spTgt spid="48131">
                                            <p:txEl>
                                              <p:pRg st="0" end="0"/>
                                            </p:txEl>
                                          </p:spTgt>
                                        </p:tgtEl>
                                      </p:cBhvr>
                                    </p:animEffect>
                                    <p:anim calcmode="lin" valueType="num">
                                      <p:cBhvr>
                                        <p:cTn id="8" dur="2000" fill="hold"/>
                                        <p:tgtEl>
                                          <p:spTgt spid="48131">
                                            <p:txEl>
                                              <p:pRg st="0" end="0"/>
                                            </p:txEl>
                                          </p:spTgt>
                                        </p:tgtEl>
                                        <p:attrNameLst>
                                          <p:attrName>ppt_x</p:attrName>
                                        </p:attrNameLst>
                                      </p:cBhvr>
                                      <p:tavLst>
                                        <p:tav tm="0">
                                          <p:val>
                                            <p:strVal val="#ppt_x"/>
                                          </p:val>
                                        </p:tav>
                                        <p:tav tm="100000">
                                          <p:val>
                                            <p:strVal val="#ppt_x"/>
                                          </p:val>
                                        </p:tav>
                                      </p:tavLst>
                                    </p:anim>
                                    <p:anim calcmode="lin" valueType="num">
                                      <p:cBhvr>
                                        <p:cTn id="9" dur="1800" decel="100000" fill="hold"/>
                                        <p:tgtEl>
                                          <p:spTgt spid="48131">
                                            <p:txEl>
                                              <p:pRg st="0" end="0"/>
                                            </p:txEl>
                                          </p:spTgt>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4813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8131">
                                            <p:txEl>
                                              <p:pRg st="1" end="1"/>
                                            </p:txEl>
                                          </p:spTgt>
                                        </p:tgtEl>
                                        <p:attrNameLst>
                                          <p:attrName>style.visibility</p:attrName>
                                        </p:attrNameLst>
                                      </p:cBhvr>
                                      <p:to>
                                        <p:strVal val="visible"/>
                                      </p:to>
                                    </p:set>
                                    <p:animEffect transition="in" filter="fade">
                                      <p:cBhvr>
                                        <p:cTn id="15" dur="2000"/>
                                        <p:tgtEl>
                                          <p:spTgt spid="48131">
                                            <p:txEl>
                                              <p:pRg st="1" end="1"/>
                                            </p:txEl>
                                          </p:spTgt>
                                        </p:tgtEl>
                                      </p:cBhvr>
                                    </p:animEffect>
                                    <p:anim calcmode="lin" valueType="num">
                                      <p:cBhvr>
                                        <p:cTn id="16" dur="2000" fill="hold"/>
                                        <p:tgtEl>
                                          <p:spTgt spid="48131">
                                            <p:txEl>
                                              <p:pRg st="1" end="1"/>
                                            </p:txEl>
                                          </p:spTgt>
                                        </p:tgtEl>
                                        <p:attrNameLst>
                                          <p:attrName>ppt_x</p:attrName>
                                        </p:attrNameLst>
                                      </p:cBhvr>
                                      <p:tavLst>
                                        <p:tav tm="0">
                                          <p:val>
                                            <p:strVal val="#ppt_x"/>
                                          </p:val>
                                        </p:tav>
                                        <p:tav tm="100000">
                                          <p:val>
                                            <p:strVal val="#ppt_x"/>
                                          </p:val>
                                        </p:tav>
                                      </p:tavLst>
                                    </p:anim>
                                    <p:anim calcmode="lin" valueType="num">
                                      <p:cBhvr>
                                        <p:cTn id="17" dur="1800" decel="100000" fill="hold"/>
                                        <p:tgtEl>
                                          <p:spTgt spid="48131">
                                            <p:txEl>
                                              <p:pRg st="1" end="1"/>
                                            </p:txEl>
                                          </p:spTgt>
                                        </p:tgtEl>
                                        <p:attrNameLst>
                                          <p:attrName>ppt_y</p:attrName>
                                        </p:attrNameLst>
                                      </p:cBhvr>
                                      <p:tavLst>
                                        <p:tav tm="0">
                                          <p:val>
                                            <p:strVal val="#ppt_y+1"/>
                                          </p:val>
                                        </p:tav>
                                        <p:tav tm="100000">
                                          <p:val>
                                            <p:strVal val="#ppt_y-.03"/>
                                          </p:val>
                                        </p:tav>
                                      </p:tavLst>
                                    </p:anim>
                                    <p:anim calcmode="lin" valueType="num">
                                      <p:cBhvr>
                                        <p:cTn id="18" dur="200" accel="100000" fill="hold">
                                          <p:stCondLst>
                                            <p:cond delay="1800"/>
                                          </p:stCondLst>
                                        </p:cTn>
                                        <p:tgtEl>
                                          <p:spTgt spid="48131">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8131">
                                            <p:txEl>
                                              <p:pRg st="2" end="2"/>
                                            </p:txEl>
                                          </p:spTgt>
                                        </p:tgtEl>
                                        <p:attrNameLst>
                                          <p:attrName>style.visibility</p:attrName>
                                        </p:attrNameLst>
                                      </p:cBhvr>
                                      <p:to>
                                        <p:strVal val="visible"/>
                                      </p:to>
                                    </p:set>
                                    <p:animEffect transition="in" filter="fade">
                                      <p:cBhvr>
                                        <p:cTn id="23" dur="2000"/>
                                        <p:tgtEl>
                                          <p:spTgt spid="48131">
                                            <p:txEl>
                                              <p:pRg st="2" end="2"/>
                                            </p:txEl>
                                          </p:spTgt>
                                        </p:tgtEl>
                                      </p:cBhvr>
                                    </p:animEffect>
                                    <p:anim calcmode="lin" valueType="num">
                                      <p:cBhvr>
                                        <p:cTn id="24" dur="2000" fill="hold"/>
                                        <p:tgtEl>
                                          <p:spTgt spid="48131">
                                            <p:txEl>
                                              <p:pRg st="2" end="2"/>
                                            </p:txEl>
                                          </p:spTgt>
                                        </p:tgtEl>
                                        <p:attrNameLst>
                                          <p:attrName>ppt_x</p:attrName>
                                        </p:attrNameLst>
                                      </p:cBhvr>
                                      <p:tavLst>
                                        <p:tav tm="0">
                                          <p:val>
                                            <p:strVal val="#ppt_x"/>
                                          </p:val>
                                        </p:tav>
                                        <p:tav tm="100000">
                                          <p:val>
                                            <p:strVal val="#ppt_x"/>
                                          </p:val>
                                        </p:tav>
                                      </p:tavLst>
                                    </p:anim>
                                    <p:anim calcmode="lin" valueType="num">
                                      <p:cBhvr>
                                        <p:cTn id="25" dur="1800" decel="100000" fill="hold"/>
                                        <p:tgtEl>
                                          <p:spTgt spid="48131">
                                            <p:txEl>
                                              <p:pRg st="2" end="2"/>
                                            </p:txEl>
                                          </p:spTgt>
                                        </p:tgtEl>
                                        <p:attrNameLst>
                                          <p:attrName>ppt_y</p:attrName>
                                        </p:attrNameLst>
                                      </p:cBhvr>
                                      <p:tavLst>
                                        <p:tav tm="0">
                                          <p:val>
                                            <p:strVal val="#ppt_y+1"/>
                                          </p:val>
                                        </p:tav>
                                        <p:tav tm="100000">
                                          <p:val>
                                            <p:strVal val="#ppt_y-.03"/>
                                          </p:val>
                                        </p:tav>
                                      </p:tavLst>
                                    </p:anim>
                                    <p:anim calcmode="lin" valueType="num">
                                      <p:cBhvr>
                                        <p:cTn id="26" dur="200" accel="100000" fill="hold">
                                          <p:stCondLst>
                                            <p:cond delay="1800"/>
                                          </p:stCondLst>
                                        </p:cTn>
                                        <p:tgtEl>
                                          <p:spTgt spid="48131">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48131">
                                            <p:txEl>
                                              <p:pRg st="3" end="3"/>
                                            </p:txEl>
                                          </p:spTgt>
                                        </p:tgtEl>
                                        <p:attrNameLst>
                                          <p:attrName>style.visibility</p:attrName>
                                        </p:attrNameLst>
                                      </p:cBhvr>
                                      <p:to>
                                        <p:strVal val="visible"/>
                                      </p:to>
                                    </p:set>
                                    <p:animEffect transition="in" filter="fade">
                                      <p:cBhvr>
                                        <p:cTn id="31" dur="2000"/>
                                        <p:tgtEl>
                                          <p:spTgt spid="48131">
                                            <p:txEl>
                                              <p:pRg st="3" end="3"/>
                                            </p:txEl>
                                          </p:spTgt>
                                        </p:tgtEl>
                                      </p:cBhvr>
                                    </p:animEffect>
                                    <p:anim calcmode="lin" valueType="num">
                                      <p:cBhvr>
                                        <p:cTn id="32" dur="2000" fill="hold"/>
                                        <p:tgtEl>
                                          <p:spTgt spid="48131">
                                            <p:txEl>
                                              <p:pRg st="3" end="3"/>
                                            </p:txEl>
                                          </p:spTgt>
                                        </p:tgtEl>
                                        <p:attrNameLst>
                                          <p:attrName>ppt_x</p:attrName>
                                        </p:attrNameLst>
                                      </p:cBhvr>
                                      <p:tavLst>
                                        <p:tav tm="0">
                                          <p:val>
                                            <p:strVal val="#ppt_x"/>
                                          </p:val>
                                        </p:tav>
                                        <p:tav tm="100000">
                                          <p:val>
                                            <p:strVal val="#ppt_x"/>
                                          </p:val>
                                        </p:tav>
                                      </p:tavLst>
                                    </p:anim>
                                    <p:anim calcmode="lin" valueType="num">
                                      <p:cBhvr>
                                        <p:cTn id="33" dur="1800" decel="100000" fill="hold"/>
                                        <p:tgtEl>
                                          <p:spTgt spid="48131">
                                            <p:txEl>
                                              <p:pRg st="3" end="3"/>
                                            </p:txEl>
                                          </p:spTgt>
                                        </p:tgtEl>
                                        <p:attrNameLst>
                                          <p:attrName>ppt_y</p:attrName>
                                        </p:attrNameLst>
                                      </p:cBhvr>
                                      <p:tavLst>
                                        <p:tav tm="0">
                                          <p:val>
                                            <p:strVal val="#ppt_y+1"/>
                                          </p:val>
                                        </p:tav>
                                        <p:tav tm="100000">
                                          <p:val>
                                            <p:strVal val="#ppt_y-.03"/>
                                          </p:val>
                                        </p:tav>
                                      </p:tavLst>
                                    </p:anim>
                                    <p:anim calcmode="lin" valueType="num">
                                      <p:cBhvr>
                                        <p:cTn id="34" dur="200" accel="100000" fill="hold">
                                          <p:stCondLst>
                                            <p:cond delay="1800"/>
                                          </p:stCondLst>
                                        </p:cTn>
                                        <p:tgtEl>
                                          <p:spTgt spid="48131">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normAutofit/>
          </a:bodyPr>
          <a:lstStyle/>
          <a:p>
            <a:r>
              <a:rPr lang="en-US" sz="4000" dirty="0" smtClean="0">
                <a:effectLst>
                  <a:outerShdw blurRad="38100" dist="38100" dir="2700000" algn="tl">
                    <a:srgbClr val="C0C0C0"/>
                  </a:outerShdw>
                </a:effectLst>
                <a:latin typeface="Arial" charset="0"/>
                <a:cs typeface="Arial" charset="0"/>
              </a:rPr>
              <a:t>The DRDP (2015) Instrument</a:t>
            </a:r>
            <a:endParaRPr lang="en-US" sz="4000" b="1" dirty="0" smtClean="0">
              <a:effectLst/>
              <a:latin typeface="Arial" charset="0"/>
              <a:cs typeface="Arial" charset="0"/>
            </a:endParaRPr>
          </a:p>
        </p:txBody>
      </p:sp>
      <p:sp>
        <p:nvSpPr>
          <p:cNvPr id="33795" name="Content Placeholder 2"/>
          <p:cNvSpPr>
            <a:spLocks noGrp="1"/>
          </p:cNvSpPr>
          <p:nvPr>
            <p:ph idx="1"/>
          </p:nvPr>
        </p:nvSpPr>
        <p:spPr/>
        <p:txBody>
          <a:bodyPr>
            <a:normAutofit lnSpcReduction="10000"/>
          </a:bodyPr>
          <a:lstStyle/>
          <a:p>
            <a:pPr>
              <a:spcAft>
                <a:spcPts val="600"/>
              </a:spcAft>
            </a:pPr>
            <a:r>
              <a:rPr lang="en-US" sz="3000" dirty="0" smtClean="0"/>
              <a:t>Create a single DRDP instrument for all children infancy to kindergarten entry — typically developing and special needs</a:t>
            </a:r>
          </a:p>
          <a:p>
            <a:pPr>
              <a:spcAft>
                <a:spcPts val="600"/>
              </a:spcAft>
            </a:pPr>
            <a:r>
              <a:rPr lang="en-US" sz="3000" dirty="0" smtClean="0"/>
              <a:t>Add domains for all of the Early Learning Foundations (I/T &amp; Preschool Vol. 1 – 3 )</a:t>
            </a:r>
          </a:p>
          <a:p>
            <a:pPr>
              <a:spcAft>
                <a:spcPts val="600"/>
              </a:spcAft>
            </a:pPr>
            <a:r>
              <a:rPr lang="en-US" sz="3000" dirty="0" smtClean="0"/>
              <a:t>Comply with federal reporting requirements for the Special Education Division</a:t>
            </a:r>
          </a:p>
          <a:p>
            <a:pPr>
              <a:spcAft>
                <a:spcPts val="600"/>
              </a:spcAft>
            </a:pPr>
            <a:r>
              <a:rPr lang="en-US" sz="3000" dirty="0" smtClean="0"/>
              <a:t>Align to Head Start Early Learning Framework</a:t>
            </a:r>
          </a:p>
        </p:txBody>
      </p:sp>
      <p:sp>
        <p:nvSpPr>
          <p:cNvPr id="5" name="Footer Placeholder 4"/>
          <p:cNvSpPr>
            <a:spLocks noGrp="1"/>
          </p:cNvSpPr>
          <p:nvPr>
            <p:ph type="ftr" sz="quarter" idx="11"/>
          </p:nvPr>
        </p:nvSpPr>
        <p:spPr/>
        <p:txBody>
          <a:bodyPr/>
          <a:lstStyle/>
          <a:p>
            <a:r>
              <a:rPr lang="en-US" dirty="0" smtClean="0"/>
              <a:t>©2015 California Department of Education - All rights reserved</a:t>
            </a:r>
            <a:endParaRPr lang="en-US" dirty="0"/>
          </a:p>
        </p:txBody>
      </p:sp>
      <p:sp>
        <p:nvSpPr>
          <p:cNvPr id="6" name="Slide Number Placeholder 5"/>
          <p:cNvSpPr>
            <a:spLocks noGrp="1"/>
          </p:cNvSpPr>
          <p:nvPr>
            <p:ph type="sldNum" sz="quarter" idx="12"/>
          </p:nvPr>
        </p:nvSpPr>
        <p:spPr/>
        <p:txBody>
          <a:bodyPr/>
          <a:lstStyle/>
          <a:p>
            <a:fld id="{2BF1E6B0-A63A-4C28-AA28-E4DFECAC8348}" type="slidenum">
              <a:rPr lang="en-US" smtClean="0"/>
              <a:pPr/>
              <a:t>12</a:t>
            </a:fld>
            <a:endParaRPr lang="en-US" dirty="0"/>
          </a:p>
        </p:txBody>
      </p:sp>
      <p:sp>
        <p:nvSpPr>
          <p:cNvPr id="7" name="Date Placeholder 6"/>
          <p:cNvSpPr>
            <a:spLocks noGrp="1"/>
          </p:cNvSpPr>
          <p:nvPr>
            <p:ph type="dt" sz="half" idx="10"/>
          </p:nvPr>
        </p:nvSpPr>
        <p:spPr/>
        <p:txBody>
          <a:bodyPr/>
          <a:lstStyle/>
          <a:p>
            <a:fld id="{5E0E53F9-7B04-4800-8A06-8C83F61B5ABC}" type="datetime1">
              <a:rPr lang="en-US" smtClean="0"/>
              <a:pPr/>
              <a:t>9/8/2015</a:t>
            </a:fld>
            <a:endParaRPr lang="en-US" dirty="0"/>
          </a:p>
        </p:txBody>
      </p:sp>
    </p:spTree>
  </p:cSld>
  <p:clrMapOvr>
    <a:masterClrMapping/>
  </p:clrMapOvr>
  <p:transition>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eaLnBrk="1" hangingPunct="1"/>
            <a:r>
              <a:rPr lang="en-US" dirty="0" smtClean="0">
                <a:effectLst>
                  <a:outerShdw blurRad="38100" dist="38100" dir="2700000" algn="tl">
                    <a:srgbClr val="C0C0C0"/>
                  </a:outerShdw>
                </a:effectLst>
                <a:latin typeface="Arial" charset="0"/>
                <a:cs typeface="Arial" charset="0"/>
              </a:rPr>
              <a:t>DRDP (2015) Domains </a:t>
            </a:r>
          </a:p>
        </p:txBody>
      </p:sp>
      <p:sp>
        <p:nvSpPr>
          <p:cNvPr id="52227" name="Content Placeholder 2"/>
          <p:cNvSpPr>
            <a:spLocks noGrp="1"/>
          </p:cNvSpPr>
          <p:nvPr>
            <p:ph idx="1"/>
          </p:nvPr>
        </p:nvSpPr>
        <p:spPr/>
        <p:txBody>
          <a:bodyPr>
            <a:normAutofit lnSpcReduction="10000"/>
          </a:bodyPr>
          <a:lstStyle/>
          <a:p>
            <a:pPr eaLnBrk="1" hangingPunct="1"/>
            <a:r>
              <a:rPr lang="en-US" dirty="0" smtClean="0">
                <a:latin typeface="Arial" charset="0"/>
                <a:cs typeface="Arial" charset="0"/>
              </a:rPr>
              <a:t>Approaches to Learning—Self-Regulation*</a:t>
            </a:r>
          </a:p>
          <a:p>
            <a:pPr eaLnBrk="1" hangingPunct="1"/>
            <a:r>
              <a:rPr lang="en-US" dirty="0" smtClean="0">
                <a:latin typeface="Arial" charset="0"/>
                <a:cs typeface="Arial" charset="0"/>
              </a:rPr>
              <a:t>Social and Emotional Development*</a:t>
            </a:r>
          </a:p>
          <a:p>
            <a:pPr eaLnBrk="1" hangingPunct="1"/>
            <a:r>
              <a:rPr lang="en-US" dirty="0" smtClean="0">
                <a:latin typeface="Arial" charset="0"/>
                <a:cs typeface="Arial" charset="0"/>
              </a:rPr>
              <a:t>Language and Literacy Development* </a:t>
            </a:r>
          </a:p>
          <a:p>
            <a:pPr eaLnBrk="1" hangingPunct="1"/>
            <a:r>
              <a:rPr lang="en-US" dirty="0" smtClean="0">
                <a:latin typeface="Arial" charset="0"/>
                <a:cs typeface="Arial" charset="0"/>
              </a:rPr>
              <a:t>English Language Development</a:t>
            </a:r>
          </a:p>
          <a:p>
            <a:pPr eaLnBrk="1" hangingPunct="1"/>
            <a:r>
              <a:rPr lang="en-US" dirty="0" smtClean="0">
                <a:latin typeface="Arial" charset="0"/>
                <a:cs typeface="Arial" charset="0"/>
              </a:rPr>
              <a:t>Cognition, Including Math and Science*</a:t>
            </a:r>
          </a:p>
          <a:p>
            <a:pPr eaLnBrk="1" hangingPunct="1"/>
            <a:r>
              <a:rPr lang="en-US" dirty="0" smtClean="0">
                <a:latin typeface="Arial" charset="0"/>
                <a:cs typeface="Arial" charset="0"/>
              </a:rPr>
              <a:t>Physical Development—Health* </a:t>
            </a:r>
          </a:p>
          <a:p>
            <a:r>
              <a:rPr lang="en-US" dirty="0" smtClean="0">
                <a:latin typeface="Arial" charset="0"/>
                <a:cs typeface="Arial" charset="0"/>
              </a:rPr>
              <a:t>History—Social Science</a:t>
            </a:r>
          </a:p>
          <a:p>
            <a:pPr eaLnBrk="1" hangingPunct="1"/>
            <a:r>
              <a:rPr lang="en-US" dirty="0" smtClean="0">
                <a:latin typeface="Arial" charset="0"/>
                <a:cs typeface="Arial" charset="0"/>
              </a:rPr>
              <a:t>Visual and Performing Arts</a:t>
            </a:r>
          </a:p>
          <a:p>
            <a:pPr eaLnBrk="1" hangingPunct="1"/>
            <a:endParaRPr lang="en-US" dirty="0" smtClean="0">
              <a:latin typeface="Arial" charset="0"/>
              <a:cs typeface="Arial" charset="0"/>
            </a:endParaRPr>
          </a:p>
        </p:txBody>
      </p:sp>
      <p:sp>
        <p:nvSpPr>
          <p:cNvPr id="5" name="Footer Placeholder 4"/>
          <p:cNvSpPr>
            <a:spLocks noGrp="1"/>
          </p:cNvSpPr>
          <p:nvPr>
            <p:ph type="ftr" sz="quarter" idx="11"/>
          </p:nvPr>
        </p:nvSpPr>
        <p:spPr/>
        <p:txBody>
          <a:bodyPr/>
          <a:lstStyle/>
          <a:p>
            <a:r>
              <a:rPr lang="en-US" dirty="0" smtClean="0"/>
              <a:t>©2015 California Department of Education - All rights reserved</a:t>
            </a:r>
            <a:endParaRPr lang="en-US" dirty="0"/>
          </a:p>
        </p:txBody>
      </p:sp>
      <p:sp>
        <p:nvSpPr>
          <p:cNvPr id="6" name="Slide Number Placeholder 5"/>
          <p:cNvSpPr>
            <a:spLocks noGrp="1"/>
          </p:cNvSpPr>
          <p:nvPr>
            <p:ph type="sldNum" sz="quarter" idx="12"/>
          </p:nvPr>
        </p:nvSpPr>
        <p:spPr/>
        <p:txBody>
          <a:bodyPr/>
          <a:lstStyle/>
          <a:p>
            <a:fld id="{2BF1E6B0-A63A-4C28-AA28-E4DFECAC8348}" type="slidenum">
              <a:rPr lang="en-US" smtClean="0"/>
              <a:pPr/>
              <a:t>13</a:t>
            </a:fld>
            <a:endParaRPr lang="en-US" dirty="0"/>
          </a:p>
        </p:txBody>
      </p:sp>
      <p:sp>
        <p:nvSpPr>
          <p:cNvPr id="7" name="Date Placeholder 6"/>
          <p:cNvSpPr>
            <a:spLocks noGrp="1"/>
          </p:cNvSpPr>
          <p:nvPr>
            <p:ph type="dt" sz="half" idx="10"/>
          </p:nvPr>
        </p:nvSpPr>
        <p:spPr/>
        <p:txBody>
          <a:bodyPr/>
          <a:lstStyle/>
          <a:p>
            <a:fld id="{8B6F1F6F-945D-4ADF-8B7D-109434AA5B1E}" type="datetime1">
              <a:rPr lang="en-US" smtClean="0"/>
              <a:pPr/>
              <a:t>9/8/2015</a:t>
            </a:fld>
            <a:endParaRPr lang="en-US" dirty="0"/>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p:cTn id="7" dur="2000" fill="hold"/>
                                        <p:tgtEl>
                                          <p:spTgt spid="52227">
                                            <p:txEl>
                                              <p:pRg st="0" end="0"/>
                                            </p:txEl>
                                          </p:spTgt>
                                        </p:tgtEl>
                                        <p:attrNameLst>
                                          <p:attrName>ppt_x</p:attrName>
                                        </p:attrNameLst>
                                      </p:cBhvr>
                                      <p:tavLst>
                                        <p:tav tm="0">
                                          <p:val>
                                            <p:strVal val="#ppt_x-.2"/>
                                          </p:val>
                                        </p:tav>
                                        <p:tav tm="100000">
                                          <p:val>
                                            <p:strVal val="#ppt_x"/>
                                          </p:val>
                                        </p:tav>
                                      </p:tavLst>
                                    </p:anim>
                                    <p:anim calcmode="lin" valueType="num">
                                      <p:cBhvr>
                                        <p:cTn id="8" dur="2000" fill="hold"/>
                                        <p:tgtEl>
                                          <p:spTgt spid="5222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2000"/>
                                        <p:tgtEl>
                                          <p:spTgt spid="5222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2227">
                                            <p:txEl>
                                              <p:pRg st="1" end="1"/>
                                            </p:txEl>
                                          </p:spTgt>
                                        </p:tgtEl>
                                        <p:attrNameLst>
                                          <p:attrName>style.visibility</p:attrName>
                                        </p:attrNameLst>
                                      </p:cBhvr>
                                      <p:to>
                                        <p:strVal val="visible"/>
                                      </p:to>
                                    </p:set>
                                    <p:anim calcmode="lin" valueType="num">
                                      <p:cBhvr>
                                        <p:cTn id="14" dur="2000" fill="hold"/>
                                        <p:tgtEl>
                                          <p:spTgt spid="52227">
                                            <p:txEl>
                                              <p:pRg st="1" end="1"/>
                                            </p:txEl>
                                          </p:spTgt>
                                        </p:tgtEl>
                                        <p:attrNameLst>
                                          <p:attrName>ppt_x</p:attrName>
                                        </p:attrNameLst>
                                      </p:cBhvr>
                                      <p:tavLst>
                                        <p:tav tm="0">
                                          <p:val>
                                            <p:strVal val="#ppt_x-.2"/>
                                          </p:val>
                                        </p:tav>
                                        <p:tav tm="100000">
                                          <p:val>
                                            <p:strVal val="#ppt_x"/>
                                          </p:val>
                                        </p:tav>
                                      </p:tavLst>
                                    </p:anim>
                                    <p:anim calcmode="lin" valueType="num">
                                      <p:cBhvr>
                                        <p:cTn id="15" dur="2000" fill="hold"/>
                                        <p:tgtEl>
                                          <p:spTgt spid="5222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2000"/>
                                        <p:tgtEl>
                                          <p:spTgt spid="5222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2227">
                                            <p:txEl>
                                              <p:pRg st="2" end="2"/>
                                            </p:txEl>
                                          </p:spTgt>
                                        </p:tgtEl>
                                        <p:attrNameLst>
                                          <p:attrName>style.visibility</p:attrName>
                                        </p:attrNameLst>
                                      </p:cBhvr>
                                      <p:to>
                                        <p:strVal val="visible"/>
                                      </p:to>
                                    </p:set>
                                    <p:anim calcmode="lin" valueType="num">
                                      <p:cBhvr>
                                        <p:cTn id="21" dur="2000" fill="hold"/>
                                        <p:tgtEl>
                                          <p:spTgt spid="52227">
                                            <p:txEl>
                                              <p:pRg st="2" end="2"/>
                                            </p:txEl>
                                          </p:spTgt>
                                        </p:tgtEl>
                                        <p:attrNameLst>
                                          <p:attrName>ppt_x</p:attrName>
                                        </p:attrNameLst>
                                      </p:cBhvr>
                                      <p:tavLst>
                                        <p:tav tm="0">
                                          <p:val>
                                            <p:strVal val="#ppt_x-.2"/>
                                          </p:val>
                                        </p:tav>
                                        <p:tav tm="100000">
                                          <p:val>
                                            <p:strVal val="#ppt_x"/>
                                          </p:val>
                                        </p:tav>
                                      </p:tavLst>
                                    </p:anim>
                                    <p:anim calcmode="lin" valueType="num">
                                      <p:cBhvr>
                                        <p:cTn id="22" dur="2000" fill="hold"/>
                                        <p:tgtEl>
                                          <p:spTgt spid="52227">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2000"/>
                                        <p:tgtEl>
                                          <p:spTgt spid="5222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52227">
                                            <p:txEl>
                                              <p:pRg st="3" end="3"/>
                                            </p:txEl>
                                          </p:spTgt>
                                        </p:tgtEl>
                                        <p:attrNameLst>
                                          <p:attrName>style.visibility</p:attrName>
                                        </p:attrNameLst>
                                      </p:cBhvr>
                                      <p:to>
                                        <p:strVal val="visible"/>
                                      </p:to>
                                    </p:set>
                                    <p:anim calcmode="lin" valueType="num">
                                      <p:cBhvr>
                                        <p:cTn id="28" dur="2000" fill="hold"/>
                                        <p:tgtEl>
                                          <p:spTgt spid="52227">
                                            <p:txEl>
                                              <p:pRg st="3" end="3"/>
                                            </p:txEl>
                                          </p:spTgt>
                                        </p:tgtEl>
                                        <p:attrNameLst>
                                          <p:attrName>ppt_x</p:attrName>
                                        </p:attrNameLst>
                                      </p:cBhvr>
                                      <p:tavLst>
                                        <p:tav tm="0">
                                          <p:val>
                                            <p:strVal val="#ppt_x-.2"/>
                                          </p:val>
                                        </p:tav>
                                        <p:tav tm="100000">
                                          <p:val>
                                            <p:strVal val="#ppt_x"/>
                                          </p:val>
                                        </p:tav>
                                      </p:tavLst>
                                    </p:anim>
                                    <p:anim calcmode="lin" valueType="num">
                                      <p:cBhvr>
                                        <p:cTn id="29" dur="2000" fill="hold"/>
                                        <p:tgtEl>
                                          <p:spTgt spid="52227">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2000"/>
                                        <p:tgtEl>
                                          <p:spTgt spid="5222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52227">
                                            <p:txEl>
                                              <p:pRg st="4" end="4"/>
                                            </p:txEl>
                                          </p:spTgt>
                                        </p:tgtEl>
                                        <p:attrNameLst>
                                          <p:attrName>style.visibility</p:attrName>
                                        </p:attrNameLst>
                                      </p:cBhvr>
                                      <p:to>
                                        <p:strVal val="visible"/>
                                      </p:to>
                                    </p:set>
                                    <p:anim calcmode="lin" valueType="num">
                                      <p:cBhvr>
                                        <p:cTn id="35" dur="2000" fill="hold"/>
                                        <p:tgtEl>
                                          <p:spTgt spid="52227">
                                            <p:txEl>
                                              <p:pRg st="4" end="4"/>
                                            </p:txEl>
                                          </p:spTgt>
                                        </p:tgtEl>
                                        <p:attrNameLst>
                                          <p:attrName>ppt_x</p:attrName>
                                        </p:attrNameLst>
                                      </p:cBhvr>
                                      <p:tavLst>
                                        <p:tav tm="0">
                                          <p:val>
                                            <p:strVal val="#ppt_x-.2"/>
                                          </p:val>
                                        </p:tav>
                                        <p:tav tm="100000">
                                          <p:val>
                                            <p:strVal val="#ppt_x"/>
                                          </p:val>
                                        </p:tav>
                                      </p:tavLst>
                                    </p:anim>
                                    <p:anim calcmode="lin" valueType="num">
                                      <p:cBhvr>
                                        <p:cTn id="36" dur="2000" fill="hold"/>
                                        <p:tgtEl>
                                          <p:spTgt spid="52227">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7" dur="2000"/>
                                        <p:tgtEl>
                                          <p:spTgt spid="5222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52227">
                                            <p:txEl>
                                              <p:pRg st="5" end="5"/>
                                            </p:txEl>
                                          </p:spTgt>
                                        </p:tgtEl>
                                        <p:attrNameLst>
                                          <p:attrName>style.visibility</p:attrName>
                                        </p:attrNameLst>
                                      </p:cBhvr>
                                      <p:to>
                                        <p:strVal val="visible"/>
                                      </p:to>
                                    </p:set>
                                    <p:anim calcmode="lin" valueType="num">
                                      <p:cBhvr>
                                        <p:cTn id="42" dur="2000" fill="hold"/>
                                        <p:tgtEl>
                                          <p:spTgt spid="52227">
                                            <p:txEl>
                                              <p:pRg st="5" end="5"/>
                                            </p:txEl>
                                          </p:spTgt>
                                        </p:tgtEl>
                                        <p:attrNameLst>
                                          <p:attrName>ppt_x</p:attrName>
                                        </p:attrNameLst>
                                      </p:cBhvr>
                                      <p:tavLst>
                                        <p:tav tm="0">
                                          <p:val>
                                            <p:strVal val="#ppt_x-.2"/>
                                          </p:val>
                                        </p:tav>
                                        <p:tav tm="100000">
                                          <p:val>
                                            <p:strVal val="#ppt_x"/>
                                          </p:val>
                                        </p:tav>
                                      </p:tavLst>
                                    </p:anim>
                                    <p:anim calcmode="lin" valueType="num">
                                      <p:cBhvr>
                                        <p:cTn id="43" dur="2000" fill="hold"/>
                                        <p:tgtEl>
                                          <p:spTgt spid="52227">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4" dur="2000"/>
                                        <p:tgtEl>
                                          <p:spTgt spid="52227">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52227">
                                            <p:txEl>
                                              <p:pRg st="6" end="6"/>
                                            </p:txEl>
                                          </p:spTgt>
                                        </p:tgtEl>
                                        <p:attrNameLst>
                                          <p:attrName>style.visibility</p:attrName>
                                        </p:attrNameLst>
                                      </p:cBhvr>
                                      <p:to>
                                        <p:strVal val="visible"/>
                                      </p:to>
                                    </p:set>
                                    <p:anim calcmode="lin" valueType="num">
                                      <p:cBhvr>
                                        <p:cTn id="49" dur="2000" fill="hold"/>
                                        <p:tgtEl>
                                          <p:spTgt spid="52227">
                                            <p:txEl>
                                              <p:pRg st="6" end="6"/>
                                            </p:txEl>
                                          </p:spTgt>
                                        </p:tgtEl>
                                        <p:attrNameLst>
                                          <p:attrName>ppt_x</p:attrName>
                                        </p:attrNameLst>
                                      </p:cBhvr>
                                      <p:tavLst>
                                        <p:tav tm="0">
                                          <p:val>
                                            <p:strVal val="#ppt_x-.2"/>
                                          </p:val>
                                        </p:tav>
                                        <p:tav tm="100000">
                                          <p:val>
                                            <p:strVal val="#ppt_x"/>
                                          </p:val>
                                        </p:tav>
                                      </p:tavLst>
                                    </p:anim>
                                    <p:anim calcmode="lin" valueType="num">
                                      <p:cBhvr>
                                        <p:cTn id="50" dur="2000" fill="hold"/>
                                        <p:tgtEl>
                                          <p:spTgt spid="52227">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51" dur="2000"/>
                                        <p:tgtEl>
                                          <p:spTgt spid="52227">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52227">
                                            <p:txEl>
                                              <p:pRg st="7" end="7"/>
                                            </p:txEl>
                                          </p:spTgt>
                                        </p:tgtEl>
                                        <p:attrNameLst>
                                          <p:attrName>style.visibility</p:attrName>
                                        </p:attrNameLst>
                                      </p:cBhvr>
                                      <p:to>
                                        <p:strVal val="visible"/>
                                      </p:to>
                                    </p:set>
                                    <p:anim calcmode="lin" valueType="num">
                                      <p:cBhvr>
                                        <p:cTn id="56" dur="2000" fill="hold"/>
                                        <p:tgtEl>
                                          <p:spTgt spid="52227">
                                            <p:txEl>
                                              <p:pRg st="7" end="7"/>
                                            </p:txEl>
                                          </p:spTgt>
                                        </p:tgtEl>
                                        <p:attrNameLst>
                                          <p:attrName>ppt_x</p:attrName>
                                        </p:attrNameLst>
                                      </p:cBhvr>
                                      <p:tavLst>
                                        <p:tav tm="0">
                                          <p:val>
                                            <p:strVal val="#ppt_x-.2"/>
                                          </p:val>
                                        </p:tav>
                                        <p:tav tm="100000">
                                          <p:val>
                                            <p:strVal val="#ppt_x"/>
                                          </p:val>
                                        </p:tav>
                                      </p:tavLst>
                                    </p:anim>
                                    <p:anim calcmode="lin" valueType="num">
                                      <p:cBhvr>
                                        <p:cTn id="57" dur="2000" fill="hold"/>
                                        <p:tgtEl>
                                          <p:spTgt spid="52227">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58" dur="2000"/>
                                        <p:tgtEl>
                                          <p:spTgt spid="522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wrap="square" lIns="91440" tIns="45720" rIns="91440" bIns="45720" numCol="1" anchorCtr="0" compatLnSpc="1">
            <a:prstTxWarp prst="textNoShape">
              <a:avLst/>
            </a:prstTxWarp>
          </a:bodyPr>
          <a:lstStyle/>
          <a:p>
            <a:r>
              <a:rPr lang="en-US" sz="4000" dirty="0" smtClean="0">
                <a:effectLst>
                  <a:outerShdw blurRad="38100" dist="38100" dir="2700000" algn="tl">
                    <a:srgbClr val="C0C0C0"/>
                  </a:outerShdw>
                </a:effectLst>
                <a:latin typeface="Arial" charset="0"/>
                <a:cs typeface="Arial" charset="0"/>
              </a:rPr>
              <a:t>Developmental Levels</a:t>
            </a:r>
          </a:p>
        </p:txBody>
      </p:sp>
      <p:sp>
        <p:nvSpPr>
          <p:cNvPr id="5" name="Content Placeholder 4"/>
          <p:cNvSpPr>
            <a:spLocks noGrp="1"/>
          </p:cNvSpPr>
          <p:nvPr>
            <p:ph idx="1"/>
          </p:nvPr>
        </p:nvSpPr>
        <p:spPr>
          <a:xfrm>
            <a:off x="609600" y="1371600"/>
            <a:ext cx="8001000" cy="4648200"/>
          </a:xfrm>
          <a:extLst/>
        </p:spPr>
        <p:txBody>
          <a:bodyPr/>
          <a:lstStyle/>
          <a:p>
            <a:pPr marL="0" indent="0">
              <a:spcBef>
                <a:spcPts val="0"/>
              </a:spcBef>
              <a:buFont typeface="Wingdings 2" pitchFamily="18" charset="2"/>
              <a:buNone/>
              <a:defRPr/>
            </a:pPr>
            <a:r>
              <a:rPr lang="en-US" sz="2800" dirty="0" smtClean="0">
                <a:latin typeface="Arial"/>
              </a:rPr>
              <a:t>The full-range of developmental levels on the DRDP (2015) includes the following:</a:t>
            </a:r>
          </a:p>
          <a:p>
            <a:pPr>
              <a:buFont typeface="Wingdings 2" pitchFamily="18" charset="2"/>
              <a:buChar char=""/>
              <a:defRPr/>
            </a:pPr>
            <a:r>
              <a:rPr lang="en-US" sz="2000" b="1" dirty="0" smtClean="0">
                <a:solidFill>
                  <a:schemeClr val="tx2">
                    <a:lumMod val="50000"/>
                  </a:schemeClr>
                </a:solidFill>
                <a:latin typeface="Arial"/>
              </a:rPr>
              <a:t>Responding </a:t>
            </a:r>
            <a:r>
              <a:rPr lang="en-US" sz="2000" b="1" dirty="0">
                <a:solidFill>
                  <a:schemeClr val="tx2">
                    <a:lumMod val="50000"/>
                  </a:schemeClr>
                </a:solidFill>
                <a:latin typeface="Arial"/>
              </a:rPr>
              <a:t>(Earlier, </a:t>
            </a:r>
            <a:r>
              <a:rPr lang="en-US" sz="2000" b="1" dirty="0">
                <a:solidFill>
                  <a:srgbClr val="10253F"/>
                </a:solidFill>
                <a:latin typeface="Arial"/>
              </a:rPr>
              <a:t>Later</a:t>
            </a:r>
            <a:r>
              <a:rPr lang="en-US" sz="2000" dirty="0">
                <a:solidFill>
                  <a:srgbClr val="10253F"/>
                </a:solidFill>
                <a:latin typeface="Arial"/>
              </a:rPr>
              <a:t>): </a:t>
            </a:r>
            <a:r>
              <a:rPr lang="en-US" sz="2000" dirty="0">
                <a:latin typeface="Arial"/>
              </a:rPr>
              <a:t>Generally, knowledge, skills, or behaviors observed during early infancy </a:t>
            </a:r>
          </a:p>
          <a:p>
            <a:pPr>
              <a:buFont typeface="Wingdings 2" pitchFamily="18" charset="2"/>
              <a:buChar char=""/>
              <a:defRPr/>
            </a:pPr>
            <a:r>
              <a:rPr lang="en-US" sz="2000" b="1" dirty="0">
                <a:solidFill>
                  <a:srgbClr val="10253F"/>
                </a:solidFill>
                <a:latin typeface="Arial"/>
              </a:rPr>
              <a:t>Exploring (Earlier, Middle, Later):</a:t>
            </a:r>
            <a:r>
              <a:rPr lang="en-US" sz="2000" dirty="0">
                <a:solidFill>
                  <a:srgbClr val="10253F"/>
                </a:solidFill>
                <a:latin typeface="Arial"/>
              </a:rPr>
              <a:t> </a:t>
            </a:r>
            <a:r>
              <a:rPr lang="en-US" sz="2000" dirty="0">
                <a:latin typeface="Arial"/>
              </a:rPr>
              <a:t>Generally, knowledge, skills, or behaviors observed in later infancy, toddlerhood, and early preschool</a:t>
            </a:r>
            <a:r>
              <a:rPr lang="en-US" sz="2000" strike="sngStrike" dirty="0">
                <a:latin typeface="Arial"/>
              </a:rPr>
              <a:t> </a:t>
            </a:r>
            <a:endParaRPr lang="en-US" sz="2000" dirty="0">
              <a:latin typeface="Arial"/>
            </a:endParaRPr>
          </a:p>
          <a:p>
            <a:pPr>
              <a:buFont typeface="Wingdings 2" pitchFamily="18" charset="2"/>
              <a:buChar char=""/>
              <a:defRPr/>
            </a:pPr>
            <a:r>
              <a:rPr lang="en-US" sz="2000" b="1" dirty="0">
                <a:solidFill>
                  <a:srgbClr val="10253F"/>
                </a:solidFill>
                <a:latin typeface="Arial"/>
              </a:rPr>
              <a:t>Exploring Later/Building Earlier: </a:t>
            </a:r>
            <a:r>
              <a:rPr lang="en-US" sz="2000" dirty="0">
                <a:latin typeface="Arial"/>
              </a:rPr>
              <a:t>Generally, knowledge, skills, or behaviors observed in later toddlerhood and early </a:t>
            </a:r>
            <a:r>
              <a:rPr lang="en-US" sz="2000" dirty="0" smtClean="0">
                <a:latin typeface="Arial"/>
              </a:rPr>
              <a:t>preschool</a:t>
            </a:r>
            <a:endParaRPr lang="en-US" sz="2000" dirty="0">
              <a:latin typeface="Arial"/>
            </a:endParaRPr>
          </a:p>
          <a:p>
            <a:pPr>
              <a:buFont typeface="Wingdings 2" pitchFamily="18" charset="2"/>
              <a:buChar char=""/>
              <a:defRPr/>
            </a:pPr>
            <a:r>
              <a:rPr lang="en-US" sz="2000" b="1" dirty="0">
                <a:solidFill>
                  <a:srgbClr val="10253F"/>
                </a:solidFill>
                <a:latin typeface="Arial"/>
              </a:rPr>
              <a:t>Building (Earlier, Middle, Later):</a:t>
            </a:r>
            <a:r>
              <a:rPr lang="en-US" sz="2000" b="1" dirty="0">
                <a:solidFill>
                  <a:srgbClr val="006699"/>
                </a:solidFill>
                <a:latin typeface="Arial"/>
              </a:rPr>
              <a:t> </a:t>
            </a:r>
            <a:r>
              <a:rPr lang="en-US" sz="2000" dirty="0">
                <a:latin typeface="Arial"/>
              </a:rPr>
              <a:t>Generally, knowledge, skills, or behaviors observed in preschool</a:t>
            </a:r>
          </a:p>
          <a:p>
            <a:pPr>
              <a:buFont typeface="Wingdings 2" pitchFamily="18" charset="2"/>
              <a:buChar char=""/>
              <a:defRPr/>
            </a:pPr>
            <a:r>
              <a:rPr lang="en-US" sz="2000" b="1" dirty="0">
                <a:solidFill>
                  <a:srgbClr val="10253F"/>
                </a:solidFill>
                <a:latin typeface="Arial"/>
              </a:rPr>
              <a:t>Integrating Earlier:</a:t>
            </a:r>
            <a:r>
              <a:rPr lang="en-US" sz="2000" dirty="0">
                <a:solidFill>
                  <a:srgbClr val="10253F"/>
                </a:solidFill>
                <a:latin typeface="Arial"/>
              </a:rPr>
              <a:t> </a:t>
            </a:r>
            <a:r>
              <a:rPr lang="en-US" sz="2000" dirty="0" smtClean="0">
                <a:latin typeface="Arial"/>
              </a:rPr>
              <a:t>Generally</a:t>
            </a:r>
            <a:r>
              <a:rPr lang="en-US" sz="2000" dirty="0">
                <a:latin typeface="Arial"/>
              </a:rPr>
              <a:t>, knowledge, skills, or behaviors observed in late preschool and early kindergarten</a:t>
            </a:r>
            <a:r>
              <a:rPr lang="en-US" sz="2000" strike="sngStrike" dirty="0">
                <a:latin typeface="Arial"/>
              </a:rPr>
              <a:t> </a:t>
            </a:r>
            <a:endParaRPr lang="en-US" sz="2000" dirty="0" smtClean="0">
              <a:latin typeface="Arial"/>
            </a:endParaRPr>
          </a:p>
          <a:p>
            <a:pPr>
              <a:buFont typeface="Wingdings 2" pitchFamily="18" charset="2"/>
              <a:buChar char=""/>
              <a:defRPr/>
            </a:pPr>
            <a:endParaRPr lang="en-US" dirty="0"/>
          </a:p>
        </p:txBody>
      </p:sp>
      <p:sp>
        <p:nvSpPr>
          <p:cNvPr id="6" name="Footer Placeholder 5"/>
          <p:cNvSpPr>
            <a:spLocks noGrp="1"/>
          </p:cNvSpPr>
          <p:nvPr>
            <p:ph type="ftr" sz="quarter" idx="11"/>
          </p:nvPr>
        </p:nvSpPr>
        <p:spPr/>
        <p:txBody>
          <a:bodyPr/>
          <a:lstStyle/>
          <a:p>
            <a:r>
              <a:rPr lang="en-US" dirty="0" smtClean="0"/>
              <a:t>©2015 California Department of Education - All rights reserved</a:t>
            </a:r>
            <a:endParaRPr lang="en-US" dirty="0"/>
          </a:p>
        </p:txBody>
      </p:sp>
      <p:sp>
        <p:nvSpPr>
          <p:cNvPr id="7" name="Slide Number Placeholder 6"/>
          <p:cNvSpPr>
            <a:spLocks noGrp="1"/>
          </p:cNvSpPr>
          <p:nvPr>
            <p:ph type="sldNum" sz="quarter" idx="12"/>
          </p:nvPr>
        </p:nvSpPr>
        <p:spPr/>
        <p:txBody>
          <a:bodyPr/>
          <a:lstStyle/>
          <a:p>
            <a:fld id="{2BF1E6B0-A63A-4C28-AA28-E4DFECAC8348}" type="slidenum">
              <a:rPr lang="en-US" smtClean="0"/>
              <a:pPr/>
              <a:t>14</a:t>
            </a:fld>
            <a:endParaRPr lang="en-US" dirty="0"/>
          </a:p>
        </p:txBody>
      </p:sp>
      <p:sp>
        <p:nvSpPr>
          <p:cNvPr id="8" name="Date Placeholder 7"/>
          <p:cNvSpPr>
            <a:spLocks noGrp="1"/>
          </p:cNvSpPr>
          <p:nvPr>
            <p:ph type="dt" sz="half" idx="10"/>
          </p:nvPr>
        </p:nvSpPr>
        <p:spPr/>
        <p:txBody>
          <a:bodyPr/>
          <a:lstStyle/>
          <a:p>
            <a:fld id="{695D35C8-A5C8-4770-AF3C-3838108974C3}" type="datetime1">
              <a:rPr lang="en-US" smtClean="0"/>
              <a:pPr/>
              <a:t>9/8/2015</a:t>
            </a:fld>
            <a:endParaRPr lang="en-US" dirty="0"/>
          </a:p>
        </p:txBody>
      </p:sp>
    </p:spTree>
    <p:custDataLst>
      <p:tags r:id="rId1"/>
    </p:custDataLst>
  </p:cSld>
  <p:clrMapOvr>
    <a:masterClrMapping/>
  </p:clrMapOvr>
  <p:transition>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Screen Shot 2015-01-26 at 12.35.22 PM.png"/>
          <p:cNvPicPr>
            <a:picLocks noGrp="1" noChangeAspect="1"/>
          </p:cNvPicPr>
          <p:nvPr>
            <p:ph idx="1"/>
          </p:nvPr>
        </p:nvPicPr>
        <p:blipFill>
          <a:blip r:embed="rId3" cstate="email"/>
          <a:srcRect/>
          <a:stretch>
            <a:fillRect/>
          </a:stretch>
        </p:blipFill>
        <p:spPr>
          <a:xfrm>
            <a:off x="914400" y="1478585"/>
            <a:ext cx="7133783" cy="5150815"/>
          </a:xfrm>
        </p:spPr>
      </p:pic>
      <p:sp>
        <p:nvSpPr>
          <p:cNvPr id="2" name="Title 1"/>
          <p:cNvSpPr>
            <a:spLocks noGrp="1"/>
          </p:cNvSpPr>
          <p:nvPr>
            <p:ph type="title"/>
          </p:nvPr>
        </p:nvSpPr>
        <p:spPr/>
        <p:txBody>
          <a:bodyPr vert="horz" wrap="square" lIns="91440" tIns="45720" rIns="91440" bIns="45720" numCol="1" anchorCtr="0" compatLnSpc="1">
            <a:prstTxWarp prst="textNoShape">
              <a:avLst/>
            </a:prstTxWarp>
            <a:noAutofit/>
          </a:bodyPr>
          <a:lstStyle/>
          <a:p>
            <a:pPr eaLnBrk="1" hangingPunct="1"/>
            <a:r>
              <a:rPr lang="en-US" sz="4000" dirty="0" smtClean="0">
                <a:effectLst>
                  <a:outerShdw blurRad="38100" dist="38100" dir="2700000" algn="tl">
                    <a:srgbClr val="C0C0C0"/>
                  </a:outerShdw>
                </a:effectLst>
                <a:latin typeface="Arial" charset="0"/>
                <a:cs typeface="Arial" charset="0"/>
              </a:rPr>
              <a:t>DRDP (2015) Continuum of Developmental Levels</a:t>
            </a:r>
          </a:p>
        </p:txBody>
      </p:sp>
      <p:sp>
        <p:nvSpPr>
          <p:cNvPr id="8" name="Rounded Rectangular Callout 7"/>
          <p:cNvSpPr/>
          <p:nvPr/>
        </p:nvSpPr>
        <p:spPr>
          <a:xfrm flipV="1">
            <a:off x="4528391" y="6300750"/>
            <a:ext cx="45719" cy="45719"/>
          </a:xfrm>
          <a:prstGeom prst="wedgeRoundRectCallout">
            <a:avLst>
              <a:gd name="adj1" fmla="val -1198072"/>
              <a:gd name="adj2" fmla="val 1250514"/>
              <a:gd name="adj3" fmla="val 16667"/>
            </a:avLst>
          </a:prstGeom>
          <a:ln/>
        </p:spPr>
        <p:style>
          <a:lnRef idx="1">
            <a:schemeClr val="accent1"/>
          </a:lnRef>
          <a:fillRef idx="3">
            <a:schemeClr val="accent1"/>
          </a:fillRef>
          <a:effectRef idx="2">
            <a:schemeClr val="accent1"/>
          </a:effectRef>
          <a:fontRef idx="minor">
            <a:schemeClr val="lt1"/>
          </a:fontRef>
        </p:style>
        <p:txBody>
          <a:bodyPr/>
          <a:lstStyle/>
          <a:p>
            <a:pPr eaLnBrk="0" hangingPunct="0">
              <a:defRPr/>
            </a:pPr>
            <a:endParaRPr lang="en-US" dirty="0">
              <a:solidFill>
                <a:srgbClr val="000000"/>
              </a:solidFill>
              <a:latin typeface="Arial" pitchFamily="34" charset="0"/>
              <a:cs typeface="Arial" pitchFamily="34" charset="0"/>
            </a:endParaRPr>
          </a:p>
        </p:txBody>
      </p:sp>
      <p:sp>
        <p:nvSpPr>
          <p:cNvPr id="6" name="Rectangular Callout 5"/>
          <p:cNvSpPr/>
          <p:nvPr/>
        </p:nvSpPr>
        <p:spPr>
          <a:xfrm>
            <a:off x="3659328" y="5476711"/>
            <a:ext cx="3129403" cy="869758"/>
          </a:xfrm>
          <a:prstGeom prst="wedgeRectCallout">
            <a:avLst>
              <a:gd name="adj1" fmla="val -132761"/>
              <a:gd name="adj2" fmla="val -325830"/>
            </a:avLst>
          </a:prstGeom>
          <a:solidFill>
            <a:srgbClr val="CCECFF"/>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Continuum from earlier to later levels of development</a:t>
            </a:r>
          </a:p>
        </p:txBody>
      </p:sp>
      <p:sp>
        <p:nvSpPr>
          <p:cNvPr id="9" name="Slide Number Placeholder 8"/>
          <p:cNvSpPr>
            <a:spLocks noGrp="1"/>
          </p:cNvSpPr>
          <p:nvPr>
            <p:ph type="sldNum" sz="quarter" idx="12"/>
          </p:nvPr>
        </p:nvSpPr>
        <p:spPr/>
        <p:txBody>
          <a:bodyPr/>
          <a:lstStyle/>
          <a:p>
            <a:fld id="{2BF1E6B0-A63A-4C28-AA28-E4DFECAC8348}" type="slidenum">
              <a:rPr lang="en-US" smtClean="0"/>
              <a:pPr/>
              <a:t>15</a:t>
            </a:fld>
            <a:endParaRPr lang="en-US" dirty="0"/>
          </a:p>
        </p:txBody>
      </p:sp>
      <p:sp>
        <p:nvSpPr>
          <p:cNvPr id="10" name="Date Placeholder 9"/>
          <p:cNvSpPr>
            <a:spLocks noGrp="1"/>
          </p:cNvSpPr>
          <p:nvPr>
            <p:ph type="dt" sz="half" idx="10"/>
          </p:nvPr>
        </p:nvSpPr>
        <p:spPr/>
        <p:txBody>
          <a:bodyPr/>
          <a:lstStyle/>
          <a:p>
            <a:fld id="{162AFCA1-F472-4A51-AD4C-324F459CC954}" type="datetime1">
              <a:rPr lang="en-US" smtClean="0"/>
              <a:pPr/>
              <a:t>9/8/2015</a:t>
            </a:fld>
            <a:endParaRPr lang="en-US" dirty="0"/>
          </a:p>
        </p:txBody>
      </p:sp>
      <p:sp>
        <p:nvSpPr>
          <p:cNvPr id="12" name="Up Arrow 11"/>
          <p:cNvSpPr/>
          <p:nvPr/>
        </p:nvSpPr>
        <p:spPr>
          <a:xfrm>
            <a:off x="1143000" y="2895600"/>
            <a:ext cx="609600" cy="1143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10"/>
          <p:cNvSpPr>
            <a:spLocks noGrp="1"/>
          </p:cNvSpPr>
          <p:nvPr>
            <p:ph type="ftr" sz="quarter" idx="11"/>
          </p:nvPr>
        </p:nvSpPr>
        <p:spPr/>
        <p:txBody>
          <a:bodyPr/>
          <a:lstStyle/>
          <a:p>
            <a:r>
              <a:rPr lang="en-US" dirty="0" smtClean="0"/>
              <a:t>©2015 California Department of Education - All rights reserved</a:t>
            </a:r>
            <a:endParaRPr lang="en-US" dirty="0"/>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3.33333E-6 2.11841E-6 L 0.7 -0.00555 " pathEditMode="relative" rAng="0" ptsTypes="AA">
                                      <p:cBhvr>
                                        <p:cTn id="6" dur="5000" fill="hold"/>
                                        <p:tgtEl>
                                          <p:spTgt spid="12"/>
                                        </p:tgtEl>
                                        <p:attrNameLst>
                                          <p:attrName>ppt_x</p:attrName>
                                          <p:attrName>ppt_y</p:attrName>
                                        </p:attrNameLst>
                                      </p:cBhvr>
                                      <p:rCtr x="35000" y="-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noAutofit/>
          </a:bodyPr>
          <a:lstStyle/>
          <a:p>
            <a:r>
              <a:rPr lang="en-US" sz="4000" dirty="0" smtClean="0">
                <a:effectLst>
                  <a:outerShdw blurRad="38100" dist="38100" dir="2700000" algn="tl">
                    <a:srgbClr val="C0C0C0"/>
                  </a:outerShdw>
                </a:effectLst>
                <a:latin typeface="Arial" charset="0"/>
                <a:cs typeface="Arial" charset="0"/>
              </a:rPr>
              <a:t>DRDP (2015): A Full Continuum Instrument</a:t>
            </a:r>
          </a:p>
        </p:txBody>
      </p:sp>
      <p:sp>
        <p:nvSpPr>
          <p:cNvPr id="31747" name="Content Placeholder 2"/>
          <p:cNvSpPr>
            <a:spLocks noGrp="1"/>
          </p:cNvSpPr>
          <p:nvPr>
            <p:ph idx="1"/>
          </p:nvPr>
        </p:nvSpPr>
        <p:spPr/>
        <p:txBody>
          <a:bodyPr/>
          <a:lstStyle/>
          <a:p>
            <a:pPr algn="ctr">
              <a:buFont typeface="Wingdings 2" pitchFamily="-1" charset="2"/>
              <a:buNone/>
            </a:pPr>
            <a:r>
              <a:rPr lang="en-US" sz="2600" dirty="0" smtClean="0">
                <a:latin typeface="Arial" charset="0"/>
              </a:rPr>
              <a:t>The DRDP (2015) represents a full continuum instrument to assess all children from early infancy to kindergarten entry including children with Individual Family Service Plans and Individualized Education Programs.</a:t>
            </a:r>
          </a:p>
        </p:txBody>
      </p:sp>
      <p:sp>
        <p:nvSpPr>
          <p:cNvPr id="6" name="Footer Placeholder 5"/>
          <p:cNvSpPr>
            <a:spLocks noGrp="1"/>
          </p:cNvSpPr>
          <p:nvPr>
            <p:ph type="ftr" sz="quarter" idx="11"/>
          </p:nvPr>
        </p:nvSpPr>
        <p:spPr/>
        <p:txBody>
          <a:bodyPr/>
          <a:lstStyle/>
          <a:p>
            <a:r>
              <a:rPr lang="en-US" dirty="0" smtClean="0"/>
              <a:t>©2015 California Department of Education - All rights reserved</a:t>
            </a:r>
            <a:endParaRPr lang="en-US" dirty="0"/>
          </a:p>
        </p:txBody>
      </p:sp>
      <p:pic>
        <p:nvPicPr>
          <p:cNvPr id="31748" name="Picture 4"/>
          <p:cNvPicPr>
            <a:picLocks noChangeAspect="1"/>
          </p:cNvPicPr>
          <p:nvPr/>
        </p:nvPicPr>
        <p:blipFill>
          <a:blip r:embed="rId3" cstate="email"/>
          <a:srcRect/>
          <a:stretch>
            <a:fillRect/>
          </a:stretch>
        </p:blipFill>
        <p:spPr bwMode="auto">
          <a:xfrm>
            <a:off x="4876800" y="3871913"/>
            <a:ext cx="3200400" cy="2130425"/>
          </a:xfrm>
          <a:prstGeom prst="rect">
            <a:avLst/>
          </a:prstGeom>
          <a:noFill/>
          <a:ln w="9525">
            <a:noFill/>
            <a:miter lim="800000"/>
            <a:headEnd/>
            <a:tailEnd/>
          </a:ln>
        </p:spPr>
      </p:pic>
      <p:pic>
        <p:nvPicPr>
          <p:cNvPr id="31749" name="Picture 5"/>
          <p:cNvPicPr>
            <a:picLocks noChangeAspect="1"/>
          </p:cNvPicPr>
          <p:nvPr/>
        </p:nvPicPr>
        <p:blipFill>
          <a:blip r:embed="rId4" cstate="email"/>
          <a:srcRect/>
          <a:stretch>
            <a:fillRect/>
          </a:stretch>
        </p:blipFill>
        <p:spPr bwMode="auto">
          <a:xfrm>
            <a:off x="885825" y="3887788"/>
            <a:ext cx="3175000" cy="211455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2BF1E6B0-A63A-4C28-AA28-E4DFECAC8348}" type="slidenum">
              <a:rPr lang="en-US" smtClean="0"/>
              <a:pPr/>
              <a:t>16</a:t>
            </a:fld>
            <a:endParaRPr lang="en-US" dirty="0"/>
          </a:p>
        </p:txBody>
      </p:sp>
      <p:sp>
        <p:nvSpPr>
          <p:cNvPr id="8" name="Date Placeholder 7"/>
          <p:cNvSpPr>
            <a:spLocks noGrp="1"/>
          </p:cNvSpPr>
          <p:nvPr>
            <p:ph type="dt" sz="half" idx="10"/>
          </p:nvPr>
        </p:nvSpPr>
        <p:spPr/>
        <p:txBody>
          <a:bodyPr/>
          <a:lstStyle/>
          <a:p>
            <a:fld id="{8B154EBE-02AE-4851-856C-4917C6E94A49}" type="datetime1">
              <a:rPr lang="en-US" smtClean="0"/>
              <a:pPr/>
              <a:t>9/8/2015</a:t>
            </a:fld>
            <a:endParaRPr lang="en-US" dirty="0"/>
          </a:p>
        </p:txBody>
      </p:sp>
    </p:spTree>
  </p:cSld>
  <p:clrMapOvr>
    <a:masterClrMapping/>
  </p:clrMapOvr>
  <p:transition>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noAutofit/>
          </a:bodyPr>
          <a:lstStyle/>
          <a:p>
            <a:pPr>
              <a:defRPr/>
            </a:pPr>
            <a:r>
              <a:rPr lang="en-US" sz="4000" dirty="0" smtClean="0">
                <a:ea typeface="ＭＳ Ｐゴシック" pitchFamily="34" charset="-128"/>
              </a:rPr>
              <a:t>Accommodating the Range of Abilities</a:t>
            </a:r>
          </a:p>
        </p:txBody>
      </p:sp>
      <p:sp>
        <p:nvSpPr>
          <p:cNvPr id="39939" name="Content Placeholder 2"/>
          <p:cNvSpPr>
            <a:spLocks noGrp="1"/>
          </p:cNvSpPr>
          <p:nvPr>
            <p:ph idx="1"/>
          </p:nvPr>
        </p:nvSpPr>
        <p:spPr/>
        <p:txBody>
          <a:bodyPr>
            <a:noAutofit/>
          </a:bodyPr>
          <a:lstStyle/>
          <a:p>
            <a:pPr marL="0" indent="0">
              <a:spcBef>
                <a:spcPts val="0"/>
              </a:spcBef>
              <a:buFont typeface="Wingdings 2" pitchFamily="-1" charset="2"/>
              <a:buNone/>
            </a:pPr>
            <a:r>
              <a:rPr lang="en-US" sz="2400" b="1" dirty="0" smtClean="0">
                <a:solidFill>
                  <a:srgbClr val="002060"/>
                </a:solidFill>
              </a:rPr>
              <a:t>Accommodate the development of almost all children in the age range:</a:t>
            </a:r>
          </a:p>
          <a:p>
            <a:pPr marL="0" indent="0">
              <a:spcBef>
                <a:spcPts val="0"/>
              </a:spcBef>
              <a:buNone/>
            </a:pPr>
            <a:r>
              <a:rPr lang="en-US" sz="2400" dirty="0" smtClean="0"/>
              <a:t>Each measure was created to prevent ceiling or floor effects.</a:t>
            </a:r>
          </a:p>
          <a:p>
            <a:pPr marL="274320" lvl="1" indent="-274320">
              <a:spcBef>
                <a:spcPts val="0"/>
              </a:spcBef>
            </a:pPr>
            <a:r>
              <a:rPr lang="en-US" sz="2400" b="1" u="sng" dirty="0" smtClean="0">
                <a:solidFill>
                  <a:srgbClr val="002060"/>
                </a:solidFill>
              </a:rPr>
              <a:t>Preventing a floor effect</a:t>
            </a:r>
            <a:r>
              <a:rPr lang="en-US" sz="2400" dirty="0" smtClean="0"/>
              <a:t>: The earliest level of development on the continuum begins a little earlier than what would be expected for most children assessed by the instrument.</a:t>
            </a:r>
          </a:p>
          <a:p>
            <a:pPr marL="274320" lvl="1" indent="-274320">
              <a:spcBef>
                <a:spcPts val="0"/>
              </a:spcBef>
            </a:pPr>
            <a:r>
              <a:rPr lang="en-US" sz="2400" b="1" u="sng" dirty="0" smtClean="0">
                <a:solidFill>
                  <a:srgbClr val="002060"/>
                </a:solidFill>
              </a:rPr>
              <a:t>Preventing a ceiling effect</a:t>
            </a:r>
            <a:r>
              <a:rPr lang="en-US" sz="2400" dirty="0" smtClean="0"/>
              <a:t>: In the developmental continuum, the latest level is beyond the development of what would be expect of most children assessed by the instrument.</a:t>
            </a:r>
          </a:p>
          <a:p>
            <a:pPr marL="0" lvl="1">
              <a:spcBef>
                <a:spcPts val="0"/>
              </a:spcBef>
            </a:pPr>
            <a:endParaRPr lang="en-US" sz="2400" dirty="0" smtClean="0"/>
          </a:p>
        </p:txBody>
      </p:sp>
      <p:sp>
        <p:nvSpPr>
          <p:cNvPr id="9" name="Slide Number Placeholder 8"/>
          <p:cNvSpPr>
            <a:spLocks noGrp="1"/>
          </p:cNvSpPr>
          <p:nvPr>
            <p:ph type="sldNum" sz="quarter" idx="12"/>
          </p:nvPr>
        </p:nvSpPr>
        <p:spPr/>
        <p:txBody>
          <a:bodyPr/>
          <a:lstStyle/>
          <a:p>
            <a:fld id="{2BF1E6B0-A63A-4C28-AA28-E4DFECAC8348}" type="slidenum">
              <a:rPr lang="en-US" smtClean="0"/>
              <a:pPr/>
              <a:t>17</a:t>
            </a:fld>
            <a:endParaRPr lang="en-US"/>
          </a:p>
        </p:txBody>
      </p:sp>
      <p:sp>
        <p:nvSpPr>
          <p:cNvPr id="10" name="Footer Placeholder 9"/>
          <p:cNvSpPr>
            <a:spLocks noGrp="1"/>
          </p:cNvSpPr>
          <p:nvPr>
            <p:ph type="ftr" sz="quarter" idx="11"/>
          </p:nvPr>
        </p:nvSpPr>
        <p:spPr/>
        <p:txBody>
          <a:bodyPr/>
          <a:lstStyle/>
          <a:p>
            <a:r>
              <a:rPr lang="en-US" smtClean="0"/>
              <a:t>©2015 California Department of Education - All rights reserved</a:t>
            </a:r>
            <a:endParaRPr lang="en-US"/>
          </a:p>
        </p:txBody>
      </p:sp>
    </p:spTree>
  </p:cSld>
  <p:clrMapOvr>
    <a:masterClrMapping/>
  </p:clrMapOvr>
  <p:transition>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499350" cy="1143000"/>
          </a:xfrm>
        </p:spPr>
        <p:txBody>
          <a:bodyPr vert="horz" wrap="square" lIns="91440" tIns="45720" rIns="91440" bIns="45720" numCol="1" anchorCtr="0" compatLnSpc="1">
            <a:prstTxWarp prst="textNoShape">
              <a:avLst/>
            </a:prstTxWarp>
          </a:bodyPr>
          <a:lstStyle/>
          <a:p>
            <a:r>
              <a:rPr lang="en-US" dirty="0" smtClean="0">
                <a:effectLst>
                  <a:outerShdw blurRad="38100" dist="38100" dir="2700000" algn="tl">
                    <a:srgbClr val="C0C0C0"/>
                  </a:outerShdw>
                </a:effectLst>
                <a:latin typeface="Arial" charset="0"/>
                <a:cs typeface="Arial" charset="0"/>
              </a:rPr>
              <a:t>Three Types of Measures</a:t>
            </a:r>
          </a:p>
        </p:txBody>
      </p:sp>
      <p:sp>
        <p:nvSpPr>
          <p:cNvPr id="64515" name="Content Placeholder 2"/>
          <p:cNvSpPr>
            <a:spLocks noGrp="1"/>
          </p:cNvSpPr>
          <p:nvPr>
            <p:ph idx="1"/>
          </p:nvPr>
        </p:nvSpPr>
        <p:spPr>
          <a:xfrm>
            <a:off x="533400" y="1371600"/>
            <a:ext cx="8001000" cy="4343400"/>
          </a:xfrm>
        </p:spPr>
        <p:txBody>
          <a:bodyPr>
            <a:normAutofit fontScale="92500"/>
          </a:bodyPr>
          <a:lstStyle/>
          <a:p>
            <a:r>
              <a:rPr lang="en-US" sz="2800" b="1" dirty="0" smtClean="0">
                <a:latin typeface="Arial" charset="0"/>
              </a:rPr>
              <a:t>Full Continuum Measures</a:t>
            </a:r>
            <a:r>
              <a:rPr lang="en-US" sz="2800" dirty="0" smtClean="0">
                <a:latin typeface="Arial" charset="0"/>
              </a:rPr>
              <a:t> consist of 7-9 levels that describe development from early infancy to early kindergarten. </a:t>
            </a:r>
          </a:p>
          <a:p>
            <a:r>
              <a:rPr lang="en-US" sz="2800" b="1" dirty="0" smtClean="0">
                <a:latin typeface="Arial" charset="0"/>
              </a:rPr>
              <a:t>Earlier Development Measures</a:t>
            </a:r>
            <a:r>
              <a:rPr lang="en-US" sz="2800" dirty="0" smtClean="0">
                <a:latin typeface="Arial" charset="0"/>
              </a:rPr>
              <a:t> consist of 5-6 levels that describe development that typically occurs in the infant/toddler and early preschool years.</a:t>
            </a:r>
          </a:p>
          <a:p>
            <a:pPr>
              <a:spcBef>
                <a:spcPct val="0"/>
              </a:spcBef>
            </a:pPr>
            <a:r>
              <a:rPr lang="en-US" sz="2800" b="1" dirty="0" smtClean="0">
                <a:latin typeface="Arial" charset="0"/>
              </a:rPr>
              <a:t>Later Development Measures</a:t>
            </a:r>
            <a:r>
              <a:rPr lang="en-US" sz="2800" dirty="0" smtClean="0">
                <a:latin typeface="Arial" charset="0"/>
              </a:rPr>
              <a:t> consist of 6 levels that describe development that typically occurs in the preschool years and early kindergarten</a:t>
            </a:r>
            <a:r>
              <a:rPr lang="en-US" dirty="0" smtClean="0">
                <a:latin typeface="Calibri" pitchFamily="-1" charset="0"/>
              </a:rPr>
              <a:t>.</a:t>
            </a:r>
          </a:p>
          <a:p>
            <a:pPr>
              <a:buFont typeface="Wingdings 2" pitchFamily="-1" charset="2"/>
              <a:buNone/>
            </a:pPr>
            <a:endParaRPr lang="en-US" dirty="0" smtClean="0"/>
          </a:p>
        </p:txBody>
      </p:sp>
      <p:sp>
        <p:nvSpPr>
          <p:cNvPr id="5" name="Footer Placeholder 4"/>
          <p:cNvSpPr>
            <a:spLocks noGrp="1"/>
          </p:cNvSpPr>
          <p:nvPr>
            <p:ph type="ftr" sz="quarter" idx="11"/>
          </p:nvPr>
        </p:nvSpPr>
        <p:spPr/>
        <p:txBody>
          <a:bodyPr/>
          <a:lstStyle/>
          <a:p>
            <a:r>
              <a:rPr lang="en-US" dirty="0" smtClean="0"/>
              <a:t>©2015 California Department of Education - All rights reserved</a:t>
            </a:r>
            <a:endParaRPr lang="en-US" dirty="0"/>
          </a:p>
        </p:txBody>
      </p:sp>
      <p:sp>
        <p:nvSpPr>
          <p:cNvPr id="6" name="Slide Number Placeholder 5"/>
          <p:cNvSpPr>
            <a:spLocks noGrp="1"/>
          </p:cNvSpPr>
          <p:nvPr>
            <p:ph type="sldNum" sz="quarter" idx="12"/>
          </p:nvPr>
        </p:nvSpPr>
        <p:spPr/>
        <p:txBody>
          <a:bodyPr/>
          <a:lstStyle/>
          <a:p>
            <a:fld id="{2BF1E6B0-A63A-4C28-AA28-E4DFECAC8348}" type="slidenum">
              <a:rPr lang="en-US" smtClean="0"/>
              <a:pPr/>
              <a:t>18</a:t>
            </a:fld>
            <a:endParaRPr lang="en-US" dirty="0"/>
          </a:p>
        </p:txBody>
      </p:sp>
      <p:sp>
        <p:nvSpPr>
          <p:cNvPr id="7" name="Date Placeholder 6"/>
          <p:cNvSpPr>
            <a:spLocks noGrp="1"/>
          </p:cNvSpPr>
          <p:nvPr>
            <p:ph type="dt" sz="half" idx="10"/>
          </p:nvPr>
        </p:nvSpPr>
        <p:spPr/>
        <p:txBody>
          <a:bodyPr/>
          <a:lstStyle/>
          <a:p>
            <a:fld id="{2DC310F9-C6A9-4E3B-9E38-2A71E5F07064}" type="datetime1">
              <a:rPr lang="en-US" smtClean="0"/>
              <a:pPr/>
              <a:t>9/8/2015</a:t>
            </a:fld>
            <a:endParaRPr lang="en-US" dirty="0"/>
          </a:p>
        </p:txBody>
      </p:sp>
    </p:spTree>
  </p:cSld>
  <p:clrMapOvr>
    <a:masterClrMapping/>
  </p:clrMapOvr>
  <p:transition>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r>
              <a:rPr lang="en-US" dirty="0" smtClean="0">
                <a:effectLst>
                  <a:outerShdw blurRad="38100" dist="38100" dir="2700000" algn="tl">
                    <a:srgbClr val="C0C0C0"/>
                  </a:outerShdw>
                </a:effectLst>
                <a:latin typeface="Arial" charset="0"/>
                <a:cs typeface="Arial" charset="0"/>
              </a:rPr>
              <a:t>Full Continuum Measures</a:t>
            </a:r>
          </a:p>
        </p:txBody>
      </p:sp>
      <p:pic>
        <p:nvPicPr>
          <p:cNvPr id="6" name="Content Placeholder 5" descr="Screen Shot 2014-04-22 at 4.11.41 PM (2).png"/>
          <p:cNvPicPr>
            <a:picLocks noGrp="1" noChangeAspect="1"/>
          </p:cNvPicPr>
          <p:nvPr>
            <p:ph idx="1"/>
          </p:nvPr>
        </p:nvPicPr>
        <p:blipFill>
          <a:blip r:embed="rId3" cstate="email"/>
          <a:stretch>
            <a:fillRect/>
          </a:stretch>
        </p:blipFill>
        <p:spPr>
          <a:xfrm>
            <a:off x="1524000" y="1524000"/>
            <a:ext cx="6082299"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Date Placeholder 7"/>
          <p:cNvSpPr>
            <a:spLocks noGrp="1"/>
          </p:cNvSpPr>
          <p:nvPr>
            <p:ph type="dt" sz="half" idx="10"/>
          </p:nvPr>
        </p:nvSpPr>
        <p:spPr/>
        <p:txBody>
          <a:bodyPr/>
          <a:lstStyle/>
          <a:p>
            <a:fld id="{0E50F9EF-ADCD-4DAD-BDBB-B878CCF28F41}" type="datetime1">
              <a:rPr lang="en-US" smtClean="0"/>
              <a:pPr/>
              <a:t>9/8/2015</a:t>
            </a:fld>
            <a:endParaRPr lang="en-US" dirty="0"/>
          </a:p>
        </p:txBody>
      </p:sp>
      <p:sp>
        <p:nvSpPr>
          <p:cNvPr id="5" name="Footer Placeholder 4"/>
          <p:cNvSpPr>
            <a:spLocks noGrp="1"/>
          </p:cNvSpPr>
          <p:nvPr>
            <p:ph type="ftr" sz="quarter" idx="11"/>
          </p:nvPr>
        </p:nvSpPr>
        <p:spPr/>
        <p:txBody>
          <a:bodyPr/>
          <a:lstStyle/>
          <a:p>
            <a:r>
              <a:rPr lang="en-US" dirty="0" smtClean="0"/>
              <a:t>©2015 California Department of Education - All rights reserved</a:t>
            </a:r>
            <a:endParaRPr lang="en-US" dirty="0"/>
          </a:p>
        </p:txBody>
      </p:sp>
      <p:sp>
        <p:nvSpPr>
          <p:cNvPr id="7" name="Slide Number Placeholder 6"/>
          <p:cNvSpPr>
            <a:spLocks noGrp="1"/>
          </p:cNvSpPr>
          <p:nvPr>
            <p:ph type="sldNum" sz="quarter" idx="12"/>
          </p:nvPr>
        </p:nvSpPr>
        <p:spPr/>
        <p:txBody>
          <a:bodyPr/>
          <a:lstStyle/>
          <a:p>
            <a:fld id="{2BF1E6B0-A63A-4C28-AA28-E4DFECAC8348}" type="slidenum">
              <a:rPr lang="en-US" smtClean="0"/>
              <a:pPr/>
              <a:t>19</a:t>
            </a:fld>
            <a:endParaRPr lang="en-US" dirty="0"/>
          </a:p>
        </p:txBody>
      </p:sp>
    </p:spTree>
  </p:cSld>
  <p:clrMapOvr>
    <a:masterClrMapping/>
  </p:clrMapOvr>
  <p:transition>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Ice Breaker</a:t>
            </a:r>
            <a:br>
              <a:rPr lang="en-US" dirty="0" smtClean="0"/>
            </a:br>
            <a:r>
              <a:rPr lang="en-US" dirty="0" smtClean="0"/>
              <a:t>Human Bingo</a:t>
            </a:r>
            <a:endParaRPr lang="en-US" dirty="0"/>
          </a:p>
        </p:txBody>
      </p:sp>
      <p:sp>
        <p:nvSpPr>
          <p:cNvPr id="3" name="Date Placeholder 2"/>
          <p:cNvSpPr>
            <a:spLocks noGrp="1"/>
          </p:cNvSpPr>
          <p:nvPr>
            <p:ph type="dt" sz="half" idx="10"/>
          </p:nvPr>
        </p:nvSpPr>
        <p:spPr/>
        <p:txBody>
          <a:bodyPr/>
          <a:lstStyle/>
          <a:p>
            <a:fld id="{F7D2CC38-20A6-48E9-9494-40E972D2504E}" type="datetime1">
              <a:rPr lang="en-US" smtClean="0"/>
              <a:pPr/>
              <a:t>9/8/2015</a:t>
            </a:fld>
            <a:endParaRPr lang="en-US" dirty="0"/>
          </a:p>
        </p:txBody>
      </p:sp>
      <p:sp>
        <p:nvSpPr>
          <p:cNvPr id="4" name="Footer Placeholder 3"/>
          <p:cNvSpPr>
            <a:spLocks noGrp="1"/>
          </p:cNvSpPr>
          <p:nvPr>
            <p:ph type="ftr" sz="quarter" idx="11"/>
          </p:nvPr>
        </p:nvSpPr>
        <p:spPr/>
        <p:txBody>
          <a:bodyPr/>
          <a:lstStyle/>
          <a:p>
            <a:r>
              <a:rPr lang="en-US" smtClean="0"/>
              <a:t>©2015 California Department of Education - All rights reserved</a:t>
            </a:r>
            <a:endParaRPr lang="en-US" dirty="0"/>
          </a:p>
        </p:txBody>
      </p:sp>
      <p:sp>
        <p:nvSpPr>
          <p:cNvPr id="5" name="Slide Number Placeholder 4"/>
          <p:cNvSpPr>
            <a:spLocks noGrp="1"/>
          </p:cNvSpPr>
          <p:nvPr>
            <p:ph type="sldNum" sz="quarter" idx="12"/>
          </p:nvPr>
        </p:nvSpPr>
        <p:spPr/>
        <p:txBody>
          <a:bodyPr/>
          <a:lstStyle/>
          <a:p>
            <a:fld id="{2BF1E6B0-A63A-4C28-AA28-E4DFECAC8348}" type="slidenum">
              <a:rPr lang="en-US" smtClean="0"/>
              <a:pPr/>
              <a:t>2</a:t>
            </a:fld>
            <a:endParaRPr lang="en-US" dirty="0"/>
          </a:p>
        </p:txBody>
      </p:sp>
      <p:graphicFrame>
        <p:nvGraphicFramePr>
          <p:cNvPr id="6" name="Table 5"/>
          <p:cNvGraphicFramePr>
            <a:graphicFrameLocks noGrp="1"/>
          </p:cNvGraphicFramePr>
          <p:nvPr/>
        </p:nvGraphicFramePr>
        <p:xfrm>
          <a:off x="1143000" y="1721961"/>
          <a:ext cx="6858000" cy="4282440"/>
        </p:xfrm>
        <a:graphic>
          <a:graphicData uri="http://schemas.openxmlformats.org/drawingml/2006/table">
            <a:tbl>
              <a:tblPr/>
              <a:tblGrid>
                <a:gridCol w="1371600"/>
                <a:gridCol w="1371600"/>
                <a:gridCol w="1371600"/>
                <a:gridCol w="1371600"/>
                <a:gridCol w="1371600"/>
              </a:tblGrid>
              <a:tr h="0">
                <a:tc>
                  <a:txBody>
                    <a:bodyPr/>
                    <a:lstStyle/>
                    <a:p>
                      <a:pPr marL="0" marR="0">
                        <a:spcBef>
                          <a:spcPts val="0"/>
                        </a:spcBef>
                        <a:spcAft>
                          <a:spcPts val="0"/>
                        </a:spcAft>
                      </a:pPr>
                      <a:r>
                        <a:rPr lang="en-US" sz="3600">
                          <a:effectLst/>
                          <a:latin typeface="Times New Roman"/>
                          <a:ea typeface="Times New Roman"/>
                        </a:rPr>
                        <a:t>B</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3600">
                          <a:effectLst/>
                          <a:latin typeface="Times New Roman"/>
                          <a:ea typeface="Times New Roman"/>
                        </a:rPr>
                        <a:t>I</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3600">
                          <a:effectLst/>
                          <a:latin typeface="Times New Roman"/>
                          <a:ea typeface="Times New Roman"/>
                        </a:rPr>
                        <a:t>N</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3600">
                          <a:effectLst/>
                          <a:latin typeface="Times New Roman"/>
                          <a:ea typeface="Times New Roman"/>
                        </a:rPr>
                        <a:t>G</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3600">
                          <a:effectLst/>
                          <a:latin typeface="Times New Roman"/>
                          <a:ea typeface="Times New Roman"/>
                        </a:rPr>
                        <a:t>O</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4400">
                <a:tc>
                  <a:txBody>
                    <a:bodyPr/>
                    <a:lstStyle/>
                    <a:p>
                      <a:pPr marL="0" marR="0">
                        <a:spcBef>
                          <a:spcPts val="0"/>
                        </a:spcBef>
                        <a:spcAft>
                          <a:spcPts val="0"/>
                        </a:spcAft>
                      </a:pPr>
                      <a:r>
                        <a:rPr lang="en-US" sz="1400">
                          <a:effectLst/>
                          <a:latin typeface="Times New Roman"/>
                          <a:ea typeface="Times New Roman"/>
                        </a:rPr>
                        <a:t>1</a:t>
                      </a:r>
                      <a:endParaRPr lang="en-US" sz="1200">
                        <a:effectLst/>
                        <a:latin typeface="Times New Roman"/>
                        <a:ea typeface="Times New Roman"/>
                      </a:endParaRPr>
                    </a:p>
                    <a:p>
                      <a:pPr marL="0" marR="0">
                        <a:spcBef>
                          <a:spcPts val="0"/>
                        </a:spcBef>
                        <a:spcAft>
                          <a:spcPts val="0"/>
                        </a:spcAft>
                      </a:pPr>
                      <a:r>
                        <a:rPr lang="en-US" sz="1400">
                          <a:effectLst/>
                          <a:latin typeface="Times New Roman"/>
                          <a:ea typeface="Times New Roman"/>
                        </a:rPr>
                        <a:t> </a:t>
                      </a:r>
                      <a:endParaRPr lang="en-US" sz="1200">
                        <a:effectLst/>
                        <a:latin typeface="Times New Roman"/>
                        <a:ea typeface="Times New Roman"/>
                      </a:endParaRPr>
                    </a:p>
                    <a:p>
                      <a:pPr marL="0" marR="0">
                        <a:spcBef>
                          <a:spcPts val="0"/>
                        </a:spcBef>
                        <a:spcAft>
                          <a:spcPts val="0"/>
                        </a:spcAft>
                      </a:pPr>
                      <a:r>
                        <a:rPr lang="en-US" sz="1400">
                          <a:effectLst/>
                          <a:latin typeface="Times New Roman"/>
                          <a:ea typeface="Times New Roman"/>
                        </a:rPr>
                        <a:t>Play a musical instrument</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Times New Roman"/>
                          <a:ea typeface="Times New Roman"/>
                        </a:rPr>
                        <a:t>2</a:t>
                      </a:r>
                      <a:endParaRPr lang="en-US" sz="1200">
                        <a:effectLst/>
                        <a:latin typeface="Times New Roman"/>
                        <a:ea typeface="Times New Roman"/>
                      </a:endParaRPr>
                    </a:p>
                    <a:p>
                      <a:pPr marL="0" marR="0">
                        <a:spcBef>
                          <a:spcPts val="0"/>
                        </a:spcBef>
                        <a:spcAft>
                          <a:spcPts val="0"/>
                        </a:spcAft>
                      </a:pPr>
                      <a:r>
                        <a:rPr lang="en-US" sz="1400">
                          <a:effectLst/>
                          <a:latin typeface="Times New Roman"/>
                          <a:ea typeface="Times New Roman"/>
                        </a:rPr>
                        <a:t> </a:t>
                      </a:r>
                      <a:endParaRPr lang="en-US" sz="1200">
                        <a:effectLst/>
                        <a:latin typeface="Times New Roman"/>
                        <a:ea typeface="Times New Roman"/>
                      </a:endParaRPr>
                    </a:p>
                    <a:p>
                      <a:pPr marL="0" marR="0">
                        <a:spcBef>
                          <a:spcPts val="0"/>
                        </a:spcBef>
                        <a:spcAft>
                          <a:spcPts val="0"/>
                        </a:spcAft>
                      </a:pPr>
                      <a:r>
                        <a:rPr lang="en-US" sz="1400">
                          <a:effectLst/>
                          <a:latin typeface="Times New Roman"/>
                          <a:ea typeface="Times New Roman"/>
                        </a:rPr>
                        <a:t>Never had a car accident</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Times New Roman"/>
                          <a:ea typeface="Times New Roman"/>
                        </a:rPr>
                        <a:t>3</a:t>
                      </a:r>
                      <a:endParaRPr lang="en-US" sz="1200">
                        <a:effectLst/>
                        <a:latin typeface="Times New Roman"/>
                        <a:ea typeface="Times New Roman"/>
                      </a:endParaRPr>
                    </a:p>
                    <a:p>
                      <a:pPr marL="0" marR="0">
                        <a:spcBef>
                          <a:spcPts val="0"/>
                        </a:spcBef>
                        <a:spcAft>
                          <a:spcPts val="0"/>
                        </a:spcAft>
                      </a:pPr>
                      <a:r>
                        <a:rPr lang="en-US" sz="1400">
                          <a:effectLst/>
                          <a:latin typeface="Times New Roman"/>
                          <a:ea typeface="Times New Roman"/>
                        </a:rPr>
                        <a:t> </a:t>
                      </a:r>
                      <a:endParaRPr lang="en-US" sz="1200">
                        <a:effectLst/>
                        <a:latin typeface="Times New Roman"/>
                        <a:ea typeface="Times New Roman"/>
                      </a:endParaRPr>
                    </a:p>
                    <a:p>
                      <a:pPr marL="0" marR="0">
                        <a:spcBef>
                          <a:spcPts val="0"/>
                        </a:spcBef>
                        <a:spcAft>
                          <a:spcPts val="0"/>
                        </a:spcAft>
                      </a:pPr>
                      <a:r>
                        <a:rPr lang="en-US" sz="1400">
                          <a:effectLst/>
                          <a:latin typeface="Times New Roman"/>
                          <a:ea typeface="Times New Roman"/>
                        </a:rPr>
                        <a:t>Knows how to ballroom dance</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Times New Roman"/>
                          <a:ea typeface="Times New Roman"/>
                        </a:rPr>
                        <a:t>4</a:t>
                      </a:r>
                      <a:endParaRPr lang="en-US" sz="1200">
                        <a:effectLst/>
                        <a:latin typeface="Times New Roman"/>
                        <a:ea typeface="Times New Roman"/>
                      </a:endParaRPr>
                    </a:p>
                    <a:p>
                      <a:pPr marL="0" marR="0">
                        <a:spcBef>
                          <a:spcPts val="0"/>
                        </a:spcBef>
                        <a:spcAft>
                          <a:spcPts val="0"/>
                        </a:spcAft>
                      </a:pPr>
                      <a:r>
                        <a:rPr lang="en-US" sz="1400">
                          <a:effectLst/>
                          <a:latin typeface="Times New Roman"/>
                          <a:ea typeface="Times New Roman"/>
                        </a:rPr>
                        <a:t> </a:t>
                      </a:r>
                      <a:endParaRPr lang="en-US" sz="1200">
                        <a:effectLst/>
                        <a:latin typeface="Times New Roman"/>
                        <a:ea typeface="Times New Roman"/>
                      </a:endParaRPr>
                    </a:p>
                    <a:p>
                      <a:pPr marL="0" marR="0">
                        <a:spcBef>
                          <a:spcPts val="0"/>
                        </a:spcBef>
                        <a:spcAft>
                          <a:spcPts val="0"/>
                        </a:spcAft>
                      </a:pPr>
                      <a:r>
                        <a:rPr lang="en-US" sz="1400">
                          <a:effectLst/>
                          <a:latin typeface="Times New Roman"/>
                          <a:ea typeface="Times New Roman"/>
                        </a:rPr>
                        <a:t>Knows how to knit or crochet</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Times New Roman"/>
                          <a:ea typeface="Times New Roman"/>
                        </a:rPr>
                        <a:t>5</a:t>
                      </a:r>
                      <a:endParaRPr lang="en-US" sz="1200">
                        <a:effectLst/>
                        <a:latin typeface="Times New Roman"/>
                        <a:ea typeface="Times New Roman"/>
                      </a:endParaRPr>
                    </a:p>
                    <a:p>
                      <a:pPr marL="0" marR="0">
                        <a:spcBef>
                          <a:spcPts val="0"/>
                        </a:spcBef>
                        <a:spcAft>
                          <a:spcPts val="0"/>
                        </a:spcAft>
                      </a:pPr>
                      <a:r>
                        <a:rPr lang="en-US" sz="1400">
                          <a:effectLst/>
                          <a:latin typeface="Times New Roman"/>
                          <a:ea typeface="Times New Roman"/>
                        </a:rPr>
                        <a:t> </a:t>
                      </a:r>
                      <a:endParaRPr lang="en-US" sz="1200">
                        <a:effectLst/>
                        <a:latin typeface="Times New Roman"/>
                        <a:ea typeface="Times New Roman"/>
                      </a:endParaRPr>
                    </a:p>
                    <a:p>
                      <a:pPr marL="0" marR="0">
                        <a:spcBef>
                          <a:spcPts val="0"/>
                        </a:spcBef>
                        <a:spcAft>
                          <a:spcPts val="0"/>
                        </a:spcAft>
                      </a:pPr>
                      <a:r>
                        <a:rPr lang="en-US" sz="1400">
                          <a:effectLst/>
                          <a:latin typeface="Times New Roman"/>
                          <a:ea typeface="Times New Roman"/>
                        </a:rPr>
                        <a:t>Have competed in 10K</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4400">
                <a:tc>
                  <a:txBody>
                    <a:bodyPr/>
                    <a:lstStyle/>
                    <a:p>
                      <a:pPr marL="0" marR="0">
                        <a:spcBef>
                          <a:spcPts val="0"/>
                        </a:spcBef>
                        <a:spcAft>
                          <a:spcPts val="0"/>
                        </a:spcAft>
                      </a:pPr>
                      <a:r>
                        <a:rPr lang="en-US" sz="1400">
                          <a:effectLst/>
                          <a:latin typeface="Times New Roman"/>
                          <a:ea typeface="Times New Roman"/>
                        </a:rPr>
                        <a:t>6</a:t>
                      </a:r>
                      <a:endParaRPr lang="en-US" sz="1200">
                        <a:effectLst/>
                        <a:latin typeface="Times New Roman"/>
                        <a:ea typeface="Times New Roman"/>
                      </a:endParaRPr>
                    </a:p>
                    <a:p>
                      <a:pPr marL="0" marR="0">
                        <a:spcBef>
                          <a:spcPts val="0"/>
                        </a:spcBef>
                        <a:spcAft>
                          <a:spcPts val="0"/>
                        </a:spcAft>
                      </a:pPr>
                      <a:r>
                        <a:rPr lang="en-US" sz="1400">
                          <a:effectLst/>
                          <a:latin typeface="Times New Roman"/>
                          <a:ea typeface="Times New Roman"/>
                        </a:rPr>
                        <a:t> </a:t>
                      </a:r>
                      <a:endParaRPr lang="en-US" sz="1200">
                        <a:effectLst/>
                        <a:latin typeface="Times New Roman"/>
                        <a:ea typeface="Times New Roman"/>
                      </a:endParaRPr>
                    </a:p>
                    <a:p>
                      <a:pPr marL="0" marR="0">
                        <a:spcBef>
                          <a:spcPts val="0"/>
                        </a:spcBef>
                        <a:spcAft>
                          <a:spcPts val="0"/>
                        </a:spcAft>
                      </a:pPr>
                      <a:r>
                        <a:rPr lang="en-US" sz="1400">
                          <a:effectLst/>
                          <a:latin typeface="Times New Roman"/>
                          <a:ea typeface="Times New Roman"/>
                        </a:rPr>
                        <a:t>Have taken a mud bath</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Times New Roman"/>
                          <a:ea typeface="Times New Roman"/>
                        </a:rPr>
                        <a:t>7</a:t>
                      </a:r>
                      <a:endParaRPr lang="en-US" sz="1200">
                        <a:effectLst/>
                        <a:latin typeface="Times New Roman"/>
                        <a:ea typeface="Times New Roman"/>
                      </a:endParaRPr>
                    </a:p>
                    <a:p>
                      <a:pPr marL="0" marR="0">
                        <a:spcBef>
                          <a:spcPts val="0"/>
                        </a:spcBef>
                        <a:spcAft>
                          <a:spcPts val="0"/>
                        </a:spcAft>
                      </a:pPr>
                      <a:r>
                        <a:rPr lang="en-US" sz="1400">
                          <a:effectLst/>
                          <a:latin typeface="Times New Roman"/>
                          <a:ea typeface="Times New Roman"/>
                        </a:rPr>
                        <a:t> </a:t>
                      </a:r>
                      <a:endParaRPr lang="en-US" sz="1200">
                        <a:effectLst/>
                        <a:latin typeface="Times New Roman"/>
                        <a:ea typeface="Times New Roman"/>
                      </a:endParaRPr>
                    </a:p>
                    <a:p>
                      <a:pPr marL="0" marR="0" algn="ctr">
                        <a:spcBef>
                          <a:spcPts val="0"/>
                        </a:spcBef>
                        <a:spcAft>
                          <a:spcPts val="0"/>
                        </a:spcAft>
                      </a:pPr>
                      <a:r>
                        <a:rPr lang="en-US" sz="1100" b="1" kern="0">
                          <a:effectLst/>
                          <a:latin typeface="Times New Roman"/>
                        </a:rPr>
                        <a:t>Has worked at ABACC more than 3 years</a:t>
                      </a:r>
                      <a:endParaRPr lang="en-US" sz="1000" b="1" kern="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Times New Roman"/>
                          <a:ea typeface="Times New Roman"/>
                        </a:rPr>
                        <a:t>8</a:t>
                      </a:r>
                      <a:endParaRPr lang="en-US" sz="1200">
                        <a:effectLst/>
                        <a:latin typeface="Times New Roman"/>
                        <a:ea typeface="Times New Roman"/>
                      </a:endParaRPr>
                    </a:p>
                    <a:p>
                      <a:pPr marL="0" marR="0">
                        <a:spcBef>
                          <a:spcPts val="0"/>
                        </a:spcBef>
                        <a:spcAft>
                          <a:spcPts val="0"/>
                        </a:spcAft>
                      </a:pPr>
                      <a:r>
                        <a:rPr lang="en-US" sz="1400">
                          <a:effectLst/>
                          <a:latin typeface="Times New Roman"/>
                          <a:ea typeface="Times New Roman"/>
                        </a:rPr>
                        <a:t> </a:t>
                      </a:r>
                      <a:endParaRPr lang="en-US" sz="1200">
                        <a:effectLst/>
                        <a:latin typeface="Times New Roman"/>
                        <a:ea typeface="Times New Roman"/>
                      </a:endParaRPr>
                    </a:p>
                    <a:p>
                      <a:pPr marL="0" marR="0">
                        <a:spcBef>
                          <a:spcPts val="0"/>
                        </a:spcBef>
                        <a:spcAft>
                          <a:spcPts val="0"/>
                        </a:spcAft>
                      </a:pPr>
                      <a:r>
                        <a:rPr lang="en-US" sz="1400">
                          <a:effectLst/>
                          <a:latin typeface="Times New Roman"/>
                          <a:ea typeface="Times New Roman"/>
                        </a:rPr>
                        <a:t>Native California</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Times New Roman"/>
                          <a:ea typeface="Times New Roman"/>
                        </a:rPr>
                        <a:t>9</a:t>
                      </a:r>
                      <a:endParaRPr lang="en-US" sz="1200">
                        <a:effectLst/>
                        <a:latin typeface="Times New Roman"/>
                        <a:ea typeface="Times New Roman"/>
                      </a:endParaRPr>
                    </a:p>
                    <a:p>
                      <a:pPr marL="0" marR="0">
                        <a:spcBef>
                          <a:spcPts val="0"/>
                        </a:spcBef>
                        <a:spcAft>
                          <a:spcPts val="0"/>
                        </a:spcAft>
                      </a:pPr>
                      <a:r>
                        <a:rPr lang="en-US" sz="1400">
                          <a:effectLst/>
                          <a:latin typeface="Times New Roman"/>
                          <a:ea typeface="Times New Roman"/>
                        </a:rPr>
                        <a:t> </a:t>
                      </a:r>
                      <a:endParaRPr lang="en-US" sz="1200">
                        <a:effectLst/>
                        <a:latin typeface="Times New Roman"/>
                        <a:ea typeface="Times New Roman"/>
                      </a:endParaRPr>
                    </a:p>
                    <a:p>
                      <a:pPr marL="0" marR="0">
                        <a:spcBef>
                          <a:spcPts val="0"/>
                        </a:spcBef>
                        <a:spcAft>
                          <a:spcPts val="0"/>
                        </a:spcAft>
                      </a:pPr>
                      <a:r>
                        <a:rPr lang="en-US" sz="1400">
                          <a:effectLst/>
                          <a:latin typeface="Times New Roman"/>
                          <a:ea typeface="Times New Roman"/>
                        </a:rPr>
                        <a:t>Born a military brat</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Times New Roman"/>
                          <a:ea typeface="Times New Roman"/>
                        </a:rPr>
                        <a:t>10</a:t>
                      </a:r>
                      <a:endParaRPr lang="en-US" sz="1200">
                        <a:effectLst/>
                        <a:latin typeface="Times New Roman"/>
                        <a:ea typeface="Times New Roman"/>
                      </a:endParaRPr>
                    </a:p>
                    <a:p>
                      <a:pPr marL="0" marR="0">
                        <a:spcBef>
                          <a:spcPts val="0"/>
                        </a:spcBef>
                        <a:spcAft>
                          <a:spcPts val="0"/>
                        </a:spcAft>
                      </a:pPr>
                      <a:r>
                        <a:rPr lang="en-US" sz="1400">
                          <a:effectLst/>
                          <a:latin typeface="Times New Roman"/>
                          <a:ea typeface="Times New Roman"/>
                        </a:rPr>
                        <a:t> </a:t>
                      </a:r>
                      <a:endParaRPr lang="en-US" sz="1200">
                        <a:effectLst/>
                        <a:latin typeface="Times New Roman"/>
                        <a:ea typeface="Times New Roman"/>
                      </a:endParaRPr>
                    </a:p>
                    <a:p>
                      <a:pPr marL="0" marR="0">
                        <a:spcBef>
                          <a:spcPts val="0"/>
                        </a:spcBef>
                        <a:spcAft>
                          <a:spcPts val="0"/>
                        </a:spcAft>
                      </a:pPr>
                      <a:r>
                        <a:rPr lang="en-US" sz="1400">
                          <a:effectLst/>
                          <a:latin typeface="Times New Roman"/>
                          <a:ea typeface="Times New Roman"/>
                        </a:rPr>
                        <a:t>Has never had a speeding ticket</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4400">
                <a:tc>
                  <a:txBody>
                    <a:bodyPr/>
                    <a:lstStyle/>
                    <a:p>
                      <a:pPr marL="0" marR="0">
                        <a:spcBef>
                          <a:spcPts val="0"/>
                        </a:spcBef>
                        <a:spcAft>
                          <a:spcPts val="0"/>
                        </a:spcAft>
                      </a:pPr>
                      <a:r>
                        <a:rPr lang="en-US" sz="1400">
                          <a:effectLst/>
                          <a:latin typeface="Times New Roman"/>
                          <a:ea typeface="Times New Roman"/>
                        </a:rPr>
                        <a:t>11</a:t>
                      </a:r>
                      <a:endParaRPr lang="en-US" sz="1200">
                        <a:effectLst/>
                        <a:latin typeface="Times New Roman"/>
                        <a:ea typeface="Times New Roman"/>
                      </a:endParaRPr>
                    </a:p>
                    <a:p>
                      <a:pPr marL="0" marR="0">
                        <a:spcBef>
                          <a:spcPts val="0"/>
                        </a:spcBef>
                        <a:spcAft>
                          <a:spcPts val="0"/>
                        </a:spcAft>
                      </a:pPr>
                      <a:r>
                        <a:rPr lang="en-US" sz="1400">
                          <a:effectLst/>
                          <a:latin typeface="Times New Roman"/>
                          <a:ea typeface="Times New Roman"/>
                        </a:rPr>
                        <a:t> </a:t>
                      </a:r>
                      <a:endParaRPr lang="en-US" sz="1200">
                        <a:effectLst/>
                        <a:latin typeface="Times New Roman"/>
                        <a:ea typeface="Times New Roman"/>
                      </a:endParaRPr>
                    </a:p>
                    <a:p>
                      <a:pPr marL="0" marR="0">
                        <a:spcBef>
                          <a:spcPts val="0"/>
                        </a:spcBef>
                        <a:spcAft>
                          <a:spcPts val="0"/>
                        </a:spcAft>
                      </a:pPr>
                      <a:r>
                        <a:rPr lang="en-US" sz="1400">
                          <a:effectLst/>
                          <a:latin typeface="Times New Roman"/>
                          <a:ea typeface="Times New Roman"/>
                        </a:rPr>
                        <a:t>Traveled over seas</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Times New Roman"/>
                          <a:ea typeface="Times New Roman"/>
                        </a:rPr>
                        <a:t>12</a:t>
                      </a:r>
                      <a:endParaRPr lang="en-US" sz="1200">
                        <a:effectLst/>
                        <a:latin typeface="Times New Roman"/>
                        <a:ea typeface="Times New Roman"/>
                      </a:endParaRPr>
                    </a:p>
                    <a:p>
                      <a:pPr marL="0" marR="0">
                        <a:spcBef>
                          <a:spcPts val="0"/>
                        </a:spcBef>
                        <a:spcAft>
                          <a:spcPts val="0"/>
                        </a:spcAft>
                      </a:pPr>
                      <a:r>
                        <a:rPr lang="en-US" sz="1400">
                          <a:effectLst/>
                          <a:latin typeface="Times New Roman"/>
                          <a:ea typeface="Times New Roman"/>
                        </a:rPr>
                        <a:t> </a:t>
                      </a:r>
                      <a:endParaRPr lang="en-US" sz="1200">
                        <a:effectLst/>
                        <a:latin typeface="Times New Roman"/>
                        <a:ea typeface="Times New Roman"/>
                      </a:endParaRPr>
                    </a:p>
                    <a:p>
                      <a:pPr marL="0" marR="0">
                        <a:spcBef>
                          <a:spcPts val="0"/>
                        </a:spcBef>
                        <a:spcAft>
                          <a:spcPts val="0"/>
                        </a:spcAft>
                      </a:pPr>
                      <a:r>
                        <a:rPr lang="en-US" sz="1200">
                          <a:effectLst/>
                          <a:latin typeface="Times New Roman"/>
                          <a:ea typeface="Times New Roman"/>
                        </a:rPr>
                        <a:t>Has worked infant and preschool at ABACC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b="1" kern="0">
                          <a:effectLst/>
                          <a:latin typeface="Times New Roman"/>
                        </a:rPr>
                        <a:t>13</a:t>
                      </a:r>
                      <a:endParaRPr lang="en-US" sz="1000" b="1" kern="0">
                        <a:effectLst/>
                        <a:latin typeface="Times New Roman"/>
                      </a:endParaRPr>
                    </a:p>
                    <a:p>
                      <a:pPr marL="0" marR="0">
                        <a:spcBef>
                          <a:spcPts val="0"/>
                        </a:spcBef>
                        <a:spcAft>
                          <a:spcPts val="0"/>
                        </a:spcAft>
                      </a:pPr>
                      <a:r>
                        <a:rPr lang="en-US" sz="1200">
                          <a:effectLst/>
                          <a:latin typeface="Times New Roman"/>
                          <a:ea typeface="Times New Roman"/>
                        </a:rPr>
                        <a:t> </a:t>
                      </a:r>
                    </a:p>
                    <a:p>
                      <a:pPr marL="0" marR="0" algn="ctr">
                        <a:spcBef>
                          <a:spcPts val="0"/>
                        </a:spcBef>
                        <a:spcAft>
                          <a:spcPts val="0"/>
                        </a:spcAft>
                      </a:pPr>
                      <a:r>
                        <a:rPr lang="en-US" sz="1000" b="1" kern="0">
                          <a:effectLst/>
                          <a:latin typeface="Times New Roman"/>
                        </a:rPr>
                        <a:t>FREE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Times New Roman"/>
                          <a:ea typeface="Times New Roman"/>
                        </a:rPr>
                        <a:t>14</a:t>
                      </a:r>
                      <a:endParaRPr lang="en-US" sz="1200">
                        <a:effectLst/>
                        <a:latin typeface="Times New Roman"/>
                        <a:ea typeface="Times New Roman"/>
                      </a:endParaRPr>
                    </a:p>
                    <a:p>
                      <a:pPr marL="0" marR="0">
                        <a:spcBef>
                          <a:spcPts val="0"/>
                        </a:spcBef>
                        <a:spcAft>
                          <a:spcPts val="0"/>
                        </a:spcAft>
                      </a:pPr>
                      <a:r>
                        <a:rPr lang="en-US" sz="1400">
                          <a:effectLst/>
                          <a:latin typeface="Times New Roman"/>
                          <a:ea typeface="Times New Roman"/>
                        </a:rPr>
                        <a:t> </a:t>
                      </a:r>
                      <a:endParaRPr lang="en-US" sz="1200">
                        <a:effectLst/>
                        <a:latin typeface="Times New Roman"/>
                        <a:ea typeface="Times New Roman"/>
                      </a:endParaRPr>
                    </a:p>
                    <a:p>
                      <a:pPr marL="0" marR="0">
                        <a:spcBef>
                          <a:spcPts val="0"/>
                        </a:spcBef>
                        <a:spcAft>
                          <a:spcPts val="0"/>
                        </a:spcAft>
                      </a:pPr>
                      <a:r>
                        <a:rPr lang="en-US" sz="1400">
                          <a:effectLst/>
                          <a:latin typeface="Times New Roman"/>
                          <a:ea typeface="Times New Roman"/>
                        </a:rPr>
                        <a:t>Have had a broken limb</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Times New Roman"/>
                          <a:ea typeface="Times New Roman"/>
                        </a:rPr>
                        <a:t>15</a:t>
                      </a:r>
                      <a:endParaRPr lang="en-US" sz="1200">
                        <a:effectLst/>
                        <a:latin typeface="Times New Roman"/>
                        <a:ea typeface="Times New Roman"/>
                      </a:endParaRPr>
                    </a:p>
                    <a:p>
                      <a:pPr marL="0" marR="0">
                        <a:spcBef>
                          <a:spcPts val="0"/>
                        </a:spcBef>
                        <a:spcAft>
                          <a:spcPts val="0"/>
                        </a:spcAft>
                      </a:pPr>
                      <a:r>
                        <a:rPr lang="en-US" sz="1400">
                          <a:effectLst/>
                          <a:latin typeface="Times New Roman"/>
                          <a:ea typeface="Times New Roman"/>
                        </a:rPr>
                        <a:t> </a:t>
                      </a:r>
                      <a:endParaRPr lang="en-US" sz="1200">
                        <a:effectLst/>
                        <a:latin typeface="Times New Roman"/>
                        <a:ea typeface="Times New Roman"/>
                      </a:endParaRPr>
                    </a:p>
                    <a:p>
                      <a:pPr marL="0" marR="0">
                        <a:spcBef>
                          <a:spcPts val="0"/>
                        </a:spcBef>
                        <a:spcAft>
                          <a:spcPts val="0"/>
                        </a:spcAft>
                      </a:pPr>
                      <a:r>
                        <a:rPr lang="en-US" sz="1400">
                          <a:effectLst/>
                          <a:latin typeface="Times New Roman"/>
                          <a:ea typeface="Times New Roman"/>
                        </a:rPr>
                        <a:t>Has a tattoo</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4400">
                <a:tc>
                  <a:txBody>
                    <a:bodyPr/>
                    <a:lstStyle/>
                    <a:p>
                      <a:pPr marL="0" marR="0">
                        <a:spcBef>
                          <a:spcPts val="0"/>
                        </a:spcBef>
                        <a:spcAft>
                          <a:spcPts val="0"/>
                        </a:spcAft>
                      </a:pPr>
                      <a:r>
                        <a:rPr lang="en-US" sz="1400">
                          <a:effectLst/>
                          <a:latin typeface="Times New Roman"/>
                          <a:ea typeface="Times New Roman"/>
                        </a:rPr>
                        <a:t>16</a:t>
                      </a:r>
                      <a:endParaRPr lang="en-US" sz="1200">
                        <a:effectLst/>
                        <a:latin typeface="Times New Roman"/>
                        <a:ea typeface="Times New Roman"/>
                      </a:endParaRPr>
                    </a:p>
                    <a:p>
                      <a:pPr marL="0" marR="0">
                        <a:spcBef>
                          <a:spcPts val="0"/>
                        </a:spcBef>
                        <a:spcAft>
                          <a:spcPts val="0"/>
                        </a:spcAft>
                      </a:pPr>
                      <a:r>
                        <a:rPr lang="en-US" sz="1400">
                          <a:effectLst/>
                          <a:latin typeface="Times New Roman"/>
                          <a:ea typeface="Times New Roman"/>
                        </a:rPr>
                        <a:t> </a:t>
                      </a:r>
                      <a:endParaRPr lang="en-US" sz="1200">
                        <a:effectLst/>
                        <a:latin typeface="Times New Roman"/>
                        <a:ea typeface="Times New Roman"/>
                      </a:endParaRPr>
                    </a:p>
                    <a:p>
                      <a:pPr marL="0" marR="0">
                        <a:spcBef>
                          <a:spcPts val="0"/>
                        </a:spcBef>
                        <a:spcAft>
                          <a:spcPts val="0"/>
                        </a:spcAft>
                      </a:pPr>
                      <a:r>
                        <a:rPr lang="en-US" sz="1400">
                          <a:effectLst/>
                          <a:latin typeface="Times New Roman"/>
                          <a:ea typeface="Times New Roman"/>
                        </a:rPr>
                        <a:t>Can juggle</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Times New Roman"/>
                          <a:ea typeface="Times New Roman"/>
                        </a:rPr>
                        <a:t>17</a:t>
                      </a:r>
                      <a:endParaRPr lang="en-US" sz="1200">
                        <a:effectLst/>
                        <a:latin typeface="Times New Roman"/>
                        <a:ea typeface="Times New Roman"/>
                      </a:endParaRPr>
                    </a:p>
                    <a:p>
                      <a:pPr marL="0" marR="0">
                        <a:spcBef>
                          <a:spcPts val="0"/>
                        </a:spcBef>
                        <a:spcAft>
                          <a:spcPts val="0"/>
                        </a:spcAft>
                      </a:pPr>
                      <a:r>
                        <a:rPr lang="en-US" sz="1400">
                          <a:effectLst/>
                          <a:latin typeface="Times New Roman"/>
                          <a:ea typeface="Times New Roman"/>
                        </a:rPr>
                        <a:t> </a:t>
                      </a:r>
                      <a:endParaRPr lang="en-US" sz="1200">
                        <a:effectLst/>
                        <a:latin typeface="Times New Roman"/>
                        <a:ea typeface="Times New Roman"/>
                      </a:endParaRPr>
                    </a:p>
                    <a:p>
                      <a:pPr marL="0" marR="0">
                        <a:spcBef>
                          <a:spcPts val="0"/>
                        </a:spcBef>
                        <a:spcAft>
                          <a:spcPts val="0"/>
                        </a:spcAft>
                      </a:pPr>
                      <a:r>
                        <a:rPr lang="en-US" sz="1400">
                          <a:effectLst/>
                          <a:latin typeface="Times New Roman"/>
                          <a:ea typeface="Times New Roman"/>
                        </a:rPr>
                        <a:t>Is ambidextrous?</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Times New Roman"/>
                          <a:ea typeface="Times New Roman"/>
                        </a:rPr>
                        <a:t>18</a:t>
                      </a:r>
                      <a:endParaRPr lang="en-US" sz="1200">
                        <a:effectLst/>
                        <a:latin typeface="Times New Roman"/>
                        <a:ea typeface="Times New Roman"/>
                      </a:endParaRPr>
                    </a:p>
                    <a:p>
                      <a:pPr marL="0" marR="0">
                        <a:spcBef>
                          <a:spcPts val="0"/>
                        </a:spcBef>
                        <a:spcAft>
                          <a:spcPts val="0"/>
                        </a:spcAft>
                      </a:pPr>
                      <a:r>
                        <a:rPr lang="en-US" sz="1400">
                          <a:effectLst/>
                          <a:latin typeface="Times New Roman"/>
                          <a:ea typeface="Times New Roman"/>
                        </a:rPr>
                        <a:t> </a:t>
                      </a:r>
                      <a:endParaRPr lang="en-US" sz="1200">
                        <a:effectLst/>
                        <a:latin typeface="Times New Roman"/>
                        <a:ea typeface="Times New Roman"/>
                      </a:endParaRPr>
                    </a:p>
                    <a:p>
                      <a:pPr marL="0" marR="0">
                        <a:spcBef>
                          <a:spcPts val="0"/>
                        </a:spcBef>
                        <a:spcAft>
                          <a:spcPts val="0"/>
                        </a:spcAft>
                      </a:pPr>
                      <a:r>
                        <a:rPr lang="en-US" sz="1400">
                          <a:effectLst/>
                          <a:latin typeface="Times New Roman"/>
                          <a:ea typeface="Times New Roman"/>
                        </a:rPr>
                        <a:t>Has eaten snails</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Times New Roman"/>
                          <a:ea typeface="Times New Roman"/>
                        </a:rPr>
                        <a:t>19</a:t>
                      </a:r>
                      <a:endParaRPr lang="en-US" sz="1200">
                        <a:effectLst/>
                        <a:latin typeface="Times New Roman"/>
                        <a:ea typeface="Times New Roman"/>
                      </a:endParaRPr>
                    </a:p>
                    <a:p>
                      <a:pPr marL="0" marR="0">
                        <a:spcBef>
                          <a:spcPts val="0"/>
                        </a:spcBef>
                        <a:spcAft>
                          <a:spcPts val="0"/>
                        </a:spcAft>
                      </a:pPr>
                      <a:r>
                        <a:rPr lang="en-US" sz="1400">
                          <a:effectLst/>
                          <a:latin typeface="Times New Roman"/>
                          <a:ea typeface="Times New Roman"/>
                        </a:rPr>
                        <a:t> </a:t>
                      </a:r>
                      <a:endParaRPr lang="en-US" sz="1200">
                        <a:effectLst/>
                        <a:latin typeface="Times New Roman"/>
                        <a:ea typeface="Times New Roman"/>
                      </a:endParaRPr>
                    </a:p>
                    <a:p>
                      <a:pPr marL="0" marR="0">
                        <a:spcBef>
                          <a:spcPts val="0"/>
                        </a:spcBef>
                        <a:spcAft>
                          <a:spcPts val="0"/>
                        </a:spcAft>
                      </a:pPr>
                      <a:r>
                        <a:rPr lang="en-US" sz="1400">
                          <a:effectLst/>
                          <a:latin typeface="Times New Roman"/>
                          <a:ea typeface="Times New Roman"/>
                        </a:rPr>
                        <a:t>Has green eyes</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Times New Roman"/>
                          <a:ea typeface="Times New Roman"/>
                        </a:rPr>
                        <a:t>20</a:t>
                      </a:r>
                      <a:endParaRPr lang="en-US" sz="1200" dirty="0">
                        <a:effectLst/>
                        <a:latin typeface="Times New Roman"/>
                        <a:ea typeface="Times New Roman"/>
                      </a:endParaRPr>
                    </a:p>
                    <a:p>
                      <a:pPr marL="0" marR="0">
                        <a:spcBef>
                          <a:spcPts val="0"/>
                        </a:spcBef>
                        <a:spcAft>
                          <a:spcPts val="0"/>
                        </a:spcAft>
                      </a:pPr>
                      <a:r>
                        <a:rPr lang="en-US" sz="1400" dirty="0">
                          <a:effectLst/>
                          <a:latin typeface="Times New Roman"/>
                          <a:ea typeface="Times New Roman"/>
                        </a:rPr>
                        <a:t> </a:t>
                      </a:r>
                      <a:endParaRPr lang="en-US" sz="1200" dirty="0">
                        <a:effectLst/>
                        <a:latin typeface="Times New Roman"/>
                        <a:ea typeface="Times New Roman"/>
                      </a:endParaRPr>
                    </a:p>
                    <a:p>
                      <a:pPr marL="0" marR="0">
                        <a:spcBef>
                          <a:spcPts val="0"/>
                        </a:spcBef>
                        <a:spcAft>
                          <a:spcPts val="0"/>
                        </a:spcAft>
                      </a:pPr>
                      <a:r>
                        <a:rPr lang="en-US" sz="1400" dirty="0">
                          <a:effectLst/>
                          <a:latin typeface="Times New Roman"/>
                          <a:ea typeface="Times New Roman"/>
                        </a:rPr>
                        <a:t>Has a pet</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454058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noAutofit/>
          </a:bodyPr>
          <a:lstStyle/>
          <a:p>
            <a:r>
              <a:rPr lang="en-US" sz="4000" dirty="0" smtClean="0">
                <a:effectLst>
                  <a:outerShdw blurRad="38100" dist="38100" dir="2700000" algn="tl">
                    <a:srgbClr val="C0C0C0"/>
                  </a:outerShdw>
                </a:effectLst>
                <a:latin typeface="Arial" charset="0"/>
                <a:cs typeface="Arial" charset="0"/>
              </a:rPr>
              <a:t>Full Continuum Measures Continued…</a:t>
            </a:r>
          </a:p>
        </p:txBody>
      </p:sp>
      <p:pic>
        <p:nvPicPr>
          <p:cNvPr id="68610" name="Content Placeholder 8" descr="Screen shot 2014-02-03 at 8.06.54 AM.png"/>
          <p:cNvPicPr>
            <a:picLocks noGrp="1" noChangeAspect="1"/>
          </p:cNvPicPr>
          <p:nvPr>
            <p:ph idx="1"/>
          </p:nvPr>
        </p:nvPicPr>
        <p:blipFill>
          <a:blip r:embed="rId3" cstate="email"/>
          <a:stretch>
            <a:fillRect/>
          </a:stretch>
        </p:blipFill>
        <p:spPr>
          <a:xfrm>
            <a:off x="1492435" y="1524000"/>
            <a:ext cx="6508565" cy="46021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Date Placeholder 12"/>
          <p:cNvSpPr>
            <a:spLocks noGrp="1"/>
          </p:cNvSpPr>
          <p:nvPr>
            <p:ph type="dt" sz="half" idx="10"/>
          </p:nvPr>
        </p:nvSpPr>
        <p:spPr/>
        <p:txBody>
          <a:bodyPr/>
          <a:lstStyle/>
          <a:p>
            <a:fld id="{C7770936-4948-45CC-9A5C-E6E9E7DF8F44}" type="datetime1">
              <a:rPr lang="en-US" smtClean="0"/>
              <a:pPr/>
              <a:t>9/8/2015</a:t>
            </a:fld>
            <a:endParaRPr lang="en-US" dirty="0"/>
          </a:p>
        </p:txBody>
      </p:sp>
      <p:sp>
        <p:nvSpPr>
          <p:cNvPr id="9" name="Footer Placeholder 8"/>
          <p:cNvSpPr>
            <a:spLocks noGrp="1"/>
          </p:cNvSpPr>
          <p:nvPr>
            <p:ph type="ftr" sz="quarter" idx="11"/>
          </p:nvPr>
        </p:nvSpPr>
        <p:spPr/>
        <p:txBody>
          <a:bodyPr/>
          <a:lstStyle/>
          <a:p>
            <a:r>
              <a:rPr lang="en-US" dirty="0" smtClean="0"/>
              <a:t>©2015 California Department of Education - All rights reserved</a:t>
            </a:r>
            <a:endParaRPr lang="en-US" dirty="0"/>
          </a:p>
        </p:txBody>
      </p:sp>
      <p:sp>
        <p:nvSpPr>
          <p:cNvPr id="12" name="Slide Number Placeholder 11"/>
          <p:cNvSpPr>
            <a:spLocks noGrp="1"/>
          </p:cNvSpPr>
          <p:nvPr>
            <p:ph type="sldNum" sz="quarter" idx="12"/>
          </p:nvPr>
        </p:nvSpPr>
        <p:spPr/>
        <p:txBody>
          <a:bodyPr/>
          <a:lstStyle/>
          <a:p>
            <a:fld id="{2BF1E6B0-A63A-4C28-AA28-E4DFECAC8348}" type="slidenum">
              <a:rPr lang="en-US" smtClean="0"/>
              <a:pPr/>
              <a:t>20</a:t>
            </a:fld>
            <a:endParaRPr lang="en-US" dirty="0"/>
          </a:p>
        </p:txBody>
      </p:sp>
      <p:sp>
        <p:nvSpPr>
          <p:cNvPr id="8" name="Right Arrow 7"/>
          <p:cNvSpPr/>
          <p:nvPr/>
        </p:nvSpPr>
        <p:spPr>
          <a:xfrm>
            <a:off x="4724400" y="2133600"/>
            <a:ext cx="11430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ight Arrow 9"/>
          <p:cNvSpPr/>
          <p:nvPr/>
        </p:nvSpPr>
        <p:spPr>
          <a:xfrm rot="5400000">
            <a:off x="6210300" y="1409700"/>
            <a:ext cx="11430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ight Arrow 10"/>
          <p:cNvSpPr/>
          <p:nvPr/>
        </p:nvSpPr>
        <p:spPr>
          <a:xfrm rot="10800000">
            <a:off x="7696200" y="2133600"/>
            <a:ext cx="11430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ransition>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noAutofit/>
          </a:bodyPr>
          <a:lstStyle/>
          <a:p>
            <a:r>
              <a:rPr lang="en-US" dirty="0" smtClean="0">
                <a:effectLst>
                  <a:outerShdw blurRad="38100" dist="38100" dir="2700000" algn="tl">
                    <a:srgbClr val="C0C0C0"/>
                  </a:outerShdw>
                </a:effectLst>
                <a:latin typeface="Arial" charset="0"/>
                <a:cs typeface="Arial" charset="0"/>
              </a:rPr>
              <a:t>Earlier Development Measures</a:t>
            </a:r>
          </a:p>
        </p:txBody>
      </p:sp>
      <p:pic>
        <p:nvPicPr>
          <p:cNvPr id="9" name="Picture 4"/>
          <p:cNvPicPr>
            <a:picLocks noGrp="1" noChangeAspect="1"/>
          </p:cNvPicPr>
          <p:nvPr>
            <p:ph idx="1"/>
          </p:nvPr>
        </p:nvPicPr>
        <p:blipFill>
          <a:blip r:embed="rId4" cstate="email"/>
          <a:stretch>
            <a:fillRect/>
          </a:stretch>
        </p:blipFill>
        <p:spPr bwMode="auto">
          <a:xfrm>
            <a:off x="1508229" y="1600200"/>
            <a:ext cx="6127541"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Date Placeholder 7"/>
          <p:cNvSpPr>
            <a:spLocks noGrp="1"/>
          </p:cNvSpPr>
          <p:nvPr>
            <p:ph type="dt" sz="half" idx="10"/>
          </p:nvPr>
        </p:nvSpPr>
        <p:spPr/>
        <p:txBody>
          <a:bodyPr/>
          <a:lstStyle/>
          <a:p>
            <a:fld id="{ACFFCDCC-5CE5-4EF4-89E9-6A8473773868}" type="datetime1">
              <a:rPr lang="en-US" smtClean="0"/>
              <a:pPr/>
              <a:t>9/8/2015</a:t>
            </a:fld>
            <a:endParaRPr lang="en-US" dirty="0"/>
          </a:p>
        </p:txBody>
      </p:sp>
      <p:sp>
        <p:nvSpPr>
          <p:cNvPr id="6" name="Footer Placeholder 5"/>
          <p:cNvSpPr>
            <a:spLocks noGrp="1"/>
          </p:cNvSpPr>
          <p:nvPr>
            <p:ph type="ftr" sz="quarter" idx="11"/>
          </p:nvPr>
        </p:nvSpPr>
        <p:spPr/>
        <p:txBody>
          <a:bodyPr/>
          <a:lstStyle/>
          <a:p>
            <a:r>
              <a:rPr lang="en-US" dirty="0" smtClean="0"/>
              <a:t>©2015 California Department of Education - All rights reserved</a:t>
            </a:r>
            <a:endParaRPr lang="en-US" dirty="0"/>
          </a:p>
        </p:txBody>
      </p:sp>
      <p:sp>
        <p:nvSpPr>
          <p:cNvPr id="7" name="Slide Number Placeholder 6"/>
          <p:cNvSpPr>
            <a:spLocks noGrp="1"/>
          </p:cNvSpPr>
          <p:nvPr>
            <p:ph type="sldNum" sz="quarter" idx="12"/>
          </p:nvPr>
        </p:nvSpPr>
        <p:spPr/>
        <p:txBody>
          <a:bodyPr/>
          <a:lstStyle/>
          <a:p>
            <a:fld id="{2BF1E6B0-A63A-4C28-AA28-E4DFECAC8348}" type="slidenum">
              <a:rPr lang="en-US" smtClean="0"/>
              <a:pPr/>
              <a:t>21</a:t>
            </a:fld>
            <a:endParaRPr lang="en-US" dirty="0"/>
          </a:p>
        </p:txBody>
      </p:sp>
    </p:spTree>
    <p:custDataLst>
      <p:tags r:id="rId1"/>
    </p:custDataLst>
  </p:cSld>
  <p:clrMapOvr>
    <a:masterClrMapping/>
  </p:clrMapOvr>
  <p:transition>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noAutofit/>
          </a:bodyPr>
          <a:lstStyle/>
          <a:p>
            <a:r>
              <a:rPr lang="en-US" dirty="0" smtClean="0">
                <a:effectLst>
                  <a:outerShdw blurRad="38100" dist="38100" dir="2700000" algn="tl">
                    <a:srgbClr val="C0C0C0"/>
                  </a:outerShdw>
                </a:effectLst>
                <a:latin typeface="Arial" charset="0"/>
                <a:cs typeface="Arial" charset="0"/>
              </a:rPr>
              <a:t>Later Development Measures</a:t>
            </a:r>
          </a:p>
        </p:txBody>
      </p:sp>
      <p:sp>
        <p:nvSpPr>
          <p:cNvPr id="7" name="Slide Number Placeholder 6"/>
          <p:cNvSpPr>
            <a:spLocks noGrp="1"/>
          </p:cNvSpPr>
          <p:nvPr>
            <p:ph type="sldNum" sz="quarter" idx="12"/>
          </p:nvPr>
        </p:nvSpPr>
        <p:spPr/>
        <p:txBody>
          <a:bodyPr/>
          <a:lstStyle/>
          <a:p>
            <a:fld id="{2BF1E6B0-A63A-4C28-AA28-E4DFECAC8348}" type="slidenum">
              <a:rPr lang="en-US" smtClean="0"/>
              <a:pPr/>
              <a:t>22</a:t>
            </a:fld>
            <a:endParaRPr lang="en-US" dirty="0"/>
          </a:p>
        </p:txBody>
      </p:sp>
      <p:pic>
        <p:nvPicPr>
          <p:cNvPr id="13" name="Content Placeholder 12" descr="Screen Shot 2015-01-26 at 1.25.23 PM.png"/>
          <p:cNvPicPr>
            <a:picLocks noGrp="1" noChangeAspect="1"/>
          </p:cNvPicPr>
          <p:nvPr>
            <p:ph idx="1"/>
          </p:nvPr>
        </p:nvPicPr>
        <p:blipFill>
          <a:blip r:embed="rId4" cstate="email"/>
          <a:srcRect/>
          <a:stretch>
            <a:fillRect/>
          </a:stretch>
        </p:blipFill>
        <p:spPr>
          <a:xfrm>
            <a:off x="1219200" y="1371602"/>
            <a:ext cx="6377574" cy="46396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Date Placeholder 4"/>
          <p:cNvSpPr>
            <a:spLocks noGrp="1"/>
          </p:cNvSpPr>
          <p:nvPr>
            <p:ph type="dt" sz="half" idx="10"/>
          </p:nvPr>
        </p:nvSpPr>
        <p:spPr/>
        <p:txBody>
          <a:bodyPr/>
          <a:lstStyle/>
          <a:p>
            <a:fld id="{8CC13D11-C4EC-448C-8A58-62B27934BE0E}" type="datetime1">
              <a:rPr lang="en-US" smtClean="0"/>
              <a:pPr/>
              <a:t>9/8/2015</a:t>
            </a:fld>
            <a:endParaRPr lang="en-US" dirty="0"/>
          </a:p>
        </p:txBody>
      </p:sp>
      <p:sp>
        <p:nvSpPr>
          <p:cNvPr id="6" name="Footer Placeholder 5"/>
          <p:cNvSpPr>
            <a:spLocks noGrp="1"/>
          </p:cNvSpPr>
          <p:nvPr>
            <p:ph type="ftr" sz="quarter" idx="11"/>
          </p:nvPr>
        </p:nvSpPr>
        <p:spPr/>
        <p:txBody>
          <a:bodyPr/>
          <a:lstStyle/>
          <a:p>
            <a:r>
              <a:rPr lang="en-US" dirty="0" smtClean="0"/>
              <a:t>©2015 California Department of Education - All rights reserved</a:t>
            </a:r>
            <a:endParaRPr lang="en-US" dirty="0"/>
          </a:p>
        </p:txBody>
      </p:sp>
    </p:spTree>
    <p:custDataLst>
      <p:tags r:id="rId1"/>
    </p:custDataLst>
  </p:cSld>
  <p:clrMapOvr>
    <a:masterClrMapping/>
  </p:clrMapOvr>
  <p:transition>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1106" name="Rectangle 1026"/>
          <p:cNvSpPr>
            <a:spLocks noGrp="1" noChangeArrowheads="1"/>
          </p:cNvSpPr>
          <p:nvPr>
            <p:ph type="title"/>
          </p:nvPr>
        </p:nvSpPr>
        <p:spPr/>
        <p:txBody>
          <a:bodyPr vert="horz" wrap="square" lIns="91440" tIns="45720" rIns="91440" bIns="45720" numCol="1" anchorCtr="0" compatLnSpc="1">
            <a:prstTxWarp prst="textNoShape">
              <a:avLst/>
            </a:prstTxWarp>
          </a:bodyPr>
          <a:lstStyle/>
          <a:p>
            <a:pPr eaLnBrk="1" hangingPunct="1"/>
            <a:r>
              <a:rPr lang="en-US" sz="3900" dirty="0" smtClean="0">
                <a:effectLst>
                  <a:outerShdw blurRad="38100" dist="38100" dir="2700000" algn="tl">
                    <a:srgbClr val="C0C0C0"/>
                  </a:outerShdw>
                </a:effectLst>
                <a:latin typeface="Arial" charset="0"/>
                <a:cs typeface="Arial" charset="0"/>
              </a:rPr>
              <a:t> DRDP (2015) Navigation Map</a:t>
            </a:r>
            <a:endParaRPr lang="en-US" sz="3900" dirty="0" smtClean="0">
              <a:solidFill>
                <a:srgbClr val="800000"/>
              </a:solidFill>
              <a:effectLst>
                <a:outerShdw blurRad="38100" dist="38100" dir="2700000" algn="tl">
                  <a:srgbClr val="C0C0C0"/>
                </a:outerShdw>
              </a:effectLst>
              <a:latin typeface="Arial" charset="0"/>
              <a:cs typeface="Arial" charset="0"/>
            </a:endParaRPr>
          </a:p>
        </p:txBody>
      </p:sp>
      <p:pic>
        <p:nvPicPr>
          <p:cNvPr id="22" name="Content Placeholder 21" descr="Screen Shot 2015-01-26 at 12.35.22 PM.png"/>
          <p:cNvPicPr>
            <a:picLocks noGrp="1" noChangeAspect="1"/>
          </p:cNvPicPr>
          <p:nvPr>
            <p:ph idx="1"/>
          </p:nvPr>
        </p:nvPicPr>
        <p:blipFill>
          <a:blip r:embed="rId3" cstate="email"/>
          <a:srcRect l="13700" t="10400" r="12700" b="1600"/>
          <a:stretch>
            <a:fillRect/>
          </a:stretch>
        </p:blipFill>
        <p:spPr>
          <a:xfrm>
            <a:off x="0" y="0"/>
            <a:ext cx="9125711" cy="6705600"/>
          </a:xfrm>
        </p:spPr>
      </p:pic>
      <p:sp>
        <p:nvSpPr>
          <p:cNvPr id="50180" name="Slide Number Placeholder 5"/>
          <p:cNvSpPr txBox="1">
            <a:spLocks/>
          </p:cNvSpPr>
          <p:nvPr/>
        </p:nvSpPr>
        <p:spPr bwMode="auto">
          <a:xfrm>
            <a:off x="7772400" y="152400"/>
            <a:ext cx="1905000" cy="457200"/>
          </a:xfrm>
          <a:prstGeom prst="rect">
            <a:avLst/>
          </a:prstGeom>
          <a:noFill/>
          <a:ln w="9525">
            <a:noFill/>
            <a:miter lim="800000"/>
            <a:headEnd/>
            <a:tailEnd/>
          </a:ln>
        </p:spPr>
        <p:txBody>
          <a:bodyPr/>
          <a:lstStyle/>
          <a:p>
            <a:pPr algn="ctr" defTabSz="914400"/>
            <a:fld id="{5608C9E6-6F8E-4A13-ADFD-7D6E7AF8869B}" type="slidenum">
              <a:rPr lang="en-US" sz="1400">
                <a:solidFill>
                  <a:srgbClr val="000000"/>
                </a:solidFill>
                <a:latin typeface="Tahoma" pitchFamily="-1" charset="0"/>
              </a:rPr>
              <a:pPr algn="ctr" defTabSz="914400"/>
              <a:t>23</a:t>
            </a:fld>
            <a:endParaRPr lang="en-US" sz="1400" dirty="0">
              <a:solidFill>
                <a:srgbClr val="000000"/>
              </a:solidFill>
              <a:latin typeface="Tahoma" pitchFamily="-1" charset="0"/>
            </a:endParaRPr>
          </a:p>
        </p:txBody>
      </p:sp>
      <p:sp>
        <p:nvSpPr>
          <p:cNvPr id="10" name="Rounded Rectangular Callout 9"/>
          <p:cNvSpPr/>
          <p:nvPr/>
        </p:nvSpPr>
        <p:spPr>
          <a:xfrm>
            <a:off x="5638800" y="0"/>
            <a:ext cx="1143000" cy="414337"/>
          </a:xfrm>
          <a:prstGeom prst="wedgeRoundRectCallout">
            <a:avLst>
              <a:gd name="adj1" fmla="val -224715"/>
              <a:gd name="adj2" fmla="val 20668"/>
              <a:gd name="adj3" fmla="val 16667"/>
            </a:avLst>
          </a:prstGeom>
          <a:solidFill>
            <a:srgbClr val="CCECFF"/>
          </a:solidFill>
        </p:spPr>
        <p:style>
          <a:lnRef idx="1">
            <a:schemeClr val="accent1"/>
          </a:lnRef>
          <a:fillRef idx="3">
            <a:schemeClr val="accent1"/>
          </a:fillRef>
          <a:effectRef idx="2">
            <a:schemeClr val="accent1"/>
          </a:effectRef>
          <a:fontRef idx="minor">
            <a:schemeClr val="lt1"/>
          </a:fontRef>
        </p:style>
        <p:txBody>
          <a:bodyPr anchor="ctr">
            <a:normAutofit fontScale="92500" lnSpcReduction="10000"/>
          </a:bodyPr>
          <a:lstStyle/>
          <a:p>
            <a:pPr algn="ctr" defTabSz="914400" eaLnBrk="0" hangingPunct="0">
              <a:defRPr/>
            </a:pPr>
            <a:endParaRPr lang="en-US" sz="2000" dirty="0">
              <a:solidFill>
                <a:prstClr val="black"/>
              </a:solidFill>
            </a:endParaRPr>
          </a:p>
        </p:txBody>
      </p:sp>
      <p:sp>
        <p:nvSpPr>
          <p:cNvPr id="16" name="Rounded Rectangular Callout 15"/>
          <p:cNvSpPr/>
          <p:nvPr/>
        </p:nvSpPr>
        <p:spPr>
          <a:xfrm>
            <a:off x="320675" y="985837"/>
            <a:ext cx="990600" cy="381000"/>
          </a:xfrm>
          <a:prstGeom prst="wedgeRoundRectCallout">
            <a:avLst>
              <a:gd name="adj1" fmla="val -11611"/>
              <a:gd name="adj2" fmla="val -175069"/>
              <a:gd name="adj3" fmla="val 16667"/>
            </a:avLst>
          </a:prstGeom>
          <a:solidFill>
            <a:srgbClr val="CCECFF"/>
          </a:solidFill>
        </p:spPr>
        <p:style>
          <a:lnRef idx="1">
            <a:schemeClr val="accent1"/>
          </a:lnRef>
          <a:fillRef idx="3">
            <a:schemeClr val="accent1"/>
          </a:fillRef>
          <a:effectRef idx="2">
            <a:schemeClr val="accent1"/>
          </a:effectRef>
          <a:fontRef idx="minor">
            <a:schemeClr val="lt1"/>
          </a:fontRef>
        </p:style>
        <p:txBody>
          <a:bodyPr anchor="ctr">
            <a:normAutofit fontScale="92500" lnSpcReduction="20000"/>
          </a:bodyPr>
          <a:lstStyle/>
          <a:p>
            <a:pPr algn="ctr" defTabSz="914400" eaLnBrk="0" hangingPunct="0">
              <a:defRPr/>
            </a:pPr>
            <a:endParaRPr lang="en-US" sz="2000" dirty="0">
              <a:solidFill>
                <a:prstClr val="black"/>
              </a:solidFill>
            </a:endParaRPr>
          </a:p>
        </p:txBody>
      </p:sp>
      <p:sp>
        <p:nvSpPr>
          <p:cNvPr id="17" name="Rounded Rectangular Callout 16"/>
          <p:cNvSpPr/>
          <p:nvPr/>
        </p:nvSpPr>
        <p:spPr>
          <a:xfrm>
            <a:off x="4343400" y="795337"/>
            <a:ext cx="1219200" cy="304800"/>
          </a:xfrm>
          <a:prstGeom prst="wedgeRoundRectCallout">
            <a:avLst>
              <a:gd name="adj1" fmla="val -177681"/>
              <a:gd name="adj2" fmla="val -91694"/>
              <a:gd name="adj3" fmla="val 16667"/>
            </a:avLst>
          </a:prstGeom>
          <a:solidFill>
            <a:srgbClr val="CCECFF"/>
          </a:solidFill>
        </p:spPr>
        <p:style>
          <a:lnRef idx="1">
            <a:schemeClr val="accent1"/>
          </a:lnRef>
          <a:fillRef idx="3">
            <a:schemeClr val="accent1"/>
          </a:fillRef>
          <a:effectRef idx="2">
            <a:schemeClr val="accent1"/>
          </a:effectRef>
          <a:fontRef idx="minor">
            <a:schemeClr val="lt1"/>
          </a:fontRef>
        </p:style>
        <p:txBody>
          <a:bodyPr anchor="ctr">
            <a:normAutofit fontScale="70000" lnSpcReduction="20000"/>
          </a:bodyPr>
          <a:lstStyle/>
          <a:p>
            <a:pPr algn="ctr" defTabSz="914400" eaLnBrk="0" hangingPunct="0">
              <a:defRPr/>
            </a:pPr>
            <a:endParaRPr lang="en-US" sz="2000" dirty="0">
              <a:solidFill>
                <a:prstClr val="black"/>
              </a:solidFill>
            </a:endParaRPr>
          </a:p>
        </p:txBody>
      </p:sp>
      <p:sp>
        <p:nvSpPr>
          <p:cNvPr id="18" name="Rounded Rectangular Callout 17"/>
          <p:cNvSpPr/>
          <p:nvPr/>
        </p:nvSpPr>
        <p:spPr>
          <a:xfrm>
            <a:off x="7010400" y="304800"/>
            <a:ext cx="1600200" cy="566737"/>
          </a:xfrm>
          <a:prstGeom prst="wedgeRoundRectCallout">
            <a:avLst>
              <a:gd name="adj1" fmla="val -86078"/>
              <a:gd name="adj2" fmla="val 86824"/>
              <a:gd name="adj3" fmla="val 16667"/>
            </a:avLst>
          </a:prstGeom>
          <a:solidFill>
            <a:srgbClr val="CCECFF"/>
          </a:solidFill>
        </p:spPr>
        <p:style>
          <a:lnRef idx="1">
            <a:schemeClr val="accent1"/>
          </a:lnRef>
          <a:fillRef idx="3">
            <a:schemeClr val="accent1"/>
          </a:fillRef>
          <a:effectRef idx="2">
            <a:schemeClr val="accent1"/>
          </a:effectRef>
          <a:fontRef idx="minor">
            <a:schemeClr val="lt1"/>
          </a:fontRef>
        </p:style>
        <p:txBody>
          <a:bodyPr anchor="ctr">
            <a:normAutofit/>
          </a:bodyPr>
          <a:lstStyle/>
          <a:p>
            <a:pPr algn="ctr" defTabSz="914400" eaLnBrk="0" hangingPunct="0">
              <a:defRPr/>
            </a:pPr>
            <a:endParaRPr lang="en-US" sz="2000" dirty="0">
              <a:solidFill>
                <a:prstClr val="black"/>
              </a:solidFill>
            </a:endParaRPr>
          </a:p>
        </p:txBody>
      </p:sp>
      <p:sp>
        <p:nvSpPr>
          <p:cNvPr id="19" name="Rounded Rectangular Callout 18"/>
          <p:cNvSpPr/>
          <p:nvPr/>
        </p:nvSpPr>
        <p:spPr>
          <a:xfrm>
            <a:off x="7239000" y="4703426"/>
            <a:ext cx="1066800" cy="401973"/>
          </a:xfrm>
          <a:prstGeom prst="wedgeRoundRectCallout">
            <a:avLst>
              <a:gd name="adj1" fmla="val -54490"/>
              <a:gd name="adj2" fmla="val -237328"/>
              <a:gd name="adj3" fmla="val 16667"/>
            </a:avLst>
          </a:prstGeom>
          <a:solidFill>
            <a:srgbClr val="CCECFF"/>
          </a:solidFill>
        </p:spPr>
        <p:style>
          <a:lnRef idx="1">
            <a:schemeClr val="accent1"/>
          </a:lnRef>
          <a:fillRef idx="3">
            <a:schemeClr val="accent1"/>
          </a:fillRef>
          <a:effectRef idx="2">
            <a:schemeClr val="accent1"/>
          </a:effectRef>
          <a:fontRef idx="minor">
            <a:schemeClr val="lt1"/>
          </a:fontRef>
        </p:style>
        <p:txBody>
          <a:bodyPr anchor="ctr">
            <a:normAutofit fontScale="92500" lnSpcReduction="10000"/>
          </a:bodyPr>
          <a:lstStyle/>
          <a:p>
            <a:pPr algn="ctr" defTabSz="914400" eaLnBrk="0" hangingPunct="0">
              <a:defRPr/>
            </a:pPr>
            <a:endParaRPr lang="en-US" sz="2000" dirty="0">
              <a:solidFill>
                <a:prstClr val="black"/>
              </a:solidFill>
            </a:endParaRPr>
          </a:p>
        </p:txBody>
      </p:sp>
      <p:sp>
        <p:nvSpPr>
          <p:cNvPr id="20" name="Rounded Rectangular Callout 19"/>
          <p:cNvSpPr/>
          <p:nvPr/>
        </p:nvSpPr>
        <p:spPr>
          <a:xfrm>
            <a:off x="4038600" y="2166937"/>
            <a:ext cx="990600" cy="381000"/>
          </a:xfrm>
          <a:prstGeom prst="wedgeRoundRectCallout">
            <a:avLst>
              <a:gd name="adj1" fmla="val 61769"/>
              <a:gd name="adj2" fmla="val -121913"/>
              <a:gd name="adj3" fmla="val 16667"/>
            </a:avLst>
          </a:prstGeom>
          <a:solidFill>
            <a:srgbClr val="CCECFF"/>
          </a:solidFill>
        </p:spPr>
        <p:style>
          <a:lnRef idx="1">
            <a:schemeClr val="accent1"/>
          </a:lnRef>
          <a:fillRef idx="3">
            <a:schemeClr val="accent1"/>
          </a:fillRef>
          <a:effectRef idx="2">
            <a:schemeClr val="accent1"/>
          </a:effectRef>
          <a:fontRef idx="minor">
            <a:schemeClr val="lt1"/>
          </a:fontRef>
        </p:style>
        <p:txBody>
          <a:bodyPr anchor="ctr">
            <a:normAutofit fontScale="92500" lnSpcReduction="20000"/>
          </a:bodyPr>
          <a:lstStyle/>
          <a:p>
            <a:pPr algn="ctr" defTabSz="914400" eaLnBrk="0" hangingPunct="0">
              <a:defRPr/>
            </a:pPr>
            <a:endParaRPr lang="en-US" sz="2000" dirty="0">
              <a:solidFill>
                <a:prstClr val="black"/>
              </a:solidFill>
            </a:endParaRPr>
          </a:p>
        </p:txBody>
      </p:sp>
      <p:sp>
        <p:nvSpPr>
          <p:cNvPr id="13" name="Slide Number Placeholder 12"/>
          <p:cNvSpPr>
            <a:spLocks noGrp="1"/>
          </p:cNvSpPr>
          <p:nvPr>
            <p:ph type="sldNum" sz="quarter" idx="12"/>
          </p:nvPr>
        </p:nvSpPr>
        <p:spPr/>
        <p:txBody>
          <a:bodyPr/>
          <a:lstStyle/>
          <a:p>
            <a:fld id="{2BF1E6B0-A63A-4C28-AA28-E4DFECAC8348}" type="slidenum">
              <a:rPr lang="en-US" smtClean="0"/>
              <a:pPr/>
              <a:t>23</a:t>
            </a:fld>
            <a:endParaRPr lang="en-US" dirty="0"/>
          </a:p>
        </p:txBody>
      </p:sp>
      <p:sp>
        <p:nvSpPr>
          <p:cNvPr id="12" name="Date Placeholder 11"/>
          <p:cNvSpPr>
            <a:spLocks noGrp="1"/>
          </p:cNvSpPr>
          <p:nvPr>
            <p:ph type="dt" sz="half" idx="10"/>
          </p:nvPr>
        </p:nvSpPr>
        <p:spPr/>
        <p:txBody>
          <a:bodyPr/>
          <a:lstStyle/>
          <a:p>
            <a:fld id="{BCCFCAE4-13A9-4550-89AE-12B4AB83020A}" type="datetime1">
              <a:rPr lang="en-US" smtClean="0"/>
              <a:pPr/>
              <a:t>9/8/2015</a:t>
            </a:fld>
            <a:endParaRPr lang="en-US" dirty="0"/>
          </a:p>
        </p:txBody>
      </p:sp>
      <p:sp>
        <p:nvSpPr>
          <p:cNvPr id="14" name="Footer Placeholder 13"/>
          <p:cNvSpPr>
            <a:spLocks noGrp="1"/>
          </p:cNvSpPr>
          <p:nvPr>
            <p:ph type="ftr" sz="quarter" idx="11"/>
          </p:nvPr>
        </p:nvSpPr>
        <p:spPr/>
        <p:txBody>
          <a:bodyPr/>
          <a:lstStyle/>
          <a:p>
            <a:r>
              <a:rPr lang="en-US" dirty="0" smtClean="0"/>
              <a:t>©2015 California Department of Education - All rights reserved</a:t>
            </a:r>
            <a:endParaRPr lang="en-US" dirty="0"/>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accel="50000" decel="5000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accel="50000" decel="5000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accel="50000" decel="5000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accel="50000" decel="5000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accel="50000" decel="5000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1106" name="Rectangle 1026"/>
          <p:cNvSpPr>
            <a:spLocks noGrp="1" noChangeArrowheads="1"/>
          </p:cNvSpPr>
          <p:nvPr>
            <p:ph type="title"/>
          </p:nvPr>
        </p:nvSpPr>
        <p:spPr/>
        <p:txBody>
          <a:bodyPr vert="horz" wrap="square" lIns="91440" tIns="45720" rIns="91440" bIns="45720" numCol="1" anchorCtr="0" compatLnSpc="1">
            <a:prstTxWarp prst="textNoShape">
              <a:avLst/>
            </a:prstTxWarp>
          </a:bodyPr>
          <a:lstStyle/>
          <a:p>
            <a:pPr eaLnBrk="1" hangingPunct="1"/>
            <a:r>
              <a:rPr lang="en-US" sz="3900" dirty="0" smtClean="0">
                <a:effectLst>
                  <a:outerShdw blurRad="38100" dist="38100" dir="2700000" algn="tl">
                    <a:srgbClr val="C0C0C0"/>
                  </a:outerShdw>
                </a:effectLst>
                <a:latin typeface="Arial" charset="0"/>
                <a:cs typeface="Arial" charset="0"/>
              </a:rPr>
              <a:t> DRDP (2015) Navigation Map</a:t>
            </a:r>
            <a:endParaRPr lang="en-US" sz="3900" dirty="0" smtClean="0">
              <a:solidFill>
                <a:srgbClr val="800000"/>
              </a:solidFill>
              <a:effectLst>
                <a:outerShdw blurRad="38100" dist="38100" dir="2700000" algn="tl">
                  <a:srgbClr val="C0C0C0"/>
                </a:outerShdw>
              </a:effectLst>
              <a:latin typeface="Arial" charset="0"/>
              <a:cs typeface="Arial" charset="0"/>
            </a:endParaRPr>
          </a:p>
        </p:txBody>
      </p:sp>
      <p:pic>
        <p:nvPicPr>
          <p:cNvPr id="22" name="Content Placeholder 21" descr="Screen Shot 2015-01-26 at 12.35.22 PM.png"/>
          <p:cNvPicPr>
            <a:picLocks noGrp="1" noChangeAspect="1"/>
          </p:cNvPicPr>
          <p:nvPr>
            <p:ph idx="1"/>
          </p:nvPr>
        </p:nvPicPr>
        <p:blipFill>
          <a:blip r:embed="rId3" cstate="email"/>
          <a:srcRect l="13700" t="10400" r="12700" b="1600"/>
          <a:stretch>
            <a:fillRect/>
          </a:stretch>
        </p:blipFill>
        <p:spPr>
          <a:xfrm>
            <a:off x="0" y="0"/>
            <a:ext cx="9125711" cy="6705600"/>
          </a:xfrm>
        </p:spPr>
      </p:pic>
      <p:sp>
        <p:nvSpPr>
          <p:cNvPr id="50180" name="Slide Number Placeholder 5"/>
          <p:cNvSpPr txBox="1">
            <a:spLocks/>
          </p:cNvSpPr>
          <p:nvPr/>
        </p:nvSpPr>
        <p:spPr bwMode="auto">
          <a:xfrm>
            <a:off x="7772400" y="152400"/>
            <a:ext cx="1905000" cy="457200"/>
          </a:xfrm>
          <a:prstGeom prst="rect">
            <a:avLst/>
          </a:prstGeom>
          <a:noFill/>
          <a:ln w="9525">
            <a:noFill/>
            <a:miter lim="800000"/>
            <a:headEnd/>
            <a:tailEnd/>
          </a:ln>
        </p:spPr>
        <p:txBody>
          <a:bodyPr/>
          <a:lstStyle/>
          <a:p>
            <a:pPr algn="ctr" defTabSz="914400"/>
            <a:fld id="{5608C9E6-6F8E-4A13-ADFD-7D6E7AF8869B}" type="slidenum">
              <a:rPr lang="en-US" sz="1400">
                <a:solidFill>
                  <a:srgbClr val="000000"/>
                </a:solidFill>
                <a:latin typeface="Tahoma" pitchFamily="-1" charset="0"/>
              </a:rPr>
              <a:pPr algn="ctr" defTabSz="914400"/>
              <a:t>24</a:t>
            </a:fld>
            <a:endParaRPr lang="en-US" sz="1400" dirty="0">
              <a:solidFill>
                <a:srgbClr val="000000"/>
              </a:solidFill>
              <a:latin typeface="Tahoma" pitchFamily="-1" charset="0"/>
            </a:endParaRPr>
          </a:p>
        </p:txBody>
      </p:sp>
      <p:sp>
        <p:nvSpPr>
          <p:cNvPr id="10" name="Rounded Rectangular Callout 9"/>
          <p:cNvSpPr/>
          <p:nvPr/>
        </p:nvSpPr>
        <p:spPr>
          <a:xfrm>
            <a:off x="5638800" y="0"/>
            <a:ext cx="1143000" cy="414337"/>
          </a:xfrm>
          <a:prstGeom prst="wedgeRoundRectCallout">
            <a:avLst>
              <a:gd name="adj1" fmla="val -224715"/>
              <a:gd name="adj2" fmla="val 20668"/>
              <a:gd name="adj3" fmla="val 16667"/>
            </a:avLst>
          </a:prstGeom>
          <a:solidFill>
            <a:srgbClr val="CCECFF"/>
          </a:solidFill>
        </p:spPr>
        <p:style>
          <a:lnRef idx="1">
            <a:schemeClr val="accent1"/>
          </a:lnRef>
          <a:fillRef idx="3">
            <a:schemeClr val="accent1"/>
          </a:fillRef>
          <a:effectRef idx="2">
            <a:schemeClr val="accent1"/>
          </a:effectRef>
          <a:fontRef idx="minor">
            <a:schemeClr val="lt1"/>
          </a:fontRef>
        </p:style>
        <p:txBody>
          <a:bodyPr anchor="ctr">
            <a:normAutofit fontScale="92500" lnSpcReduction="10000"/>
          </a:bodyPr>
          <a:lstStyle/>
          <a:p>
            <a:pPr algn="ctr" defTabSz="914400" eaLnBrk="0" hangingPunct="0">
              <a:defRPr/>
            </a:pPr>
            <a:r>
              <a:rPr lang="en-US" sz="2000" dirty="0" smtClean="0">
                <a:solidFill>
                  <a:prstClr val="black"/>
                </a:solidFill>
              </a:rPr>
              <a:t>Domain</a:t>
            </a:r>
            <a:endParaRPr lang="en-US" sz="2000" dirty="0">
              <a:solidFill>
                <a:prstClr val="black"/>
              </a:solidFill>
            </a:endParaRPr>
          </a:p>
        </p:txBody>
      </p:sp>
      <p:sp>
        <p:nvSpPr>
          <p:cNvPr id="16" name="Rounded Rectangular Callout 15"/>
          <p:cNvSpPr/>
          <p:nvPr/>
        </p:nvSpPr>
        <p:spPr>
          <a:xfrm>
            <a:off x="320675" y="985837"/>
            <a:ext cx="990600" cy="381000"/>
          </a:xfrm>
          <a:prstGeom prst="wedgeRoundRectCallout">
            <a:avLst>
              <a:gd name="adj1" fmla="val -11611"/>
              <a:gd name="adj2" fmla="val -175069"/>
              <a:gd name="adj3" fmla="val 16667"/>
            </a:avLst>
          </a:prstGeom>
          <a:solidFill>
            <a:srgbClr val="CCECFF"/>
          </a:solidFill>
        </p:spPr>
        <p:style>
          <a:lnRef idx="1">
            <a:schemeClr val="accent1"/>
          </a:lnRef>
          <a:fillRef idx="3">
            <a:schemeClr val="accent1"/>
          </a:fillRef>
          <a:effectRef idx="2">
            <a:schemeClr val="accent1"/>
          </a:effectRef>
          <a:fontRef idx="minor">
            <a:schemeClr val="lt1"/>
          </a:fontRef>
        </p:style>
        <p:txBody>
          <a:bodyPr anchor="ctr">
            <a:normAutofit fontScale="77500" lnSpcReduction="20000"/>
          </a:bodyPr>
          <a:lstStyle/>
          <a:p>
            <a:pPr algn="ctr" defTabSz="914400" eaLnBrk="0" hangingPunct="0">
              <a:defRPr/>
            </a:pPr>
            <a:r>
              <a:rPr lang="en-US" sz="2000" dirty="0" smtClean="0">
                <a:solidFill>
                  <a:prstClr val="black"/>
                </a:solidFill>
              </a:rPr>
              <a:t>Measure</a:t>
            </a:r>
            <a:endParaRPr lang="en-US" sz="2000" dirty="0">
              <a:solidFill>
                <a:prstClr val="black"/>
              </a:solidFill>
            </a:endParaRPr>
          </a:p>
        </p:txBody>
      </p:sp>
      <p:sp>
        <p:nvSpPr>
          <p:cNvPr id="17" name="Rounded Rectangular Callout 16"/>
          <p:cNvSpPr/>
          <p:nvPr/>
        </p:nvSpPr>
        <p:spPr>
          <a:xfrm>
            <a:off x="4343400" y="795337"/>
            <a:ext cx="1219200" cy="304800"/>
          </a:xfrm>
          <a:prstGeom prst="wedgeRoundRectCallout">
            <a:avLst>
              <a:gd name="adj1" fmla="val -177681"/>
              <a:gd name="adj2" fmla="val -91694"/>
              <a:gd name="adj3" fmla="val 16667"/>
            </a:avLst>
          </a:prstGeom>
          <a:solidFill>
            <a:srgbClr val="CCECFF"/>
          </a:solidFill>
        </p:spPr>
        <p:style>
          <a:lnRef idx="1">
            <a:schemeClr val="accent1"/>
          </a:lnRef>
          <a:fillRef idx="3">
            <a:schemeClr val="accent1"/>
          </a:fillRef>
          <a:effectRef idx="2">
            <a:schemeClr val="accent1"/>
          </a:effectRef>
          <a:fontRef idx="minor">
            <a:schemeClr val="lt1"/>
          </a:fontRef>
        </p:style>
        <p:txBody>
          <a:bodyPr anchor="ctr">
            <a:normAutofit fontScale="70000" lnSpcReduction="20000"/>
          </a:bodyPr>
          <a:lstStyle/>
          <a:p>
            <a:pPr algn="ctr" defTabSz="914400" eaLnBrk="0" hangingPunct="0">
              <a:defRPr/>
            </a:pPr>
            <a:r>
              <a:rPr lang="en-US" sz="2000" dirty="0" smtClean="0">
                <a:solidFill>
                  <a:prstClr val="black"/>
                </a:solidFill>
              </a:rPr>
              <a:t>Definition</a:t>
            </a:r>
            <a:endParaRPr lang="en-US" sz="2000" dirty="0">
              <a:solidFill>
                <a:prstClr val="black"/>
              </a:solidFill>
            </a:endParaRPr>
          </a:p>
        </p:txBody>
      </p:sp>
      <p:sp>
        <p:nvSpPr>
          <p:cNvPr id="18" name="Rounded Rectangular Callout 17"/>
          <p:cNvSpPr/>
          <p:nvPr/>
        </p:nvSpPr>
        <p:spPr>
          <a:xfrm>
            <a:off x="7010400" y="304800"/>
            <a:ext cx="1600200" cy="566737"/>
          </a:xfrm>
          <a:prstGeom prst="wedgeRoundRectCallout">
            <a:avLst>
              <a:gd name="adj1" fmla="val -86078"/>
              <a:gd name="adj2" fmla="val 86824"/>
              <a:gd name="adj3" fmla="val 16667"/>
            </a:avLst>
          </a:prstGeom>
          <a:solidFill>
            <a:srgbClr val="CCECFF"/>
          </a:solidFill>
        </p:spPr>
        <p:style>
          <a:lnRef idx="1">
            <a:schemeClr val="accent1"/>
          </a:lnRef>
          <a:fillRef idx="3">
            <a:schemeClr val="accent1"/>
          </a:fillRef>
          <a:effectRef idx="2">
            <a:schemeClr val="accent1"/>
          </a:effectRef>
          <a:fontRef idx="minor">
            <a:schemeClr val="lt1"/>
          </a:fontRef>
        </p:style>
        <p:txBody>
          <a:bodyPr anchor="ctr">
            <a:normAutofit fontScale="85000" lnSpcReduction="20000"/>
          </a:bodyPr>
          <a:lstStyle/>
          <a:p>
            <a:pPr algn="ctr" defTabSz="914400" eaLnBrk="0" hangingPunct="0">
              <a:defRPr/>
            </a:pPr>
            <a:r>
              <a:rPr lang="en-US" sz="2000" dirty="0" smtClean="0">
                <a:solidFill>
                  <a:prstClr val="black"/>
                </a:solidFill>
              </a:rPr>
              <a:t>Developmental Level</a:t>
            </a:r>
            <a:endParaRPr lang="en-US" sz="2000" dirty="0">
              <a:solidFill>
                <a:prstClr val="black"/>
              </a:solidFill>
            </a:endParaRPr>
          </a:p>
        </p:txBody>
      </p:sp>
      <p:sp>
        <p:nvSpPr>
          <p:cNvPr id="19" name="Rounded Rectangular Callout 18"/>
          <p:cNvSpPr/>
          <p:nvPr/>
        </p:nvSpPr>
        <p:spPr>
          <a:xfrm>
            <a:off x="7239000" y="4703426"/>
            <a:ext cx="1066800" cy="401973"/>
          </a:xfrm>
          <a:prstGeom prst="wedgeRoundRectCallout">
            <a:avLst>
              <a:gd name="adj1" fmla="val -54490"/>
              <a:gd name="adj2" fmla="val -237328"/>
              <a:gd name="adj3" fmla="val 16667"/>
            </a:avLst>
          </a:prstGeom>
          <a:solidFill>
            <a:srgbClr val="CCECFF"/>
          </a:solidFill>
        </p:spPr>
        <p:style>
          <a:lnRef idx="1">
            <a:schemeClr val="accent1"/>
          </a:lnRef>
          <a:fillRef idx="3">
            <a:schemeClr val="accent1"/>
          </a:fillRef>
          <a:effectRef idx="2">
            <a:schemeClr val="accent1"/>
          </a:effectRef>
          <a:fontRef idx="minor">
            <a:schemeClr val="lt1"/>
          </a:fontRef>
        </p:style>
        <p:txBody>
          <a:bodyPr anchor="ctr">
            <a:normAutofit fontScale="92500" lnSpcReduction="10000"/>
          </a:bodyPr>
          <a:lstStyle/>
          <a:p>
            <a:pPr algn="ctr" defTabSz="914400" eaLnBrk="0" hangingPunct="0">
              <a:defRPr/>
            </a:pPr>
            <a:r>
              <a:rPr lang="en-US" sz="2000" dirty="0" smtClean="0">
                <a:solidFill>
                  <a:prstClr val="black"/>
                </a:solidFill>
              </a:rPr>
              <a:t>Example</a:t>
            </a:r>
            <a:endParaRPr lang="en-US" sz="2000" dirty="0">
              <a:solidFill>
                <a:prstClr val="black"/>
              </a:solidFill>
            </a:endParaRPr>
          </a:p>
        </p:txBody>
      </p:sp>
      <p:sp>
        <p:nvSpPr>
          <p:cNvPr id="20" name="Rounded Rectangular Callout 19"/>
          <p:cNvSpPr/>
          <p:nvPr/>
        </p:nvSpPr>
        <p:spPr>
          <a:xfrm>
            <a:off x="4038600" y="2166937"/>
            <a:ext cx="990600" cy="381000"/>
          </a:xfrm>
          <a:prstGeom prst="wedgeRoundRectCallout">
            <a:avLst>
              <a:gd name="adj1" fmla="val 61769"/>
              <a:gd name="adj2" fmla="val -121913"/>
              <a:gd name="adj3" fmla="val 16667"/>
            </a:avLst>
          </a:prstGeom>
          <a:solidFill>
            <a:srgbClr val="CCECFF"/>
          </a:solidFill>
        </p:spPr>
        <p:style>
          <a:lnRef idx="1">
            <a:schemeClr val="accent1"/>
          </a:lnRef>
          <a:fillRef idx="3">
            <a:schemeClr val="accent1"/>
          </a:fillRef>
          <a:effectRef idx="2">
            <a:schemeClr val="accent1"/>
          </a:effectRef>
          <a:fontRef idx="minor">
            <a:schemeClr val="lt1"/>
          </a:fontRef>
        </p:style>
        <p:txBody>
          <a:bodyPr anchor="ctr">
            <a:normAutofit fontScale="70000" lnSpcReduction="20000"/>
          </a:bodyPr>
          <a:lstStyle/>
          <a:p>
            <a:pPr algn="ctr" defTabSz="914400" eaLnBrk="0" hangingPunct="0">
              <a:defRPr/>
            </a:pPr>
            <a:r>
              <a:rPr lang="en-US" sz="2000" dirty="0" smtClean="0">
                <a:solidFill>
                  <a:prstClr val="black"/>
                </a:solidFill>
              </a:rPr>
              <a:t>Descriptor</a:t>
            </a:r>
            <a:endParaRPr lang="en-US" sz="2000" dirty="0">
              <a:solidFill>
                <a:prstClr val="black"/>
              </a:solidFill>
            </a:endParaRPr>
          </a:p>
        </p:txBody>
      </p:sp>
      <p:sp>
        <p:nvSpPr>
          <p:cNvPr id="13" name="Slide Number Placeholder 12"/>
          <p:cNvSpPr>
            <a:spLocks noGrp="1"/>
          </p:cNvSpPr>
          <p:nvPr>
            <p:ph type="sldNum" sz="quarter" idx="12"/>
          </p:nvPr>
        </p:nvSpPr>
        <p:spPr/>
        <p:txBody>
          <a:bodyPr/>
          <a:lstStyle/>
          <a:p>
            <a:fld id="{2BF1E6B0-A63A-4C28-AA28-E4DFECAC8348}" type="slidenum">
              <a:rPr lang="en-US" smtClean="0"/>
              <a:pPr/>
              <a:t>24</a:t>
            </a:fld>
            <a:endParaRPr lang="en-US" dirty="0"/>
          </a:p>
        </p:txBody>
      </p:sp>
      <p:sp>
        <p:nvSpPr>
          <p:cNvPr id="12" name="Date Placeholder 11"/>
          <p:cNvSpPr>
            <a:spLocks noGrp="1"/>
          </p:cNvSpPr>
          <p:nvPr>
            <p:ph type="dt" sz="half" idx="10"/>
          </p:nvPr>
        </p:nvSpPr>
        <p:spPr/>
        <p:txBody>
          <a:bodyPr/>
          <a:lstStyle/>
          <a:p>
            <a:fld id="{BCCFCAE4-13A9-4550-89AE-12B4AB83020A}" type="datetime1">
              <a:rPr lang="en-US" smtClean="0"/>
              <a:pPr/>
              <a:t>9/8/2015</a:t>
            </a:fld>
            <a:endParaRPr lang="en-US" dirty="0"/>
          </a:p>
        </p:txBody>
      </p:sp>
      <p:sp>
        <p:nvSpPr>
          <p:cNvPr id="14" name="Footer Placeholder 13"/>
          <p:cNvSpPr>
            <a:spLocks noGrp="1"/>
          </p:cNvSpPr>
          <p:nvPr>
            <p:ph type="ftr" sz="quarter" idx="11"/>
          </p:nvPr>
        </p:nvSpPr>
        <p:spPr/>
        <p:txBody>
          <a:bodyPr/>
          <a:lstStyle/>
          <a:p>
            <a:r>
              <a:rPr lang="en-US" dirty="0" smtClean="0"/>
              <a:t>©2015 California Department of Education - All rights reserved</a:t>
            </a:r>
            <a:endParaRPr lang="en-US" dirty="0"/>
          </a:p>
        </p:txBody>
      </p:sp>
    </p:spTree>
    <p:extLst>
      <p:ext uri="{BB962C8B-B14F-4D97-AF65-F5344CB8AC3E}">
        <p14:creationId xmlns:p14="http://schemas.microsoft.com/office/powerpoint/2010/main" val="381637152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accel="50000" decel="5000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accel="50000" decel="5000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accel="50000" decel="5000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accel="50000" decel="5000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accel="50000" decel="5000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228600"/>
            <a:ext cx="8001000" cy="1143000"/>
          </a:xfrm>
        </p:spPr>
        <p:txBody>
          <a:bodyPr/>
          <a:lstStyle/>
          <a:p>
            <a:pPr eaLnBrk="1" hangingPunct="1"/>
            <a:r>
              <a:rPr lang="en-US" sz="4000">
                <a:ea typeface="ＭＳ Ｐゴシック" pitchFamily="-65" charset="-128"/>
              </a:rPr>
              <a:t>Collected documentation includes:</a:t>
            </a:r>
          </a:p>
        </p:txBody>
      </p:sp>
      <p:sp>
        <p:nvSpPr>
          <p:cNvPr id="71683" name="Rectangle 3"/>
          <p:cNvSpPr>
            <a:spLocks noGrp="1" noChangeArrowheads="1"/>
          </p:cNvSpPr>
          <p:nvPr>
            <p:ph type="body" sz="half" idx="1"/>
          </p:nvPr>
        </p:nvSpPr>
        <p:spPr>
          <a:xfrm>
            <a:off x="838200" y="2209800"/>
            <a:ext cx="3810000" cy="4495800"/>
          </a:xfrm>
        </p:spPr>
        <p:txBody>
          <a:bodyPr/>
          <a:lstStyle/>
          <a:p>
            <a:pPr marL="292100" indent="-292100" eaLnBrk="1" hangingPunct="1"/>
            <a:r>
              <a:rPr lang="en-US" sz="2800">
                <a:ea typeface="ＭＳ Ｐゴシック" pitchFamily="-65" charset="-128"/>
              </a:rPr>
              <a:t>Anecdotal notes</a:t>
            </a:r>
          </a:p>
          <a:p>
            <a:pPr marL="292100" indent="-292100" eaLnBrk="1" hangingPunct="1"/>
            <a:r>
              <a:rPr lang="en-US" sz="2800">
                <a:ea typeface="ＭＳ Ｐゴシック" pitchFamily="-65" charset="-128"/>
              </a:rPr>
              <a:t>Photos</a:t>
            </a:r>
          </a:p>
          <a:p>
            <a:pPr marL="292100" indent="-292100" eaLnBrk="1" hangingPunct="1"/>
            <a:r>
              <a:rPr lang="en-US" sz="2800">
                <a:ea typeface="ＭＳ Ｐゴシック" pitchFamily="-65" charset="-128"/>
              </a:rPr>
              <a:t>Work samples</a:t>
            </a:r>
          </a:p>
          <a:p>
            <a:pPr marL="292100" indent="-292100" eaLnBrk="1" hangingPunct="1"/>
            <a:r>
              <a:rPr lang="en-US" sz="2800">
                <a:ea typeface="ＭＳ Ｐゴシック" pitchFamily="-65" charset="-128"/>
              </a:rPr>
              <a:t>Other evidence of knowledge and behaviors</a:t>
            </a:r>
          </a:p>
        </p:txBody>
      </p:sp>
      <p:pic>
        <p:nvPicPr>
          <p:cNvPr id="71684" name="Picture 4" descr="107_hoopa_4_07"/>
          <p:cNvPicPr>
            <a:picLocks noChangeAspect="1" noChangeArrowheads="1"/>
          </p:cNvPicPr>
          <p:nvPr/>
        </p:nvPicPr>
        <p:blipFill>
          <a:blip r:embed="rId3"/>
          <a:srcRect/>
          <a:stretch>
            <a:fillRect/>
          </a:stretch>
        </p:blipFill>
        <p:spPr bwMode="auto">
          <a:xfrm>
            <a:off x="6400800" y="2971800"/>
            <a:ext cx="2743200" cy="2076450"/>
          </a:xfrm>
          <a:prstGeom prst="rect">
            <a:avLst/>
          </a:prstGeom>
          <a:noFill/>
          <a:ln w="9525">
            <a:noFill/>
            <a:miter lim="800000"/>
            <a:headEnd/>
            <a:tailEnd/>
          </a:ln>
        </p:spPr>
      </p:pic>
      <p:pic>
        <p:nvPicPr>
          <p:cNvPr id="71685" name="Picture 5" descr="IMG_6399-2"/>
          <p:cNvPicPr>
            <a:picLocks noChangeAspect="1" noChangeArrowheads="1"/>
          </p:cNvPicPr>
          <p:nvPr/>
        </p:nvPicPr>
        <p:blipFill>
          <a:blip r:embed="rId4"/>
          <a:srcRect/>
          <a:stretch>
            <a:fillRect/>
          </a:stretch>
        </p:blipFill>
        <p:spPr bwMode="auto">
          <a:xfrm>
            <a:off x="4495800" y="4343400"/>
            <a:ext cx="2768600" cy="1846263"/>
          </a:xfrm>
          <a:prstGeom prst="rect">
            <a:avLst/>
          </a:prstGeom>
          <a:noFill/>
          <a:ln w="9525">
            <a:noFill/>
            <a:miter lim="800000"/>
            <a:headEnd/>
            <a:tailEnd/>
          </a:ln>
        </p:spPr>
      </p:pic>
      <p:pic>
        <p:nvPicPr>
          <p:cNvPr id="71686" name="Picture 6"/>
          <p:cNvPicPr>
            <a:picLocks noGrp="1" noChangeAspect="1" noChangeArrowheads="1"/>
          </p:cNvPicPr>
          <p:nvPr>
            <p:ph sz="half" idx="2"/>
          </p:nvPr>
        </p:nvPicPr>
        <p:blipFill>
          <a:blip r:embed="rId5"/>
          <a:srcRect/>
          <a:stretch>
            <a:fillRect/>
          </a:stretch>
        </p:blipFill>
        <p:spPr>
          <a:xfrm>
            <a:off x="4419600" y="1524000"/>
            <a:ext cx="2590800" cy="1860550"/>
          </a:xfrm>
        </p:spPr>
      </p:pic>
      <p:sp>
        <p:nvSpPr>
          <p:cNvPr id="8" name="Slide Number Placeholder 7"/>
          <p:cNvSpPr>
            <a:spLocks noGrp="1"/>
          </p:cNvSpPr>
          <p:nvPr>
            <p:ph type="sldNum" sz="quarter" idx="10"/>
          </p:nvPr>
        </p:nvSpPr>
        <p:spPr/>
        <p:txBody>
          <a:bodyPr/>
          <a:lstStyle/>
          <a:p>
            <a:fld id="{9A76C0C3-2B4C-4747-BD88-75BE5F4B2099}" type="slidenum">
              <a:rPr lang="en-US"/>
              <a:pPr/>
              <a:t>25</a:t>
            </a:fld>
            <a:endParaRPr lang="en-US"/>
          </a:p>
        </p:txBody>
      </p:sp>
    </p:spTree>
    <p:extLst>
      <p:ext uri="{BB962C8B-B14F-4D97-AF65-F5344CB8AC3E}">
        <p14:creationId xmlns:p14="http://schemas.microsoft.com/office/powerpoint/2010/main" val="5188028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914400" y="152400"/>
            <a:ext cx="7239000" cy="914400"/>
          </a:xfrm>
        </p:spPr>
        <p:txBody>
          <a:bodyPr/>
          <a:lstStyle/>
          <a:p>
            <a:pPr eaLnBrk="1" hangingPunct="1"/>
            <a:r>
              <a:rPr lang="en-US">
                <a:ea typeface="ＭＳ Ｐゴシック" pitchFamily="-65" charset="-128"/>
              </a:rPr>
              <a:t>Still Photo Observation</a:t>
            </a:r>
          </a:p>
        </p:txBody>
      </p:sp>
      <p:pic>
        <p:nvPicPr>
          <p:cNvPr id="99331" name="Picture 3"/>
          <p:cNvPicPr>
            <a:picLocks noGrp="1" noChangeAspect="1" noChangeArrowheads="1"/>
          </p:cNvPicPr>
          <p:nvPr>
            <p:ph sz="half" idx="1"/>
          </p:nvPr>
        </p:nvPicPr>
        <p:blipFill>
          <a:blip r:embed="rId3"/>
          <a:srcRect/>
          <a:stretch>
            <a:fillRect/>
          </a:stretch>
        </p:blipFill>
        <p:spPr>
          <a:xfrm>
            <a:off x="1295400" y="1447800"/>
            <a:ext cx="2981325" cy="3843338"/>
          </a:xfrm>
        </p:spPr>
      </p:pic>
      <p:pic>
        <p:nvPicPr>
          <p:cNvPr id="99332" name="Picture 4"/>
          <p:cNvPicPr>
            <a:picLocks noGrp="1" noChangeAspect="1" noChangeArrowheads="1"/>
          </p:cNvPicPr>
          <p:nvPr>
            <p:ph sz="half" idx="2"/>
          </p:nvPr>
        </p:nvPicPr>
        <p:blipFill>
          <a:blip r:embed="rId4"/>
          <a:srcRect/>
          <a:stretch>
            <a:fillRect/>
          </a:stretch>
        </p:blipFill>
        <p:spPr>
          <a:xfrm>
            <a:off x="5410200" y="1447800"/>
            <a:ext cx="3044825" cy="3843338"/>
          </a:xfrm>
        </p:spPr>
      </p:pic>
      <p:sp>
        <p:nvSpPr>
          <p:cNvPr id="99333" name="Rectangle 5"/>
          <p:cNvSpPr>
            <a:spLocks noGrp="1" noChangeArrowheads="1"/>
          </p:cNvSpPr>
          <p:nvPr>
            <p:ph type="body" sz="half" idx="4294967295"/>
          </p:nvPr>
        </p:nvSpPr>
        <p:spPr>
          <a:xfrm>
            <a:off x="1828800" y="5486400"/>
            <a:ext cx="6781800" cy="457200"/>
          </a:xfrm>
        </p:spPr>
        <p:txBody>
          <a:bodyPr/>
          <a:lstStyle/>
          <a:p>
            <a:pPr eaLnBrk="1" hangingPunct="1">
              <a:lnSpc>
                <a:spcPct val="90000"/>
              </a:lnSpc>
              <a:spcBef>
                <a:spcPct val="50000"/>
              </a:spcBef>
              <a:buSzTx/>
              <a:buFontTx/>
              <a:buNone/>
            </a:pPr>
            <a:r>
              <a:rPr lang="en-US" sz="1000">
                <a:ea typeface="ＭＳ Ｐゴシック" pitchFamily="-65" charset="-128"/>
              </a:rPr>
              <a:t>Adapted by permission, The Art of Awareness © 2000 Deb Curtis and Margie Carter, Redleaf Press. St. Paul, Minnesota, www.redleafpress.org.</a:t>
            </a:r>
          </a:p>
          <a:p>
            <a:pPr eaLnBrk="1" hangingPunct="1">
              <a:lnSpc>
                <a:spcPct val="90000"/>
              </a:lnSpc>
            </a:pPr>
            <a:endParaRPr lang="en-US" sz="1800">
              <a:ea typeface="ＭＳ Ｐゴシック" pitchFamily="-65" charset="-128"/>
            </a:endParaRPr>
          </a:p>
        </p:txBody>
      </p:sp>
      <p:sp>
        <p:nvSpPr>
          <p:cNvPr id="7" name="Slide Number Placeholder 6"/>
          <p:cNvSpPr>
            <a:spLocks noGrp="1"/>
          </p:cNvSpPr>
          <p:nvPr>
            <p:ph type="sldNum" sz="quarter" idx="10"/>
          </p:nvPr>
        </p:nvSpPr>
        <p:spPr/>
        <p:txBody>
          <a:bodyPr/>
          <a:lstStyle/>
          <a:p>
            <a:fld id="{A2C7C0B7-F233-4540-9AD4-3966B9914722}" type="slidenum">
              <a:rPr lang="en-US"/>
              <a:pPr/>
              <a:t>26</a:t>
            </a:fld>
            <a:endParaRPr lang="en-US"/>
          </a:p>
        </p:txBody>
      </p:sp>
    </p:spTree>
    <p:extLst>
      <p:ext uri="{BB962C8B-B14F-4D97-AF65-F5344CB8AC3E}">
        <p14:creationId xmlns:p14="http://schemas.microsoft.com/office/powerpoint/2010/main" val="13868797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sz="quarter"/>
          </p:nvPr>
        </p:nvSpPr>
        <p:spPr>
          <a:xfrm>
            <a:off x="381000" y="152400"/>
            <a:ext cx="8763000" cy="609600"/>
          </a:xfrm>
        </p:spPr>
        <p:txBody>
          <a:bodyPr>
            <a:normAutofit fontScale="90000"/>
          </a:bodyPr>
          <a:lstStyle/>
          <a:p>
            <a:r>
              <a:rPr lang="en-US" sz="3600">
                <a:ea typeface="ＭＳ Ｐゴシック" pitchFamily="-65" charset="-128"/>
              </a:rPr>
              <a:t>Definitions: Descriptive and Interpretive</a:t>
            </a:r>
          </a:p>
        </p:txBody>
      </p:sp>
      <p:sp>
        <p:nvSpPr>
          <p:cNvPr id="48131" name="Rectangle 3"/>
          <p:cNvSpPr>
            <a:spLocks noGrp="1" noChangeArrowheads="1"/>
          </p:cNvSpPr>
          <p:nvPr>
            <p:ph sz="quarter" idx="3"/>
          </p:nvPr>
        </p:nvSpPr>
        <p:spPr>
          <a:xfrm>
            <a:off x="838200" y="1676400"/>
            <a:ext cx="3505200" cy="4038600"/>
          </a:xfrm>
          <a:solidFill>
            <a:srgbClr val="FDFFFA"/>
          </a:solidFill>
          <a:ln w="28575">
            <a:solidFill>
              <a:srgbClr val="000066"/>
            </a:solidFill>
          </a:ln>
          <a:effectLst>
            <a:outerShdw blurRad="63500" dist="107763" dir="2700000" algn="ctr" rotWithShape="0">
              <a:schemeClr val="bg2">
                <a:alpha val="74998"/>
              </a:schemeClr>
            </a:outerShdw>
          </a:effectLst>
        </p:spPr>
        <p:txBody>
          <a:bodyPr/>
          <a:lstStyle/>
          <a:p>
            <a:pPr marL="0" indent="0">
              <a:buFontTx/>
              <a:buNone/>
            </a:pPr>
            <a:r>
              <a:rPr lang="en-US" sz="2400">
                <a:ea typeface="ＭＳ Ｐゴシック" pitchFamily="-65" charset="-128"/>
              </a:rPr>
              <a:t>What are the specific details?</a:t>
            </a:r>
          </a:p>
          <a:p>
            <a:pPr marL="0" indent="0">
              <a:buFontTx/>
              <a:buNone/>
            </a:pPr>
            <a:endParaRPr lang="en-US" sz="1200">
              <a:ea typeface="ＭＳ Ｐゴシック" pitchFamily="-65" charset="-128"/>
            </a:endParaRPr>
          </a:p>
          <a:p>
            <a:pPr marL="0" indent="0">
              <a:buFontTx/>
              <a:buNone/>
            </a:pPr>
            <a:r>
              <a:rPr lang="en-US" sz="2400">
                <a:ea typeface="ＭＳ Ｐゴシック" pitchFamily="-65" charset="-128"/>
              </a:rPr>
              <a:t>What you actually…</a:t>
            </a:r>
          </a:p>
          <a:p>
            <a:pPr lvl="1">
              <a:lnSpc>
                <a:spcPct val="100000"/>
              </a:lnSpc>
              <a:buClr>
                <a:srgbClr val="352FFF"/>
              </a:buClr>
            </a:pPr>
            <a:r>
              <a:rPr lang="en-US" sz="2000">
                <a:ea typeface="ＭＳ Ｐゴシック" pitchFamily="-65" charset="-128"/>
              </a:rPr>
              <a:t> Observed</a:t>
            </a:r>
          </a:p>
          <a:p>
            <a:pPr lvl="1">
              <a:lnSpc>
                <a:spcPct val="100000"/>
              </a:lnSpc>
              <a:buClr>
                <a:srgbClr val="352FFF"/>
              </a:buClr>
            </a:pPr>
            <a:r>
              <a:rPr lang="en-US" sz="2000">
                <a:ea typeface="ＭＳ Ｐゴシック" pitchFamily="-65" charset="-128"/>
              </a:rPr>
              <a:t> Read</a:t>
            </a:r>
          </a:p>
          <a:p>
            <a:pPr lvl="1">
              <a:lnSpc>
                <a:spcPct val="100000"/>
              </a:lnSpc>
              <a:buClr>
                <a:srgbClr val="352FFF"/>
              </a:buClr>
            </a:pPr>
            <a:r>
              <a:rPr lang="en-US" sz="2000">
                <a:ea typeface="ＭＳ Ｐゴシック" pitchFamily="-65" charset="-128"/>
              </a:rPr>
              <a:t> Heard</a:t>
            </a:r>
          </a:p>
          <a:p>
            <a:pPr marL="0" indent="0">
              <a:buFontTx/>
              <a:buNone/>
            </a:pPr>
            <a:endParaRPr lang="en-US" sz="1200" i="1">
              <a:ea typeface="ＭＳ Ｐゴシック" pitchFamily="-65" charset="-128"/>
            </a:endParaRPr>
          </a:p>
          <a:p>
            <a:pPr marL="0" indent="0">
              <a:buFontTx/>
              <a:buNone/>
            </a:pPr>
            <a:r>
              <a:rPr lang="en-US" sz="2000" i="1">
                <a:ea typeface="ＭＳ Ｐゴシック" pitchFamily="-65" charset="-128"/>
              </a:rPr>
              <a:t>Example: He is holding shirt  with one hand and pen in other hand.</a:t>
            </a:r>
          </a:p>
        </p:txBody>
      </p:sp>
      <p:sp>
        <p:nvSpPr>
          <p:cNvPr id="48132" name="Rectangle 4"/>
          <p:cNvSpPr>
            <a:spLocks noGrp="1" noChangeArrowheads="1"/>
          </p:cNvSpPr>
          <p:nvPr>
            <p:ph sz="quarter" idx="4"/>
          </p:nvPr>
        </p:nvSpPr>
        <p:spPr>
          <a:xfrm>
            <a:off x="5181600" y="1676400"/>
            <a:ext cx="3505200" cy="4038600"/>
          </a:xfrm>
          <a:solidFill>
            <a:srgbClr val="FDFFFA"/>
          </a:solidFill>
          <a:ln w="28575">
            <a:solidFill>
              <a:srgbClr val="000066"/>
            </a:solidFill>
          </a:ln>
          <a:effectLst>
            <a:outerShdw blurRad="63500" dist="107763" dir="2700000" algn="ctr" rotWithShape="0">
              <a:schemeClr val="bg2">
                <a:alpha val="74998"/>
              </a:schemeClr>
            </a:outerShdw>
          </a:effectLst>
        </p:spPr>
        <p:txBody>
          <a:bodyPr/>
          <a:lstStyle/>
          <a:p>
            <a:pPr marL="0" indent="0">
              <a:buFontTx/>
              <a:buNone/>
            </a:pPr>
            <a:r>
              <a:rPr lang="en-US" sz="2400">
                <a:ea typeface="ＭＳ Ｐゴシック" pitchFamily="-65" charset="-128"/>
              </a:rPr>
              <a:t>What were your initial reactions?</a:t>
            </a:r>
          </a:p>
          <a:p>
            <a:pPr marL="0" indent="0">
              <a:buFontTx/>
              <a:buNone/>
            </a:pPr>
            <a:endParaRPr lang="en-US" sz="1200">
              <a:ea typeface="ＭＳ Ｐゴシック" pitchFamily="-65" charset="-128"/>
            </a:endParaRPr>
          </a:p>
          <a:p>
            <a:pPr marL="0" indent="0">
              <a:buFontTx/>
              <a:buNone/>
            </a:pPr>
            <a:r>
              <a:rPr lang="en-US" sz="2400">
                <a:ea typeface="ＭＳ Ｐゴシック" pitchFamily="-65" charset="-128"/>
              </a:rPr>
              <a:t>How you felt about what you…</a:t>
            </a:r>
          </a:p>
          <a:p>
            <a:pPr lvl="1">
              <a:lnSpc>
                <a:spcPct val="100000"/>
              </a:lnSpc>
              <a:buClr>
                <a:srgbClr val="352FFF"/>
              </a:buClr>
            </a:pPr>
            <a:r>
              <a:rPr lang="en-US" sz="2000">
                <a:ea typeface="ＭＳ Ｐゴシック" pitchFamily="-65" charset="-128"/>
              </a:rPr>
              <a:t> Observed</a:t>
            </a:r>
          </a:p>
          <a:p>
            <a:pPr lvl="1">
              <a:lnSpc>
                <a:spcPct val="100000"/>
              </a:lnSpc>
              <a:buClr>
                <a:srgbClr val="352FFF"/>
              </a:buClr>
            </a:pPr>
            <a:r>
              <a:rPr lang="en-US" sz="2000">
                <a:ea typeface="ＭＳ Ｐゴシック" pitchFamily="-65" charset="-128"/>
              </a:rPr>
              <a:t> Read</a:t>
            </a:r>
          </a:p>
          <a:p>
            <a:pPr lvl="1">
              <a:lnSpc>
                <a:spcPct val="100000"/>
              </a:lnSpc>
              <a:buClr>
                <a:srgbClr val="352FFF"/>
              </a:buClr>
            </a:pPr>
            <a:r>
              <a:rPr lang="en-US" sz="2000">
                <a:ea typeface="ＭＳ Ｐゴシック" pitchFamily="-65" charset="-128"/>
              </a:rPr>
              <a:t> Heard  </a:t>
            </a:r>
          </a:p>
          <a:p>
            <a:pPr lvl="1">
              <a:lnSpc>
                <a:spcPct val="100000"/>
              </a:lnSpc>
              <a:buClr>
                <a:srgbClr val="352FFF"/>
              </a:buClr>
              <a:buFontTx/>
              <a:buNone/>
            </a:pPr>
            <a:endParaRPr lang="en-US" sz="1200">
              <a:ea typeface="ＭＳ Ｐゴシック" pitchFamily="-65" charset="-128"/>
            </a:endParaRPr>
          </a:p>
          <a:p>
            <a:pPr lvl="1">
              <a:lnSpc>
                <a:spcPct val="100000"/>
              </a:lnSpc>
              <a:spcBef>
                <a:spcPct val="0"/>
              </a:spcBef>
              <a:buClr>
                <a:srgbClr val="352FFF"/>
              </a:buClr>
              <a:buFontTx/>
              <a:buNone/>
            </a:pPr>
            <a:r>
              <a:rPr lang="en-US" sz="2000" i="1">
                <a:ea typeface="ＭＳ Ｐゴシック" pitchFamily="-65" charset="-128"/>
              </a:rPr>
              <a:t>Example: He looks worried</a:t>
            </a:r>
          </a:p>
        </p:txBody>
      </p:sp>
      <p:sp>
        <p:nvSpPr>
          <p:cNvPr id="100357" name="Rectangle 5"/>
          <p:cNvSpPr>
            <a:spLocks noChangeArrowheads="1"/>
          </p:cNvSpPr>
          <p:nvPr/>
        </p:nvSpPr>
        <p:spPr bwMode="auto">
          <a:xfrm>
            <a:off x="533400" y="990600"/>
            <a:ext cx="3733800" cy="519113"/>
          </a:xfrm>
          <a:prstGeom prst="rect">
            <a:avLst/>
          </a:prstGeom>
          <a:noFill/>
          <a:ln w="9525">
            <a:noFill/>
            <a:miter lim="800000"/>
            <a:headEnd/>
            <a:tailEnd/>
          </a:ln>
        </p:spPr>
        <p:txBody>
          <a:bodyPr>
            <a:prstTxWarp prst="textNoShape">
              <a:avLst/>
            </a:prstTxWarp>
            <a:spAutoFit/>
          </a:bodyPr>
          <a:lstStyle/>
          <a:p>
            <a:pPr algn="ctr" eaLnBrk="0" hangingPunct="0"/>
            <a:r>
              <a:rPr kumimoji="1" lang="en-US" sz="2800" b="1"/>
              <a:t>Descriptive</a:t>
            </a:r>
          </a:p>
        </p:txBody>
      </p:sp>
      <p:sp>
        <p:nvSpPr>
          <p:cNvPr id="100358" name="Rectangle 6"/>
          <p:cNvSpPr>
            <a:spLocks noChangeArrowheads="1"/>
          </p:cNvSpPr>
          <p:nvPr/>
        </p:nvSpPr>
        <p:spPr bwMode="auto">
          <a:xfrm>
            <a:off x="4808538" y="990600"/>
            <a:ext cx="3878262" cy="519113"/>
          </a:xfrm>
          <a:prstGeom prst="rect">
            <a:avLst/>
          </a:prstGeom>
          <a:noFill/>
          <a:ln w="9525">
            <a:noFill/>
            <a:miter lim="800000"/>
            <a:headEnd/>
            <a:tailEnd/>
          </a:ln>
        </p:spPr>
        <p:txBody>
          <a:bodyPr>
            <a:prstTxWarp prst="textNoShape">
              <a:avLst/>
            </a:prstTxWarp>
            <a:spAutoFit/>
          </a:bodyPr>
          <a:lstStyle/>
          <a:p>
            <a:pPr algn="ctr" eaLnBrk="0" hangingPunct="0"/>
            <a:r>
              <a:rPr kumimoji="1" lang="en-US" sz="2800" b="1"/>
              <a:t>Interpretive</a:t>
            </a:r>
          </a:p>
        </p:txBody>
      </p:sp>
      <p:sp>
        <p:nvSpPr>
          <p:cNvPr id="8" name="Slide Number Placeholder 7"/>
          <p:cNvSpPr>
            <a:spLocks noGrp="1"/>
          </p:cNvSpPr>
          <p:nvPr>
            <p:ph type="sldNum" sz="quarter" idx="10"/>
          </p:nvPr>
        </p:nvSpPr>
        <p:spPr/>
        <p:txBody>
          <a:bodyPr/>
          <a:lstStyle/>
          <a:p>
            <a:fld id="{240A2010-E0D9-6C47-8AF1-DFD998B91A1A}" type="slidenum">
              <a:rPr lang="en-US"/>
              <a:pPr/>
              <a:t>27</a:t>
            </a:fld>
            <a:endParaRPr lang="en-US"/>
          </a:p>
        </p:txBody>
      </p:sp>
    </p:spTree>
    <p:extLst>
      <p:ext uri="{BB962C8B-B14F-4D97-AF65-F5344CB8AC3E}">
        <p14:creationId xmlns:p14="http://schemas.microsoft.com/office/powerpoint/2010/main" val="26410173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dirty="0">
                <a:ea typeface="ＭＳ Ｐゴシック" pitchFamily="-65" charset="-128"/>
              </a:rPr>
              <a:t>Build A </a:t>
            </a:r>
            <a:r>
              <a:rPr lang="en-US" dirty="0" smtClean="0">
                <a:ea typeface="ＭＳ Ｐゴシック" pitchFamily="-65" charset="-128"/>
              </a:rPr>
              <a:t>Structure </a:t>
            </a:r>
            <a:endParaRPr lang="en-US" dirty="0">
              <a:ea typeface="ＭＳ Ｐゴシック" pitchFamily="-65" charset="-128"/>
            </a:endParaRPr>
          </a:p>
        </p:txBody>
      </p:sp>
      <p:sp>
        <p:nvSpPr>
          <p:cNvPr id="87043" name="Content Placeholder 2"/>
          <p:cNvSpPr>
            <a:spLocks noGrp="1"/>
          </p:cNvSpPr>
          <p:nvPr>
            <p:ph idx="1"/>
          </p:nvPr>
        </p:nvSpPr>
        <p:spPr/>
        <p:txBody>
          <a:bodyPr/>
          <a:lstStyle/>
          <a:p>
            <a:r>
              <a:rPr lang="en-US" dirty="0">
                <a:ea typeface="ＭＳ Ｐゴシック" pitchFamily="-65" charset="-128"/>
              </a:rPr>
              <a:t>Use the items on your table.</a:t>
            </a:r>
          </a:p>
          <a:p>
            <a:r>
              <a:rPr lang="en-US" dirty="0">
                <a:ea typeface="ＭＳ Ｐゴシック" pitchFamily="-65" charset="-128"/>
              </a:rPr>
              <a:t>As a group, build a </a:t>
            </a:r>
            <a:r>
              <a:rPr lang="en-US" dirty="0" smtClean="0">
                <a:ea typeface="ＭＳ Ｐゴシック" pitchFamily="-65" charset="-128"/>
              </a:rPr>
              <a:t>structure.</a:t>
            </a:r>
            <a:endParaRPr lang="en-US" dirty="0">
              <a:ea typeface="ＭＳ Ｐゴシック" pitchFamily="-65" charset="-128"/>
            </a:endParaRPr>
          </a:p>
          <a:p>
            <a:r>
              <a:rPr lang="en-US" dirty="0">
                <a:ea typeface="ＭＳ Ｐゴシック" pitchFamily="-65" charset="-128"/>
              </a:rPr>
              <a:t>You have 5 minutes. </a:t>
            </a:r>
            <a:endParaRPr lang="en-US" dirty="0" smtClean="0">
              <a:ea typeface="ＭＳ Ｐゴシック" pitchFamily="-65" charset="-128"/>
            </a:endParaRPr>
          </a:p>
          <a:p>
            <a:r>
              <a:rPr lang="en-US" dirty="0" smtClean="0">
                <a:ea typeface="ＭＳ Ｐゴシック" pitchFamily="-65" charset="-128"/>
              </a:rPr>
              <a:t>Report back to the group</a:t>
            </a:r>
            <a:endParaRPr lang="en-US" dirty="0">
              <a:ea typeface="ＭＳ Ｐゴシック" pitchFamily="-65" charset="-128"/>
            </a:endParaRPr>
          </a:p>
        </p:txBody>
      </p:sp>
      <p:pic>
        <p:nvPicPr>
          <p:cNvPr id="6" name="Picture 5" descr="boybuilding blocktower"/>
          <p:cNvPicPr>
            <a:picLocks noChangeAspect="1"/>
          </p:cNvPicPr>
          <p:nvPr/>
        </p:nvPicPr>
        <p:blipFill>
          <a:blip r:embed="rId3" cstate="email"/>
          <a:stretch>
            <a:fillRect/>
          </a:stretch>
        </p:blipFill>
        <p:spPr>
          <a:xfrm>
            <a:off x="6096000" y="2819400"/>
            <a:ext cx="2340864" cy="3121152"/>
          </a:xfrm>
          <a:prstGeom prst="rect">
            <a:avLst/>
          </a:prstGeom>
          <a:ln>
            <a:noFill/>
          </a:ln>
          <a:effectLst>
            <a:softEdge rad="112500"/>
          </a:effectLst>
        </p:spPr>
      </p:pic>
      <p:sp>
        <p:nvSpPr>
          <p:cNvPr id="87045" name="Slide Number Placeholder 6"/>
          <p:cNvSpPr>
            <a:spLocks noGrp="1"/>
          </p:cNvSpPr>
          <p:nvPr>
            <p:ph type="sldNum" sz="quarter" idx="10"/>
          </p:nvPr>
        </p:nvSpPr>
        <p:spPr>
          <a:noFill/>
        </p:spPr>
        <p:txBody>
          <a:bodyPr/>
          <a:lstStyle/>
          <a:p>
            <a:fld id="{0DCAF568-16C0-9D4B-A899-A0C625F53E2A}" type="slidenum">
              <a:rPr lang="en-US"/>
              <a:pPr/>
              <a:t>28</a:t>
            </a:fld>
            <a:endParaRPr lang="en-US"/>
          </a:p>
        </p:txBody>
      </p:sp>
    </p:spTree>
    <p:extLst>
      <p:ext uri="{BB962C8B-B14F-4D97-AF65-F5344CB8AC3E}">
        <p14:creationId xmlns:p14="http://schemas.microsoft.com/office/powerpoint/2010/main" val="4535353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US" dirty="0" smtClean="0">
                <a:ea typeface="ＭＳ Ｐゴシック" pitchFamily="-65" charset="-128"/>
              </a:rPr>
              <a:t>Observers &amp; Group Report</a:t>
            </a:r>
            <a:endParaRPr lang="en-US" dirty="0">
              <a:ea typeface="ＭＳ Ｐゴシック" pitchFamily="-65" charset="-128"/>
            </a:endParaRPr>
          </a:p>
        </p:txBody>
      </p:sp>
      <p:sp>
        <p:nvSpPr>
          <p:cNvPr id="88067" name="Content Placeholder 2"/>
          <p:cNvSpPr>
            <a:spLocks noGrp="1"/>
          </p:cNvSpPr>
          <p:nvPr>
            <p:ph idx="1"/>
          </p:nvPr>
        </p:nvSpPr>
        <p:spPr/>
        <p:txBody>
          <a:bodyPr/>
          <a:lstStyle/>
          <a:p>
            <a:r>
              <a:rPr lang="en-US" dirty="0">
                <a:ea typeface="ＭＳ Ｐゴシック" pitchFamily="-65" charset="-128"/>
              </a:rPr>
              <a:t>What was your first step?</a:t>
            </a:r>
          </a:p>
          <a:p>
            <a:r>
              <a:rPr lang="en-US" dirty="0">
                <a:ea typeface="ＭＳ Ｐゴシック" pitchFamily="-65" charset="-128"/>
              </a:rPr>
              <a:t>How did you know to start there?</a:t>
            </a:r>
          </a:p>
          <a:p>
            <a:r>
              <a:rPr lang="en-US" dirty="0">
                <a:ea typeface="ＭＳ Ｐゴシック" pitchFamily="-65" charset="-128"/>
              </a:rPr>
              <a:t>What does this have to do with children’s </a:t>
            </a:r>
            <a:r>
              <a:rPr lang="en-US" dirty="0" smtClean="0">
                <a:ea typeface="ＭＳ Ｐゴシック" pitchFamily="-65" charset="-128"/>
              </a:rPr>
              <a:t>learning and documentation?</a:t>
            </a:r>
            <a:endParaRPr lang="en-US" dirty="0">
              <a:ea typeface="ＭＳ Ｐゴシック" pitchFamily="-65" charset="-128"/>
            </a:endParaRPr>
          </a:p>
          <a:p>
            <a:pPr>
              <a:buFontTx/>
              <a:buNone/>
            </a:pPr>
            <a:endParaRPr lang="en-US" dirty="0">
              <a:ea typeface="ＭＳ Ｐゴシック" pitchFamily="-65" charset="-128"/>
            </a:endParaRPr>
          </a:p>
        </p:txBody>
      </p:sp>
      <p:sp>
        <p:nvSpPr>
          <p:cNvPr id="88068" name="Slide Number Placeholder 4"/>
          <p:cNvSpPr>
            <a:spLocks noGrp="1"/>
          </p:cNvSpPr>
          <p:nvPr>
            <p:ph type="sldNum" sz="quarter" idx="10"/>
          </p:nvPr>
        </p:nvSpPr>
        <p:spPr>
          <a:noFill/>
        </p:spPr>
        <p:txBody>
          <a:bodyPr/>
          <a:lstStyle/>
          <a:p>
            <a:fld id="{5A64687C-CCAD-4E46-B05A-4B1BAB04E2A9}" type="slidenum">
              <a:rPr lang="en-US"/>
              <a:pPr/>
              <a:t>29</a:t>
            </a:fld>
            <a:endParaRPr lang="en-US"/>
          </a:p>
        </p:txBody>
      </p:sp>
    </p:spTree>
    <p:extLst>
      <p:ext uri="{BB962C8B-B14F-4D97-AF65-F5344CB8AC3E}">
        <p14:creationId xmlns:p14="http://schemas.microsoft.com/office/powerpoint/2010/main" val="16473577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000" dirty="0" smtClean="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Training Agenda</a:t>
            </a:r>
            <a:endParaRPr lang="en-US" dirty="0">
              <a:effectLst>
                <a:outerShdw blurRad="38100" dist="38100" dir="2700000" algn="tl">
                  <a:srgbClr val="000000">
                    <a:alpha val="43137"/>
                  </a:srgbClr>
                </a:outerShdw>
              </a:effectLst>
            </a:endParaRPr>
          </a:p>
        </p:txBody>
      </p:sp>
      <p:sp>
        <p:nvSpPr>
          <p:cNvPr id="17411" name="Content Placeholder 2"/>
          <p:cNvSpPr>
            <a:spLocks noGrp="1"/>
          </p:cNvSpPr>
          <p:nvPr>
            <p:ph idx="1"/>
          </p:nvPr>
        </p:nvSpPr>
        <p:spPr/>
        <p:txBody>
          <a:bodyPr>
            <a:noAutofit/>
          </a:bodyPr>
          <a:lstStyle/>
          <a:p>
            <a:pPr>
              <a:spcAft>
                <a:spcPts val="600"/>
              </a:spcAft>
            </a:pPr>
            <a:r>
              <a:rPr lang="en-US" dirty="0" smtClean="0">
                <a:latin typeface="+mj-lt"/>
              </a:rPr>
              <a:t>Overview of the DRDP </a:t>
            </a:r>
          </a:p>
          <a:p>
            <a:pPr>
              <a:spcAft>
                <a:spcPts val="600"/>
              </a:spcAft>
            </a:pPr>
            <a:r>
              <a:rPr lang="en-US" dirty="0" smtClean="0">
                <a:latin typeface="+mj-lt"/>
              </a:rPr>
              <a:t>DRDP (2015): What’s the same/What’s new?</a:t>
            </a:r>
          </a:p>
          <a:p>
            <a:pPr>
              <a:spcAft>
                <a:spcPts val="600"/>
              </a:spcAft>
            </a:pPr>
            <a:r>
              <a:rPr lang="en-US" dirty="0" smtClean="0">
                <a:latin typeface="+mj-lt"/>
              </a:rPr>
              <a:t>Professional Development and Resources Available</a:t>
            </a:r>
          </a:p>
          <a:p>
            <a:pPr marL="0" indent="0">
              <a:buNone/>
            </a:pPr>
            <a:endParaRPr lang="en-US" sz="2800" dirty="0" smtClean="0">
              <a:latin typeface="+mj-lt"/>
            </a:endParaRPr>
          </a:p>
        </p:txBody>
      </p:sp>
      <p:sp>
        <p:nvSpPr>
          <p:cNvPr id="13" name="Date Placeholder 12"/>
          <p:cNvSpPr>
            <a:spLocks noGrp="1"/>
          </p:cNvSpPr>
          <p:nvPr>
            <p:ph type="dt" sz="half" idx="10"/>
          </p:nvPr>
        </p:nvSpPr>
        <p:spPr/>
        <p:txBody>
          <a:bodyPr/>
          <a:lstStyle/>
          <a:p>
            <a:fld id="{E7F1A04B-9E49-4F22-AB96-24F518FD450E}" type="datetime1">
              <a:rPr lang="en-US" smtClean="0"/>
              <a:pPr/>
              <a:t>9/8/2015</a:t>
            </a:fld>
            <a:endParaRPr lang="en-US" dirty="0"/>
          </a:p>
        </p:txBody>
      </p:sp>
      <p:sp>
        <p:nvSpPr>
          <p:cNvPr id="12" name="Footer Placeholder 11"/>
          <p:cNvSpPr>
            <a:spLocks noGrp="1"/>
          </p:cNvSpPr>
          <p:nvPr>
            <p:ph type="ftr" sz="quarter" idx="11"/>
          </p:nvPr>
        </p:nvSpPr>
        <p:spPr/>
        <p:txBody>
          <a:bodyPr/>
          <a:lstStyle/>
          <a:p>
            <a:r>
              <a:rPr lang="en-US" dirty="0" smtClean="0"/>
              <a:t>©2015 California Department of Education - All rights reserved</a:t>
            </a:r>
            <a:endParaRPr lang="en-US" dirty="0"/>
          </a:p>
        </p:txBody>
      </p:sp>
      <p:sp>
        <p:nvSpPr>
          <p:cNvPr id="10" name="Slide Number Placeholder 9"/>
          <p:cNvSpPr>
            <a:spLocks noGrp="1"/>
          </p:cNvSpPr>
          <p:nvPr>
            <p:ph type="sldNum" sz="quarter" idx="12"/>
          </p:nvPr>
        </p:nvSpPr>
        <p:spPr/>
        <p:txBody>
          <a:bodyPr/>
          <a:lstStyle/>
          <a:p>
            <a:fld id="{2BF1E6B0-A63A-4C28-AA28-E4DFECAC8348}" type="slidenum">
              <a:rPr lang="en-US" smtClean="0"/>
              <a:pPr/>
              <a:t>3</a:t>
            </a:fld>
            <a:endParaRPr lang="en-US" dirty="0"/>
          </a:p>
        </p:txBody>
      </p:sp>
      <p:pic>
        <p:nvPicPr>
          <p:cNvPr id="9" name="Picture 8" descr="boywithmagnifier"/>
          <p:cNvPicPr>
            <a:picLocks noChangeAspect="1"/>
          </p:cNvPicPr>
          <p:nvPr/>
        </p:nvPicPr>
        <p:blipFill>
          <a:blip r:embed="rId3" cstate="email"/>
          <a:stretch>
            <a:fillRect/>
          </a:stretch>
        </p:blipFill>
        <p:spPr>
          <a:xfrm>
            <a:off x="5638800" y="4114800"/>
            <a:ext cx="2857500" cy="1903095"/>
          </a:xfrm>
          <a:prstGeom prst="ellipse">
            <a:avLst/>
          </a:prstGeom>
          <a:ln>
            <a:noFill/>
          </a:ln>
          <a:effectLst>
            <a:softEdge rad="112500"/>
          </a:effec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762000" y="0"/>
            <a:ext cx="7848600" cy="1676400"/>
          </a:xfrm>
        </p:spPr>
        <p:txBody>
          <a:bodyPr/>
          <a:lstStyle/>
          <a:p>
            <a:pPr eaLnBrk="1" hangingPunct="1"/>
            <a:r>
              <a:rPr lang="en-US" sz="4000">
                <a:ea typeface="ＭＳ Ｐゴシック" pitchFamily="-65" charset="-128"/>
              </a:rPr>
              <a:t>How do children demonstrate a developmental level is mastered?</a:t>
            </a:r>
          </a:p>
        </p:txBody>
      </p:sp>
      <p:sp>
        <p:nvSpPr>
          <p:cNvPr id="126979" name="Rectangle 3"/>
          <p:cNvSpPr>
            <a:spLocks noGrp="1" noChangeArrowheads="1"/>
          </p:cNvSpPr>
          <p:nvPr>
            <p:ph type="body" idx="1"/>
          </p:nvPr>
        </p:nvSpPr>
        <p:spPr>
          <a:xfrm>
            <a:off x="838200" y="1828800"/>
            <a:ext cx="7772400" cy="3733800"/>
          </a:xfrm>
        </p:spPr>
        <p:txBody>
          <a:bodyPr/>
          <a:lstStyle/>
          <a:p>
            <a:pPr marL="0" indent="0" defTabSz="115888" eaLnBrk="1" hangingPunct="1">
              <a:spcBef>
                <a:spcPct val="0"/>
              </a:spcBef>
              <a:buFontTx/>
              <a:buNone/>
              <a:tabLst>
                <a:tab pos="623888" algn="l"/>
                <a:tab pos="914400" algn="l"/>
              </a:tabLst>
            </a:pPr>
            <a:r>
              <a:rPr lang="en-US" sz="2800">
                <a:ea typeface="ＭＳ Ｐゴシック" pitchFamily="-65" charset="-128"/>
              </a:rPr>
              <a:t>A developmental level is mastered when the child typically demonstrates the behavior(s):</a:t>
            </a:r>
          </a:p>
          <a:p>
            <a:pPr marL="1773238" lvl="2" defTabSz="115888" eaLnBrk="1" hangingPunct="1">
              <a:lnSpc>
                <a:spcPct val="160000"/>
              </a:lnSpc>
              <a:buFont typeface="Wingdings" pitchFamily="-65" charset="2"/>
              <a:buChar char="ü"/>
              <a:tabLst>
                <a:tab pos="623888" algn="l"/>
                <a:tab pos="914400" algn="l"/>
              </a:tabLst>
            </a:pPr>
            <a:r>
              <a:rPr lang="en-US">
                <a:ea typeface="ＭＳ Ｐゴシック" pitchFamily="-65" charset="-128"/>
              </a:rPr>
              <a:t>Easily and confidently, </a:t>
            </a:r>
          </a:p>
          <a:p>
            <a:pPr marL="1773238" lvl="2" defTabSz="115888" eaLnBrk="1" hangingPunct="1">
              <a:lnSpc>
                <a:spcPct val="160000"/>
              </a:lnSpc>
              <a:buFont typeface="Wingdings" pitchFamily="-65" charset="2"/>
              <a:buChar char="ü"/>
              <a:tabLst>
                <a:tab pos="623888" algn="l"/>
                <a:tab pos="914400" algn="l"/>
              </a:tabLst>
            </a:pPr>
            <a:r>
              <a:rPr lang="en-US">
                <a:ea typeface="ＭＳ Ｐゴシック" pitchFamily="-65" charset="-128"/>
              </a:rPr>
              <a:t>Consistently over time, </a:t>
            </a:r>
          </a:p>
          <a:p>
            <a:pPr marL="1773238" lvl="2" defTabSz="115888" eaLnBrk="1" hangingPunct="1">
              <a:lnSpc>
                <a:spcPct val="160000"/>
              </a:lnSpc>
              <a:buFont typeface="Wingdings" pitchFamily="-65" charset="2"/>
              <a:buChar char="ü"/>
              <a:tabLst>
                <a:tab pos="623888" algn="l"/>
                <a:tab pos="914400" algn="l"/>
              </a:tabLst>
            </a:pPr>
            <a:r>
              <a:rPr lang="en-US">
                <a:ea typeface="ＭＳ Ｐゴシック" pitchFamily="-65" charset="-128"/>
              </a:rPr>
              <a:t>In different settings. </a:t>
            </a:r>
          </a:p>
        </p:txBody>
      </p:sp>
      <p:sp>
        <p:nvSpPr>
          <p:cNvPr id="126980" name="Slide Number Placeholder 4"/>
          <p:cNvSpPr>
            <a:spLocks noGrp="1"/>
          </p:cNvSpPr>
          <p:nvPr>
            <p:ph type="sldNum" sz="quarter" idx="10"/>
          </p:nvPr>
        </p:nvSpPr>
        <p:spPr>
          <a:noFill/>
        </p:spPr>
        <p:txBody>
          <a:bodyPr/>
          <a:lstStyle/>
          <a:p>
            <a:fld id="{CF12B907-1252-1A42-AE1D-D8C3E9C3E46B}" type="slidenum">
              <a:rPr lang="en-US"/>
              <a:pPr/>
              <a:t>30</a:t>
            </a:fld>
            <a:endParaRPr lang="en-US"/>
          </a:p>
        </p:txBody>
      </p:sp>
    </p:spTree>
    <p:extLst>
      <p:ext uri="{BB962C8B-B14F-4D97-AF65-F5344CB8AC3E}">
        <p14:creationId xmlns:p14="http://schemas.microsoft.com/office/powerpoint/2010/main" val="211836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1143000" y="228600"/>
            <a:ext cx="7239000" cy="1143000"/>
          </a:xfrm>
        </p:spPr>
        <p:txBody>
          <a:bodyPr/>
          <a:lstStyle/>
          <a:p>
            <a:pPr eaLnBrk="1" hangingPunct="1"/>
            <a:r>
              <a:rPr lang="en-US" sz="4000">
                <a:ea typeface="ＭＳ Ｐゴシック" pitchFamily="-65" charset="-128"/>
              </a:rPr>
              <a:t>Developmental Level Activity</a:t>
            </a:r>
          </a:p>
        </p:txBody>
      </p:sp>
      <p:sp>
        <p:nvSpPr>
          <p:cNvPr id="109571" name="Rectangle 3"/>
          <p:cNvSpPr>
            <a:spLocks noGrp="1" noChangeArrowheads="1"/>
          </p:cNvSpPr>
          <p:nvPr>
            <p:ph type="body" idx="1"/>
          </p:nvPr>
        </p:nvSpPr>
        <p:spPr>
          <a:xfrm>
            <a:off x="914400" y="1447800"/>
            <a:ext cx="7924800" cy="4495800"/>
          </a:xfrm>
        </p:spPr>
        <p:txBody>
          <a:bodyPr/>
          <a:lstStyle/>
          <a:p>
            <a:pPr marL="0" indent="0" eaLnBrk="1" hangingPunct="1">
              <a:buFontTx/>
              <a:buNone/>
            </a:pPr>
            <a:r>
              <a:rPr lang="en-US" sz="3600">
                <a:ea typeface="ＭＳ Ｐゴシック" pitchFamily="-65" charset="-128"/>
              </a:rPr>
              <a:t>Where are you in your development…</a:t>
            </a:r>
          </a:p>
          <a:p>
            <a:pPr marL="0" indent="0" algn="ctr" eaLnBrk="1" hangingPunct="1">
              <a:buFontTx/>
              <a:buNone/>
            </a:pPr>
            <a:r>
              <a:rPr lang="en-US" sz="3600">
                <a:solidFill>
                  <a:srgbClr val="000099"/>
                </a:solidFill>
                <a:ea typeface="ＭＳ Ｐゴシック" pitchFamily="-65" charset="-128"/>
              </a:rPr>
              <a:t>as a cook?</a:t>
            </a:r>
            <a:endParaRPr lang="en-US" sz="3600">
              <a:solidFill>
                <a:schemeClr val="hlink"/>
              </a:solidFill>
              <a:ea typeface="ＭＳ Ｐゴシック" pitchFamily="-65" charset="-128"/>
            </a:endParaRPr>
          </a:p>
          <a:p>
            <a:pPr marL="0" indent="0" eaLnBrk="1" hangingPunct="1"/>
            <a:endParaRPr lang="en-US">
              <a:ea typeface="ＭＳ Ｐゴシック" pitchFamily="-65" charset="-128"/>
            </a:endParaRPr>
          </a:p>
        </p:txBody>
      </p:sp>
      <p:pic>
        <p:nvPicPr>
          <p:cNvPr id="109572" name="Picture 4" descr="chef-hat-whisk.jpg"/>
          <p:cNvPicPr>
            <a:picLocks noChangeAspect="1"/>
          </p:cNvPicPr>
          <p:nvPr/>
        </p:nvPicPr>
        <p:blipFill>
          <a:blip r:embed="rId3"/>
          <a:srcRect/>
          <a:stretch>
            <a:fillRect/>
          </a:stretch>
        </p:blipFill>
        <p:spPr bwMode="auto">
          <a:xfrm rot="-1404615">
            <a:off x="2971800" y="3048000"/>
            <a:ext cx="2667000" cy="2820988"/>
          </a:xfrm>
          <a:prstGeom prst="rect">
            <a:avLst/>
          </a:prstGeom>
          <a:solidFill>
            <a:srgbClr val="FFFF00"/>
          </a:solidFill>
          <a:ln w="9525">
            <a:noFill/>
            <a:miter lim="800000"/>
            <a:headEnd/>
            <a:tailEnd/>
          </a:ln>
        </p:spPr>
      </p:pic>
      <p:sp>
        <p:nvSpPr>
          <p:cNvPr id="109573" name="Slide Number Placeholder 5"/>
          <p:cNvSpPr>
            <a:spLocks noGrp="1"/>
          </p:cNvSpPr>
          <p:nvPr>
            <p:ph type="sldNum" sz="quarter" idx="10"/>
          </p:nvPr>
        </p:nvSpPr>
        <p:spPr>
          <a:noFill/>
        </p:spPr>
        <p:txBody>
          <a:bodyPr/>
          <a:lstStyle/>
          <a:p>
            <a:fld id="{F2D995F8-0E8D-C34D-8345-B024E490FC29}" type="slidenum">
              <a:rPr lang="en-US"/>
              <a:pPr/>
              <a:t>31</a:t>
            </a:fld>
            <a:endParaRPr lang="en-US"/>
          </a:p>
        </p:txBody>
      </p:sp>
    </p:spTree>
    <p:extLst>
      <p:ext uri="{BB962C8B-B14F-4D97-AF65-F5344CB8AC3E}">
        <p14:creationId xmlns:p14="http://schemas.microsoft.com/office/powerpoint/2010/main" val="216038115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9"/>
          <p:cNvGraphicFramePr>
            <a:graphicFrameLocks noChangeAspect="1"/>
          </p:cNvGraphicFramePr>
          <p:nvPr>
            <p:extLst>
              <p:ext uri="{D42A27DB-BD31-4B8C-83A1-F6EECF244321}">
                <p14:modId xmlns:p14="http://schemas.microsoft.com/office/powerpoint/2010/main" val="3920680948"/>
              </p:ext>
            </p:extLst>
          </p:nvPr>
        </p:nvGraphicFramePr>
        <p:xfrm>
          <a:off x="761999" y="341591"/>
          <a:ext cx="7391401" cy="5544833"/>
        </p:xfrm>
        <a:graphic>
          <a:graphicData uri="http://schemas.openxmlformats.org/presentationml/2006/ole">
            <mc:AlternateContent xmlns:mc="http://schemas.openxmlformats.org/markup-compatibility/2006">
              <mc:Choice xmlns:v="urn:schemas-microsoft-com:vml" Requires="v">
                <p:oleObj spid="_x0000_s139289" name="Acrobat Document" r:id="rId4" imgW="6857143" imgH="5144218" progId="AcroExch.Document.7">
                  <p:embed/>
                </p:oleObj>
              </mc:Choice>
              <mc:Fallback>
                <p:oleObj name="Acrobat Document" r:id="rId4" imgW="6857143" imgH="5144218"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999" y="341591"/>
                        <a:ext cx="7391401" cy="5544833"/>
                      </a:xfrm>
                      <a:prstGeom prst="rect">
                        <a:avLst/>
                      </a:prstGeom>
                      <a:noFill/>
                    </p:spPr>
                  </p:pic>
                </p:oleObj>
              </mc:Fallback>
            </mc:AlternateContent>
          </a:graphicData>
        </a:graphic>
      </p:graphicFrame>
      <p:sp>
        <p:nvSpPr>
          <p:cNvPr id="4" name="Slide Number Placeholder 3"/>
          <p:cNvSpPr>
            <a:spLocks noGrp="1"/>
          </p:cNvSpPr>
          <p:nvPr>
            <p:ph type="sldNum" sz="quarter" idx="10"/>
          </p:nvPr>
        </p:nvSpPr>
        <p:spPr/>
        <p:txBody>
          <a:bodyPr/>
          <a:lstStyle/>
          <a:p>
            <a:fld id="{0ED81C40-735D-504D-BC00-4A72B1178DFA}" type="slidenum">
              <a:rPr lang="en-US"/>
              <a:pPr/>
              <a:t>32</a:t>
            </a:fld>
            <a:endParaRPr lang="en-US"/>
          </a:p>
        </p:txBody>
      </p:sp>
    </p:spTree>
    <p:extLst>
      <p:ext uri="{BB962C8B-B14F-4D97-AF65-F5344CB8AC3E}">
        <p14:creationId xmlns:p14="http://schemas.microsoft.com/office/powerpoint/2010/main" val="12692186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Content Placeholder 2"/>
          <p:cNvSpPr>
            <a:spLocks noGrp="1"/>
          </p:cNvSpPr>
          <p:nvPr>
            <p:ph idx="1"/>
          </p:nvPr>
        </p:nvSpPr>
        <p:spPr>
          <a:xfrm>
            <a:off x="762000" y="1905001"/>
            <a:ext cx="6400800" cy="1295400"/>
          </a:xfrm>
        </p:spPr>
        <p:txBody>
          <a:bodyPr>
            <a:noAutofit/>
          </a:bodyPr>
          <a:lstStyle/>
          <a:p>
            <a:pPr eaLnBrk="1" hangingPunct="1"/>
            <a:r>
              <a:rPr lang="en-US" dirty="0">
                <a:ea typeface="Arial" pitchFamily="-65" charset="0"/>
                <a:cs typeface="Arial" pitchFamily="-65" charset="0"/>
              </a:rPr>
              <a:t>Look </a:t>
            </a:r>
            <a:r>
              <a:rPr lang="en-US" dirty="0" smtClean="0">
                <a:ea typeface="Arial" pitchFamily="-65" charset="0"/>
                <a:cs typeface="Arial" pitchFamily="-65" charset="0"/>
              </a:rPr>
              <a:t>at Cog 3 </a:t>
            </a:r>
            <a:r>
              <a:rPr lang="en-US" dirty="0">
                <a:ea typeface="Arial" pitchFamily="-65" charset="0"/>
                <a:cs typeface="Arial" pitchFamily="-65" charset="0"/>
              </a:rPr>
              <a:t>in </a:t>
            </a:r>
            <a:r>
              <a:rPr lang="en-US" dirty="0" smtClean="0">
                <a:ea typeface="Arial" pitchFamily="-65" charset="0"/>
                <a:cs typeface="Arial" pitchFamily="-65" charset="0"/>
              </a:rPr>
              <a:t>DRDP 2015- PS (see handout)</a:t>
            </a:r>
          </a:p>
          <a:p>
            <a:pPr eaLnBrk="1" hangingPunct="1"/>
            <a:endParaRPr lang="en-US" dirty="0">
              <a:ea typeface="Arial" pitchFamily="-65" charset="0"/>
              <a:cs typeface="Arial" pitchFamily="-65" charset="0"/>
            </a:endParaRPr>
          </a:p>
          <a:p>
            <a:pPr eaLnBrk="1" hangingPunct="1"/>
            <a:endParaRPr lang="en-US" dirty="0" smtClean="0">
              <a:ea typeface="Arial" pitchFamily="-65" charset="0"/>
              <a:cs typeface="Arial" pitchFamily="-65" charset="0"/>
            </a:endParaRPr>
          </a:p>
          <a:p>
            <a:pPr marL="0" indent="0" eaLnBrk="1" hangingPunct="1">
              <a:buNone/>
            </a:pPr>
            <a:endParaRPr lang="en-US" dirty="0" smtClean="0">
              <a:ea typeface="Arial" pitchFamily="-65" charset="0"/>
              <a:cs typeface="Arial" pitchFamily="-65" charset="0"/>
            </a:endParaRPr>
          </a:p>
          <a:p>
            <a:pPr eaLnBrk="1" hangingPunct="1"/>
            <a:r>
              <a:rPr lang="en-US" dirty="0" smtClean="0">
                <a:ea typeface="Arial" pitchFamily="-65" charset="0"/>
                <a:cs typeface="Arial" pitchFamily="-65" charset="0"/>
              </a:rPr>
              <a:t>Circle all the  “</a:t>
            </a:r>
            <a:r>
              <a:rPr lang="en-US" b="1" dirty="0" smtClean="0">
                <a:ea typeface="Arial" pitchFamily="-65" charset="0"/>
                <a:cs typeface="Arial" pitchFamily="-65" charset="0"/>
              </a:rPr>
              <a:t> ; </a:t>
            </a:r>
            <a:r>
              <a:rPr lang="en-US" dirty="0" smtClean="0">
                <a:ea typeface="Arial" pitchFamily="-65" charset="0"/>
                <a:cs typeface="Arial" pitchFamily="-65" charset="0"/>
              </a:rPr>
              <a:t>“  “and”  and “or” in the descriptor section</a:t>
            </a:r>
            <a:endParaRPr lang="en-US" dirty="0">
              <a:ea typeface="Arial" pitchFamily="-65" charset="0"/>
              <a:cs typeface="Arial" pitchFamily="-65" charset="0"/>
            </a:endParaRPr>
          </a:p>
        </p:txBody>
      </p:sp>
      <p:sp>
        <p:nvSpPr>
          <p:cNvPr id="104452" name="Title 1"/>
          <p:cNvSpPr>
            <a:spLocks noGrp="1"/>
          </p:cNvSpPr>
          <p:nvPr>
            <p:ph type="title"/>
          </p:nvPr>
        </p:nvSpPr>
        <p:spPr>
          <a:xfrm>
            <a:off x="1295400" y="304800"/>
            <a:ext cx="7239000" cy="1143000"/>
          </a:xfrm>
        </p:spPr>
        <p:txBody>
          <a:bodyPr>
            <a:normAutofit fontScale="90000"/>
          </a:bodyPr>
          <a:lstStyle/>
          <a:p>
            <a:pPr algn="r" eaLnBrk="1" hangingPunct="1"/>
            <a:r>
              <a:rPr lang="en-US">
                <a:ea typeface="Arial" pitchFamily="-65" charset="0"/>
                <a:cs typeface="Arial" pitchFamily="-65" charset="0"/>
              </a:rPr>
              <a:t>A Deeper Look at the Descriptors</a:t>
            </a:r>
          </a:p>
        </p:txBody>
      </p:sp>
      <p:pic>
        <p:nvPicPr>
          <p:cNvPr id="104453" name="Picture 6"/>
          <p:cNvPicPr>
            <a:picLocks noChangeAspect="1"/>
          </p:cNvPicPr>
          <p:nvPr/>
        </p:nvPicPr>
        <p:blipFill>
          <a:blip r:embed="rId3"/>
          <a:srcRect/>
          <a:stretch>
            <a:fillRect/>
          </a:stretch>
        </p:blipFill>
        <p:spPr bwMode="auto">
          <a:xfrm>
            <a:off x="609600" y="304800"/>
            <a:ext cx="2082800" cy="1301750"/>
          </a:xfrm>
          <a:prstGeom prst="rect">
            <a:avLst/>
          </a:prstGeom>
          <a:noFill/>
          <a:ln w="9525">
            <a:noFill/>
            <a:miter lim="800000"/>
            <a:headEnd/>
            <a:tailEnd/>
          </a:ln>
        </p:spPr>
      </p:pic>
      <p:sp>
        <p:nvSpPr>
          <p:cNvPr id="104455" name="Slide Number Placeholder 7"/>
          <p:cNvSpPr>
            <a:spLocks noGrp="1"/>
          </p:cNvSpPr>
          <p:nvPr>
            <p:ph type="sldNum" sz="quarter" idx="10"/>
          </p:nvPr>
        </p:nvSpPr>
        <p:spPr>
          <a:noFill/>
        </p:spPr>
        <p:txBody>
          <a:bodyPr/>
          <a:lstStyle/>
          <a:p>
            <a:fld id="{F2206B8D-1225-8646-A599-8CD52E934B34}" type="slidenum">
              <a:rPr lang="en-US"/>
              <a:pPr/>
              <a:t>33</a:t>
            </a:fld>
            <a:endParaRPr lang="en-US"/>
          </a:p>
        </p:txBody>
      </p:sp>
    </p:spTree>
    <p:extLst>
      <p:ext uri="{BB962C8B-B14F-4D97-AF65-F5344CB8AC3E}">
        <p14:creationId xmlns:p14="http://schemas.microsoft.com/office/powerpoint/2010/main" val="40575506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DC966C-A03A-42AD-B3C4-6743A1C56850}" type="datetime1">
              <a:rPr lang="en-US" smtClean="0"/>
              <a:pPr/>
              <a:t>9/8/2015</a:t>
            </a:fld>
            <a:endParaRPr lang="en-US" dirty="0"/>
          </a:p>
        </p:txBody>
      </p:sp>
      <p:sp>
        <p:nvSpPr>
          <p:cNvPr id="3" name="Footer Placeholder 2"/>
          <p:cNvSpPr>
            <a:spLocks noGrp="1"/>
          </p:cNvSpPr>
          <p:nvPr>
            <p:ph type="ftr" sz="quarter" idx="11"/>
          </p:nvPr>
        </p:nvSpPr>
        <p:spPr/>
        <p:txBody>
          <a:bodyPr/>
          <a:lstStyle/>
          <a:p>
            <a:r>
              <a:rPr lang="en-US" smtClean="0"/>
              <a:t>©2015 California Department of Education - All rights reserved</a:t>
            </a:r>
            <a:endParaRPr lang="en-US" dirty="0"/>
          </a:p>
        </p:txBody>
      </p:sp>
      <p:sp>
        <p:nvSpPr>
          <p:cNvPr id="4" name="Slide Number Placeholder 3"/>
          <p:cNvSpPr>
            <a:spLocks noGrp="1"/>
          </p:cNvSpPr>
          <p:nvPr>
            <p:ph type="sldNum" sz="quarter" idx="12"/>
          </p:nvPr>
        </p:nvSpPr>
        <p:spPr/>
        <p:txBody>
          <a:bodyPr/>
          <a:lstStyle/>
          <a:p>
            <a:fld id="{2BF1E6B0-A63A-4C28-AA28-E4DFECAC8348}" type="slidenum">
              <a:rPr lang="en-US" smtClean="0"/>
              <a:pPr/>
              <a:t>34</a:t>
            </a:fld>
            <a:endParaRPr lang="en-US" dirty="0"/>
          </a:p>
        </p:txBody>
      </p:sp>
      <p:pic>
        <p:nvPicPr>
          <p:cNvPr id="141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9308"/>
            <a:ext cx="7869115" cy="6295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931985" y="2209800"/>
            <a:ext cx="2192216" cy="3785652"/>
          </a:xfrm>
          <a:prstGeom prst="rect">
            <a:avLst/>
          </a:prstGeom>
          <a:solidFill>
            <a:srgbClr val="CCECFF"/>
          </a:solidFill>
        </p:spPr>
        <p:txBody>
          <a:bodyPr wrap="square" rtlCol="0">
            <a:spAutoFit/>
          </a:bodyPr>
          <a:lstStyle/>
          <a:p>
            <a:r>
              <a:rPr lang="en-US" sz="2400" dirty="0">
                <a:solidFill>
                  <a:srgbClr val="FF0000"/>
                </a:solidFill>
              </a:rPr>
              <a:t>If the descriptor has  “; “ </a:t>
            </a:r>
            <a:r>
              <a:rPr lang="en-US" sz="2400" u="sng" dirty="0">
                <a:solidFill>
                  <a:srgbClr val="FF0000"/>
                </a:solidFill>
              </a:rPr>
              <a:t>followed </a:t>
            </a:r>
            <a:r>
              <a:rPr lang="en-US" sz="2400" dirty="0">
                <a:solidFill>
                  <a:srgbClr val="FF0000"/>
                </a:solidFill>
              </a:rPr>
              <a:t>by “and” , the child MUST do all of the behaviors </a:t>
            </a:r>
            <a:r>
              <a:rPr lang="en-US" sz="2400" b="1" dirty="0">
                <a:solidFill>
                  <a:srgbClr val="FF0000"/>
                </a:solidFill>
              </a:rPr>
              <a:t>but not </a:t>
            </a:r>
            <a:r>
              <a:rPr lang="en-US" sz="2400" dirty="0">
                <a:solidFill>
                  <a:srgbClr val="FF0000"/>
                </a:solidFill>
              </a:rPr>
              <a:t>necessarily in the same observation</a:t>
            </a:r>
          </a:p>
        </p:txBody>
      </p:sp>
      <p:sp>
        <p:nvSpPr>
          <p:cNvPr id="8" name="TextBox 7"/>
          <p:cNvSpPr txBox="1"/>
          <p:nvPr/>
        </p:nvSpPr>
        <p:spPr>
          <a:xfrm>
            <a:off x="3657600" y="2915344"/>
            <a:ext cx="1132743" cy="523220"/>
          </a:xfrm>
          <a:prstGeom prst="rect">
            <a:avLst/>
          </a:prstGeom>
          <a:solidFill>
            <a:srgbClr val="FFFF00"/>
          </a:solidFill>
        </p:spPr>
        <p:txBody>
          <a:bodyPr wrap="square" rtlCol="0">
            <a:spAutoFit/>
          </a:bodyPr>
          <a:lstStyle/>
          <a:p>
            <a:r>
              <a:rPr lang="en-US" sz="2800" b="1" dirty="0" smtClean="0"/>
              <a:t>BUT…</a:t>
            </a:r>
            <a:endParaRPr lang="en-US" sz="2800" b="1" dirty="0"/>
          </a:p>
        </p:txBody>
      </p:sp>
      <p:sp>
        <p:nvSpPr>
          <p:cNvPr id="9" name="TextBox 8"/>
          <p:cNvSpPr txBox="1"/>
          <p:nvPr/>
        </p:nvSpPr>
        <p:spPr>
          <a:xfrm>
            <a:off x="5029200" y="2239108"/>
            <a:ext cx="2819400" cy="3970318"/>
          </a:xfrm>
          <a:prstGeom prst="rect">
            <a:avLst/>
          </a:prstGeom>
          <a:solidFill>
            <a:srgbClr val="CCECFF"/>
          </a:solidFill>
        </p:spPr>
        <p:txBody>
          <a:bodyPr wrap="square" rtlCol="0">
            <a:spAutoFit/>
          </a:bodyPr>
          <a:lstStyle/>
          <a:p>
            <a:r>
              <a:rPr lang="en-US" sz="2800" dirty="0">
                <a:solidFill>
                  <a:srgbClr val="FF0000"/>
                </a:solidFill>
              </a:rPr>
              <a:t>If the descriptor has  </a:t>
            </a:r>
            <a:r>
              <a:rPr lang="en-US" sz="2800" dirty="0" smtClean="0">
                <a:solidFill>
                  <a:srgbClr val="FF0000"/>
                </a:solidFill>
              </a:rPr>
              <a:t>“AND” </a:t>
            </a:r>
            <a:r>
              <a:rPr lang="en-US" sz="2800" u="sng" dirty="0" smtClean="0">
                <a:solidFill>
                  <a:srgbClr val="FF0000"/>
                </a:solidFill>
              </a:rPr>
              <a:t>only</a:t>
            </a:r>
            <a:r>
              <a:rPr lang="en-US" sz="2800" dirty="0" smtClean="0">
                <a:solidFill>
                  <a:srgbClr val="FF0000"/>
                </a:solidFill>
              </a:rPr>
              <a:t> then the child must be able to </a:t>
            </a:r>
            <a:r>
              <a:rPr lang="en-US" sz="2800" b="1" dirty="0" smtClean="0">
                <a:solidFill>
                  <a:srgbClr val="FF0000"/>
                </a:solidFill>
              </a:rPr>
              <a:t>do all </a:t>
            </a:r>
            <a:r>
              <a:rPr lang="en-US" sz="2800" dirty="0" smtClean="0">
                <a:solidFill>
                  <a:srgbClr val="FF0000"/>
                </a:solidFill>
              </a:rPr>
              <a:t>of the behaviors and they need to be observed together</a:t>
            </a:r>
            <a:endParaRPr lang="en-US" sz="2800" dirty="0">
              <a:solidFill>
                <a:srgbClr val="FF0000"/>
              </a:solidFill>
            </a:endParaRPr>
          </a:p>
        </p:txBody>
      </p:sp>
      <p:pic>
        <p:nvPicPr>
          <p:cNvPr id="141318" name="Picture 6" descr="https://encrypted-tbn1.gstatic.com/images?q=tbn:ANd9GcR_lEwlWoox-8fQ9RIlFbp--zXzFg8s0r57bmkqRKp3BS6SBKiXfAl59W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533400"/>
            <a:ext cx="2677745" cy="2503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5372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t>
            </a:r>
            <a:endParaRPr lang="en-US" dirty="0"/>
          </a:p>
        </p:txBody>
      </p:sp>
      <p:sp>
        <p:nvSpPr>
          <p:cNvPr id="3" name="Date Placeholder 2"/>
          <p:cNvSpPr>
            <a:spLocks noGrp="1"/>
          </p:cNvSpPr>
          <p:nvPr>
            <p:ph type="dt" sz="half" idx="10"/>
          </p:nvPr>
        </p:nvSpPr>
        <p:spPr/>
        <p:txBody>
          <a:bodyPr/>
          <a:lstStyle/>
          <a:p>
            <a:fld id="{F7D2CC38-20A6-48E9-9494-40E972D2504E}" type="datetime1">
              <a:rPr lang="en-US" smtClean="0"/>
              <a:pPr/>
              <a:t>9/8/2015</a:t>
            </a:fld>
            <a:endParaRPr lang="en-US" dirty="0"/>
          </a:p>
        </p:txBody>
      </p:sp>
      <p:sp>
        <p:nvSpPr>
          <p:cNvPr id="4" name="Footer Placeholder 3"/>
          <p:cNvSpPr>
            <a:spLocks noGrp="1"/>
          </p:cNvSpPr>
          <p:nvPr>
            <p:ph type="ftr" sz="quarter" idx="11"/>
          </p:nvPr>
        </p:nvSpPr>
        <p:spPr/>
        <p:txBody>
          <a:bodyPr/>
          <a:lstStyle/>
          <a:p>
            <a:r>
              <a:rPr lang="en-US" smtClean="0"/>
              <a:t>©2015 California Department of Education - All rights reserved</a:t>
            </a:r>
            <a:endParaRPr lang="en-US" dirty="0"/>
          </a:p>
        </p:txBody>
      </p:sp>
      <p:sp>
        <p:nvSpPr>
          <p:cNvPr id="5" name="Slide Number Placeholder 4"/>
          <p:cNvSpPr>
            <a:spLocks noGrp="1"/>
          </p:cNvSpPr>
          <p:nvPr>
            <p:ph type="sldNum" sz="quarter" idx="12"/>
          </p:nvPr>
        </p:nvSpPr>
        <p:spPr/>
        <p:txBody>
          <a:bodyPr/>
          <a:lstStyle/>
          <a:p>
            <a:fld id="{2BF1E6B0-A63A-4C28-AA28-E4DFECAC8348}" type="slidenum">
              <a:rPr lang="en-US" smtClean="0"/>
              <a:pPr/>
              <a:t>35</a:t>
            </a:fld>
            <a:endParaRPr lang="en-US" dirty="0"/>
          </a:p>
        </p:txBody>
      </p:sp>
      <p:sp>
        <p:nvSpPr>
          <p:cNvPr id="6" name="TextBox 5"/>
          <p:cNvSpPr txBox="1"/>
          <p:nvPr/>
        </p:nvSpPr>
        <p:spPr>
          <a:xfrm>
            <a:off x="762000" y="1676400"/>
            <a:ext cx="7772400" cy="1569660"/>
          </a:xfrm>
          <a:prstGeom prst="rect">
            <a:avLst/>
          </a:prstGeom>
          <a:noFill/>
        </p:spPr>
        <p:txBody>
          <a:bodyPr wrap="square" rtlCol="0">
            <a:spAutoFit/>
          </a:bodyPr>
          <a:lstStyle/>
          <a:p>
            <a:r>
              <a:rPr lang="en-US" sz="3200" dirty="0" smtClean="0"/>
              <a:t>If the descriptor says </a:t>
            </a:r>
            <a:r>
              <a:rPr lang="en-US" sz="3200" b="1" dirty="0" smtClean="0"/>
              <a:t>“OR”  </a:t>
            </a:r>
            <a:r>
              <a:rPr lang="en-US" sz="3200" dirty="0" smtClean="0"/>
              <a:t>a child needs to demonstrate the behavior in </a:t>
            </a:r>
            <a:r>
              <a:rPr lang="en-US" sz="3200" b="1" dirty="0" smtClean="0"/>
              <a:t>ONE </a:t>
            </a:r>
            <a:r>
              <a:rPr lang="en-US" sz="3200" dirty="0" smtClean="0"/>
              <a:t>of the listed ways</a:t>
            </a:r>
            <a:endParaRPr lang="en-US" sz="3200" dirty="0"/>
          </a:p>
        </p:txBody>
      </p:sp>
      <p:sp>
        <p:nvSpPr>
          <p:cNvPr id="7" name="Rectangle 6"/>
          <p:cNvSpPr/>
          <p:nvPr/>
        </p:nvSpPr>
        <p:spPr>
          <a:xfrm>
            <a:off x="2133600" y="3634154"/>
            <a:ext cx="5397888" cy="369332"/>
          </a:xfrm>
          <a:prstGeom prst="rect">
            <a:avLst/>
          </a:prstGeom>
        </p:spPr>
        <p:txBody>
          <a:bodyPr wrap="none">
            <a:spAutoFit/>
          </a:bodyPr>
          <a:lstStyle/>
          <a:p>
            <a:r>
              <a:rPr lang="en-US" b="1" dirty="0" smtClean="0"/>
              <a:t>Example : Responds </a:t>
            </a:r>
            <a:r>
              <a:rPr lang="en-US" b="1" dirty="0"/>
              <a:t>to people or objects in basic ways </a:t>
            </a:r>
            <a:endParaRPr lang="en-US" dirty="0"/>
          </a:p>
        </p:txBody>
      </p:sp>
      <p:sp>
        <p:nvSpPr>
          <p:cNvPr id="8" name="Rectangle 7"/>
          <p:cNvSpPr/>
          <p:nvPr/>
        </p:nvSpPr>
        <p:spPr>
          <a:xfrm>
            <a:off x="2286000" y="4191000"/>
            <a:ext cx="4572000" cy="1631216"/>
          </a:xfrm>
          <a:prstGeom prst="rect">
            <a:avLst/>
          </a:prstGeom>
        </p:spPr>
        <p:txBody>
          <a:bodyPr>
            <a:spAutoFit/>
          </a:bodyPr>
          <a:lstStyle/>
          <a:p>
            <a:pPr marL="285750" indent="-285750">
              <a:buFont typeface="Arial" pitchFamily="34" charset="0"/>
              <a:buChar char="•"/>
            </a:pPr>
            <a:r>
              <a:rPr lang="en-US" sz="2000" dirty="0" smtClean="0"/>
              <a:t>Looks </a:t>
            </a:r>
            <a:r>
              <a:rPr lang="en-US" sz="2000" dirty="0"/>
              <a:t>at objects that are hanging from a mobile.  </a:t>
            </a:r>
            <a:endParaRPr lang="en-US" sz="2000" dirty="0" smtClean="0"/>
          </a:p>
          <a:p>
            <a:pPr marL="285750" indent="-285750">
              <a:buFont typeface="Arial" pitchFamily="34" charset="0"/>
              <a:buChar char="•"/>
            </a:pPr>
            <a:r>
              <a:rPr lang="en-US" sz="2000" dirty="0" smtClean="0"/>
              <a:t>Calms </a:t>
            </a:r>
            <a:r>
              <a:rPr lang="en-US" sz="2000" dirty="0"/>
              <a:t>in response to a familiar adult’s touch.  </a:t>
            </a:r>
            <a:endParaRPr lang="en-US" sz="2000" dirty="0" smtClean="0"/>
          </a:p>
          <a:p>
            <a:pPr marL="285750" indent="-285750">
              <a:buFont typeface="Arial" pitchFamily="34" charset="0"/>
              <a:buChar char="•"/>
            </a:pPr>
            <a:r>
              <a:rPr lang="en-US" sz="2000" dirty="0" smtClean="0"/>
              <a:t>Turns </a:t>
            </a:r>
            <a:r>
              <a:rPr lang="en-US" sz="2000" dirty="0"/>
              <a:t>toward a familiar adult’s voice. </a:t>
            </a:r>
          </a:p>
        </p:txBody>
      </p:sp>
    </p:spTree>
    <p:extLst>
      <p:ext uri="{BB962C8B-B14F-4D97-AF65-F5344CB8AC3E}">
        <p14:creationId xmlns:p14="http://schemas.microsoft.com/office/powerpoint/2010/main" val="531016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defRPr/>
            </a:pPr>
            <a:endParaRPr lang="en-US" dirty="0"/>
          </a:p>
        </p:txBody>
      </p:sp>
      <p:sp>
        <p:nvSpPr>
          <p:cNvPr id="5" name="Footer Placeholder 4"/>
          <p:cNvSpPr>
            <a:spLocks noGrp="1"/>
          </p:cNvSpPr>
          <p:nvPr>
            <p:ph type="ftr" sz="quarter" idx="11"/>
          </p:nvPr>
        </p:nvSpPr>
        <p:spPr/>
        <p:txBody>
          <a:bodyPr/>
          <a:lstStyle/>
          <a:p>
            <a:r>
              <a:rPr lang="en-US" dirty="0" smtClean="0"/>
              <a:t>©2015 California Department of Education - All rights reserved</a:t>
            </a:r>
            <a:endParaRPr lang="en-US" dirty="0"/>
          </a:p>
        </p:txBody>
      </p:sp>
      <p:sp>
        <p:nvSpPr>
          <p:cNvPr id="7" name="Slide Number Placeholder 6"/>
          <p:cNvSpPr>
            <a:spLocks noGrp="1"/>
          </p:cNvSpPr>
          <p:nvPr>
            <p:ph type="sldNum" sz="quarter" idx="12"/>
          </p:nvPr>
        </p:nvSpPr>
        <p:spPr/>
        <p:txBody>
          <a:bodyPr/>
          <a:lstStyle/>
          <a:p>
            <a:fld id="{2BF1E6B0-A63A-4C28-AA28-E4DFECAC8348}" type="slidenum">
              <a:rPr lang="en-US" smtClean="0"/>
              <a:pPr/>
              <a:t>36</a:t>
            </a:fld>
            <a:endParaRPr lang="en-US" dirty="0"/>
          </a:p>
        </p:txBody>
      </p:sp>
      <p:sp>
        <p:nvSpPr>
          <p:cNvPr id="9" name="Date Placeholder 8"/>
          <p:cNvSpPr>
            <a:spLocks noGrp="1"/>
          </p:cNvSpPr>
          <p:nvPr>
            <p:ph type="dt" sz="half" idx="10"/>
          </p:nvPr>
        </p:nvSpPr>
        <p:spPr/>
        <p:txBody>
          <a:bodyPr/>
          <a:lstStyle/>
          <a:p>
            <a:fld id="{8C1853E9-3056-4BEA-BD48-C7937A4A1B1A}" type="datetime1">
              <a:rPr lang="en-US" smtClean="0"/>
              <a:pPr/>
              <a:t>9/8/2015</a:t>
            </a:fld>
            <a:endParaRPr lang="en-US" dirty="0"/>
          </a:p>
        </p:txBody>
      </p:sp>
      <p:pic>
        <p:nvPicPr>
          <p:cNvPr id="11" name="Content Placeholder 10" descr="Screen Shot 2015-01-26 at 1.08.48 PM.png"/>
          <p:cNvPicPr>
            <a:picLocks noGrp="1" noChangeAspect="1"/>
          </p:cNvPicPr>
          <p:nvPr>
            <p:ph idx="1"/>
          </p:nvPr>
        </p:nvPicPr>
        <p:blipFill>
          <a:blip r:embed="rId3" cstate="email"/>
          <a:srcRect/>
          <a:stretch>
            <a:fillRect/>
          </a:stretch>
        </p:blipFill>
        <p:spPr>
          <a:xfrm>
            <a:off x="152400" y="152400"/>
            <a:ext cx="8844077" cy="65532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p:split orient="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defRPr/>
            </a:pPr>
            <a:endParaRPr lang="en-US" dirty="0"/>
          </a:p>
        </p:txBody>
      </p:sp>
      <p:sp>
        <p:nvSpPr>
          <p:cNvPr id="5" name="Footer Placeholder 4"/>
          <p:cNvSpPr>
            <a:spLocks noGrp="1"/>
          </p:cNvSpPr>
          <p:nvPr>
            <p:ph type="ftr" sz="quarter" idx="11"/>
          </p:nvPr>
        </p:nvSpPr>
        <p:spPr/>
        <p:txBody>
          <a:bodyPr/>
          <a:lstStyle/>
          <a:p>
            <a:r>
              <a:rPr lang="en-US" dirty="0" smtClean="0"/>
              <a:t>©2015 California Department of Education - All rights reserved</a:t>
            </a:r>
            <a:endParaRPr lang="en-US" dirty="0"/>
          </a:p>
        </p:txBody>
      </p:sp>
      <p:sp>
        <p:nvSpPr>
          <p:cNvPr id="7" name="Slide Number Placeholder 6"/>
          <p:cNvSpPr>
            <a:spLocks noGrp="1"/>
          </p:cNvSpPr>
          <p:nvPr>
            <p:ph type="sldNum" sz="quarter" idx="12"/>
          </p:nvPr>
        </p:nvSpPr>
        <p:spPr/>
        <p:txBody>
          <a:bodyPr/>
          <a:lstStyle/>
          <a:p>
            <a:fld id="{2BF1E6B0-A63A-4C28-AA28-E4DFECAC8348}" type="slidenum">
              <a:rPr lang="en-US" smtClean="0"/>
              <a:pPr/>
              <a:t>37</a:t>
            </a:fld>
            <a:endParaRPr lang="en-US" dirty="0"/>
          </a:p>
        </p:txBody>
      </p:sp>
      <p:sp>
        <p:nvSpPr>
          <p:cNvPr id="9" name="Date Placeholder 8"/>
          <p:cNvSpPr>
            <a:spLocks noGrp="1"/>
          </p:cNvSpPr>
          <p:nvPr>
            <p:ph type="dt" sz="half" idx="10"/>
          </p:nvPr>
        </p:nvSpPr>
        <p:spPr/>
        <p:txBody>
          <a:bodyPr/>
          <a:lstStyle/>
          <a:p>
            <a:fld id="{1F2FC0F5-8F0C-403E-9CE6-E7589FE856EC}" type="datetime1">
              <a:rPr lang="en-US" smtClean="0"/>
              <a:pPr/>
              <a:t>9/8/2015</a:t>
            </a:fld>
            <a:endParaRPr lang="en-US" dirty="0"/>
          </a:p>
        </p:txBody>
      </p:sp>
      <p:pic>
        <p:nvPicPr>
          <p:cNvPr id="11" name="Content Placeholder 10" descr="Screen Shot 2015-01-26 at 1.08.53 PM.png"/>
          <p:cNvPicPr>
            <a:picLocks noGrp="1" noChangeAspect="1"/>
          </p:cNvPicPr>
          <p:nvPr>
            <p:ph idx="1"/>
          </p:nvPr>
        </p:nvPicPr>
        <p:blipFill>
          <a:blip r:embed="rId3" cstate="email"/>
          <a:srcRect/>
          <a:stretch>
            <a:fillRect/>
          </a:stretch>
        </p:blipFill>
        <p:spPr>
          <a:xfrm>
            <a:off x="152400" y="152400"/>
            <a:ext cx="8991600" cy="67056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p:split orient="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t>
            </a:r>
            <a:endParaRPr lang="en-US" dirty="0"/>
          </a:p>
        </p:txBody>
      </p:sp>
      <p:pic>
        <p:nvPicPr>
          <p:cNvPr id="7" name="Content Placeholder 6" descr="Screen Shot 2015-01-26 at 2.26.37 PM.png">
            <a:hlinkClick r:id="rId3"/>
          </p:cNvPr>
          <p:cNvPicPr>
            <a:picLocks noGrp="1" noChangeAspect="1"/>
          </p:cNvPicPr>
          <p:nvPr>
            <p:ph idx="1"/>
          </p:nvPr>
        </p:nvPicPr>
        <p:blipFill>
          <a:blip r:embed="rId4" cstate="email"/>
          <a:srcRect/>
          <a:stretch>
            <a:fillRect/>
          </a:stretch>
        </p:blipFill>
        <p:spPr>
          <a:xfrm>
            <a:off x="838200" y="1447800"/>
            <a:ext cx="7581117" cy="465978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Date Placeholder 3"/>
          <p:cNvSpPr>
            <a:spLocks noGrp="1"/>
          </p:cNvSpPr>
          <p:nvPr>
            <p:ph type="dt" sz="half" idx="10"/>
          </p:nvPr>
        </p:nvSpPr>
        <p:spPr/>
        <p:txBody>
          <a:bodyPr/>
          <a:lstStyle/>
          <a:p>
            <a:r>
              <a:rPr lang="en-US" smtClean="0"/>
              <a:t>4/23/2014</a:t>
            </a:r>
            <a:endParaRPr lang="en-US"/>
          </a:p>
        </p:txBody>
      </p:sp>
      <p:sp>
        <p:nvSpPr>
          <p:cNvPr id="6" name="Slide Number Placeholder 5"/>
          <p:cNvSpPr>
            <a:spLocks noGrp="1"/>
          </p:cNvSpPr>
          <p:nvPr>
            <p:ph type="sldNum" sz="quarter" idx="12"/>
          </p:nvPr>
        </p:nvSpPr>
        <p:spPr/>
        <p:txBody>
          <a:bodyPr/>
          <a:lstStyle/>
          <a:p>
            <a:fld id="{2BF1E6B0-A63A-4C28-AA28-E4DFECAC8348}"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DRDP (2015) Module </a:t>
            </a:r>
            <a:endParaRPr lang="en-US" dirty="0"/>
          </a:p>
        </p:txBody>
      </p:sp>
      <p:pic>
        <p:nvPicPr>
          <p:cNvPr id="7" name="Content Placeholder 6" descr="Screen Shot 2015-01-30 at 12.46.45 PM.png">
            <a:hlinkClick r:id="rId3"/>
          </p:cNvPr>
          <p:cNvPicPr>
            <a:picLocks noGrp="1" noChangeAspect="1"/>
          </p:cNvPicPr>
          <p:nvPr>
            <p:ph sz="half" idx="1"/>
          </p:nvPr>
        </p:nvPicPr>
        <p:blipFill>
          <a:blip r:embed="rId4" cstate="email"/>
          <a:stretch>
            <a:fillRect/>
          </a:stretch>
        </p:blipFill>
        <p:spPr>
          <a:xfrm>
            <a:off x="2140831" y="1524000"/>
            <a:ext cx="4835640" cy="32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Content Placeholder 7"/>
          <p:cNvSpPr>
            <a:spLocks noGrp="1"/>
          </p:cNvSpPr>
          <p:nvPr>
            <p:ph sz="half" idx="2"/>
          </p:nvPr>
        </p:nvSpPr>
        <p:spPr>
          <a:xfrm>
            <a:off x="304800" y="5181600"/>
            <a:ext cx="8382000" cy="944563"/>
          </a:xfrm>
        </p:spPr>
        <p:txBody>
          <a:bodyPr>
            <a:normAutofit/>
          </a:bodyPr>
          <a:lstStyle/>
          <a:p>
            <a:pPr marL="0" indent="0">
              <a:buNone/>
            </a:pPr>
            <a:r>
              <a:rPr lang="en-US" dirty="0" smtClean="0">
                <a:hlinkClick r:id="rId5"/>
              </a:rPr>
              <a:t>http://www.desiredresults.us/training_drdp2015.html</a:t>
            </a:r>
            <a:endParaRPr lang="en-US" dirty="0"/>
          </a:p>
        </p:txBody>
      </p:sp>
      <p:sp>
        <p:nvSpPr>
          <p:cNvPr id="4" name="Date Placeholder 3"/>
          <p:cNvSpPr>
            <a:spLocks noGrp="1"/>
          </p:cNvSpPr>
          <p:nvPr>
            <p:ph type="dt" sz="half" idx="10"/>
          </p:nvPr>
        </p:nvSpPr>
        <p:spPr/>
        <p:txBody>
          <a:bodyPr/>
          <a:lstStyle/>
          <a:p>
            <a:r>
              <a:rPr lang="en-US" smtClean="0"/>
              <a:t>4/23/2014</a:t>
            </a:r>
            <a:endParaRPr lang="en-US"/>
          </a:p>
        </p:txBody>
      </p:sp>
      <p:sp>
        <p:nvSpPr>
          <p:cNvPr id="6" name="Slide Number Placeholder 5"/>
          <p:cNvSpPr>
            <a:spLocks noGrp="1"/>
          </p:cNvSpPr>
          <p:nvPr>
            <p:ph type="sldNum" sz="quarter" idx="12"/>
          </p:nvPr>
        </p:nvSpPr>
        <p:spPr/>
        <p:txBody>
          <a:bodyPr/>
          <a:lstStyle/>
          <a:p>
            <a:fld id="{2BF1E6B0-A63A-4C28-AA28-E4DFECAC8348}"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Outcomes </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spcAft>
                <a:spcPts val="600"/>
              </a:spcAft>
            </a:pPr>
            <a:r>
              <a:rPr lang="en-US" dirty="0" smtClean="0"/>
              <a:t>Learn about the DRDP (2015) including identify similarities and differences between the DRDP (2010) and DRDP (2015).</a:t>
            </a:r>
          </a:p>
          <a:p>
            <a:pPr>
              <a:spcAft>
                <a:spcPts val="600"/>
              </a:spcAft>
            </a:pPr>
            <a:r>
              <a:rPr lang="en-US" dirty="0" smtClean="0"/>
              <a:t>Learn about DRDPtech and how the results can be used for planning purposes.</a:t>
            </a:r>
          </a:p>
          <a:p>
            <a:pPr>
              <a:spcAft>
                <a:spcPts val="600"/>
              </a:spcAft>
            </a:pPr>
            <a:r>
              <a:rPr lang="en-US" dirty="0" smtClean="0"/>
              <a:t>Identify online resources to support implementing DRDP (2015).</a:t>
            </a:r>
          </a:p>
          <a:p>
            <a:endParaRPr lang="en-US" dirty="0"/>
          </a:p>
        </p:txBody>
      </p:sp>
      <p:sp>
        <p:nvSpPr>
          <p:cNvPr id="4" name="Date Placeholder 3"/>
          <p:cNvSpPr>
            <a:spLocks noGrp="1"/>
          </p:cNvSpPr>
          <p:nvPr>
            <p:ph type="dt" sz="half" idx="10"/>
          </p:nvPr>
        </p:nvSpPr>
        <p:spPr/>
        <p:txBody>
          <a:bodyPr/>
          <a:lstStyle/>
          <a:p>
            <a:fld id="{1E31E899-7228-4293-8071-406F6A814955}" type="datetime1">
              <a:rPr lang="en-US" smtClean="0"/>
              <a:pPr/>
              <a:t>9/8/2015</a:t>
            </a:fld>
            <a:endParaRPr lang="en-US" dirty="0"/>
          </a:p>
        </p:txBody>
      </p:sp>
      <p:sp>
        <p:nvSpPr>
          <p:cNvPr id="5" name="Footer Placeholder 4"/>
          <p:cNvSpPr>
            <a:spLocks noGrp="1"/>
          </p:cNvSpPr>
          <p:nvPr>
            <p:ph type="ftr" sz="quarter" idx="11"/>
          </p:nvPr>
        </p:nvSpPr>
        <p:spPr/>
        <p:txBody>
          <a:bodyPr/>
          <a:lstStyle/>
          <a:p>
            <a:r>
              <a:rPr lang="en-US" dirty="0" smtClean="0"/>
              <a:t>©2015 California Department of Education - All rights reserved</a:t>
            </a:r>
            <a:endParaRPr lang="en-US" dirty="0"/>
          </a:p>
        </p:txBody>
      </p:sp>
      <p:sp>
        <p:nvSpPr>
          <p:cNvPr id="6" name="Slide Number Placeholder 5"/>
          <p:cNvSpPr>
            <a:spLocks noGrp="1"/>
          </p:cNvSpPr>
          <p:nvPr>
            <p:ph type="sldNum" sz="quarter" idx="12"/>
          </p:nvPr>
        </p:nvSpPr>
        <p:spPr/>
        <p:txBody>
          <a:bodyPr/>
          <a:lstStyle/>
          <a:p>
            <a:fld id="{2BF1E6B0-A63A-4C28-AA28-E4DFECAC8348}" type="slidenum">
              <a:rPr lang="en-US" smtClean="0"/>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Content Placeholder 6" descr="girl seperating nametags"/>
          <p:cNvPicPr>
            <a:picLocks noGrp="1" noChangeAspect="1"/>
          </p:cNvPicPr>
          <p:nvPr>
            <p:ph sz="half" idx="2"/>
          </p:nvPr>
        </p:nvPicPr>
        <p:blipFill>
          <a:blip r:embed="rId3" cstate="email"/>
          <a:srcRect/>
          <a:stretch>
            <a:fillRect/>
          </a:stretch>
        </p:blipFill>
        <p:spPr>
          <a:xfrm>
            <a:off x="0" y="990600"/>
            <a:ext cx="9144000" cy="5867400"/>
          </a:xfrm>
        </p:spPr>
      </p:pic>
      <p:sp>
        <p:nvSpPr>
          <p:cNvPr id="41987" name="Rectangle 3"/>
          <p:cNvSpPr>
            <a:spLocks noGrp="1" noChangeArrowheads="1"/>
          </p:cNvSpPr>
          <p:nvPr>
            <p:ph sz="half" idx="1"/>
          </p:nvPr>
        </p:nvSpPr>
        <p:spPr>
          <a:xfrm>
            <a:off x="0" y="990600"/>
            <a:ext cx="3581400" cy="5410200"/>
          </a:xfrm>
          <a:solidFill>
            <a:schemeClr val="bg1">
              <a:alpha val="52940"/>
            </a:schemeClr>
          </a:solidFill>
        </p:spPr>
        <p:txBody>
          <a:bodyPr>
            <a:normAutofit fontScale="92500" lnSpcReduction="10000"/>
          </a:bodyPr>
          <a:lstStyle/>
          <a:p>
            <a:pPr eaLnBrk="1" hangingPunct="1">
              <a:buClr>
                <a:schemeClr val="tx1"/>
              </a:buClr>
            </a:pPr>
            <a:endParaRPr lang="en-US" sz="3200" dirty="0">
              <a:solidFill>
                <a:srgbClr val="000000"/>
              </a:solidFill>
              <a:latin typeface="Arial" pitchFamily="-83" charset="0"/>
              <a:ea typeface="Arial" pitchFamily="-83" charset="0"/>
              <a:cs typeface="Arial" pitchFamily="-83" charset="0"/>
            </a:endParaRPr>
          </a:p>
          <a:p>
            <a:pPr eaLnBrk="1" hangingPunct="1">
              <a:buClr>
                <a:schemeClr val="tx1"/>
              </a:buClr>
            </a:pPr>
            <a:r>
              <a:rPr lang="en-US" sz="3200" b="1" dirty="0">
                <a:solidFill>
                  <a:srgbClr val="000000"/>
                </a:solidFill>
                <a:latin typeface="Arial" pitchFamily="-83" charset="0"/>
                <a:ea typeface="Arial" pitchFamily="-83" charset="0"/>
                <a:cs typeface="Arial" pitchFamily="-83" charset="0"/>
              </a:rPr>
              <a:t>Gather </a:t>
            </a:r>
            <a:r>
              <a:rPr lang="en-US" sz="3200" b="1" dirty="0" smtClean="0">
                <a:solidFill>
                  <a:srgbClr val="000000"/>
                </a:solidFill>
                <a:latin typeface="Arial" pitchFamily="-83" charset="0"/>
                <a:ea typeface="Arial" pitchFamily="-83" charset="0"/>
                <a:cs typeface="Arial" pitchFamily="-83" charset="0"/>
              </a:rPr>
              <a:t>evidence</a:t>
            </a:r>
          </a:p>
          <a:p>
            <a:pPr lvl="1">
              <a:buClr>
                <a:schemeClr val="tx1"/>
              </a:buClr>
            </a:pPr>
            <a:r>
              <a:rPr lang="en-US" b="1" dirty="0" smtClean="0">
                <a:solidFill>
                  <a:srgbClr val="000000"/>
                </a:solidFill>
                <a:latin typeface="Arial" pitchFamily="-83" charset="0"/>
                <a:ea typeface="Arial" pitchFamily="-83" charset="0"/>
                <a:cs typeface="Arial" pitchFamily="-83" charset="0"/>
              </a:rPr>
              <a:t>Other teachers, parents or caregivers</a:t>
            </a:r>
            <a:endParaRPr lang="en-US" b="1" dirty="0">
              <a:solidFill>
                <a:srgbClr val="000000"/>
              </a:solidFill>
              <a:latin typeface="Arial" pitchFamily="-83" charset="0"/>
              <a:ea typeface="Arial" pitchFamily="-83" charset="0"/>
              <a:cs typeface="Arial" pitchFamily="-83" charset="0"/>
            </a:endParaRPr>
          </a:p>
          <a:p>
            <a:pPr eaLnBrk="1" hangingPunct="1">
              <a:buClr>
                <a:schemeClr val="tx1"/>
              </a:buClr>
            </a:pPr>
            <a:r>
              <a:rPr lang="en-US" sz="3200" b="1" dirty="0" smtClean="0">
                <a:solidFill>
                  <a:srgbClr val="000000"/>
                </a:solidFill>
                <a:latin typeface="Arial" pitchFamily="-83" charset="0"/>
                <a:ea typeface="Arial" pitchFamily="-83" charset="0"/>
                <a:cs typeface="Arial" pitchFamily="-83" charset="0"/>
              </a:rPr>
              <a:t>Review </a:t>
            </a:r>
            <a:r>
              <a:rPr lang="en-US" sz="3200" b="1" dirty="0">
                <a:solidFill>
                  <a:srgbClr val="000000"/>
                </a:solidFill>
                <a:latin typeface="Arial" pitchFamily="-83" charset="0"/>
                <a:ea typeface="Arial" pitchFamily="-83" charset="0"/>
                <a:cs typeface="Arial" pitchFamily="-83" charset="0"/>
              </a:rPr>
              <a:t>and reflect </a:t>
            </a:r>
          </a:p>
          <a:p>
            <a:pPr eaLnBrk="1" hangingPunct="1">
              <a:buClr>
                <a:schemeClr val="tx1"/>
              </a:buClr>
            </a:pPr>
            <a:r>
              <a:rPr lang="en-US" sz="3200" b="1" dirty="0">
                <a:solidFill>
                  <a:srgbClr val="000000"/>
                </a:solidFill>
                <a:latin typeface="Arial" pitchFamily="-83" charset="0"/>
                <a:ea typeface="Arial" pitchFamily="-83" charset="0"/>
                <a:cs typeface="Arial" pitchFamily="-83" charset="0"/>
              </a:rPr>
              <a:t>Determine mastery </a:t>
            </a:r>
          </a:p>
          <a:p>
            <a:pPr eaLnBrk="1" hangingPunct="1">
              <a:buClr>
                <a:schemeClr val="tx1"/>
              </a:buClr>
            </a:pPr>
            <a:r>
              <a:rPr lang="en-US" sz="3200" b="1" dirty="0">
                <a:solidFill>
                  <a:srgbClr val="000000"/>
                </a:solidFill>
                <a:latin typeface="Arial" pitchFamily="-83" charset="0"/>
                <a:ea typeface="Arial" pitchFamily="-83" charset="0"/>
                <a:cs typeface="Arial" pitchFamily="-83" charset="0"/>
              </a:rPr>
              <a:t>Select developmental level </a:t>
            </a:r>
          </a:p>
        </p:txBody>
      </p:sp>
      <p:sp>
        <p:nvSpPr>
          <p:cNvPr id="1058818" name="Rectangle 2"/>
          <p:cNvSpPr>
            <a:spLocks noGrp="1" noChangeArrowheads="1"/>
          </p:cNvSpPr>
          <p:nvPr>
            <p:ph type="title"/>
          </p:nvPr>
        </p:nvSpPr>
        <p:spPr>
          <a:xfrm>
            <a:off x="762000" y="0"/>
            <a:ext cx="7650163" cy="1143000"/>
          </a:xfrm>
        </p:spPr>
        <p:txBody>
          <a:bodyPr vert="horz" wrap="square" lIns="91440" tIns="45720" rIns="91440" bIns="45720" numCol="1" anchorCtr="0" compatLnSpc="1">
            <a:prstTxWarp prst="textNoShape">
              <a:avLst/>
            </a:prstTxWarp>
          </a:bodyPr>
          <a:lstStyle/>
          <a:p>
            <a:pPr eaLnBrk="1" hangingPunct="1">
              <a:defRPr/>
            </a:pPr>
            <a:r>
              <a:rPr lang="en-US" sz="4000" dirty="0">
                <a:effectLst>
                  <a:outerShdw blurRad="38100" dist="38100" dir="2700000" algn="tl">
                    <a:srgbClr val="000000">
                      <a:alpha val="43137"/>
                    </a:srgbClr>
                  </a:outerShdw>
                </a:effectLst>
                <a:latin typeface="Arial" pitchFamily="-65" charset="0"/>
                <a:ea typeface="Arial" pitchFamily="-65" charset="0"/>
                <a:cs typeface="Arial" pitchFamily="-65" charset="0"/>
              </a:rPr>
              <a:t>Completing the Assessment</a:t>
            </a:r>
            <a:endParaRPr lang="en-US" sz="4000" dirty="0">
              <a:solidFill>
                <a:schemeClr val="tx1"/>
              </a:solidFill>
              <a:effectLst>
                <a:outerShdw blurRad="38100" dist="38100" dir="2700000" algn="tl">
                  <a:srgbClr val="000000">
                    <a:alpha val="43137"/>
                  </a:srgbClr>
                </a:outerShdw>
              </a:effectLst>
              <a:latin typeface="Arial" pitchFamily="-65" charset="0"/>
              <a:ea typeface="Arial" pitchFamily="-65" charset="0"/>
              <a:cs typeface="Arial" pitchFamily="-65" charset="0"/>
            </a:endParaRPr>
          </a:p>
        </p:txBody>
      </p:sp>
      <p:sp>
        <p:nvSpPr>
          <p:cNvPr id="41989" name="Slide Number Placeholder 5"/>
          <p:cNvSpPr>
            <a:spLocks noGrp="1"/>
          </p:cNvSpPr>
          <p:nvPr>
            <p:ph type="sldNum" sz="quarter" idx="12"/>
          </p:nvPr>
        </p:nvSpPr>
        <p:spPr bwMode="auto">
          <a:noFill/>
          <a:ln>
            <a:miter lim="800000"/>
            <a:headEnd/>
            <a:tailEnd/>
          </a:ln>
        </p:spPr>
        <p:txBody>
          <a:bodyPr/>
          <a:lstStyle/>
          <a:p>
            <a:fld id="{055851B6-41A7-2141-A495-5D9BB98CE605}" type="slidenum">
              <a:rPr lang="en-US">
                <a:latin typeface="Arial" pitchFamily="-83" charset="0"/>
                <a:ea typeface="ＭＳ Ｐゴシック" pitchFamily="-83" charset="-128"/>
                <a:cs typeface="ＭＳ Ｐゴシック" pitchFamily="-83" charset="-128"/>
              </a:rPr>
              <a:pPr/>
              <a:t>40</a:t>
            </a:fld>
            <a:endParaRPr lang="en-US" dirty="0">
              <a:latin typeface="Arial" pitchFamily="-83" charset="0"/>
              <a:ea typeface="ＭＳ Ｐゴシック" pitchFamily="-83" charset="-128"/>
              <a:cs typeface="ＭＳ Ｐゴシック" pitchFamily="-83" charset="-128"/>
            </a:endParaRPr>
          </a:p>
        </p:txBody>
      </p:sp>
      <p:sp>
        <p:nvSpPr>
          <p:cNvPr id="7" name="Date Placeholder 6"/>
          <p:cNvSpPr>
            <a:spLocks noGrp="1"/>
          </p:cNvSpPr>
          <p:nvPr>
            <p:ph type="dt" sz="half" idx="10"/>
          </p:nvPr>
        </p:nvSpPr>
        <p:spPr/>
        <p:txBody>
          <a:bodyPr/>
          <a:lstStyle/>
          <a:p>
            <a:fld id="{A2F8861C-EB0E-444E-973D-647F372FFFA5}" type="datetime1">
              <a:rPr lang="en-US" smtClean="0"/>
              <a:pPr/>
              <a:t>9/8/2015</a:t>
            </a:fld>
            <a:endParaRPr lang="en-US" dirty="0"/>
          </a:p>
        </p:txBody>
      </p:sp>
      <p:sp>
        <p:nvSpPr>
          <p:cNvPr id="8" name="Footer Placeholder 7"/>
          <p:cNvSpPr>
            <a:spLocks noGrp="1"/>
          </p:cNvSpPr>
          <p:nvPr>
            <p:ph type="ftr" sz="quarter" idx="11"/>
          </p:nvPr>
        </p:nvSpPr>
        <p:spPr>
          <a:xfrm>
            <a:off x="1676400" y="6324600"/>
            <a:ext cx="5715000" cy="365125"/>
          </a:xfrm>
        </p:spPr>
        <p:txBody>
          <a:bodyPr/>
          <a:lstStyle/>
          <a:p>
            <a:r>
              <a:rPr lang="en-US" dirty="0" smtClean="0"/>
              <a:t>©2015 California Department of Education - All rights reserved</a:t>
            </a:r>
            <a:endParaRPr lang="en-US" dirty="0"/>
          </a:p>
        </p:txBody>
      </p:sp>
    </p:spTree>
  </p:cSld>
  <p:clrMapOvr>
    <a:masterClrMapping/>
  </p:clrMapOvr>
  <p:transition>
    <p:split orient="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Title 1"/>
          <p:cNvSpPr>
            <a:spLocks noGrp="1"/>
          </p:cNvSpPr>
          <p:nvPr>
            <p:ph type="title"/>
          </p:nvPr>
        </p:nvSpPr>
        <p:spPr/>
        <p:txBody>
          <a:bodyPr vert="horz" wrap="square" lIns="91440" tIns="45720" rIns="91440" bIns="45720" numCol="1" anchorCtr="0" compatLnSpc="1">
            <a:prstTxWarp prst="textNoShape">
              <a:avLst/>
            </a:prstTxWarp>
          </a:bodyPr>
          <a:lstStyle/>
          <a:p>
            <a:pPr eaLnBrk="1" hangingPunct="1">
              <a:defRPr/>
            </a:pPr>
            <a:r>
              <a:rPr lang="en-US" dirty="0" err="1" smtClean="0">
                <a:effectLst>
                  <a:outerShdw blurRad="38100" dist="38100" dir="2700000" algn="tl">
                    <a:srgbClr val="000000">
                      <a:alpha val="43137"/>
                    </a:srgbClr>
                  </a:outerShdw>
                </a:effectLst>
                <a:latin typeface="Arial" charset="0"/>
                <a:ea typeface="ＭＳ Ｐゴシック" charset="0"/>
                <a:cs typeface="Arial" charset="0"/>
              </a:rPr>
              <a:t>DRDPtech</a:t>
            </a:r>
            <a:endParaRPr lang="en-US" sz="4000" b="1" dirty="0">
              <a:effectLst>
                <a:outerShdw blurRad="38100" dist="38100" dir="2700000" algn="tl">
                  <a:srgbClr val="DDDDDD"/>
                </a:outerShdw>
              </a:effectLst>
              <a:latin typeface="Arial" charset="0"/>
              <a:ea typeface="ＭＳ Ｐゴシック" charset="0"/>
              <a:cs typeface="Arial" charset="0"/>
            </a:endParaRPr>
          </a:p>
        </p:txBody>
      </p:sp>
      <p:pic>
        <p:nvPicPr>
          <p:cNvPr id="103426" name="Picture 3"/>
          <p:cNvPicPr>
            <a:picLocks noGrp="1" noChangeAspect="1" noChangeArrowheads="1"/>
          </p:cNvPicPr>
          <p:nvPr>
            <p:ph idx="1"/>
          </p:nvPr>
        </p:nvPicPr>
        <p:blipFill>
          <a:blip r:embed="rId3" cstate="email"/>
          <a:srcRect/>
          <a:stretch>
            <a:fillRect/>
          </a:stretch>
        </p:blipFill>
        <p:spPr>
          <a:xfrm>
            <a:off x="-30163" y="1524000"/>
            <a:ext cx="9174163" cy="5303838"/>
          </a:xfrm>
        </p:spPr>
      </p:pic>
      <p:sp>
        <p:nvSpPr>
          <p:cNvPr id="5" name="Slide Number Placeholder 4"/>
          <p:cNvSpPr>
            <a:spLocks noGrp="1"/>
          </p:cNvSpPr>
          <p:nvPr>
            <p:ph type="sldNum" sz="quarter" idx="12"/>
          </p:nvPr>
        </p:nvSpPr>
        <p:spPr/>
        <p:txBody>
          <a:bodyPr/>
          <a:lstStyle/>
          <a:p>
            <a:fld id="{2BF1E6B0-A63A-4C28-AA28-E4DFECAC8348}" type="slidenum">
              <a:rPr lang="en-US" smtClean="0"/>
              <a:pPr/>
              <a:t>41</a:t>
            </a:fld>
            <a:endParaRPr lang="en-US" dirty="0"/>
          </a:p>
        </p:txBody>
      </p:sp>
      <p:sp>
        <p:nvSpPr>
          <p:cNvPr id="6" name="Date Placeholder 5"/>
          <p:cNvSpPr>
            <a:spLocks noGrp="1"/>
          </p:cNvSpPr>
          <p:nvPr>
            <p:ph type="dt" sz="half" idx="10"/>
          </p:nvPr>
        </p:nvSpPr>
        <p:spPr/>
        <p:txBody>
          <a:bodyPr/>
          <a:lstStyle/>
          <a:p>
            <a:fld id="{F2128354-D806-49E8-A44D-8762D4444B67}" type="datetime1">
              <a:rPr lang="en-US" smtClean="0"/>
              <a:pPr/>
              <a:t>9/8/2015</a:t>
            </a:fld>
            <a:endParaRPr lang="en-US" dirty="0"/>
          </a:p>
        </p:txBody>
      </p:sp>
      <p:sp>
        <p:nvSpPr>
          <p:cNvPr id="7" name="Footer Placeholder 6"/>
          <p:cNvSpPr>
            <a:spLocks noGrp="1"/>
          </p:cNvSpPr>
          <p:nvPr>
            <p:ph type="ftr" sz="quarter" idx="11"/>
          </p:nvPr>
        </p:nvSpPr>
        <p:spPr/>
        <p:txBody>
          <a:bodyPr/>
          <a:lstStyle/>
          <a:p>
            <a:r>
              <a:rPr lang="en-US" dirty="0" smtClean="0"/>
              <a:t>©2015 California Department of Education - All rights reserved</a:t>
            </a:r>
            <a:endParaRPr lang="en-US" dirty="0"/>
          </a:p>
        </p:txBody>
      </p:sp>
    </p:spTree>
  </p:cSld>
  <p:clrMapOvr>
    <a:masterClrMapping/>
  </p:clrMapOvr>
  <p:transition>
    <p:split orient="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normAutofit/>
          </a:bodyPr>
          <a:lstStyle/>
          <a:p>
            <a:pPr>
              <a:defRPr/>
            </a:pPr>
            <a:r>
              <a:rPr lang="en-US" sz="4000" dirty="0" smtClean="0"/>
              <a:t>According to Our Data</a:t>
            </a:r>
          </a:p>
        </p:txBody>
      </p:sp>
      <p:graphicFrame>
        <p:nvGraphicFramePr>
          <p:cNvPr id="51202" name="Object 7"/>
          <p:cNvGraphicFramePr>
            <a:graphicFrameLocks noChangeAspect="1"/>
          </p:cNvGraphicFramePr>
          <p:nvPr/>
        </p:nvGraphicFramePr>
        <p:xfrm>
          <a:off x="609600" y="1371600"/>
          <a:ext cx="2859088" cy="3962400"/>
        </p:xfrm>
        <a:graphic>
          <a:graphicData uri="http://schemas.openxmlformats.org/presentationml/2006/ole">
            <mc:AlternateContent xmlns:mc="http://schemas.openxmlformats.org/markup-compatibility/2006">
              <mc:Choice xmlns:v="urn:schemas-microsoft-com:vml" Requires="v">
                <p:oleObj spid="_x0000_s138335" name="Acrobat Document" r:id="rId4" imgW="4534293" imgH="6416596" progId="AcroExch.Document.7">
                  <p:embed/>
                </p:oleObj>
              </mc:Choice>
              <mc:Fallback>
                <p:oleObj name="Acrobat Document" r:id="rId4" imgW="4534293" imgH="6416596" progId="AcroExch.Document.7">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371600"/>
                        <a:ext cx="2859088" cy="3962400"/>
                      </a:xfrm>
                      <a:prstGeom prst="rect">
                        <a:avLst/>
                      </a:prstGeom>
                      <a:noFill/>
                      <a:ln w="25400">
                        <a:solidFill>
                          <a:srgbClr val="6F6F6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03" name="Object 10"/>
          <p:cNvGraphicFramePr>
            <a:graphicFrameLocks noChangeAspect="1"/>
          </p:cNvGraphicFramePr>
          <p:nvPr/>
        </p:nvGraphicFramePr>
        <p:xfrm>
          <a:off x="3048000" y="1905000"/>
          <a:ext cx="2998788" cy="3775075"/>
        </p:xfrm>
        <a:graphic>
          <a:graphicData uri="http://schemas.openxmlformats.org/presentationml/2006/ole">
            <mc:AlternateContent xmlns:mc="http://schemas.openxmlformats.org/markup-compatibility/2006">
              <mc:Choice xmlns:v="urn:schemas-microsoft-com:vml" Requires="v">
                <p:oleObj spid="_x0000_s138336" name="Acrobat Document" r:id="rId6" imgW="4534293" imgH="6416596" progId="AcroExch.Document.7">
                  <p:embed/>
                </p:oleObj>
              </mc:Choice>
              <mc:Fallback>
                <p:oleObj name="Acrobat Document" r:id="rId6" imgW="4534293" imgH="6416596" progId="AcroExch.Document.7">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1905000"/>
                        <a:ext cx="2998788" cy="3775075"/>
                      </a:xfrm>
                      <a:prstGeom prst="rect">
                        <a:avLst/>
                      </a:prstGeom>
                      <a:noFill/>
                      <a:ln w="25400">
                        <a:solidFill>
                          <a:srgbClr val="6F6F6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04" name="Object 8"/>
          <p:cNvGraphicFramePr>
            <a:graphicFrameLocks noChangeAspect="1"/>
          </p:cNvGraphicFramePr>
          <p:nvPr/>
        </p:nvGraphicFramePr>
        <p:xfrm>
          <a:off x="5715000" y="2362200"/>
          <a:ext cx="3006725" cy="3775075"/>
        </p:xfrm>
        <a:graphic>
          <a:graphicData uri="http://schemas.openxmlformats.org/presentationml/2006/ole">
            <mc:AlternateContent xmlns:mc="http://schemas.openxmlformats.org/markup-compatibility/2006">
              <mc:Choice xmlns:v="urn:schemas-microsoft-com:vml" Requires="v">
                <p:oleObj spid="_x0000_s138337" name="Acrobat Document" r:id="rId8" imgW="4534293" imgH="6416596" progId="AcroExch.Document.7">
                  <p:embed/>
                </p:oleObj>
              </mc:Choice>
              <mc:Fallback>
                <p:oleObj name="Acrobat Document" r:id="rId8" imgW="4534293" imgH="6416596" progId="AcroExch.Document.7">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5000" y="2362200"/>
                        <a:ext cx="3006725" cy="3775075"/>
                      </a:xfrm>
                      <a:prstGeom prst="rect">
                        <a:avLst/>
                      </a:prstGeom>
                      <a:noFill/>
                      <a:ln w="25400">
                        <a:solidFill>
                          <a:srgbClr val="6F6F6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DRDPtech</a:t>
            </a:r>
            <a:r>
              <a:rPr lang="en-US" dirty="0" smtClean="0"/>
              <a:t> Resources </a:t>
            </a:r>
            <a:endParaRPr lang="en-US" dirty="0"/>
          </a:p>
        </p:txBody>
      </p:sp>
      <p:sp>
        <p:nvSpPr>
          <p:cNvPr id="3" name="Content Placeholder 2"/>
          <p:cNvSpPr>
            <a:spLocks noGrp="1"/>
          </p:cNvSpPr>
          <p:nvPr>
            <p:ph idx="1"/>
          </p:nvPr>
        </p:nvSpPr>
        <p:spPr>
          <a:xfrm>
            <a:off x="152400" y="1600200"/>
            <a:ext cx="8991600" cy="4525963"/>
          </a:xfrm>
        </p:spPr>
        <p:txBody>
          <a:bodyPr>
            <a:normAutofit/>
          </a:bodyPr>
          <a:lstStyle/>
          <a:p>
            <a:pPr marL="0" indent="0">
              <a:buNone/>
            </a:pPr>
            <a:r>
              <a:rPr lang="en-US" dirty="0" err="1" smtClean="0"/>
              <a:t>DRDPtech</a:t>
            </a:r>
            <a:r>
              <a:rPr lang="en-US" dirty="0" smtClean="0"/>
              <a:t> Webinars are provided twice a month for free.</a:t>
            </a:r>
          </a:p>
          <a:p>
            <a:endParaRPr lang="en-US" dirty="0" smtClean="0"/>
          </a:p>
          <a:p>
            <a:endParaRPr lang="en-US" dirty="0" smtClean="0"/>
          </a:p>
          <a:p>
            <a:endParaRPr lang="en-US" dirty="0" smtClean="0"/>
          </a:p>
          <a:p>
            <a:pPr>
              <a:buNone/>
            </a:pPr>
            <a:endParaRPr lang="en-US" dirty="0" smtClean="0"/>
          </a:p>
          <a:p>
            <a:pPr>
              <a:buNone/>
            </a:pPr>
            <a:r>
              <a:rPr lang="en-US" sz="2595" dirty="0" smtClean="0">
                <a:hlinkClick r:id="rId3"/>
              </a:rPr>
              <a:t>http://www.desiredresults.us/trainings_opp_teacher.html</a:t>
            </a:r>
            <a:endParaRPr lang="en-US" sz="2595" dirty="0" smtClean="0"/>
          </a:p>
        </p:txBody>
      </p:sp>
      <p:sp>
        <p:nvSpPr>
          <p:cNvPr id="4" name="Date Placeholder 3"/>
          <p:cNvSpPr>
            <a:spLocks noGrp="1"/>
          </p:cNvSpPr>
          <p:nvPr>
            <p:ph type="dt" sz="half" idx="10"/>
          </p:nvPr>
        </p:nvSpPr>
        <p:spPr/>
        <p:txBody>
          <a:bodyPr/>
          <a:lstStyle/>
          <a:p>
            <a:fld id="{3F51E399-E6EB-4966-A4DE-84F0F4A88505}" type="datetime1">
              <a:rPr lang="en-US" smtClean="0"/>
              <a:pPr/>
              <a:t>9/8/2015</a:t>
            </a:fld>
            <a:endParaRPr lang="en-US" dirty="0"/>
          </a:p>
        </p:txBody>
      </p:sp>
      <p:sp>
        <p:nvSpPr>
          <p:cNvPr id="5" name="Footer Placeholder 4"/>
          <p:cNvSpPr>
            <a:spLocks noGrp="1"/>
          </p:cNvSpPr>
          <p:nvPr>
            <p:ph type="ftr" sz="quarter" idx="11"/>
          </p:nvPr>
        </p:nvSpPr>
        <p:spPr/>
        <p:txBody>
          <a:bodyPr/>
          <a:lstStyle/>
          <a:p>
            <a:r>
              <a:rPr lang="en-US" smtClean="0"/>
              <a:t>©2015 California Department of Education - All rights reserved</a:t>
            </a:r>
            <a:endParaRPr lang="en-US" dirty="0"/>
          </a:p>
        </p:txBody>
      </p:sp>
      <p:sp>
        <p:nvSpPr>
          <p:cNvPr id="6" name="Slide Number Placeholder 5"/>
          <p:cNvSpPr>
            <a:spLocks noGrp="1"/>
          </p:cNvSpPr>
          <p:nvPr>
            <p:ph type="sldNum" sz="quarter" idx="12"/>
          </p:nvPr>
        </p:nvSpPr>
        <p:spPr/>
        <p:txBody>
          <a:bodyPr/>
          <a:lstStyle/>
          <a:p>
            <a:fld id="{2BF1E6B0-A63A-4C28-AA28-E4DFECAC8348}" type="slidenum">
              <a:rPr lang="en-US" smtClean="0"/>
              <a:pPr/>
              <a:t>43</a:t>
            </a:fld>
            <a:endParaRPr lang="en-US" dirty="0"/>
          </a:p>
        </p:txBody>
      </p:sp>
      <p:pic>
        <p:nvPicPr>
          <p:cNvPr id="7" name="Picture 6" descr="Cloud-Computing copy.jpg"/>
          <p:cNvPicPr>
            <a:picLocks noChangeAspect="1"/>
          </p:cNvPicPr>
          <p:nvPr/>
        </p:nvPicPr>
        <p:blipFill>
          <a:blip r:embed="rId4" cstate="email"/>
          <a:stretch>
            <a:fillRect/>
          </a:stretch>
        </p:blipFill>
        <p:spPr>
          <a:xfrm>
            <a:off x="3276600" y="2514600"/>
            <a:ext cx="2590800" cy="216240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It All Together </a:t>
            </a:r>
            <a:endParaRPr lang="en-US" dirty="0"/>
          </a:p>
        </p:txBody>
      </p:sp>
      <p:pic>
        <p:nvPicPr>
          <p:cNvPr id="7" name="Content Placeholder 6" descr="puzzle.jpg"/>
          <p:cNvPicPr>
            <a:picLocks noGrp="1" noChangeAspect="1"/>
          </p:cNvPicPr>
          <p:nvPr>
            <p:ph idx="1"/>
          </p:nvPr>
        </p:nvPicPr>
        <p:blipFill>
          <a:blip r:embed="rId3" cstate="email"/>
          <a:srcRect l="-27657" r="-27657"/>
          <a:stretch>
            <a:fillRect/>
          </a:stretch>
        </p:blipFill>
        <p:spPr/>
      </p:pic>
      <p:sp>
        <p:nvSpPr>
          <p:cNvPr id="4" name="Date Placeholder 3"/>
          <p:cNvSpPr>
            <a:spLocks noGrp="1"/>
          </p:cNvSpPr>
          <p:nvPr>
            <p:ph type="dt" sz="half" idx="10"/>
          </p:nvPr>
        </p:nvSpPr>
        <p:spPr/>
        <p:txBody>
          <a:bodyPr/>
          <a:lstStyle/>
          <a:p>
            <a:fld id="{3F51E399-E6EB-4966-A4DE-84F0F4A88505}" type="datetime1">
              <a:rPr lang="en-US" smtClean="0"/>
              <a:pPr/>
              <a:t>9/8/2015</a:t>
            </a:fld>
            <a:endParaRPr lang="en-US" dirty="0"/>
          </a:p>
        </p:txBody>
      </p:sp>
      <p:sp>
        <p:nvSpPr>
          <p:cNvPr id="5" name="Footer Placeholder 4"/>
          <p:cNvSpPr>
            <a:spLocks noGrp="1"/>
          </p:cNvSpPr>
          <p:nvPr>
            <p:ph type="ftr" sz="quarter" idx="11"/>
          </p:nvPr>
        </p:nvSpPr>
        <p:spPr/>
        <p:txBody>
          <a:bodyPr/>
          <a:lstStyle/>
          <a:p>
            <a:r>
              <a:rPr lang="en-US" smtClean="0"/>
              <a:t>©2015 California Department of Education - All rights reserved</a:t>
            </a:r>
            <a:endParaRPr lang="en-US" dirty="0"/>
          </a:p>
        </p:txBody>
      </p:sp>
      <p:sp>
        <p:nvSpPr>
          <p:cNvPr id="6" name="Slide Number Placeholder 5"/>
          <p:cNvSpPr>
            <a:spLocks noGrp="1"/>
          </p:cNvSpPr>
          <p:nvPr>
            <p:ph type="sldNum" sz="quarter" idx="12"/>
          </p:nvPr>
        </p:nvSpPr>
        <p:spPr/>
        <p:txBody>
          <a:bodyPr/>
          <a:lstStyle/>
          <a:p>
            <a:fld id="{2BF1E6B0-A63A-4C28-AA28-E4DFECAC8348}" type="slidenum">
              <a:rPr lang="en-US" smtClean="0"/>
              <a:pPr/>
              <a:t>44</a:t>
            </a:fld>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8"/>
          <p:cNvSpPr>
            <a:spLocks noGrp="1" noChangeArrowheads="1"/>
          </p:cNvSpPr>
          <p:nvPr>
            <p:ph type="title"/>
          </p:nvPr>
        </p:nvSpPr>
        <p:spPr>
          <a:xfrm>
            <a:off x="685800" y="152400"/>
            <a:ext cx="8229600" cy="1143000"/>
          </a:xfrm>
        </p:spPr>
        <p:txBody>
          <a:bodyPr/>
          <a:lstStyle/>
          <a:p>
            <a:pPr eaLnBrk="1" hangingPunct="1"/>
            <a:r>
              <a:rPr lang="en-US" sz="4000">
                <a:ea typeface="Arial" pitchFamily="-83" charset="0"/>
                <a:cs typeface="Arial" pitchFamily="-83" charset="0"/>
              </a:rPr>
              <a:t>Use Frameworks as a Resource</a:t>
            </a:r>
          </a:p>
        </p:txBody>
      </p:sp>
      <p:sp>
        <p:nvSpPr>
          <p:cNvPr id="96260" name="Slide Number Placeholder 7"/>
          <p:cNvSpPr>
            <a:spLocks noGrp="1"/>
          </p:cNvSpPr>
          <p:nvPr>
            <p:ph type="sldNum" sz="quarter" idx="12"/>
          </p:nvPr>
        </p:nvSpPr>
        <p:spPr bwMode="auto">
          <a:noFill/>
          <a:ln>
            <a:miter lim="800000"/>
            <a:headEnd/>
            <a:tailEnd/>
          </a:ln>
        </p:spPr>
        <p:txBody>
          <a:bodyPr/>
          <a:lstStyle/>
          <a:p>
            <a:fld id="{82008218-7F2F-CB44-96ED-05DCC59417E9}" type="slidenum">
              <a:rPr lang="en-US">
                <a:latin typeface="Arial" pitchFamily="-83" charset="0"/>
              </a:rPr>
              <a:pPr/>
              <a:t>45</a:t>
            </a:fld>
            <a:endParaRPr lang="en-US">
              <a:latin typeface="Arial" pitchFamily="-83" charset="0"/>
            </a:endParaRPr>
          </a:p>
        </p:txBody>
      </p:sp>
      <p:pic>
        <p:nvPicPr>
          <p:cNvPr id="96261" name="Picture 7" descr="Screen Shot 2013-02-22 at 11.32.50 AM.png"/>
          <p:cNvPicPr>
            <a:picLocks noChangeAspect="1"/>
          </p:cNvPicPr>
          <p:nvPr/>
        </p:nvPicPr>
        <p:blipFill>
          <a:blip r:embed="rId3" cstate="email"/>
          <a:srcRect/>
          <a:stretch>
            <a:fillRect/>
          </a:stretch>
        </p:blipFill>
        <p:spPr bwMode="auto">
          <a:xfrm>
            <a:off x="685800" y="1143000"/>
            <a:ext cx="3057525" cy="3822700"/>
          </a:xfrm>
          <a:prstGeom prst="rect">
            <a:avLst/>
          </a:prstGeom>
          <a:noFill/>
          <a:ln w="9525">
            <a:noFill/>
            <a:miter lim="800000"/>
            <a:headEnd/>
            <a:tailEnd/>
          </a:ln>
        </p:spPr>
      </p:pic>
      <p:pic>
        <p:nvPicPr>
          <p:cNvPr id="96262" name="Picture 32"/>
          <p:cNvPicPr>
            <a:picLocks noChangeAspect="1" noChangeArrowheads="1"/>
          </p:cNvPicPr>
          <p:nvPr/>
        </p:nvPicPr>
        <p:blipFill>
          <a:blip r:embed="rId4" cstate="email"/>
          <a:srcRect/>
          <a:stretch>
            <a:fillRect/>
          </a:stretch>
        </p:blipFill>
        <p:spPr bwMode="auto">
          <a:xfrm>
            <a:off x="2819400" y="1600200"/>
            <a:ext cx="2984500" cy="3930650"/>
          </a:xfrm>
          <a:prstGeom prst="rect">
            <a:avLst/>
          </a:prstGeom>
          <a:noFill/>
          <a:ln w="9525">
            <a:noFill/>
            <a:miter lim="800000"/>
            <a:headEnd/>
            <a:tailEnd/>
          </a:ln>
        </p:spPr>
      </p:pic>
      <p:pic>
        <p:nvPicPr>
          <p:cNvPr id="96263" name="Picture 7"/>
          <p:cNvPicPr>
            <a:picLocks noChangeAspect="1" noChangeArrowheads="1"/>
          </p:cNvPicPr>
          <p:nvPr/>
        </p:nvPicPr>
        <p:blipFill>
          <a:blip r:embed="rId5" cstate="email"/>
          <a:srcRect/>
          <a:stretch>
            <a:fillRect/>
          </a:stretch>
        </p:blipFill>
        <p:spPr bwMode="auto">
          <a:xfrm>
            <a:off x="4648200" y="2133600"/>
            <a:ext cx="2971800" cy="3913188"/>
          </a:xfrm>
          <a:prstGeom prst="rect">
            <a:avLst/>
          </a:prstGeom>
          <a:noFill/>
          <a:ln w="9525">
            <a:noFill/>
            <a:miter lim="800000"/>
            <a:headEnd/>
            <a:tailEnd/>
          </a:ln>
        </p:spPr>
      </p:pic>
      <p:sp>
        <p:nvSpPr>
          <p:cNvPr id="15" name="Rectangular Callout 14"/>
          <p:cNvSpPr>
            <a:spLocks noChangeArrowheads="1"/>
          </p:cNvSpPr>
          <p:nvPr/>
        </p:nvSpPr>
        <p:spPr bwMode="auto">
          <a:xfrm>
            <a:off x="2286000" y="4648200"/>
            <a:ext cx="2362200" cy="1447800"/>
          </a:xfrm>
          <a:prstGeom prst="wedgeRectCallout">
            <a:avLst>
              <a:gd name="adj1" fmla="val -18370"/>
              <a:gd name="adj2" fmla="val -46828"/>
            </a:avLst>
          </a:prstGeom>
          <a:gradFill rotWithShape="1">
            <a:gsLst>
              <a:gs pos="0">
                <a:srgbClr val="B5E5E9"/>
              </a:gs>
              <a:gs pos="100000">
                <a:srgbClr val="CBFFFF"/>
              </a:gs>
            </a:gsLst>
            <a:lin ang="16200000"/>
          </a:gradFill>
          <a:ln w="9525">
            <a:solidFill>
              <a:srgbClr val="B6DCDF"/>
            </a:solidFill>
            <a:miter lim="800000"/>
            <a:headEnd/>
            <a:tailEnd/>
          </a:ln>
          <a:effectLst>
            <a:outerShdw blurRad="63500" dist="23000" dir="5400000" rotWithShape="0">
              <a:srgbClr val="000000">
                <a:alpha val="34998"/>
              </a:srgbClr>
            </a:outerShdw>
          </a:effectLst>
        </p:spPr>
        <p:txBody>
          <a:bodyPr anchor="ctr">
            <a:prstTxWarp prst="textNoShape">
              <a:avLst/>
            </a:prstTxWarp>
          </a:bodyPr>
          <a:lstStyle/>
          <a:p>
            <a:pPr algn="ctr">
              <a:defRPr/>
            </a:pPr>
            <a:r>
              <a:rPr lang="en-US" sz="2000" dirty="0" smtClean="0">
                <a:solidFill>
                  <a:schemeClr val="tx1">
                    <a:lumMod val="85000"/>
                    <a:lumOff val="15000"/>
                  </a:schemeClr>
                </a:solidFill>
                <a:latin typeface="+mn-lt"/>
                <a:ea typeface="+mn-ea"/>
                <a:cs typeface="+mn-cs"/>
              </a:rPr>
              <a:t>All frameworks including school-age are </a:t>
            </a:r>
            <a:r>
              <a:rPr lang="en-US" sz="2000" dirty="0">
                <a:solidFill>
                  <a:schemeClr val="tx1">
                    <a:lumMod val="85000"/>
                    <a:lumOff val="15000"/>
                  </a:schemeClr>
                </a:solidFill>
                <a:latin typeface="+mn-lt"/>
                <a:ea typeface="+mn-ea"/>
                <a:cs typeface="+mn-cs"/>
              </a:rPr>
              <a:t>available on CDE Web site</a:t>
            </a:r>
          </a:p>
        </p:txBody>
      </p:sp>
      <p:pic>
        <p:nvPicPr>
          <p:cNvPr id="8" name="Picture 7" descr="Screen Shot 2014-03-13 at 7.37.47 AM.png"/>
          <p:cNvPicPr>
            <a:picLocks noChangeAspect="1"/>
          </p:cNvPicPr>
          <p:nvPr/>
        </p:nvPicPr>
        <p:blipFill>
          <a:blip r:embed="rId6" cstate="email"/>
          <a:srcRect/>
          <a:stretch>
            <a:fillRect/>
          </a:stretch>
        </p:blipFill>
        <p:spPr>
          <a:xfrm>
            <a:off x="6096000" y="2819400"/>
            <a:ext cx="2848600" cy="35527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Curriculum Framework in CECO</a:t>
            </a:r>
            <a:endParaRPr lang="en-US" dirty="0"/>
          </a:p>
        </p:txBody>
      </p:sp>
      <p:pic>
        <p:nvPicPr>
          <p:cNvPr id="9" name="Content Placeholder 8" descr="Screen Shot 2015-03-17 at 6.17.38 PM.png"/>
          <p:cNvPicPr>
            <a:picLocks noGrp="1" noChangeAspect="1"/>
          </p:cNvPicPr>
          <p:nvPr>
            <p:ph sz="half" idx="1"/>
          </p:nvPr>
        </p:nvPicPr>
        <p:blipFill>
          <a:blip r:embed="rId3" cstate="email"/>
          <a:srcRect/>
          <a:stretch>
            <a:fillRect/>
          </a:stretch>
        </p:blipFill>
        <p:spPr>
          <a:xfrm>
            <a:off x="457200" y="1371600"/>
            <a:ext cx="4849978" cy="3394984"/>
          </a:xfrm>
        </p:spPr>
      </p:pic>
      <p:pic>
        <p:nvPicPr>
          <p:cNvPr id="10" name="Content Placeholder 9" descr="Screen Shot 2015-03-17 at 6.13.39 PM.png"/>
          <p:cNvPicPr>
            <a:picLocks noGrp="1" noChangeAspect="1"/>
          </p:cNvPicPr>
          <p:nvPr>
            <p:ph sz="half" idx="2"/>
          </p:nvPr>
        </p:nvPicPr>
        <p:blipFill>
          <a:blip r:embed="rId4" cstate="email"/>
          <a:srcRect/>
          <a:stretch>
            <a:fillRect/>
          </a:stretch>
        </p:blipFill>
        <p:spPr>
          <a:xfrm>
            <a:off x="4495800" y="2057400"/>
            <a:ext cx="4389120" cy="3230392"/>
          </a:xfrm>
        </p:spPr>
      </p:pic>
      <p:sp>
        <p:nvSpPr>
          <p:cNvPr id="5" name="Slide Number Placeholder 4"/>
          <p:cNvSpPr>
            <a:spLocks noGrp="1"/>
          </p:cNvSpPr>
          <p:nvPr>
            <p:ph type="sldNum" sz="quarter" idx="4294967295"/>
          </p:nvPr>
        </p:nvSpPr>
        <p:spPr>
          <a:xfrm>
            <a:off x="7010400" y="6245225"/>
            <a:ext cx="2133600" cy="476250"/>
          </a:xfrm>
        </p:spPr>
        <p:txBody>
          <a:bodyPr/>
          <a:lstStyle/>
          <a:p>
            <a:pPr>
              <a:defRPr/>
            </a:pPr>
            <a:fld id="{6843CEF5-9272-EB49-8803-3AB0DD5D0A62}" type="slidenum">
              <a:rPr lang="en-US" smtClean="0"/>
              <a:pPr>
                <a:defRPr/>
              </a:pPr>
              <a:t>46</a:t>
            </a:fld>
            <a:endParaRPr lang="en-US"/>
          </a:p>
        </p:txBody>
      </p:sp>
      <p:sp>
        <p:nvSpPr>
          <p:cNvPr id="7" name="TextBox 6"/>
          <p:cNvSpPr txBox="1"/>
          <p:nvPr/>
        </p:nvSpPr>
        <p:spPr>
          <a:xfrm>
            <a:off x="990600" y="5791200"/>
            <a:ext cx="6553200" cy="523220"/>
          </a:xfrm>
          <a:prstGeom prst="rect">
            <a:avLst/>
          </a:prstGeom>
          <a:noFill/>
        </p:spPr>
        <p:txBody>
          <a:bodyPr wrap="square" rtlCol="0">
            <a:spAutoFit/>
          </a:bodyPr>
          <a:lstStyle/>
          <a:p>
            <a:pPr algn="ctr"/>
            <a:r>
              <a:rPr lang="en-US" sz="2800" dirty="0" smtClean="0">
                <a:latin typeface="Arial" pitchFamily="34" charset="0"/>
                <a:cs typeface="Arial" pitchFamily="34" charset="0"/>
                <a:hlinkClick r:id="rId5"/>
              </a:rPr>
              <a:t>http://www.caearlychildhoodonline.org/</a:t>
            </a:r>
            <a:endParaRPr lang="en-U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Resources </a:t>
            </a:r>
            <a:endParaRPr lang="en-US" dirty="0">
              <a:effectLst>
                <a:outerShdw blurRad="38100" dist="38100" dir="2700000" algn="tl">
                  <a:srgbClr val="000000">
                    <a:alpha val="43137"/>
                  </a:srgbClr>
                </a:outerShdw>
              </a:effectLst>
            </a:endParaRPr>
          </a:p>
        </p:txBody>
      </p:sp>
      <p:pic>
        <p:nvPicPr>
          <p:cNvPr id="7" name="Content Placeholder 6" descr="Screen Shot 2015-01-26 at 2.26.37 PM.png"/>
          <p:cNvPicPr>
            <a:picLocks noGrp="1" noChangeAspect="1"/>
          </p:cNvPicPr>
          <p:nvPr>
            <p:ph idx="1"/>
          </p:nvPr>
        </p:nvPicPr>
        <p:blipFill>
          <a:blip r:embed="rId3" cstate="email"/>
          <a:srcRect/>
          <a:stretch>
            <a:fillRect/>
          </a:stretch>
        </p:blipFill>
        <p:spPr>
          <a:xfrm>
            <a:off x="663240" y="1232610"/>
            <a:ext cx="7581117" cy="4659784"/>
          </a:xfrm>
        </p:spPr>
      </p:pic>
      <p:sp>
        <p:nvSpPr>
          <p:cNvPr id="4" name="Date Placeholder 3"/>
          <p:cNvSpPr>
            <a:spLocks noGrp="1"/>
          </p:cNvSpPr>
          <p:nvPr>
            <p:ph type="dt" sz="half" idx="10"/>
          </p:nvPr>
        </p:nvSpPr>
        <p:spPr/>
        <p:txBody>
          <a:bodyPr/>
          <a:lstStyle/>
          <a:p>
            <a:fld id="{08554AFD-9C35-4A10-B3F6-BAC0DF7DBC93}" type="datetime1">
              <a:rPr lang="en-US" smtClean="0"/>
              <a:pPr/>
              <a:t>9/8/2015</a:t>
            </a:fld>
            <a:endParaRPr lang="en-US" dirty="0"/>
          </a:p>
        </p:txBody>
      </p:sp>
      <p:sp>
        <p:nvSpPr>
          <p:cNvPr id="5" name="Footer Placeholder 4"/>
          <p:cNvSpPr>
            <a:spLocks noGrp="1"/>
          </p:cNvSpPr>
          <p:nvPr>
            <p:ph type="ftr" sz="quarter" idx="11"/>
          </p:nvPr>
        </p:nvSpPr>
        <p:spPr/>
        <p:txBody>
          <a:bodyPr/>
          <a:lstStyle/>
          <a:p>
            <a:r>
              <a:rPr lang="en-US" dirty="0" smtClean="0"/>
              <a:t>©2015 California Department of Education - All rights reserved</a:t>
            </a:r>
            <a:endParaRPr lang="en-US" dirty="0"/>
          </a:p>
        </p:txBody>
      </p:sp>
      <p:sp>
        <p:nvSpPr>
          <p:cNvPr id="6" name="Slide Number Placeholder 5"/>
          <p:cNvSpPr>
            <a:spLocks noGrp="1"/>
          </p:cNvSpPr>
          <p:nvPr>
            <p:ph type="sldNum" sz="quarter" idx="12"/>
          </p:nvPr>
        </p:nvSpPr>
        <p:spPr/>
        <p:txBody>
          <a:bodyPr/>
          <a:lstStyle/>
          <a:p>
            <a:fld id="{2BF1E6B0-A63A-4C28-AA28-E4DFECAC8348}" type="slidenum">
              <a:rPr lang="en-US" smtClean="0"/>
              <a:pPr/>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0"/>
            <a:ext cx="8229600" cy="1143000"/>
          </a:xfrm>
        </p:spPr>
        <p:txBody>
          <a:bodyPr>
            <a:normAutofit fontScale="90000"/>
          </a:bodyPr>
          <a:lstStyle/>
          <a:p>
            <a:r>
              <a:rPr lang="en-US" sz="3600" dirty="0">
                <a:ea typeface="Arial" pitchFamily="-84" charset="0"/>
              </a:rPr>
              <a:t>California Early Childhood Online (CECO)</a:t>
            </a:r>
          </a:p>
        </p:txBody>
      </p:sp>
      <p:pic>
        <p:nvPicPr>
          <p:cNvPr id="4" name="Content Placeholder 3" descr="Screen Shot 2013-10-17 at 3.48.40 PM (2).png"/>
          <p:cNvPicPr>
            <a:picLocks noGrp="1" noChangeAspect="1"/>
          </p:cNvPicPr>
          <p:nvPr>
            <p:ph idx="1"/>
          </p:nvPr>
        </p:nvPicPr>
        <p:blipFill>
          <a:blip r:embed="rId3" cstate="email"/>
          <a:srcRect/>
          <a:stretch>
            <a:fillRect/>
          </a:stretch>
        </p:blipFill>
        <p:spPr>
          <a:xfrm>
            <a:off x="0" y="945490"/>
            <a:ext cx="9144000" cy="5912510"/>
          </a:xfrm>
          <a:ln>
            <a:solidFill>
              <a:schemeClr val="bg1">
                <a:lumMod val="65000"/>
              </a:schemeClr>
            </a:solidFill>
          </a:ln>
        </p:spPr>
      </p:pic>
      <p:sp>
        <p:nvSpPr>
          <p:cNvPr id="8" name="Footer Placeholder 7"/>
          <p:cNvSpPr>
            <a:spLocks noGrp="1"/>
          </p:cNvSpPr>
          <p:nvPr>
            <p:ph type="ftr" sz="quarter" idx="10"/>
          </p:nvPr>
        </p:nvSpPr>
        <p:spPr/>
        <p:txBody>
          <a:bodyPr/>
          <a:lstStyle/>
          <a:p>
            <a:r>
              <a:rPr lang="en-US" dirty="0" smtClean="0"/>
              <a:t>© 2014 California Department of Education - All rights reserved.</a:t>
            </a:r>
            <a:endParaRPr lang="en-US" dirty="0"/>
          </a:p>
        </p:txBody>
      </p:sp>
      <p:sp>
        <p:nvSpPr>
          <p:cNvPr id="6" name="Slide Number Placeholder 5"/>
          <p:cNvSpPr>
            <a:spLocks noGrp="1"/>
          </p:cNvSpPr>
          <p:nvPr>
            <p:ph type="sldNum" sz="quarter" idx="11"/>
          </p:nvPr>
        </p:nvSpPr>
        <p:spPr/>
        <p:txBody>
          <a:bodyPr/>
          <a:lstStyle/>
          <a:p>
            <a:fld id="{86AC8CB2-1F26-DB4D-B9F5-3FC981E35D64}" type="slidenum">
              <a:rPr lang="en-US" smtClean="0"/>
              <a:pPr/>
              <a:t>48</a:t>
            </a:fld>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Training Opportunities</a:t>
            </a:r>
            <a:endParaRPr lang="en-US" sz="4000" dirty="0"/>
          </a:p>
        </p:txBody>
      </p:sp>
      <p:sp>
        <p:nvSpPr>
          <p:cNvPr id="3" name="Content Placeholder 2"/>
          <p:cNvSpPr>
            <a:spLocks noGrp="1"/>
          </p:cNvSpPr>
          <p:nvPr>
            <p:ph idx="1"/>
          </p:nvPr>
        </p:nvSpPr>
        <p:spPr>
          <a:xfrm>
            <a:off x="457200" y="1600200"/>
            <a:ext cx="5181600" cy="4525963"/>
          </a:xfrm>
        </p:spPr>
        <p:txBody>
          <a:bodyPr>
            <a:normAutofit fontScale="92500"/>
          </a:bodyPr>
          <a:lstStyle/>
          <a:p>
            <a:r>
              <a:rPr lang="en-US" dirty="0" smtClean="0">
                <a:cs typeface="Arial" pitchFamily="34" charset="0"/>
              </a:rPr>
              <a:t>CECO Online Modules </a:t>
            </a:r>
          </a:p>
          <a:p>
            <a:r>
              <a:rPr lang="en-US" dirty="0" smtClean="0">
                <a:cs typeface="Arial" pitchFamily="34" charset="0"/>
              </a:rPr>
              <a:t>Interactive Modules</a:t>
            </a:r>
          </a:p>
          <a:p>
            <a:r>
              <a:rPr lang="en-US" dirty="0" smtClean="0">
                <a:cs typeface="Arial" pitchFamily="34" charset="0"/>
              </a:rPr>
              <a:t>Face to Face Training</a:t>
            </a:r>
          </a:p>
          <a:p>
            <a:r>
              <a:rPr lang="en-US" dirty="0" smtClean="0">
                <a:cs typeface="Arial" pitchFamily="34" charset="0"/>
              </a:rPr>
              <a:t>Live Web Conferences</a:t>
            </a:r>
          </a:p>
          <a:p>
            <a:r>
              <a:rPr lang="en-US" dirty="0" smtClean="0">
                <a:cs typeface="Arial" pitchFamily="34" charset="0"/>
              </a:rPr>
              <a:t>Certified Trainers Institutes </a:t>
            </a:r>
            <a:r>
              <a:rPr lang="en-US" sz="2800" dirty="0" smtClean="0">
                <a:cs typeface="Arial" pitchFamily="34" charset="0"/>
              </a:rPr>
              <a:t>(for EESD programs)</a:t>
            </a:r>
          </a:p>
          <a:p>
            <a:r>
              <a:rPr lang="en-US" dirty="0" smtClean="0">
                <a:cs typeface="Arial" pitchFamily="34" charset="0"/>
              </a:rPr>
              <a:t>Train-the Trainer Institutes </a:t>
            </a:r>
            <a:r>
              <a:rPr lang="en-US" sz="2800" dirty="0" smtClean="0">
                <a:cs typeface="Arial" pitchFamily="34" charset="0"/>
              </a:rPr>
              <a:t>(for SED programs)</a:t>
            </a:r>
          </a:p>
        </p:txBody>
      </p:sp>
      <p:pic>
        <p:nvPicPr>
          <p:cNvPr id="8" name="Picture 7" descr="boy-climb"/>
          <p:cNvPicPr>
            <a:picLocks noChangeAspect="1"/>
          </p:cNvPicPr>
          <p:nvPr/>
        </p:nvPicPr>
        <p:blipFill>
          <a:blip r:embed="rId3" cstate="email"/>
          <a:stretch>
            <a:fillRect/>
          </a:stretch>
        </p:blipFill>
        <p:spPr>
          <a:xfrm>
            <a:off x="5474970" y="1295400"/>
            <a:ext cx="3257550" cy="4343400"/>
          </a:xfrm>
          <a:prstGeom prst="rect">
            <a:avLst/>
          </a:prstGeom>
        </p:spPr>
      </p:pic>
      <p:sp>
        <p:nvSpPr>
          <p:cNvPr id="10" name="Slide Number Placeholder 9"/>
          <p:cNvSpPr>
            <a:spLocks noGrp="1"/>
          </p:cNvSpPr>
          <p:nvPr>
            <p:ph type="sldNum" sz="quarter" idx="12"/>
          </p:nvPr>
        </p:nvSpPr>
        <p:spPr/>
        <p:txBody>
          <a:bodyPr/>
          <a:lstStyle/>
          <a:p>
            <a:fld id="{2BF1E6B0-A63A-4C28-AA28-E4DFECAC8348}" type="slidenum">
              <a:rPr lang="en-US" smtClean="0"/>
              <a:pPr/>
              <a:t>49</a:t>
            </a:fld>
            <a:endParaRPr lang="en-US" dirty="0"/>
          </a:p>
        </p:txBody>
      </p:sp>
      <p:sp>
        <p:nvSpPr>
          <p:cNvPr id="12" name="Footer Placeholder 11"/>
          <p:cNvSpPr>
            <a:spLocks noGrp="1"/>
          </p:cNvSpPr>
          <p:nvPr>
            <p:ph type="ftr" sz="quarter" idx="11"/>
          </p:nvPr>
        </p:nvSpPr>
        <p:spPr/>
        <p:txBody>
          <a:bodyPr/>
          <a:lstStyle/>
          <a:p>
            <a:r>
              <a:rPr lang="en-US" dirty="0" smtClean="0"/>
              <a:t>©2015 California Department of Education - All rights reserved</a:t>
            </a:r>
            <a:endParaRPr lang="en-US" dirty="0"/>
          </a:p>
        </p:txBody>
      </p:sp>
      <p:sp>
        <p:nvSpPr>
          <p:cNvPr id="13" name="Date Placeholder 12"/>
          <p:cNvSpPr>
            <a:spLocks noGrp="1"/>
          </p:cNvSpPr>
          <p:nvPr>
            <p:ph type="dt" sz="half" idx="10"/>
          </p:nvPr>
        </p:nvSpPr>
        <p:spPr/>
        <p:txBody>
          <a:bodyPr/>
          <a:lstStyle/>
          <a:p>
            <a:fld id="{1C458715-77C5-41ED-A4AC-7DFA60FD7B46}" type="datetime1">
              <a:rPr lang="en-US" smtClean="0"/>
              <a:pPr/>
              <a:t>9/8/2015</a:t>
            </a:fld>
            <a:endParaRPr lang="en-US" dirty="0"/>
          </a:p>
        </p:txBody>
      </p:sp>
    </p:spTree>
    <p:extLst>
      <p:ext uri="{BB962C8B-B14F-4D97-AF65-F5344CB8AC3E}">
        <p14:creationId xmlns:p14="http://schemas.microsoft.com/office/powerpoint/2010/main" val="168272665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324850" cy="1143000"/>
          </a:xfrm>
        </p:spPr>
        <p:txBody>
          <a:bodyPr vert="horz" wrap="square" lIns="91440" tIns="45720" rIns="91440" bIns="45720" numCol="1" anchorCtr="0" compatLnSpc="1">
            <a:prstTxWarp prst="textNoShape">
              <a:avLst/>
            </a:prstTxWarp>
            <a:noAutofit/>
          </a:bodyPr>
          <a:lstStyle/>
          <a:p>
            <a:pPr>
              <a:defRPr/>
            </a:pPr>
            <a:r>
              <a:rPr lang="en-US" dirty="0" smtClean="0">
                <a:effectLst>
                  <a:outerShdw blurRad="38100" dist="38100" dir="2700000" algn="tl">
                    <a:srgbClr val="000000">
                      <a:alpha val="43137"/>
                    </a:srgbClr>
                  </a:outerShdw>
                </a:effectLst>
                <a:latin typeface="Arial" charset="0"/>
                <a:cs typeface="Arial" charset="0"/>
              </a:rPr>
              <a:t>DRDP (2015) </a:t>
            </a:r>
            <a:br>
              <a:rPr lang="en-US" dirty="0" smtClean="0">
                <a:effectLst>
                  <a:outerShdw blurRad="38100" dist="38100" dir="2700000" algn="tl">
                    <a:srgbClr val="000000">
                      <a:alpha val="43137"/>
                    </a:srgbClr>
                  </a:outerShdw>
                </a:effectLst>
                <a:latin typeface="Arial" charset="0"/>
                <a:cs typeface="Arial" charset="0"/>
              </a:rPr>
            </a:br>
            <a:r>
              <a:rPr lang="en-US" dirty="0" smtClean="0">
                <a:effectLst>
                  <a:outerShdw blurRad="38100" dist="38100" dir="2700000" algn="tl">
                    <a:srgbClr val="000000">
                      <a:alpha val="43137"/>
                    </a:srgbClr>
                  </a:outerShdw>
                </a:effectLst>
                <a:latin typeface="Arial" charset="0"/>
                <a:cs typeface="Arial" charset="0"/>
              </a:rPr>
              <a:t>What’s It All About?</a:t>
            </a:r>
            <a:endParaRPr lang="en-US" dirty="0">
              <a:effectLst>
                <a:outerShdw blurRad="38100" dist="38100" dir="2700000" algn="tl">
                  <a:srgbClr val="DDDDDD"/>
                </a:outerShdw>
              </a:effectLst>
              <a:latin typeface="Arial" charset="0"/>
              <a:ea typeface="ＭＳ Ｐゴシック" charset="0"/>
              <a:cs typeface="Arial" charset="0"/>
            </a:endParaRPr>
          </a:p>
        </p:txBody>
      </p:sp>
      <p:graphicFrame>
        <p:nvGraphicFramePr>
          <p:cNvPr id="23" name="Diagram 22"/>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p:txBody>
          <a:bodyPr/>
          <a:lstStyle/>
          <a:p>
            <a:r>
              <a:rPr lang="en-US" dirty="0" smtClean="0"/>
              <a:t>©2015 California Department of Education - All rights reserved</a:t>
            </a:r>
            <a:endParaRPr lang="en-US" dirty="0"/>
          </a:p>
        </p:txBody>
      </p:sp>
      <p:sp>
        <p:nvSpPr>
          <p:cNvPr id="6" name="Slide Number Placeholder 5"/>
          <p:cNvSpPr>
            <a:spLocks noGrp="1"/>
          </p:cNvSpPr>
          <p:nvPr>
            <p:ph type="sldNum" sz="quarter" idx="12"/>
          </p:nvPr>
        </p:nvSpPr>
        <p:spPr/>
        <p:txBody>
          <a:bodyPr/>
          <a:lstStyle/>
          <a:p>
            <a:fld id="{2BF1E6B0-A63A-4C28-AA28-E4DFECAC8348}" type="slidenum">
              <a:rPr lang="en-US" smtClean="0"/>
              <a:pPr/>
              <a:t>5</a:t>
            </a:fld>
            <a:endParaRPr lang="en-US" dirty="0"/>
          </a:p>
        </p:txBody>
      </p:sp>
      <p:sp>
        <p:nvSpPr>
          <p:cNvPr id="7" name="Date Placeholder 6"/>
          <p:cNvSpPr>
            <a:spLocks noGrp="1"/>
          </p:cNvSpPr>
          <p:nvPr>
            <p:ph type="dt" sz="half" idx="10"/>
          </p:nvPr>
        </p:nvSpPr>
        <p:spPr/>
        <p:txBody>
          <a:bodyPr/>
          <a:lstStyle/>
          <a:p>
            <a:fld id="{516FD986-FBFF-4395-9499-3E2658987F9F}" type="datetime1">
              <a:rPr lang="en-US" smtClean="0"/>
              <a:pPr/>
              <a:t>9/8/2015</a:t>
            </a:fld>
            <a:endParaRPr lang="en-US" dirty="0"/>
          </a:p>
        </p:txBody>
      </p:sp>
    </p:spTree>
  </p:cSld>
  <p:clrMapOvr>
    <a:masterClrMapping/>
  </p:clrMapOvr>
  <p:transition>
    <p:split orient="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normAutofit/>
          </a:bodyPr>
          <a:lstStyle/>
          <a:p>
            <a:pPr eaLnBrk="1" hangingPunct="1">
              <a:defRPr/>
            </a:pPr>
            <a:r>
              <a:rPr lang="en-US" sz="4000" dirty="0" smtClean="0">
                <a:effectLst>
                  <a:outerShdw blurRad="38100" dist="38100" dir="2700000" algn="tl">
                    <a:srgbClr val="C0C0C0"/>
                  </a:outerShdw>
                </a:effectLst>
                <a:ea typeface="ＭＳ Ｐゴシック" pitchFamily="34" charset="-128"/>
              </a:rPr>
              <a:t> Questions??</a:t>
            </a:r>
          </a:p>
        </p:txBody>
      </p:sp>
      <p:sp>
        <p:nvSpPr>
          <p:cNvPr id="7" name="Date Placeholder 6"/>
          <p:cNvSpPr>
            <a:spLocks noGrp="1"/>
          </p:cNvSpPr>
          <p:nvPr>
            <p:ph type="dt" sz="half" idx="10"/>
          </p:nvPr>
        </p:nvSpPr>
        <p:spPr/>
        <p:txBody>
          <a:bodyPr/>
          <a:lstStyle/>
          <a:p>
            <a:fld id="{3EFE7E4C-1C5B-46A9-AC72-6D0F38D4A55C}" type="datetime1">
              <a:rPr lang="en-US" smtClean="0"/>
              <a:pPr/>
              <a:t>9/8/2015</a:t>
            </a:fld>
            <a:endParaRPr lang="en-US" dirty="0"/>
          </a:p>
        </p:txBody>
      </p:sp>
      <p:sp>
        <p:nvSpPr>
          <p:cNvPr id="5" name="Footer Placeholder 4"/>
          <p:cNvSpPr>
            <a:spLocks noGrp="1"/>
          </p:cNvSpPr>
          <p:nvPr>
            <p:ph type="ftr" sz="quarter" idx="11"/>
          </p:nvPr>
        </p:nvSpPr>
        <p:spPr/>
        <p:txBody>
          <a:bodyPr/>
          <a:lstStyle/>
          <a:p>
            <a:r>
              <a:rPr lang="en-US" dirty="0" smtClean="0"/>
              <a:t>©2015 California Department of Education - All rights reserved</a:t>
            </a:r>
            <a:endParaRPr lang="en-US" dirty="0"/>
          </a:p>
        </p:txBody>
      </p:sp>
      <p:sp>
        <p:nvSpPr>
          <p:cNvPr id="6" name="Slide Number Placeholder 5"/>
          <p:cNvSpPr>
            <a:spLocks noGrp="1"/>
          </p:cNvSpPr>
          <p:nvPr>
            <p:ph type="sldNum" sz="quarter" idx="12"/>
          </p:nvPr>
        </p:nvSpPr>
        <p:spPr/>
        <p:txBody>
          <a:bodyPr/>
          <a:lstStyle/>
          <a:p>
            <a:fld id="{2BF1E6B0-A63A-4C28-AA28-E4DFECAC8348}" type="slidenum">
              <a:rPr lang="en-US" smtClean="0"/>
              <a:pPr/>
              <a:t>50</a:t>
            </a:fld>
            <a:endParaRPr lang="en-US" dirty="0"/>
          </a:p>
        </p:txBody>
      </p:sp>
      <p:pic>
        <p:nvPicPr>
          <p:cNvPr id="9" name="Content Placeholder 8" descr="Kadminpic9.jpg"/>
          <p:cNvPicPr>
            <a:picLocks noGrp="1" noChangeAspect="1"/>
          </p:cNvPicPr>
          <p:nvPr>
            <p:ph idx="1"/>
          </p:nvPr>
        </p:nvPicPr>
        <p:blipFill>
          <a:blip r:embed="rId3" cstate="email"/>
          <a:srcRect l="-86373" r="-86373"/>
          <a:stretch>
            <a:fillRect/>
          </a:stretch>
        </p:blipFill>
        <p:spPr/>
      </p:pic>
    </p:spTree>
  </p:cSld>
  <p:clrMapOvr>
    <a:masterClrMapping/>
  </p:clrMapOvr>
  <p:transition>
    <p:split orient="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Content Placeholder 4" descr="girl pushing classmates in wagon"/>
          <p:cNvPicPr>
            <a:picLocks noGrp="1" noChangeAspect="1"/>
          </p:cNvPicPr>
          <p:nvPr>
            <p:ph idx="1"/>
          </p:nvPr>
        </p:nvPicPr>
        <p:blipFill>
          <a:blip r:embed="rId3" cstate="email"/>
          <a:srcRect l="-342" r="-342"/>
          <a:stretch>
            <a:fillRect/>
          </a:stretch>
        </p:blipFill>
        <p:spPr>
          <a:xfrm>
            <a:off x="0" y="0"/>
            <a:ext cx="9144000" cy="6858000"/>
          </a:xfrm>
        </p:spPr>
      </p:pic>
      <p:sp>
        <p:nvSpPr>
          <p:cNvPr id="2" name="Title 1"/>
          <p:cNvSpPr>
            <a:spLocks noGrp="1"/>
          </p:cNvSpPr>
          <p:nvPr>
            <p:ph type="title"/>
          </p:nvPr>
        </p:nvSpPr>
        <p:spPr>
          <a:xfrm>
            <a:off x="762000" y="5410200"/>
            <a:ext cx="7497763" cy="1143000"/>
          </a:xfrm>
        </p:spPr>
        <p:txBody>
          <a:bodyPr vert="horz" wrap="square" lIns="91440" tIns="45720" rIns="91440" bIns="45720" numCol="1" anchorCtr="0" compatLnSpc="1">
            <a:prstTxWarp prst="textNoShape">
              <a:avLst/>
            </a:prstTxWarp>
          </a:bodyPr>
          <a:lstStyle/>
          <a:p>
            <a:pPr eaLnBrk="1" hangingPunct="1">
              <a:defRPr/>
            </a:pPr>
            <a:r>
              <a:rPr lang="en-US" dirty="0">
                <a:solidFill>
                  <a:schemeClr val="bg1"/>
                </a:solidFill>
                <a:effectLst>
                  <a:outerShdw blurRad="38100" dist="38100" dir="2700000" algn="tl">
                    <a:srgbClr val="000000">
                      <a:alpha val="43137"/>
                    </a:srgbClr>
                  </a:outerShdw>
                </a:effectLst>
                <a:latin typeface="Arial" charset="0"/>
                <a:ea typeface="ＭＳ Ｐゴシック" charset="0"/>
                <a:cs typeface="Arial" charset="0"/>
              </a:rPr>
              <a:t>Thank you!!</a:t>
            </a:r>
          </a:p>
        </p:txBody>
      </p:sp>
      <p:sp>
        <p:nvSpPr>
          <p:cNvPr id="7" name="Slide Number Placeholder 6"/>
          <p:cNvSpPr>
            <a:spLocks noGrp="1"/>
          </p:cNvSpPr>
          <p:nvPr>
            <p:ph type="sldNum" sz="quarter" idx="12"/>
          </p:nvPr>
        </p:nvSpPr>
        <p:spPr/>
        <p:txBody>
          <a:bodyPr/>
          <a:lstStyle/>
          <a:p>
            <a:fld id="{2BF1E6B0-A63A-4C28-AA28-E4DFECAC8348}" type="slidenum">
              <a:rPr lang="en-US" smtClean="0"/>
              <a:pPr/>
              <a:t>51</a:t>
            </a:fld>
            <a:endParaRPr lang="en-US" dirty="0"/>
          </a:p>
        </p:txBody>
      </p:sp>
      <p:sp>
        <p:nvSpPr>
          <p:cNvPr id="8" name="Date Placeholder 7"/>
          <p:cNvSpPr>
            <a:spLocks noGrp="1"/>
          </p:cNvSpPr>
          <p:nvPr>
            <p:ph type="dt" sz="half" idx="10"/>
          </p:nvPr>
        </p:nvSpPr>
        <p:spPr/>
        <p:txBody>
          <a:bodyPr/>
          <a:lstStyle/>
          <a:p>
            <a:fld id="{5ABF3D0E-3AB2-4B70-8AC0-4CF253B929E9}" type="datetime1">
              <a:rPr lang="en-US" smtClean="0"/>
              <a:pPr/>
              <a:t>9/8/2015</a:t>
            </a:fld>
            <a:endParaRPr lang="en-US" dirty="0"/>
          </a:p>
        </p:txBody>
      </p:sp>
      <p:sp>
        <p:nvSpPr>
          <p:cNvPr id="6" name="Footer Placeholder 5"/>
          <p:cNvSpPr>
            <a:spLocks noGrp="1"/>
          </p:cNvSpPr>
          <p:nvPr>
            <p:ph type="ftr" sz="quarter" idx="11"/>
          </p:nvPr>
        </p:nvSpPr>
        <p:spPr/>
        <p:txBody>
          <a:bodyPr/>
          <a:lstStyle/>
          <a:p>
            <a:r>
              <a:rPr lang="en-US" dirty="0" smtClean="0"/>
              <a:t>©2015 California Department of Education - All rights reserved</a:t>
            </a:r>
            <a:endParaRPr lang="en-US" dirty="0"/>
          </a:p>
        </p:txBody>
      </p:sp>
    </p:spTree>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1143000"/>
          </a:xfrm>
        </p:spPr>
        <p:txBody>
          <a:bodyPr vert="horz" wrap="square" lIns="91440" tIns="45720" rIns="91440" bIns="45720" numCol="1" anchorCtr="0" compatLnSpc="1">
            <a:prstTxWarp prst="textNoShape">
              <a:avLst/>
            </a:prstTxWarp>
            <a:noAutofit/>
          </a:bodyPr>
          <a:lstStyle/>
          <a:p>
            <a:pPr eaLnBrk="1" hangingPunct="1">
              <a:defRPr/>
            </a:pPr>
            <a:r>
              <a:rPr lang="en-US" sz="4000" dirty="0" smtClean="0">
                <a:effectLst>
                  <a:outerShdw blurRad="38100" dist="38100" dir="2700000" algn="tl">
                    <a:srgbClr val="DDDDDD"/>
                  </a:outerShdw>
                </a:effectLst>
                <a:latin typeface="Arial" pitchFamily="-65" charset="0"/>
                <a:ea typeface="Arial" pitchFamily="-65" charset="0"/>
                <a:cs typeface="Arial" pitchFamily="-65" charset="0"/>
              </a:rPr>
              <a:t>Overview of DRDP (2015)</a:t>
            </a:r>
            <a:endParaRPr lang="en-US" sz="1000" dirty="0">
              <a:effectLst>
                <a:outerShdw blurRad="38100" dist="38100" dir="2700000" algn="tl">
                  <a:srgbClr val="DDDDDD"/>
                </a:outerShdw>
              </a:effectLst>
              <a:latin typeface="Arial" pitchFamily="-65" charset="0"/>
              <a:ea typeface="Arial" pitchFamily="-65" charset="0"/>
              <a:cs typeface="Arial" pitchFamily="-65" charset="0"/>
            </a:endParaRPr>
          </a:p>
        </p:txBody>
      </p:sp>
      <p:pic>
        <p:nvPicPr>
          <p:cNvPr id="15363" name="Content Placeholder 10" descr=" baby leaning on pillow&#10;"/>
          <p:cNvPicPr>
            <a:picLocks noGrp="1" noChangeAspect="1"/>
          </p:cNvPicPr>
          <p:nvPr>
            <p:ph idx="1"/>
          </p:nvPr>
        </p:nvPicPr>
        <p:blipFill>
          <a:blip r:embed="rId3" cstate="email"/>
          <a:srcRect/>
          <a:stretch>
            <a:fillRect/>
          </a:stretch>
        </p:blipFill>
        <p:spPr>
          <a:xfrm>
            <a:off x="0" y="1484313"/>
            <a:ext cx="9144000" cy="5468937"/>
          </a:xfrm>
        </p:spPr>
      </p:pic>
      <p:sp>
        <p:nvSpPr>
          <p:cNvPr id="4" name="Date Placeholder 3"/>
          <p:cNvSpPr>
            <a:spLocks noGrp="1"/>
          </p:cNvSpPr>
          <p:nvPr>
            <p:ph type="dt" sz="half" idx="10"/>
          </p:nvPr>
        </p:nvSpPr>
        <p:spPr/>
        <p:txBody>
          <a:bodyPr/>
          <a:lstStyle/>
          <a:p>
            <a:fld id="{FF33CDC5-12EA-4E44-B55A-B9CDFCE5019C}" type="datetime1">
              <a:rPr lang="en-US" smtClean="0"/>
              <a:pPr/>
              <a:t>9/8/2015</a:t>
            </a:fld>
            <a:endParaRPr lang="en-US" dirty="0"/>
          </a:p>
        </p:txBody>
      </p:sp>
      <p:sp>
        <p:nvSpPr>
          <p:cNvPr id="5" name="Slide Number Placeholder 4"/>
          <p:cNvSpPr>
            <a:spLocks noGrp="1"/>
          </p:cNvSpPr>
          <p:nvPr>
            <p:ph type="sldNum" sz="quarter" idx="12"/>
          </p:nvPr>
        </p:nvSpPr>
        <p:spPr/>
        <p:txBody>
          <a:bodyPr/>
          <a:lstStyle/>
          <a:p>
            <a:fld id="{2BF1E6B0-A63A-4C28-AA28-E4DFECAC8348}" type="slidenum">
              <a:rPr lang="en-US" smtClean="0"/>
              <a:pPr/>
              <a:t>6</a:t>
            </a:fld>
            <a:endParaRPr lang="en-US" dirty="0"/>
          </a:p>
        </p:txBody>
      </p:sp>
      <p:sp>
        <p:nvSpPr>
          <p:cNvPr id="6" name="Footer Placeholder 5"/>
          <p:cNvSpPr>
            <a:spLocks noGrp="1"/>
          </p:cNvSpPr>
          <p:nvPr>
            <p:ph type="ftr" sz="quarter" idx="11"/>
          </p:nvPr>
        </p:nvSpPr>
        <p:spPr/>
        <p:txBody>
          <a:bodyPr/>
          <a:lstStyle/>
          <a:p>
            <a:r>
              <a:rPr lang="en-US" dirty="0" smtClean="0"/>
              <a:t>©2015 California Department of Education - All rights reserved</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Rectangle 2"/>
          <p:cNvSpPr>
            <a:spLocks noGrp="1" noChangeArrowheads="1"/>
          </p:cNvSpPr>
          <p:nvPr>
            <p:ph type="title"/>
          </p:nvPr>
        </p:nvSpPr>
        <p:spPr>
          <a:xfrm>
            <a:off x="609600" y="274638"/>
            <a:ext cx="7848600" cy="1143000"/>
          </a:xfrm>
        </p:spPr>
        <p:txBody>
          <a:bodyPr vert="horz" wrap="square" lIns="91440" tIns="45720" rIns="91440" bIns="45720" numCol="1" anchorCtr="0" compatLnSpc="1">
            <a:prstTxWarp prst="textNoShape">
              <a:avLst/>
            </a:prstTxWarp>
          </a:bodyPr>
          <a:lstStyle/>
          <a:p>
            <a:pPr eaLnBrk="1" hangingPunct="1">
              <a:defRPr/>
            </a:pPr>
            <a:r>
              <a:rPr lang="en-US" sz="4000" dirty="0">
                <a:effectLst>
                  <a:outerShdw blurRad="38100" dist="38100" dir="2700000" algn="tl">
                    <a:srgbClr val="DDDDDD"/>
                  </a:outerShdw>
                </a:effectLst>
                <a:latin typeface="Arial" charset="0"/>
                <a:ea typeface="ＭＳ Ｐゴシック" charset="0"/>
                <a:cs typeface="Arial" charset="0"/>
              </a:rPr>
              <a:t>What is the DRDP?</a:t>
            </a:r>
          </a:p>
        </p:txBody>
      </p:sp>
      <p:sp>
        <p:nvSpPr>
          <p:cNvPr id="23555" name="Rectangle 3"/>
          <p:cNvSpPr>
            <a:spLocks noGrp="1" noChangeArrowheads="1"/>
          </p:cNvSpPr>
          <p:nvPr>
            <p:ph idx="1"/>
          </p:nvPr>
        </p:nvSpPr>
        <p:spPr>
          <a:xfrm>
            <a:off x="533400" y="1524000"/>
            <a:ext cx="8305800" cy="4252913"/>
          </a:xfrm>
        </p:spPr>
        <p:txBody>
          <a:bodyPr/>
          <a:lstStyle/>
          <a:p>
            <a:pPr eaLnBrk="1" hangingPunct="1">
              <a:buFont typeface="Arial" charset="0"/>
              <a:buChar char="•"/>
            </a:pPr>
            <a:r>
              <a:rPr lang="en-US" sz="3000" dirty="0" smtClean="0">
                <a:latin typeface="Arial" charset="0"/>
                <a:cs typeface="Arial" charset="0"/>
              </a:rPr>
              <a:t>Individual child assessment</a:t>
            </a:r>
          </a:p>
          <a:p>
            <a:pPr eaLnBrk="1" hangingPunct="1">
              <a:buFont typeface="Arial" charset="0"/>
              <a:buChar char="•"/>
            </a:pPr>
            <a:r>
              <a:rPr lang="en-US" sz="3000" dirty="0" smtClean="0">
                <a:latin typeface="Arial" charset="0"/>
                <a:cs typeface="Arial" charset="0"/>
              </a:rPr>
              <a:t>Observation-based assessment tool</a:t>
            </a:r>
          </a:p>
          <a:p>
            <a:pPr eaLnBrk="1" hangingPunct="1">
              <a:buFont typeface="Arial" charset="0"/>
              <a:buChar char="•"/>
            </a:pPr>
            <a:r>
              <a:rPr lang="en-US" sz="3000" dirty="0" smtClean="0">
                <a:latin typeface="Arial" charset="0"/>
                <a:cs typeface="Arial" charset="0"/>
              </a:rPr>
              <a:t>Based in developmental research and theory</a:t>
            </a:r>
          </a:p>
          <a:p>
            <a:pPr eaLnBrk="1" hangingPunct="1">
              <a:buFont typeface="Arial" charset="0"/>
              <a:buChar char="•"/>
            </a:pPr>
            <a:r>
              <a:rPr lang="en-US" sz="3000" dirty="0" smtClean="0">
                <a:latin typeface="Arial" charset="0"/>
                <a:cs typeface="Arial" charset="0"/>
              </a:rPr>
              <a:t>Includes developmental sequences of behavior</a:t>
            </a:r>
          </a:p>
          <a:p>
            <a:pPr eaLnBrk="1" hangingPunct="1">
              <a:buFont typeface="Arial" charset="0"/>
              <a:buChar char="•"/>
            </a:pPr>
            <a:r>
              <a:rPr lang="en-US" sz="3000" dirty="0" smtClean="0">
                <a:latin typeface="Arial" charset="0"/>
                <a:cs typeface="Arial" charset="0"/>
              </a:rPr>
              <a:t>Based on ongoing activities and routines in the early care and education setting with familiar adults </a:t>
            </a:r>
          </a:p>
          <a:p>
            <a:pPr eaLnBrk="1" hangingPunct="1">
              <a:buFont typeface="Arial" charset="0"/>
              <a:buChar char="•"/>
            </a:pPr>
            <a:endParaRPr lang="en-US" sz="3000" dirty="0" smtClean="0">
              <a:latin typeface="Arial" charset="0"/>
              <a:cs typeface="Arial" charset="0"/>
            </a:endParaRPr>
          </a:p>
          <a:p>
            <a:pPr eaLnBrk="1" hangingPunct="1"/>
            <a:endParaRPr lang="en-US" sz="3000" dirty="0" smtClean="0">
              <a:latin typeface="Arial" charset="0"/>
              <a:cs typeface="Arial" charset="0"/>
            </a:endParaRPr>
          </a:p>
        </p:txBody>
      </p:sp>
      <p:sp>
        <p:nvSpPr>
          <p:cNvPr id="5" name="Footer Placeholder 4"/>
          <p:cNvSpPr>
            <a:spLocks noGrp="1"/>
          </p:cNvSpPr>
          <p:nvPr>
            <p:ph type="ftr" sz="quarter" idx="11"/>
          </p:nvPr>
        </p:nvSpPr>
        <p:spPr/>
        <p:txBody>
          <a:bodyPr/>
          <a:lstStyle/>
          <a:p>
            <a:r>
              <a:rPr lang="en-US" dirty="0" smtClean="0"/>
              <a:t>©2015 California Department of Education - All rights reserved</a:t>
            </a:r>
            <a:endParaRPr lang="en-US" dirty="0"/>
          </a:p>
        </p:txBody>
      </p:sp>
      <p:sp>
        <p:nvSpPr>
          <p:cNvPr id="6" name="Slide Number Placeholder 5"/>
          <p:cNvSpPr>
            <a:spLocks noGrp="1"/>
          </p:cNvSpPr>
          <p:nvPr>
            <p:ph type="sldNum" sz="quarter" idx="12"/>
          </p:nvPr>
        </p:nvSpPr>
        <p:spPr/>
        <p:txBody>
          <a:bodyPr/>
          <a:lstStyle/>
          <a:p>
            <a:fld id="{2BF1E6B0-A63A-4C28-AA28-E4DFECAC8348}" type="slidenum">
              <a:rPr lang="en-US" smtClean="0"/>
              <a:pPr/>
              <a:t>7</a:t>
            </a:fld>
            <a:endParaRPr lang="en-US" dirty="0"/>
          </a:p>
        </p:txBody>
      </p:sp>
      <p:sp>
        <p:nvSpPr>
          <p:cNvPr id="7" name="Date Placeholder 6"/>
          <p:cNvSpPr>
            <a:spLocks noGrp="1"/>
          </p:cNvSpPr>
          <p:nvPr>
            <p:ph type="dt" sz="half" idx="10"/>
          </p:nvPr>
        </p:nvSpPr>
        <p:spPr/>
        <p:txBody>
          <a:bodyPr/>
          <a:lstStyle/>
          <a:p>
            <a:fld id="{D0D17AD1-13C4-44C3-9F54-0C6BFEEC5951}" type="datetime1">
              <a:rPr lang="en-US" smtClean="0"/>
              <a:pPr/>
              <a:t>9/8/2015</a:t>
            </a:fld>
            <a:endParaRPr lang="en-US" dirty="0"/>
          </a:p>
        </p:txBody>
      </p:sp>
    </p:spTree>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descr="IT 6_29_10F cover.jpg"/>
          <p:cNvPicPr>
            <a:picLocks noGrp="1" noChangeAspect="1"/>
          </p:cNvPicPr>
          <p:nvPr>
            <p:ph idx="1"/>
          </p:nvPr>
        </p:nvPicPr>
        <p:blipFill>
          <a:blip r:embed="rId3" cstate="email"/>
          <a:stretch>
            <a:fillRect/>
          </a:stretch>
        </p:blipFill>
        <p:spPr bwMode="auto">
          <a:xfrm>
            <a:off x="457200" y="1295400"/>
            <a:ext cx="2660904" cy="1981200"/>
          </a:xfrm>
          <a:prstGeom prst="rect">
            <a:avLst/>
          </a:prstGeom>
          <a:ln>
            <a:solidFill>
              <a:schemeClr val="bg1">
                <a:lumMod val="50000"/>
              </a:schemeClr>
            </a:solidFill>
          </a:ln>
        </p:spPr>
      </p:pic>
      <p:sp>
        <p:nvSpPr>
          <p:cNvPr id="3" name="Title 2"/>
          <p:cNvSpPr>
            <a:spLocks noGrp="1"/>
          </p:cNvSpPr>
          <p:nvPr>
            <p:ph type="title"/>
          </p:nvPr>
        </p:nvSpPr>
        <p:spPr>
          <a:xfrm>
            <a:off x="533400" y="381000"/>
            <a:ext cx="8229600" cy="1143000"/>
          </a:xfrm>
        </p:spPr>
        <p:txBody>
          <a:bodyPr vert="horz" wrap="square" lIns="91440" tIns="45720" rIns="91440" bIns="45720" numCol="1" anchorCtr="0" compatLnSpc="1">
            <a:prstTxWarp prst="textNoShape">
              <a:avLst/>
            </a:prstTxWarp>
            <a:noAutofit/>
          </a:bodyPr>
          <a:lstStyle/>
          <a:p>
            <a:r>
              <a:rPr lang="en-US" sz="3600" dirty="0" smtClean="0">
                <a:effectLst>
                  <a:outerShdw blurRad="38100" dist="38100" dir="2700000" algn="tl">
                    <a:srgbClr val="C0C0C0"/>
                  </a:outerShdw>
                </a:effectLst>
                <a:latin typeface="Arial" charset="0"/>
                <a:cs typeface="Arial" charset="0"/>
              </a:rPr>
              <a:t>DRDP (2015)</a:t>
            </a:r>
            <a:br>
              <a:rPr lang="en-US" sz="3600" dirty="0" smtClean="0">
                <a:effectLst>
                  <a:outerShdw blurRad="38100" dist="38100" dir="2700000" algn="tl">
                    <a:srgbClr val="C0C0C0"/>
                  </a:outerShdw>
                </a:effectLst>
                <a:latin typeface="Arial" charset="0"/>
                <a:cs typeface="Arial" charset="0"/>
              </a:rPr>
            </a:br>
            <a:r>
              <a:rPr lang="en-US" sz="3600" dirty="0" smtClean="0">
                <a:effectLst>
                  <a:outerShdw blurRad="38100" dist="38100" dir="2700000" algn="tl">
                    <a:srgbClr val="C0C0C0"/>
                  </a:outerShdw>
                </a:effectLst>
                <a:latin typeface="Arial" charset="0"/>
                <a:cs typeface="Arial" charset="0"/>
              </a:rPr>
              <a:t>Implementation in 2015</a:t>
            </a:r>
            <a:r>
              <a:rPr lang="en-US" sz="3600" b="1" dirty="0" smtClean="0">
                <a:effectLst>
                  <a:outerShdw blurRad="38100" dist="38100" dir="2700000" algn="tl">
                    <a:schemeClr val="tx1"/>
                  </a:outerShdw>
                </a:effectLst>
                <a:latin typeface="Arial" charset="0"/>
                <a:cs typeface="Arial" charset="0"/>
              </a:rPr>
              <a:t/>
            </a:r>
            <a:br>
              <a:rPr lang="en-US" sz="3600" b="1" dirty="0" smtClean="0">
                <a:effectLst>
                  <a:outerShdw blurRad="38100" dist="38100" dir="2700000" algn="tl">
                    <a:schemeClr val="tx1"/>
                  </a:outerShdw>
                </a:effectLst>
                <a:latin typeface="Arial" charset="0"/>
                <a:cs typeface="Arial" charset="0"/>
              </a:rPr>
            </a:br>
            <a:endParaRPr lang="en-US" sz="3600" b="1" dirty="0" smtClean="0">
              <a:effectLst>
                <a:outerShdw blurRad="38100" dist="38100" dir="2700000" algn="tl">
                  <a:schemeClr val="tx1"/>
                </a:outerShdw>
              </a:effectLst>
              <a:latin typeface="Arial" charset="0"/>
              <a:cs typeface="Arial" charset="0"/>
            </a:endParaRPr>
          </a:p>
        </p:txBody>
      </p:sp>
      <p:pic>
        <p:nvPicPr>
          <p:cNvPr id="46085" name="Picture 8" descr="DRDP2015_FieldStudy_Cover_PS FINALmod.jpg"/>
          <p:cNvPicPr>
            <a:picLocks noChangeAspect="1"/>
          </p:cNvPicPr>
          <p:nvPr/>
        </p:nvPicPr>
        <p:blipFill>
          <a:blip r:embed="rId4" cstate="email"/>
          <a:srcRect/>
          <a:stretch>
            <a:fillRect/>
          </a:stretch>
        </p:blipFill>
        <p:spPr bwMode="auto">
          <a:xfrm>
            <a:off x="2819400" y="3962400"/>
            <a:ext cx="2819400" cy="2179638"/>
          </a:xfrm>
          <a:prstGeom prst="rect">
            <a:avLst/>
          </a:prstGeom>
          <a:noFill/>
          <a:ln w="28575">
            <a:solidFill>
              <a:schemeClr val="accent1"/>
            </a:solidFill>
            <a:miter lim="800000"/>
            <a:headEnd/>
            <a:tailEnd/>
          </a:ln>
        </p:spPr>
      </p:pic>
      <p:sp>
        <p:nvSpPr>
          <p:cNvPr id="11" name="Curved Right Arrow 10"/>
          <p:cNvSpPr/>
          <p:nvPr/>
        </p:nvSpPr>
        <p:spPr>
          <a:xfrm>
            <a:off x="1524000" y="3276600"/>
            <a:ext cx="762000" cy="17526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2" name="Curved Left Arrow 11"/>
          <p:cNvSpPr/>
          <p:nvPr/>
        </p:nvSpPr>
        <p:spPr>
          <a:xfrm>
            <a:off x="5943600" y="3276600"/>
            <a:ext cx="762000" cy="16764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pic>
        <p:nvPicPr>
          <p:cNvPr id="21" name="Picture 20" descr="Screen Shot 2013-03-21 at 12.14.21 PM (2).png"/>
          <p:cNvPicPr>
            <a:picLocks noChangeAspect="1"/>
          </p:cNvPicPr>
          <p:nvPr/>
        </p:nvPicPr>
        <p:blipFill>
          <a:blip r:embed="rId5" cstate="email"/>
          <a:srcRect/>
          <a:stretch>
            <a:fillRect/>
          </a:stretch>
        </p:blipFill>
        <p:spPr bwMode="auto">
          <a:xfrm>
            <a:off x="5562600" y="1447800"/>
            <a:ext cx="2590800" cy="1826178"/>
          </a:xfrm>
          <a:prstGeom prst="rect">
            <a:avLst/>
          </a:prstGeom>
          <a:noFill/>
          <a:ln w="3175" cap="sq">
            <a:solidFill>
              <a:srgbClr val="000000"/>
            </a:solidFill>
            <a:miter lim="800000"/>
            <a:headEnd/>
            <a:tailEnd/>
          </a:ln>
          <a:effectLst>
            <a:outerShdw dist="38100" dir="2700000" algn="tl" rotWithShape="0">
              <a:srgbClr val="808080">
                <a:alpha val="42999"/>
              </a:srgbClr>
            </a:outerShdw>
          </a:effectLst>
        </p:spPr>
      </p:pic>
      <p:pic>
        <p:nvPicPr>
          <p:cNvPr id="19" name="Picture 18" descr="PS_Final_8-26 cover.jpg"/>
          <p:cNvPicPr>
            <a:picLocks noChangeAspect="1"/>
          </p:cNvPicPr>
          <p:nvPr/>
        </p:nvPicPr>
        <p:blipFill>
          <a:blip r:embed="rId6" cstate="email"/>
          <a:stretch>
            <a:fillRect/>
          </a:stretch>
        </p:blipFill>
        <p:spPr bwMode="auto">
          <a:xfrm>
            <a:off x="3048000" y="1752600"/>
            <a:ext cx="2513076" cy="1943100"/>
          </a:xfrm>
          <a:prstGeom prst="rect">
            <a:avLst/>
          </a:prstGeom>
          <a:ln>
            <a:solidFill>
              <a:schemeClr val="bg1">
                <a:lumMod val="50000"/>
              </a:schemeClr>
            </a:solidFill>
          </a:ln>
        </p:spPr>
      </p:pic>
      <p:sp>
        <p:nvSpPr>
          <p:cNvPr id="16" name="Slide Number Placeholder 15"/>
          <p:cNvSpPr>
            <a:spLocks noGrp="1"/>
          </p:cNvSpPr>
          <p:nvPr>
            <p:ph type="sldNum" sz="quarter" idx="12"/>
          </p:nvPr>
        </p:nvSpPr>
        <p:spPr/>
        <p:txBody>
          <a:bodyPr/>
          <a:lstStyle/>
          <a:p>
            <a:fld id="{2BF1E6B0-A63A-4C28-AA28-E4DFECAC8348}" type="slidenum">
              <a:rPr lang="en-US" smtClean="0"/>
              <a:pPr/>
              <a:t>8</a:t>
            </a:fld>
            <a:endParaRPr lang="en-US" dirty="0"/>
          </a:p>
        </p:txBody>
      </p:sp>
      <p:sp>
        <p:nvSpPr>
          <p:cNvPr id="18" name="Footer Placeholder 17"/>
          <p:cNvSpPr>
            <a:spLocks noGrp="1"/>
          </p:cNvSpPr>
          <p:nvPr>
            <p:ph type="ftr" sz="quarter" idx="11"/>
          </p:nvPr>
        </p:nvSpPr>
        <p:spPr/>
        <p:txBody>
          <a:bodyPr/>
          <a:lstStyle/>
          <a:p>
            <a:r>
              <a:rPr lang="en-US" dirty="0" smtClean="0"/>
              <a:t>©2015 California Department of Education - All rights reserved</a:t>
            </a:r>
            <a:endParaRPr lang="en-US" dirty="0"/>
          </a:p>
        </p:txBody>
      </p:sp>
      <p:sp>
        <p:nvSpPr>
          <p:cNvPr id="20" name="Date Placeholder 19"/>
          <p:cNvSpPr>
            <a:spLocks noGrp="1"/>
          </p:cNvSpPr>
          <p:nvPr>
            <p:ph type="dt" sz="half" idx="10"/>
          </p:nvPr>
        </p:nvSpPr>
        <p:spPr/>
        <p:txBody>
          <a:bodyPr/>
          <a:lstStyle/>
          <a:p>
            <a:fld id="{FBBC064A-BCE3-4F53-87A7-D54D12F8F457}" type="datetime1">
              <a:rPr lang="en-US" smtClean="0"/>
              <a:pPr/>
              <a:t>9/8/2015</a:t>
            </a:fld>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8" descr="common-core-standards.jpg"/>
          <p:cNvPicPr>
            <a:picLocks noChangeAspect="1"/>
          </p:cNvPicPr>
          <p:nvPr/>
        </p:nvPicPr>
        <p:blipFill>
          <a:blip r:embed="rId3" cstate="email"/>
          <a:srcRect/>
          <a:stretch>
            <a:fillRect/>
          </a:stretch>
        </p:blipFill>
        <p:spPr bwMode="auto">
          <a:xfrm>
            <a:off x="2514600" y="5181600"/>
            <a:ext cx="2895600" cy="787400"/>
          </a:xfrm>
          <a:prstGeom prst="rect">
            <a:avLst/>
          </a:prstGeom>
          <a:noFill/>
          <a:ln w="9525">
            <a:noFill/>
            <a:miter lim="800000"/>
            <a:headEnd/>
            <a:tailEnd/>
          </a:ln>
        </p:spPr>
      </p:pic>
      <p:pic>
        <p:nvPicPr>
          <p:cNvPr id="35843" name="Picture 7" descr="Screen Shot 2014-01-05 at 5.52.26 PM.png"/>
          <p:cNvPicPr>
            <a:picLocks noChangeAspect="1"/>
          </p:cNvPicPr>
          <p:nvPr/>
        </p:nvPicPr>
        <p:blipFill>
          <a:blip r:embed="rId4" cstate="email"/>
          <a:srcRect/>
          <a:stretch>
            <a:fillRect/>
          </a:stretch>
        </p:blipFill>
        <p:spPr bwMode="auto">
          <a:xfrm>
            <a:off x="609600" y="762000"/>
            <a:ext cx="2362200" cy="2806700"/>
          </a:xfrm>
          <a:prstGeom prst="rect">
            <a:avLst/>
          </a:prstGeom>
          <a:noFill/>
          <a:ln w="9525">
            <a:noFill/>
            <a:miter lim="800000"/>
            <a:headEnd/>
            <a:tailEnd/>
          </a:ln>
        </p:spPr>
      </p:pic>
      <p:pic>
        <p:nvPicPr>
          <p:cNvPr id="35845" name="Content Placeholder 4" descr="Screen Shot 2014-01-05 at 5.50.56 PM.png"/>
          <p:cNvPicPr>
            <a:picLocks noGrp="1" noChangeAspect="1"/>
          </p:cNvPicPr>
          <p:nvPr>
            <p:ph idx="1"/>
          </p:nvPr>
        </p:nvPicPr>
        <p:blipFill>
          <a:blip r:embed="rId5" cstate="email"/>
          <a:srcRect/>
          <a:stretch>
            <a:fillRect/>
          </a:stretch>
        </p:blipFill>
        <p:spPr>
          <a:xfrm>
            <a:off x="2133600" y="1295400"/>
            <a:ext cx="2400300" cy="3105150"/>
          </a:xfrm>
          <a:ln>
            <a:solidFill>
              <a:schemeClr val="accent1">
                <a:alpha val="58000"/>
              </a:schemeClr>
            </a:solidFill>
          </a:ln>
        </p:spPr>
      </p:pic>
      <p:pic>
        <p:nvPicPr>
          <p:cNvPr id="35846" name="Picture 5" descr="Screen Shot 2014-01-05 at 5.51.14 PM.png"/>
          <p:cNvPicPr>
            <a:picLocks noChangeAspect="1"/>
          </p:cNvPicPr>
          <p:nvPr/>
        </p:nvPicPr>
        <p:blipFill>
          <a:blip r:embed="rId6" cstate="email"/>
          <a:srcRect/>
          <a:stretch>
            <a:fillRect/>
          </a:stretch>
        </p:blipFill>
        <p:spPr bwMode="auto">
          <a:xfrm>
            <a:off x="3657600" y="1905000"/>
            <a:ext cx="2432050" cy="3105150"/>
          </a:xfrm>
          <a:prstGeom prst="rect">
            <a:avLst/>
          </a:prstGeom>
          <a:noFill/>
          <a:ln w="9525">
            <a:solidFill>
              <a:schemeClr val="accent1">
                <a:alpha val="58000"/>
              </a:schemeClr>
            </a:solidFill>
            <a:miter lim="800000"/>
            <a:headEnd/>
            <a:tailEnd/>
          </a:ln>
        </p:spPr>
      </p:pic>
      <p:pic>
        <p:nvPicPr>
          <p:cNvPr id="35847" name="Picture 6" descr="Screen Shot 2014-01-05 at 5.51.48 PM.png"/>
          <p:cNvPicPr>
            <a:picLocks noChangeAspect="1"/>
          </p:cNvPicPr>
          <p:nvPr/>
        </p:nvPicPr>
        <p:blipFill>
          <a:blip r:embed="rId7" cstate="email"/>
          <a:srcRect/>
          <a:stretch>
            <a:fillRect/>
          </a:stretch>
        </p:blipFill>
        <p:spPr bwMode="auto">
          <a:xfrm>
            <a:off x="5638800" y="2438400"/>
            <a:ext cx="2432050" cy="3105150"/>
          </a:xfrm>
          <a:prstGeom prst="rect">
            <a:avLst/>
          </a:prstGeom>
          <a:noFill/>
          <a:ln w="9525">
            <a:solidFill>
              <a:schemeClr val="accent1">
                <a:alpha val="58000"/>
              </a:schemeClr>
            </a:solidFill>
            <a:miter lim="800000"/>
            <a:headEnd/>
            <a:tailEnd/>
          </a:ln>
        </p:spPr>
      </p:pic>
      <p:sp>
        <p:nvSpPr>
          <p:cNvPr id="8" name="Footer Placeholder 7"/>
          <p:cNvSpPr>
            <a:spLocks noGrp="1"/>
          </p:cNvSpPr>
          <p:nvPr>
            <p:ph type="ftr" sz="quarter" idx="11"/>
          </p:nvPr>
        </p:nvSpPr>
        <p:spPr/>
        <p:txBody>
          <a:bodyPr/>
          <a:lstStyle/>
          <a:p>
            <a:r>
              <a:rPr lang="en-US" dirty="0" smtClean="0"/>
              <a:t>©2015 California Department of Education - All rights reserved</a:t>
            </a:r>
            <a:endParaRPr lang="en-US" dirty="0"/>
          </a:p>
        </p:txBody>
      </p:sp>
      <p:sp>
        <p:nvSpPr>
          <p:cNvPr id="9" name="Slide Number Placeholder 8"/>
          <p:cNvSpPr>
            <a:spLocks noGrp="1"/>
          </p:cNvSpPr>
          <p:nvPr>
            <p:ph type="sldNum" sz="quarter" idx="12"/>
          </p:nvPr>
        </p:nvSpPr>
        <p:spPr/>
        <p:txBody>
          <a:bodyPr/>
          <a:lstStyle/>
          <a:p>
            <a:fld id="{2BF1E6B0-A63A-4C28-AA28-E4DFECAC8348}" type="slidenum">
              <a:rPr lang="en-US" smtClean="0"/>
              <a:pPr/>
              <a:t>9</a:t>
            </a:fld>
            <a:endParaRPr lang="en-US" dirty="0"/>
          </a:p>
        </p:txBody>
      </p:sp>
      <p:sp>
        <p:nvSpPr>
          <p:cNvPr id="10" name="Date Placeholder 9"/>
          <p:cNvSpPr>
            <a:spLocks noGrp="1"/>
          </p:cNvSpPr>
          <p:nvPr>
            <p:ph type="dt" sz="half" idx="10"/>
          </p:nvPr>
        </p:nvSpPr>
        <p:spPr/>
        <p:txBody>
          <a:bodyPr/>
          <a:lstStyle/>
          <a:p>
            <a:fld id="{A227284C-AB42-4680-9CE5-9A7D38D4CC79}" type="datetime1">
              <a:rPr lang="en-US" smtClean="0"/>
              <a:pPr/>
              <a:t>9/8/2015</a:t>
            </a:fld>
            <a:endParaRPr lang="en-US" dirty="0"/>
          </a:p>
        </p:txBody>
      </p:sp>
    </p:spTree>
  </p:cSld>
  <p:clrMapOvr>
    <a:masterClrMapping/>
  </p:clrMapOvr>
  <p:transition>
    <p:split orient="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2782</TotalTime>
  <Words>4210</Words>
  <Application>Microsoft Office PowerPoint</Application>
  <PresentationFormat>On-screen Show (4:3)</PresentationFormat>
  <Paragraphs>570</Paragraphs>
  <Slides>51</Slides>
  <Notes>48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3" baseType="lpstr">
      <vt:lpstr>Office Theme</vt:lpstr>
      <vt:lpstr>Acrobat Document</vt:lpstr>
      <vt:lpstr>Welcome to ABACC 2015 Staff Development</vt:lpstr>
      <vt:lpstr>Ice Breaker Human Bingo</vt:lpstr>
      <vt:lpstr> Training Agenda</vt:lpstr>
      <vt:lpstr>Outcomes </vt:lpstr>
      <vt:lpstr>DRDP (2015)  What’s It All About?</vt:lpstr>
      <vt:lpstr>Overview of DRDP (2015)</vt:lpstr>
      <vt:lpstr>What is the DRDP?</vt:lpstr>
      <vt:lpstr>DRDP (2015) Implementation in 2015 </vt:lpstr>
      <vt:lpstr>PowerPoint Presentation</vt:lpstr>
      <vt:lpstr>PowerPoint Presentation</vt:lpstr>
      <vt:lpstr>What’s new in the DRDP (2015) ?</vt:lpstr>
      <vt:lpstr>The DRDP (2015) Instrument</vt:lpstr>
      <vt:lpstr>DRDP (2015) Domains </vt:lpstr>
      <vt:lpstr>Developmental Levels</vt:lpstr>
      <vt:lpstr>DRDP (2015) Continuum of Developmental Levels</vt:lpstr>
      <vt:lpstr>DRDP (2015): A Full Continuum Instrument</vt:lpstr>
      <vt:lpstr>Accommodating the Range of Abilities</vt:lpstr>
      <vt:lpstr>Three Types of Measures</vt:lpstr>
      <vt:lpstr>Full Continuum Measures</vt:lpstr>
      <vt:lpstr>Full Continuum Measures Continued…</vt:lpstr>
      <vt:lpstr>Earlier Development Measures</vt:lpstr>
      <vt:lpstr>Later Development Measures</vt:lpstr>
      <vt:lpstr> DRDP (2015) Navigation Map</vt:lpstr>
      <vt:lpstr> DRDP (2015) Navigation Map</vt:lpstr>
      <vt:lpstr>Collected documentation includes:</vt:lpstr>
      <vt:lpstr>Still Photo Observation</vt:lpstr>
      <vt:lpstr>Definitions: Descriptive and Interpretive</vt:lpstr>
      <vt:lpstr>Build A Structure </vt:lpstr>
      <vt:lpstr>Observers &amp; Group Report</vt:lpstr>
      <vt:lpstr>How do children demonstrate a developmental level is mastered?</vt:lpstr>
      <vt:lpstr>Developmental Level Activity</vt:lpstr>
      <vt:lpstr>PowerPoint Presentation</vt:lpstr>
      <vt:lpstr>A Deeper Look at the Descriptors</vt:lpstr>
      <vt:lpstr>PowerPoint Presentation</vt:lpstr>
      <vt:lpstr>“OR”</vt:lpstr>
      <vt:lpstr>PowerPoint Presentation</vt:lpstr>
      <vt:lpstr>PowerPoint Presentation</vt:lpstr>
      <vt:lpstr>Resources </vt:lpstr>
      <vt:lpstr>DRDP (2015) Module </vt:lpstr>
      <vt:lpstr>Completing the Assessment</vt:lpstr>
      <vt:lpstr>DRDPtech</vt:lpstr>
      <vt:lpstr>According to Our Data</vt:lpstr>
      <vt:lpstr>DRDPtech Resources </vt:lpstr>
      <vt:lpstr>Putting It All Together </vt:lpstr>
      <vt:lpstr>Use Frameworks as a Resource</vt:lpstr>
      <vt:lpstr>Curriculum Framework in CECO</vt:lpstr>
      <vt:lpstr>Resources </vt:lpstr>
      <vt:lpstr>California Early Childhood Online (CECO)</vt:lpstr>
      <vt:lpstr>Training Opportunities</vt:lpstr>
      <vt:lpstr> Questions??</vt:lpstr>
      <vt:lpstr>Thank you!!</vt:lpstr>
    </vt:vector>
  </TitlesOfParts>
  <Company>WestEd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stherri</dc:creator>
  <cp:lastModifiedBy>Goodrich, James D.</cp:lastModifiedBy>
  <cp:revision>122</cp:revision>
  <cp:lastPrinted>2015-09-08T21:04:42Z</cp:lastPrinted>
  <dcterms:created xsi:type="dcterms:W3CDTF">2015-04-03T12:27:37Z</dcterms:created>
  <dcterms:modified xsi:type="dcterms:W3CDTF">2015-09-08T21:12:54Z</dcterms:modified>
</cp:coreProperties>
</file>