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51"/>
  </p:notesMasterIdLst>
  <p:handoutMasterIdLst>
    <p:handoutMasterId r:id="rId52"/>
  </p:handoutMasterIdLst>
  <p:sldIdLst>
    <p:sldId id="749" r:id="rId11"/>
    <p:sldId id="267" r:id="rId12"/>
    <p:sldId id="752" r:id="rId13"/>
    <p:sldId id="686" r:id="rId14"/>
    <p:sldId id="687" r:id="rId15"/>
    <p:sldId id="734" r:id="rId16"/>
    <p:sldId id="689" r:id="rId17"/>
    <p:sldId id="736" r:id="rId18"/>
    <p:sldId id="691" r:id="rId19"/>
    <p:sldId id="692" r:id="rId20"/>
    <p:sldId id="737" r:id="rId21"/>
    <p:sldId id="739" r:id="rId22"/>
    <p:sldId id="696" r:id="rId23"/>
    <p:sldId id="740" r:id="rId24"/>
    <p:sldId id="753" r:id="rId25"/>
    <p:sldId id="701" r:id="rId26"/>
    <p:sldId id="743" r:id="rId27"/>
    <p:sldId id="744" r:id="rId28"/>
    <p:sldId id="746" r:id="rId29"/>
    <p:sldId id="703"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Lst>
  <p:sldSz cx="9144000" cy="6858000" type="screen4x3"/>
  <p:notesSz cx="7315200" cy="96012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B21"/>
    <a:srgbClr val="990000"/>
    <a:srgbClr val="EAEAEA"/>
    <a:srgbClr val="FAF5C9"/>
    <a:srgbClr val="0000CC"/>
    <a:srgbClr val="196E78"/>
    <a:srgbClr val="800000"/>
    <a:srgbClr val="FFD5D5"/>
    <a:srgbClr val="FFC5C5"/>
    <a:srgbClr val="AAF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4162" autoAdjust="0"/>
  </p:normalViewPr>
  <p:slideViewPr>
    <p:cSldViewPr>
      <p:cViewPr varScale="1">
        <p:scale>
          <a:sx n="58" d="100"/>
          <a:sy n="58" d="100"/>
        </p:scale>
        <p:origin x="1700" y="40"/>
      </p:cViewPr>
      <p:guideLst>
        <p:guide orient="horz" pos="2160"/>
        <p:guide pos="2880"/>
      </p:guideLst>
    </p:cSldViewPr>
  </p:slideViewPr>
  <p:outlineViewPr>
    <p:cViewPr>
      <p:scale>
        <a:sx n="33" d="100"/>
        <a:sy n="33" d="100"/>
      </p:scale>
      <p:origin x="0" y="-34260"/>
    </p:cViewPr>
  </p:outlineViewPr>
  <p:notesTextViewPr>
    <p:cViewPr>
      <p:scale>
        <a:sx n="100" d="100"/>
        <a:sy n="100" d="100"/>
      </p:scale>
      <p:origin x="0" y="0"/>
    </p:cViewPr>
  </p:notesTextViewPr>
  <p:sorterViewPr>
    <p:cViewPr>
      <p:scale>
        <a:sx n="70" d="100"/>
        <a:sy n="70" d="100"/>
      </p:scale>
      <p:origin x="0" y="-10720"/>
    </p:cViewPr>
  </p:sorterViewPr>
  <p:notesViewPr>
    <p:cSldViewPr>
      <p:cViewPr varScale="1">
        <p:scale>
          <a:sx n="81" d="100"/>
          <a:sy n="81" d="100"/>
        </p:scale>
        <p:origin x="291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938E350-4342-403D-8D13-1A10B6C0D3F4}" type="datetimeFigureOut">
              <a:rPr lang="en-IN" smtClean="0"/>
              <a:t>24-03-2022</a:t>
            </a:fld>
            <a:endParaRPr lang="en-IN"/>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FB01851-8AEF-4C54-BB48-BE5114CA9A03}" type="slidenum">
              <a:rPr lang="en-IN" smtClean="0"/>
              <a:t>‹#›</a:t>
            </a:fld>
            <a:endParaRPr lang="en-IN"/>
          </a:p>
        </p:txBody>
      </p:sp>
    </p:spTree>
    <p:extLst>
      <p:ext uri="{BB962C8B-B14F-4D97-AF65-F5344CB8AC3E}">
        <p14:creationId xmlns:p14="http://schemas.microsoft.com/office/powerpoint/2010/main" val="100153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t>3/24/2022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333857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21</a:t>
            </a:fld>
            <a:endParaRPr lang="en-US" dirty="0"/>
          </a:p>
        </p:txBody>
      </p:sp>
    </p:spTree>
    <p:extLst>
      <p:ext uri="{BB962C8B-B14F-4D97-AF65-F5344CB8AC3E}">
        <p14:creationId xmlns:p14="http://schemas.microsoft.com/office/powerpoint/2010/main" val="120550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22</a:t>
            </a:fld>
            <a:endParaRPr lang="en-US" dirty="0"/>
          </a:p>
        </p:txBody>
      </p:sp>
    </p:spTree>
    <p:extLst>
      <p:ext uri="{BB962C8B-B14F-4D97-AF65-F5344CB8AC3E}">
        <p14:creationId xmlns:p14="http://schemas.microsoft.com/office/powerpoint/2010/main" val="19340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23</a:t>
            </a:fld>
            <a:endParaRPr lang="en-US" dirty="0"/>
          </a:p>
        </p:txBody>
      </p:sp>
    </p:spTree>
    <p:extLst>
      <p:ext uri="{BB962C8B-B14F-4D97-AF65-F5344CB8AC3E}">
        <p14:creationId xmlns:p14="http://schemas.microsoft.com/office/powerpoint/2010/main" val="3612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24</a:t>
            </a:fld>
            <a:endParaRPr lang="en-US" dirty="0"/>
          </a:p>
        </p:txBody>
      </p:sp>
    </p:spTree>
    <p:extLst>
      <p:ext uri="{BB962C8B-B14F-4D97-AF65-F5344CB8AC3E}">
        <p14:creationId xmlns:p14="http://schemas.microsoft.com/office/powerpoint/2010/main" val="958683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25</a:t>
            </a:fld>
            <a:endParaRPr lang="en-US" dirty="0"/>
          </a:p>
        </p:txBody>
      </p:sp>
    </p:spTree>
    <p:extLst>
      <p:ext uri="{BB962C8B-B14F-4D97-AF65-F5344CB8AC3E}">
        <p14:creationId xmlns:p14="http://schemas.microsoft.com/office/powerpoint/2010/main" val="404870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26</a:t>
            </a:fld>
            <a:endParaRPr lang="en-US" dirty="0"/>
          </a:p>
        </p:txBody>
      </p:sp>
    </p:spTree>
    <p:extLst>
      <p:ext uri="{BB962C8B-B14F-4D97-AF65-F5344CB8AC3E}">
        <p14:creationId xmlns:p14="http://schemas.microsoft.com/office/powerpoint/2010/main" val="135932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27</a:t>
            </a:fld>
            <a:endParaRPr lang="en-US" dirty="0"/>
          </a:p>
        </p:txBody>
      </p:sp>
    </p:spTree>
    <p:extLst>
      <p:ext uri="{BB962C8B-B14F-4D97-AF65-F5344CB8AC3E}">
        <p14:creationId xmlns:p14="http://schemas.microsoft.com/office/powerpoint/2010/main" val="112748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28</a:t>
            </a:fld>
            <a:endParaRPr lang="en-US" dirty="0"/>
          </a:p>
        </p:txBody>
      </p:sp>
    </p:spTree>
    <p:extLst>
      <p:ext uri="{BB962C8B-B14F-4D97-AF65-F5344CB8AC3E}">
        <p14:creationId xmlns:p14="http://schemas.microsoft.com/office/powerpoint/2010/main" val="160387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29</a:t>
            </a:fld>
            <a:endParaRPr lang="en-US" dirty="0"/>
          </a:p>
        </p:txBody>
      </p:sp>
    </p:spTree>
    <p:extLst>
      <p:ext uri="{BB962C8B-B14F-4D97-AF65-F5344CB8AC3E}">
        <p14:creationId xmlns:p14="http://schemas.microsoft.com/office/powerpoint/2010/main" val="261003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30</a:t>
            </a:fld>
            <a:endParaRPr lang="en-US" dirty="0"/>
          </a:p>
        </p:txBody>
      </p:sp>
    </p:spTree>
    <p:extLst>
      <p:ext uri="{BB962C8B-B14F-4D97-AF65-F5344CB8AC3E}">
        <p14:creationId xmlns:p14="http://schemas.microsoft.com/office/powerpoint/2010/main" val="334127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a:t>
            </a:fld>
            <a:endParaRPr lang="en-US" dirty="0"/>
          </a:p>
        </p:txBody>
      </p:sp>
    </p:spTree>
    <p:extLst>
      <p:ext uri="{BB962C8B-B14F-4D97-AF65-F5344CB8AC3E}">
        <p14:creationId xmlns:p14="http://schemas.microsoft.com/office/powerpoint/2010/main" val="259409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31</a:t>
            </a:fld>
            <a:endParaRPr lang="en-US" dirty="0"/>
          </a:p>
        </p:txBody>
      </p:sp>
    </p:spTree>
    <p:extLst>
      <p:ext uri="{BB962C8B-B14F-4D97-AF65-F5344CB8AC3E}">
        <p14:creationId xmlns:p14="http://schemas.microsoft.com/office/powerpoint/2010/main" val="286638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32</a:t>
            </a:fld>
            <a:endParaRPr lang="en-US" dirty="0"/>
          </a:p>
        </p:txBody>
      </p:sp>
    </p:spTree>
    <p:extLst>
      <p:ext uri="{BB962C8B-B14F-4D97-AF65-F5344CB8AC3E}">
        <p14:creationId xmlns:p14="http://schemas.microsoft.com/office/powerpoint/2010/main" val="241079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33</a:t>
            </a:fld>
            <a:endParaRPr lang="en-US" dirty="0"/>
          </a:p>
        </p:txBody>
      </p:sp>
    </p:spTree>
    <p:extLst>
      <p:ext uri="{BB962C8B-B14F-4D97-AF65-F5344CB8AC3E}">
        <p14:creationId xmlns:p14="http://schemas.microsoft.com/office/powerpoint/2010/main" val="2894433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34</a:t>
            </a:fld>
            <a:endParaRPr lang="en-US" dirty="0"/>
          </a:p>
        </p:txBody>
      </p:sp>
    </p:spTree>
    <p:extLst>
      <p:ext uri="{BB962C8B-B14F-4D97-AF65-F5344CB8AC3E}">
        <p14:creationId xmlns:p14="http://schemas.microsoft.com/office/powerpoint/2010/main" val="201736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35</a:t>
            </a:fld>
            <a:endParaRPr lang="en-US" dirty="0"/>
          </a:p>
        </p:txBody>
      </p:sp>
    </p:spTree>
    <p:extLst>
      <p:ext uri="{BB962C8B-B14F-4D97-AF65-F5344CB8AC3E}">
        <p14:creationId xmlns:p14="http://schemas.microsoft.com/office/powerpoint/2010/main" val="3245093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36</a:t>
            </a:fld>
            <a:endParaRPr lang="en-US" dirty="0"/>
          </a:p>
        </p:txBody>
      </p:sp>
    </p:spTree>
    <p:extLst>
      <p:ext uri="{BB962C8B-B14F-4D97-AF65-F5344CB8AC3E}">
        <p14:creationId xmlns:p14="http://schemas.microsoft.com/office/powerpoint/2010/main" val="1576922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37</a:t>
            </a:fld>
            <a:endParaRPr lang="en-US" dirty="0"/>
          </a:p>
        </p:txBody>
      </p:sp>
    </p:spTree>
    <p:extLst>
      <p:ext uri="{BB962C8B-B14F-4D97-AF65-F5344CB8AC3E}">
        <p14:creationId xmlns:p14="http://schemas.microsoft.com/office/powerpoint/2010/main" val="970242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38</a:t>
            </a:fld>
            <a:endParaRPr lang="en-US" dirty="0"/>
          </a:p>
        </p:txBody>
      </p:sp>
    </p:spTree>
    <p:extLst>
      <p:ext uri="{BB962C8B-B14F-4D97-AF65-F5344CB8AC3E}">
        <p14:creationId xmlns:p14="http://schemas.microsoft.com/office/powerpoint/2010/main" val="115683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39</a:t>
            </a:fld>
            <a:endParaRPr lang="en-US" dirty="0"/>
          </a:p>
        </p:txBody>
      </p:sp>
    </p:spTree>
    <p:extLst>
      <p:ext uri="{BB962C8B-B14F-4D97-AF65-F5344CB8AC3E}">
        <p14:creationId xmlns:p14="http://schemas.microsoft.com/office/powerpoint/2010/main" val="249077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40</a:t>
            </a:fld>
            <a:endParaRPr lang="en-US" dirty="0"/>
          </a:p>
        </p:txBody>
      </p:sp>
    </p:spTree>
    <p:extLst>
      <p:ext uri="{BB962C8B-B14F-4D97-AF65-F5344CB8AC3E}">
        <p14:creationId xmlns:p14="http://schemas.microsoft.com/office/powerpoint/2010/main" val="400373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5</a:t>
            </a:fld>
            <a:endParaRPr lang="en-US" dirty="0"/>
          </a:p>
        </p:txBody>
      </p:sp>
    </p:spTree>
    <p:extLst>
      <p:ext uri="{BB962C8B-B14F-4D97-AF65-F5344CB8AC3E}">
        <p14:creationId xmlns:p14="http://schemas.microsoft.com/office/powerpoint/2010/main" val="412566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7</a:t>
            </a:fld>
            <a:endParaRPr lang="en-US" dirty="0"/>
          </a:p>
        </p:txBody>
      </p:sp>
    </p:spTree>
    <p:extLst>
      <p:ext uri="{BB962C8B-B14F-4D97-AF65-F5344CB8AC3E}">
        <p14:creationId xmlns:p14="http://schemas.microsoft.com/office/powerpoint/2010/main" val="9191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9</a:t>
            </a:fld>
            <a:endParaRPr lang="en-US" dirty="0"/>
          </a:p>
        </p:txBody>
      </p:sp>
    </p:spTree>
    <p:extLst>
      <p:ext uri="{BB962C8B-B14F-4D97-AF65-F5344CB8AC3E}">
        <p14:creationId xmlns:p14="http://schemas.microsoft.com/office/powerpoint/2010/main" val="69100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10</a:t>
            </a:fld>
            <a:endParaRPr lang="en-US" dirty="0"/>
          </a:p>
        </p:txBody>
      </p:sp>
    </p:spTree>
    <p:extLst>
      <p:ext uri="{BB962C8B-B14F-4D97-AF65-F5344CB8AC3E}">
        <p14:creationId xmlns:p14="http://schemas.microsoft.com/office/powerpoint/2010/main" val="361185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13</a:t>
            </a:fld>
            <a:endParaRPr lang="en-US" dirty="0"/>
          </a:p>
        </p:txBody>
      </p:sp>
    </p:spTree>
    <p:extLst>
      <p:ext uri="{BB962C8B-B14F-4D97-AF65-F5344CB8AC3E}">
        <p14:creationId xmlns:p14="http://schemas.microsoft.com/office/powerpoint/2010/main" val="397609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16</a:t>
            </a:fld>
            <a:endParaRPr lang="en-US" dirty="0"/>
          </a:p>
        </p:txBody>
      </p:sp>
    </p:spTree>
    <p:extLst>
      <p:ext uri="{BB962C8B-B14F-4D97-AF65-F5344CB8AC3E}">
        <p14:creationId xmlns:p14="http://schemas.microsoft.com/office/powerpoint/2010/main" val="422801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20</a:t>
            </a:fld>
            <a:endParaRPr lang="en-US" dirty="0"/>
          </a:p>
        </p:txBody>
      </p:sp>
    </p:spTree>
    <p:extLst>
      <p:ext uri="{BB962C8B-B14F-4D97-AF65-F5344CB8AC3E}">
        <p14:creationId xmlns:p14="http://schemas.microsoft.com/office/powerpoint/2010/main" val="73140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Source Sans Pro Light" charset="0"/>
                <a:ea typeface="Source Sans Pro Light" charset="0"/>
                <a:cs typeface="Source Sans Pro Light" charset="0"/>
              </a:defRPr>
            </a:lvl1pPr>
          </a:lstStyle>
          <a:p>
            <a:r>
              <a:rPr lang="en-US" dirty="0"/>
              <a:t>Click to Edit Book Title</a:t>
            </a:r>
          </a:p>
        </p:txBody>
      </p:sp>
      <p:sp>
        <p:nvSpPr>
          <p:cNvPr id="25" name="Edition"/>
          <p:cNvSpPr>
            <a:spLocks noGrp="1"/>
          </p:cNvSpPr>
          <p:nvPr>
            <p:ph sz="quarter" idx="17" hasCustomPrompt="1"/>
          </p:nvPr>
        </p:nvSpPr>
        <p:spPr>
          <a:xfrm>
            <a:off x="152400" y="1752600"/>
            <a:ext cx="8839200" cy="6096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27" name="Author"/>
          <p:cNvSpPr>
            <a:spLocks noGrp="1"/>
          </p:cNvSpPr>
          <p:nvPr>
            <p:ph sz="quarter" idx="18" hasCustomPrompt="1"/>
          </p:nvPr>
        </p:nvSpPr>
        <p:spPr>
          <a:xfrm>
            <a:off x="152400" y="2362200"/>
            <a:ext cx="8839200" cy="685800"/>
          </a:xfrm>
          <a:prstGeom prst="rect">
            <a:avLst/>
          </a:prstGeom>
        </p:spPr>
        <p:txBody>
          <a:bodyPr/>
          <a:lstStyle>
            <a:lvl1pPr marL="0" indent="0" algn="ctr">
              <a:buNone/>
              <a:defRPr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b="0" i="0" dirty="0">
                <a:latin typeface="Source Sans Pro" charset="0"/>
                <a:ea typeface="Source Sans Pro" charset="0"/>
                <a:cs typeface="Source Sans Pro" charset="0"/>
              </a:rPr>
              <a:t>David Klein</a:t>
            </a:r>
            <a:endParaRPr lang="en-US" dirty="0"/>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vl2pPr marL="1143000" indent="-292608">
              <a:buClr>
                <a:schemeClr val="accent2"/>
              </a:buClr>
              <a:defRPr sz="2600" b="0" i="0" baseline="0">
                <a:latin typeface="Calibri" panose="020F0502020204030204" pitchFamily="34" charset="0"/>
                <a:ea typeface="Calibri" panose="020F0502020204030204" pitchFamily="34" charset="0"/>
                <a:cs typeface="Calibri" panose="020F0502020204030204" pitchFamily="34"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6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a:t>Copyright ©2018 John Wiley &amp; Son, Inc. </a:t>
            </a:r>
          </a:p>
        </p:txBody>
      </p:sp>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Chapter Outline</a:t>
            </a:r>
          </a:p>
        </p:txBody>
      </p:sp>
    </p:spTree>
    <p:extLst>
      <p:ext uri="{BB962C8B-B14F-4D97-AF65-F5344CB8AC3E}">
        <p14:creationId xmlns:p14="http://schemas.microsoft.com/office/powerpoint/2010/main" val="1042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tabLst/>
              <a:defRPr sz="26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6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Chapter Outline</a:t>
            </a:r>
          </a:p>
        </p:txBody>
      </p:sp>
    </p:spTree>
    <p:extLst>
      <p:ext uri="{BB962C8B-B14F-4D97-AF65-F5344CB8AC3E}">
        <p14:creationId xmlns:p14="http://schemas.microsoft.com/office/powerpoint/2010/main" val="34037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Chapter Outline</a:t>
            </a:r>
          </a:p>
        </p:txBody>
      </p:sp>
    </p:spTree>
    <p:extLst>
      <p:ext uri="{BB962C8B-B14F-4D97-AF65-F5344CB8AC3E}">
        <p14:creationId xmlns:p14="http://schemas.microsoft.com/office/powerpoint/2010/main" val="20518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8" name="Title 1"/>
          <p:cNvSpPr>
            <a:spLocks noGrp="1"/>
          </p:cNvSpPr>
          <p:nvPr>
            <p:ph type="title"/>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10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3000" b="0" i="0" baseline="0">
                <a:latin typeface="Calibri" panose="020F0502020204030204" pitchFamily="34" charset="0"/>
                <a:ea typeface="Calibri" panose="020F0502020204030204" pitchFamily="34" charset="0"/>
                <a:cs typeface="Calibri" panose="020F0502020204030204" pitchFamily="34" charset="0"/>
              </a:defRPr>
            </a:lvl1pPr>
            <a:lvl2pPr marL="520700" indent="-508000">
              <a:spcBef>
                <a:spcPts val="2000"/>
              </a:spcBef>
              <a:buNone/>
              <a:tabLst/>
              <a:defRPr sz="2800"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a:t>
            </a:r>
          </a:p>
          <a:p>
            <a:pPr lvl="1"/>
            <a:r>
              <a:rPr lang="en-US" b="0" i="0" dirty="0">
                <a:latin typeface="Source Sans Pro" charset="0"/>
                <a:ea typeface="Source Sans Pro" charset="0"/>
                <a:cs typeface="Source Sans Pro" charset="0"/>
              </a:rPr>
              <a:t>Learning Objectives</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6" name="Title 1"/>
          <p:cNvSpPr>
            <a:spLocks noGrp="1"/>
          </p:cNvSpPr>
          <p:nvPr>
            <p:ph type="title"/>
          </p:nvPr>
        </p:nvSpPr>
        <p:spPr>
          <a:xfrm>
            <a:off x="304800" y="777241"/>
            <a:ext cx="8534400" cy="670559"/>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9563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15" name="Title"/>
          <p:cNvSpPr>
            <a:spLocks noGrp="1"/>
          </p:cNvSpPr>
          <p:nvPr>
            <p:ph type="title" hasCustomPrompt="1"/>
          </p:nvPr>
        </p:nvSpPr>
        <p:spPr>
          <a:xfrm>
            <a:off x="304800" y="762001"/>
            <a:ext cx="8534400" cy="990600"/>
          </a:xfrm>
          <a:prstGeom prst="rect">
            <a:avLst/>
          </a:prstGeom>
        </p:spPr>
        <p:txBody>
          <a:bodyPr anchor="t"/>
          <a:lstStyle>
            <a:lvl1pPr>
              <a:defRPr sz="4400">
                <a:solidFill>
                  <a:schemeClr val="accent2"/>
                </a:solidFill>
                <a:latin typeface="Calibri" panose="020F0502020204030204" pitchFamily="34" charset="0"/>
                <a:cs typeface="Calibri" panose="020F0502020204030204" pitchFamily="34" charset="0"/>
              </a:defRPr>
            </a:lvl1pPr>
          </a:lstStyle>
          <a:p>
            <a:pPr lvl="0"/>
            <a:r>
              <a:rPr lang="en-US" sz="4000" b="0" i="0" dirty="0">
                <a:latin typeface="Source Sans Pro" charset="0"/>
                <a:ea typeface="Source Sans Pro" charset="0"/>
                <a:cs typeface="Source Sans Pro" charset="0"/>
              </a:rPr>
              <a:t>Learning Objectives</a:t>
            </a:r>
            <a:endParaRPr lang="en-US" dirty="0"/>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30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 Inc. </a:t>
            </a:r>
          </a:p>
        </p:txBody>
      </p:sp>
    </p:spTree>
    <p:extLst>
      <p:ext uri="{BB962C8B-B14F-4D97-AF65-F5344CB8AC3E}">
        <p14:creationId xmlns:p14="http://schemas.microsoft.com/office/powerpoint/2010/main" val="188232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30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2" name="Title"/>
          <p:cNvSpPr>
            <a:spLocks noGrp="1"/>
          </p:cNvSpPr>
          <p:nvPr>
            <p:ph type="title" hasCustomPrompt="1"/>
          </p:nvPr>
        </p:nvSpPr>
        <p:spPr>
          <a:xfrm>
            <a:off x="304800" y="762001"/>
            <a:ext cx="8534400" cy="990600"/>
          </a:xfrm>
          <a:prstGeom prst="rect">
            <a:avLst/>
          </a:prstGeom>
        </p:spPr>
        <p:txBody>
          <a:bodyPr anchor="t"/>
          <a:lstStyle>
            <a:lvl1pPr>
              <a:defRPr sz="4400">
                <a:solidFill>
                  <a:schemeClr val="accent2"/>
                </a:solidFill>
                <a:latin typeface="Calibri" panose="020F0502020204030204" pitchFamily="34" charset="0"/>
                <a:cs typeface="Calibri" panose="020F0502020204030204" pitchFamily="34" charset="0"/>
              </a:defRPr>
            </a:lvl1pPr>
          </a:lstStyle>
          <a:p>
            <a:pPr lvl="0"/>
            <a:r>
              <a:rPr lang="en-US" sz="4000" b="0" i="0" dirty="0">
                <a:latin typeface="Source Sans Pro" charset="0"/>
                <a:ea typeface="Source Sans Pro" charset="0"/>
                <a:cs typeface="Source Sans Pro" charset="0"/>
              </a:rPr>
              <a:t>Learning Objectives</a:t>
            </a:r>
            <a:endParaRPr lang="en-US" dirty="0"/>
          </a:p>
        </p:txBody>
      </p:sp>
    </p:spTree>
    <p:extLst>
      <p:ext uri="{BB962C8B-B14F-4D97-AF65-F5344CB8AC3E}">
        <p14:creationId xmlns:p14="http://schemas.microsoft.com/office/powerpoint/2010/main" val="81771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8"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Clr>
                <a:schemeClr val="accent2"/>
              </a:buClr>
              <a:buFont typeface="+mj-lt"/>
              <a:buAutoNum type="alphaLcPeriod"/>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Tree>
    <p:extLst>
      <p:ext uri="{BB962C8B-B14F-4D97-AF65-F5344CB8AC3E}">
        <p14:creationId xmlns:p14="http://schemas.microsoft.com/office/powerpoint/2010/main" val="81243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03275" indent="-790575">
              <a:buNone/>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a.	Companies record events that change their financial statements in the period in which events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8" name="Title"/>
          <p:cNvSpPr>
            <a:spLocks noGrp="1"/>
          </p:cNvSpPr>
          <p:nvPr>
            <p:ph sz="quarter" idx="16"/>
          </p:nvPr>
        </p:nvSpPr>
        <p:spPr>
          <a:xfrm>
            <a:off x="304800" y="762000"/>
            <a:ext cx="8534400" cy="990600"/>
          </a:xfrm>
          <a:prstGeom prst="rect">
            <a:avLst/>
          </a:prstGeom>
        </p:spPr>
        <p:txBody>
          <a:bodyPr/>
          <a:lstStyle>
            <a:lvl1pPr marL="0" indent="0">
              <a:buNone/>
              <a:defRPr sz="4000" b="0"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85239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16" name="Title"/>
          <p:cNvSpPr>
            <a:spLocks noGrp="1"/>
          </p:cNvSpPr>
          <p:nvPr>
            <p:ph sz="quarter" idx="17" hasCustomPrompt="1"/>
          </p:nvPr>
        </p:nvSpPr>
        <p:spPr>
          <a:xfrm>
            <a:off x="304800" y="762000"/>
            <a:ext cx="8534400" cy="990600"/>
          </a:xfrm>
          <a:prstGeom prst="rect">
            <a:avLst/>
          </a:prstGeom>
        </p:spPr>
        <p:txBody>
          <a:bodyPr/>
          <a:lstStyle>
            <a:lvl1pPr marL="0" indent="0">
              <a:buNone/>
              <a:defRPr sz="4000" b="0"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panose="020F0502020204030204" pitchFamily="34" charset="0"/>
                <a:ea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Tree>
    <p:extLst>
      <p:ext uri="{BB962C8B-B14F-4D97-AF65-F5344CB8AC3E}">
        <p14:creationId xmlns:p14="http://schemas.microsoft.com/office/powerpoint/2010/main" val="7006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Source Sans Pro Light" charset="0"/>
                <a:ea typeface="Source Sans Pro Light" charset="0"/>
                <a:cs typeface="Source Sans Pro Light"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b="0" i="0" dirty="0">
                <a:latin typeface="Source Sans Pro" charset="0"/>
                <a:ea typeface="Source Sans Pro" charset="0"/>
                <a:cs typeface="Source Sans Pro" charset="0"/>
              </a:rPr>
              <a:t>David Klein</a:t>
            </a:r>
            <a:endParaRPr lang="en-US" dirty="0"/>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12" name="Title"/>
          <p:cNvSpPr>
            <a:spLocks noGrp="1"/>
          </p:cNvSpPr>
          <p:nvPr>
            <p:ph sz="quarter" idx="16" hasCustomPrompt="1"/>
          </p:nvPr>
        </p:nvSpPr>
        <p:spPr>
          <a:xfrm>
            <a:off x="304800" y="838201"/>
            <a:ext cx="8534400" cy="1066800"/>
          </a:xfrm>
          <a:prstGeom prst="rect">
            <a:avLst/>
          </a:prstGeom>
        </p:spPr>
        <p:txBody>
          <a:bodyPr/>
          <a:lstStyle>
            <a:lvl1pPr marL="0" indent="0">
              <a:buNone/>
              <a:defRPr sz="4000" b="0"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Tree>
    <p:extLst>
      <p:ext uri="{BB962C8B-B14F-4D97-AF65-F5344CB8AC3E}">
        <p14:creationId xmlns:p14="http://schemas.microsoft.com/office/powerpoint/2010/main" val="6622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mn-lt"/>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mn-lt"/>
                <a:ea typeface="Times New Roman" charset="0"/>
                <a:cs typeface="Times New Roman" charset="0"/>
              </a:defRPr>
            </a:lvl1pPr>
          </a:lstStyle>
          <a:p>
            <a:r>
              <a:rPr lang="en-IN"/>
              <a:t>Copyright ©2018 John Wiley &amp; Sons, Inc.</a:t>
            </a:r>
            <a:endParaRPr lang="en-US" dirty="0"/>
          </a:p>
        </p:txBody>
      </p:sp>
    </p:spTree>
    <p:extLst>
      <p:ext uri="{BB962C8B-B14F-4D97-AF65-F5344CB8AC3E}">
        <p14:creationId xmlns:p14="http://schemas.microsoft.com/office/powerpoint/2010/main" val="1584806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9" name="Content Placeholder 10"/>
          <p:cNvSpPr>
            <a:spLocks noGrp="1"/>
          </p:cNvSpPr>
          <p:nvPr>
            <p:ph sz="quarter" idx="17"/>
          </p:nvPr>
        </p:nvSpPr>
        <p:spPr>
          <a:xfrm>
            <a:off x="304800" y="6400800"/>
            <a:ext cx="1219200" cy="45720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977103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14399"/>
          </a:xfrm>
          <a:prstGeom prst="rect">
            <a:avLst/>
          </a:prstGeom>
        </p:spPr>
        <p:txBody>
          <a:bodyPr/>
          <a:lstStyle>
            <a:lvl1pPr>
              <a:defRPr sz="4000" b="1" i="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3" name="Slide Number Placeholder"/>
          <p:cNvSpPr>
            <a:spLocks noGrp="1"/>
          </p:cNvSpPr>
          <p:nvPr>
            <p:ph type="sldNum" sz="quarter" idx="10"/>
          </p:nvPr>
        </p:nvSpPr>
        <p:spPr/>
        <p:txBody>
          <a:bodyPr/>
          <a:lstStyle>
            <a:lvl1pPr>
              <a:defRPr>
                <a:latin typeface="+mn-lt"/>
                <a:cs typeface="Times New Roman" panose="02020603050405020304" pitchFamily="18"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mn-lt"/>
                <a:cs typeface="Times New Roman" panose="02020603050405020304" pitchFamily="18" charset="0"/>
              </a:defRPr>
            </a:lvl1pPr>
          </a:lstStyle>
          <a:p>
            <a:r>
              <a:rPr lang="en-US"/>
              <a:t>Copyright ©2018 John Wiley &amp; Son, Inc. </a:t>
            </a:r>
            <a:endParaRPr lang="en-US" dirty="0"/>
          </a:p>
        </p:txBody>
      </p:sp>
      <p:sp>
        <p:nvSpPr>
          <p:cNvPr id="7" name="Content Placeholder"/>
          <p:cNvSpPr>
            <a:spLocks noGrp="1"/>
          </p:cNvSpPr>
          <p:nvPr>
            <p:ph sz="quarter" idx="17"/>
          </p:nvPr>
        </p:nvSpPr>
        <p:spPr>
          <a:xfrm>
            <a:off x="304800" y="2514600"/>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8" name="Content Placeholder"/>
          <p:cNvSpPr>
            <a:spLocks noGrp="1"/>
          </p:cNvSpPr>
          <p:nvPr>
            <p:ph sz="quarter" idx="18"/>
          </p:nvPr>
        </p:nvSpPr>
        <p:spPr>
          <a:xfrm>
            <a:off x="304800" y="3429000"/>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9" name="Content Placeholder"/>
          <p:cNvSpPr>
            <a:spLocks noGrp="1"/>
          </p:cNvSpPr>
          <p:nvPr>
            <p:ph sz="quarter" idx="19"/>
          </p:nvPr>
        </p:nvSpPr>
        <p:spPr>
          <a:xfrm>
            <a:off x="304800" y="4334933"/>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0" name="Content Placeholder"/>
          <p:cNvSpPr>
            <a:spLocks noGrp="1"/>
          </p:cNvSpPr>
          <p:nvPr>
            <p:ph sz="quarter" idx="20"/>
          </p:nvPr>
        </p:nvSpPr>
        <p:spPr>
          <a:xfrm>
            <a:off x="287867" y="5240866"/>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1" name="Content Placeholder"/>
          <p:cNvSpPr>
            <a:spLocks noGrp="1"/>
          </p:cNvSpPr>
          <p:nvPr>
            <p:ph sz="quarter" idx="21"/>
          </p:nvPr>
        </p:nvSpPr>
        <p:spPr>
          <a:xfrm>
            <a:off x="304800" y="5408083"/>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2" name="Content Placeholder"/>
          <p:cNvSpPr>
            <a:spLocks noGrp="1"/>
          </p:cNvSpPr>
          <p:nvPr>
            <p:ph sz="quarter" idx="22"/>
          </p:nvPr>
        </p:nvSpPr>
        <p:spPr>
          <a:xfrm>
            <a:off x="457200" y="5560483"/>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3" name="Content Placeholder"/>
          <p:cNvSpPr>
            <a:spLocks noGrp="1"/>
          </p:cNvSpPr>
          <p:nvPr>
            <p:ph sz="quarter" idx="23"/>
          </p:nvPr>
        </p:nvSpPr>
        <p:spPr>
          <a:xfrm>
            <a:off x="609600" y="5712883"/>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4" name="Content Placeholder"/>
          <p:cNvSpPr>
            <a:spLocks noGrp="1"/>
          </p:cNvSpPr>
          <p:nvPr>
            <p:ph sz="quarter" idx="24"/>
          </p:nvPr>
        </p:nvSpPr>
        <p:spPr>
          <a:xfrm>
            <a:off x="762000" y="5865283"/>
            <a:ext cx="8534400" cy="685800"/>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
        <p:nvSpPr>
          <p:cNvPr id="15" name="Content Placeholder"/>
          <p:cNvSpPr>
            <a:spLocks noGrp="1"/>
          </p:cNvSpPr>
          <p:nvPr>
            <p:ph sz="quarter" idx="25"/>
          </p:nvPr>
        </p:nvSpPr>
        <p:spPr>
          <a:xfrm>
            <a:off x="287867" y="6398683"/>
            <a:ext cx="1295400" cy="448733"/>
          </a:xfrm>
          <a:prstGeom prst="rect">
            <a:avLst/>
          </a:prstGeom>
        </p:spPr>
        <p:txBody>
          <a:bodyPr/>
          <a:lstStyle>
            <a:lvl1pPr marL="0" indent="0">
              <a:buNone/>
              <a:defRPr sz="30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endParaRPr lang="en-US" dirty="0"/>
          </a:p>
        </p:txBody>
      </p:sp>
    </p:spTree>
    <p:extLst>
      <p:ext uri="{BB962C8B-B14F-4D97-AF65-F5344CB8AC3E}">
        <p14:creationId xmlns:p14="http://schemas.microsoft.com/office/powerpoint/2010/main" val="253979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US" dirty="0"/>
              <a:t>Copyright ©2018 John Wiley &amp; Son, Inc. </a:t>
            </a:r>
          </a:p>
        </p:txBody>
      </p:sp>
    </p:spTree>
    <p:extLst>
      <p:ext uri="{BB962C8B-B14F-4D97-AF65-F5344CB8AC3E}">
        <p14:creationId xmlns:p14="http://schemas.microsoft.com/office/powerpoint/2010/main" val="1264760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3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Tree>
    <p:extLst>
      <p:ext uri="{BB962C8B-B14F-4D97-AF65-F5344CB8AC3E}">
        <p14:creationId xmlns:p14="http://schemas.microsoft.com/office/powerpoint/2010/main" val="61329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143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©2018 John Wiley &amp; Sons, Inc.</a:t>
            </a:r>
            <a:endParaRPr lang="en-US" dirty="0"/>
          </a:p>
        </p:txBody>
      </p:sp>
      <p:sp>
        <p:nvSpPr>
          <p:cNvPr id="7" name="Content Placeholder"/>
          <p:cNvSpPr>
            <a:spLocks noGrp="1"/>
          </p:cNvSpPr>
          <p:nvPr>
            <p:ph sz="quarter" idx="17"/>
          </p:nvPr>
        </p:nvSpPr>
        <p:spPr>
          <a:xfrm>
            <a:off x="304800" y="6356350"/>
            <a:ext cx="1219200" cy="4889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271587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143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371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©2018 John Wiley &amp; Sons, Inc.</a:t>
            </a:r>
            <a:endParaRPr lang="en-US" dirty="0"/>
          </a:p>
        </p:txBody>
      </p:sp>
      <p:sp>
        <p:nvSpPr>
          <p:cNvPr id="7" name="Content Placeholder"/>
          <p:cNvSpPr>
            <a:spLocks noGrp="1"/>
          </p:cNvSpPr>
          <p:nvPr>
            <p:ph sz="quarter" idx="17"/>
          </p:nvPr>
        </p:nvSpPr>
        <p:spPr>
          <a:xfrm>
            <a:off x="304800" y="3429000"/>
            <a:ext cx="8534400" cy="1371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8" name="Content Placeholder"/>
          <p:cNvSpPr>
            <a:spLocks noGrp="1"/>
          </p:cNvSpPr>
          <p:nvPr>
            <p:ph sz="quarter" idx="18"/>
          </p:nvPr>
        </p:nvSpPr>
        <p:spPr>
          <a:xfrm>
            <a:off x="457200" y="6356350"/>
            <a:ext cx="1143000" cy="4572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3881193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143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371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©2018 John Wiley &amp; Sons, Inc.</a:t>
            </a:r>
            <a:endParaRPr lang="en-US" dirty="0"/>
          </a:p>
        </p:txBody>
      </p:sp>
      <p:sp>
        <p:nvSpPr>
          <p:cNvPr id="7" name="Content Placeholder"/>
          <p:cNvSpPr>
            <a:spLocks noGrp="1"/>
          </p:cNvSpPr>
          <p:nvPr>
            <p:ph sz="quarter" idx="17"/>
          </p:nvPr>
        </p:nvSpPr>
        <p:spPr>
          <a:xfrm>
            <a:off x="304800" y="3429000"/>
            <a:ext cx="8534400" cy="1371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8" name="Content Placeholder"/>
          <p:cNvSpPr>
            <a:spLocks noGrp="1"/>
          </p:cNvSpPr>
          <p:nvPr>
            <p:ph sz="quarter" idx="18"/>
          </p:nvPr>
        </p:nvSpPr>
        <p:spPr>
          <a:xfrm>
            <a:off x="304800" y="4892675"/>
            <a:ext cx="8534400" cy="112712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9" name="Content Placeholder"/>
          <p:cNvSpPr>
            <a:spLocks noGrp="1"/>
          </p:cNvSpPr>
          <p:nvPr>
            <p:ph sz="quarter" idx="19"/>
          </p:nvPr>
        </p:nvSpPr>
        <p:spPr>
          <a:xfrm>
            <a:off x="310444" y="6356350"/>
            <a:ext cx="1143000" cy="381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3626628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143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©2018 John Wiley &amp; Sons, Inc.</a:t>
            </a:r>
            <a:endParaRPr lang="en-US" dirty="0"/>
          </a:p>
        </p:txBody>
      </p:sp>
      <p:sp>
        <p:nvSpPr>
          <p:cNvPr id="7" name="Content Placeholder"/>
          <p:cNvSpPr>
            <a:spLocks noGrp="1"/>
          </p:cNvSpPr>
          <p:nvPr>
            <p:ph sz="quarter" idx="17"/>
          </p:nvPr>
        </p:nvSpPr>
        <p:spPr>
          <a:xfrm>
            <a:off x="304800" y="2438400"/>
            <a:ext cx="85344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8" name="Content Placeholder"/>
          <p:cNvSpPr>
            <a:spLocks noGrp="1"/>
          </p:cNvSpPr>
          <p:nvPr>
            <p:ph sz="quarter" idx="18"/>
          </p:nvPr>
        </p:nvSpPr>
        <p:spPr>
          <a:xfrm>
            <a:off x="304800" y="3140075"/>
            <a:ext cx="8534400" cy="51752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9" name="Content Placeholder"/>
          <p:cNvSpPr>
            <a:spLocks noGrp="1"/>
          </p:cNvSpPr>
          <p:nvPr>
            <p:ph sz="quarter" idx="19"/>
          </p:nvPr>
        </p:nvSpPr>
        <p:spPr>
          <a:xfrm>
            <a:off x="304800" y="3886200"/>
            <a:ext cx="37338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10" name="Content Placeholder"/>
          <p:cNvSpPr>
            <a:spLocks noGrp="1"/>
          </p:cNvSpPr>
          <p:nvPr>
            <p:ph sz="quarter" idx="20"/>
          </p:nvPr>
        </p:nvSpPr>
        <p:spPr>
          <a:xfrm>
            <a:off x="304800" y="4572000"/>
            <a:ext cx="37338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11" name="Content Placeholder"/>
          <p:cNvSpPr>
            <a:spLocks noGrp="1"/>
          </p:cNvSpPr>
          <p:nvPr>
            <p:ph sz="quarter" idx="21"/>
          </p:nvPr>
        </p:nvSpPr>
        <p:spPr>
          <a:xfrm>
            <a:off x="304800" y="5273675"/>
            <a:ext cx="3733800" cy="51752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12" name="Content Placeholder"/>
          <p:cNvSpPr>
            <a:spLocks noGrp="1"/>
          </p:cNvSpPr>
          <p:nvPr>
            <p:ph sz="quarter" idx="22"/>
          </p:nvPr>
        </p:nvSpPr>
        <p:spPr>
          <a:xfrm>
            <a:off x="4343400" y="3886200"/>
            <a:ext cx="37338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13" name="Content Placeholder"/>
          <p:cNvSpPr>
            <a:spLocks noGrp="1"/>
          </p:cNvSpPr>
          <p:nvPr>
            <p:ph sz="quarter" idx="23"/>
          </p:nvPr>
        </p:nvSpPr>
        <p:spPr>
          <a:xfrm>
            <a:off x="4343400" y="4572000"/>
            <a:ext cx="3733800" cy="60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14" name="Content Placeholder"/>
          <p:cNvSpPr>
            <a:spLocks noGrp="1"/>
          </p:cNvSpPr>
          <p:nvPr>
            <p:ph sz="quarter" idx="24"/>
          </p:nvPr>
        </p:nvSpPr>
        <p:spPr>
          <a:xfrm>
            <a:off x="4343400" y="5273675"/>
            <a:ext cx="3733800" cy="51752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280686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10668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600200" y="5867400"/>
            <a:ext cx="61722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34502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BC90-BA6D-3E4C-9813-075690B02B46}"/>
              </a:ext>
            </a:extLst>
          </p:cNvPr>
          <p:cNvSpPr>
            <a:spLocks noGrp="1"/>
          </p:cNvSpPr>
          <p:nvPr>
            <p:ph type="title" hasCustomPrompt="1"/>
          </p:nvPr>
        </p:nvSpPr>
        <p:spPr>
          <a:xfrm>
            <a:off x="333828" y="15240"/>
            <a:ext cx="8534400" cy="441960"/>
          </a:xfrm>
        </p:spPr>
        <p:txBody>
          <a:bodyPr>
            <a:normAutofit/>
          </a:bodyPr>
          <a:lstStyle>
            <a:lvl1pPr>
              <a:defRPr sz="2800" b="1">
                <a:solidFill>
                  <a:schemeClr val="bg1"/>
                </a:solidFill>
              </a:defRPr>
            </a:lvl1pPr>
          </a:lstStyle>
          <a:p>
            <a:r>
              <a:rPr lang="en-US" dirty="0"/>
              <a:t>Click to Add Section Heading</a:t>
            </a:r>
          </a:p>
        </p:txBody>
      </p:sp>
      <p:sp>
        <p:nvSpPr>
          <p:cNvPr id="6" name="LOH">
            <a:extLst>
              <a:ext uri="{FF2B5EF4-FFF2-40B4-BE49-F238E27FC236}">
                <a16:creationId xmlns:a16="http://schemas.microsoft.com/office/drawing/2014/main" id="{903855BE-96B9-044F-BDE9-9A37BFD591C2}"/>
              </a:ext>
            </a:extLst>
          </p:cNvPr>
          <p:cNvSpPr>
            <a:spLocks noGrp="1"/>
          </p:cNvSpPr>
          <p:nvPr>
            <p:ph sz="quarter" idx="12" hasCustomPrompt="1"/>
          </p:nvPr>
        </p:nvSpPr>
        <p:spPr>
          <a:xfrm>
            <a:off x="0" y="457200"/>
            <a:ext cx="9144000" cy="685800"/>
          </a:xfrm>
          <a:prstGeom prst="rect">
            <a:avLst/>
          </a:prstGeom>
          <a:solidFill>
            <a:srgbClr val="E2F3F8"/>
          </a:solidFill>
        </p:spPr>
        <p:txBody>
          <a:bodyPr anchor="b"/>
          <a:lstStyle>
            <a:lvl1pPr marL="347472" indent="0">
              <a:buNone/>
              <a:defRPr sz="2400" b="1">
                <a:solidFill>
                  <a:schemeClr val="accent2"/>
                </a:solidFill>
              </a:defRPr>
            </a:lvl1pPr>
          </a:lstStyle>
          <a:p>
            <a:pPr lvl="0"/>
            <a:r>
              <a:rPr lang="en-US" dirty="0"/>
              <a:t>LEARNING OBJECTIVE 1</a:t>
            </a:r>
          </a:p>
        </p:txBody>
      </p:sp>
      <p:sp>
        <p:nvSpPr>
          <p:cNvPr id="8" name="LO">
            <a:extLst>
              <a:ext uri="{FF2B5EF4-FFF2-40B4-BE49-F238E27FC236}">
                <a16:creationId xmlns:a16="http://schemas.microsoft.com/office/drawing/2014/main" id="{35A010EC-A01A-0A44-AC7F-4EEBCAD1F85F}"/>
              </a:ext>
            </a:extLst>
          </p:cNvPr>
          <p:cNvSpPr>
            <a:spLocks noGrp="1"/>
          </p:cNvSpPr>
          <p:nvPr>
            <p:ph sz="quarter" idx="13" hasCustomPrompt="1"/>
          </p:nvPr>
        </p:nvSpPr>
        <p:spPr>
          <a:xfrm>
            <a:off x="0" y="1143000"/>
            <a:ext cx="9144000" cy="762000"/>
          </a:xfrm>
          <a:prstGeom prst="rect">
            <a:avLst/>
          </a:prstGeom>
          <a:solidFill>
            <a:srgbClr val="E2F3F8"/>
          </a:solidFill>
        </p:spPr>
        <p:txBody>
          <a:bodyPr anchor="ctr"/>
          <a:lstStyle>
            <a:lvl1pPr marL="347472" indent="0">
              <a:buNone/>
              <a:defRPr b="1"/>
            </a:lvl1pPr>
          </a:lstStyle>
          <a:p>
            <a:pPr lvl="0"/>
            <a:r>
              <a:rPr lang="en-US" b="1" dirty="0"/>
              <a:t>Click to add learning objective</a:t>
            </a:r>
            <a:endParaRPr lang="en-US" dirty="0"/>
          </a:p>
        </p:txBody>
      </p:sp>
      <p:sp>
        <p:nvSpPr>
          <p:cNvPr id="9" name="Contents">
            <a:extLst>
              <a:ext uri="{FF2B5EF4-FFF2-40B4-BE49-F238E27FC236}">
                <a16:creationId xmlns:a16="http://schemas.microsoft.com/office/drawing/2014/main" id="{BF951C00-7776-1B4B-B00C-2FB2ADD51E3B}"/>
              </a:ext>
            </a:extLst>
          </p:cNvPr>
          <p:cNvSpPr>
            <a:spLocks noGrp="1"/>
          </p:cNvSpPr>
          <p:nvPr>
            <p:ph sz="quarter" idx="14" hasCustomPrompt="1"/>
          </p:nvPr>
        </p:nvSpPr>
        <p:spPr>
          <a:xfrm>
            <a:off x="333828" y="2057400"/>
            <a:ext cx="8505371" cy="4343400"/>
          </a:xfrm>
          <a:prstGeom prst="rect">
            <a:avLst/>
          </a:prstGeom>
        </p:spPr>
        <p:txBody>
          <a:bodyPr/>
          <a:lstStyle>
            <a:lvl1pPr marL="0" indent="0" algn="l">
              <a:buClr>
                <a:schemeClr val="accent2"/>
              </a:buClr>
              <a:buFontTx/>
              <a:buNone/>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Click to add text or image</a:t>
            </a:r>
          </a:p>
        </p:txBody>
      </p:sp>
      <p:sp>
        <p:nvSpPr>
          <p:cNvPr id="10" name="LON">
            <a:extLst>
              <a:ext uri="{FF2B5EF4-FFF2-40B4-BE49-F238E27FC236}">
                <a16:creationId xmlns:a16="http://schemas.microsoft.com/office/drawing/2014/main" id="{11CAA5D1-91B0-6A44-8433-EA359E441A2D}"/>
              </a:ext>
            </a:extLst>
          </p:cNvPr>
          <p:cNvSpPr>
            <a:spLocks noGrp="1"/>
          </p:cNvSpPr>
          <p:nvPr>
            <p:ph sz="quarter" idx="15" hasCustomPrompt="1"/>
          </p:nvPr>
        </p:nvSpPr>
        <p:spPr>
          <a:xfrm>
            <a:off x="295274" y="6356350"/>
            <a:ext cx="569089" cy="365125"/>
          </a:xfrm>
          <a:prstGeom prst="rect">
            <a:avLst/>
          </a:prstGeom>
        </p:spPr>
        <p:txBody>
          <a:bodyPr anchor="ctr"/>
          <a:lstStyle>
            <a:lvl1pPr marL="0" indent="0">
              <a:buNone/>
              <a:defRPr sz="1200">
                <a:solidFill>
                  <a:schemeClr val="bg1">
                    <a:lumMod val="50000"/>
                  </a:schemeClr>
                </a:solidFill>
              </a:defRPr>
            </a:lvl1pPr>
          </a:lstStyle>
          <a:p>
            <a:r>
              <a:rPr lang="en-US" sz="1200" dirty="0"/>
              <a:t>LO #</a:t>
            </a:r>
            <a:endParaRPr lang="en-US" dirty="0"/>
          </a:p>
        </p:txBody>
      </p:sp>
      <p:sp>
        <p:nvSpPr>
          <p:cNvPr id="3" name="Slide Number Placeholder 2">
            <a:extLst>
              <a:ext uri="{FF2B5EF4-FFF2-40B4-BE49-F238E27FC236}">
                <a16:creationId xmlns:a16="http://schemas.microsoft.com/office/drawing/2014/main" id="{8DAAE4B4-A94B-1A46-9A71-D89D5289D657}"/>
              </a:ext>
            </a:extLst>
          </p:cNvP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a:extLst>
              <a:ext uri="{FF2B5EF4-FFF2-40B4-BE49-F238E27FC236}">
                <a16:creationId xmlns:a16="http://schemas.microsoft.com/office/drawing/2014/main" id="{F18E24A2-F58B-1E43-9D39-FFED885EA469}"/>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290572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BC90-BA6D-3E4C-9813-075690B02B46}"/>
              </a:ext>
            </a:extLst>
          </p:cNvPr>
          <p:cNvSpPr>
            <a:spLocks noGrp="1"/>
          </p:cNvSpPr>
          <p:nvPr>
            <p:ph type="title" hasCustomPrompt="1"/>
          </p:nvPr>
        </p:nvSpPr>
        <p:spPr>
          <a:xfrm>
            <a:off x="333828" y="15240"/>
            <a:ext cx="8534400" cy="441960"/>
          </a:xfrm>
        </p:spPr>
        <p:txBody>
          <a:bodyPr>
            <a:normAutofit/>
          </a:bodyPr>
          <a:lstStyle>
            <a:lvl1pPr>
              <a:defRPr sz="2800" b="1">
                <a:solidFill>
                  <a:schemeClr val="bg1"/>
                </a:solidFill>
              </a:defRPr>
            </a:lvl1pPr>
          </a:lstStyle>
          <a:p>
            <a:r>
              <a:rPr lang="en-US" dirty="0"/>
              <a:t>Click to Add Section Heading</a:t>
            </a:r>
          </a:p>
        </p:txBody>
      </p:sp>
      <p:sp>
        <p:nvSpPr>
          <p:cNvPr id="6" name="LOH">
            <a:extLst>
              <a:ext uri="{FF2B5EF4-FFF2-40B4-BE49-F238E27FC236}">
                <a16:creationId xmlns:a16="http://schemas.microsoft.com/office/drawing/2014/main" id="{903855BE-96B9-044F-BDE9-9A37BFD591C2}"/>
              </a:ext>
            </a:extLst>
          </p:cNvPr>
          <p:cNvSpPr>
            <a:spLocks noGrp="1"/>
          </p:cNvSpPr>
          <p:nvPr>
            <p:ph sz="quarter" idx="12" hasCustomPrompt="1"/>
          </p:nvPr>
        </p:nvSpPr>
        <p:spPr>
          <a:xfrm>
            <a:off x="0" y="457200"/>
            <a:ext cx="9144000" cy="685800"/>
          </a:xfrm>
          <a:prstGeom prst="rect">
            <a:avLst/>
          </a:prstGeom>
          <a:solidFill>
            <a:srgbClr val="E2F3F8"/>
          </a:solidFill>
        </p:spPr>
        <p:txBody>
          <a:bodyPr anchor="b"/>
          <a:lstStyle>
            <a:lvl1pPr marL="347472" indent="0">
              <a:buNone/>
              <a:defRPr sz="2400" b="1">
                <a:solidFill>
                  <a:schemeClr val="accent2"/>
                </a:solidFill>
              </a:defRPr>
            </a:lvl1pPr>
          </a:lstStyle>
          <a:p>
            <a:pPr lvl="0"/>
            <a:r>
              <a:rPr lang="en-US" dirty="0"/>
              <a:t>LEARNING OBJECTIVE 1</a:t>
            </a:r>
          </a:p>
        </p:txBody>
      </p:sp>
      <p:sp>
        <p:nvSpPr>
          <p:cNvPr id="8" name="LO">
            <a:extLst>
              <a:ext uri="{FF2B5EF4-FFF2-40B4-BE49-F238E27FC236}">
                <a16:creationId xmlns:a16="http://schemas.microsoft.com/office/drawing/2014/main" id="{35A010EC-A01A-0A44-AC7F-4EEBCAD1F85F}"/>
              </a:ext>
            </a:extLst>
          </p:cNvPr>
          <p:cNvSpPr>
            <a:spLocks noGrp="1"/>
          </p:cNvSpPr>
          <p:nvPr>
            <p:ph sz="quarter" idx="13" hasCustomPrompt="1"/>
          </p:nvPr>
        </p:nvSpPr>
        <p:spPr>
          <a:xfrm>
            <a:off x="0" y="1143000"/>
            <a:ext cx="9144000" cy="762000"/>
          </a:xfrm>
          <a:prstGeom prst="rect">
            <a:avLst/>
          </a:prstGeom>
          <a:solidFill>
            <a:srgbClr val="E2F3F8"/>
          </a:solidFill>
        </p:spPr>
        <p:txBody>
          <a:bodyPr anchor="ctr"/>
          <a:lstStyle>
            <a:lvl1pPr marL="347472" indent="0">
              <a:buNone/>
              <a:defRPr b="1"/>
            </a:lvl1pPr>
          </a:lstStyle>
          <a:p>
            <a:pPr lvl="0"/>
            <a:r>
              <a:rPr lang="en-US" b="1" dirty="0"/>
              <a:t>Click to add learning objective</a:t>
            </a:r>
            <a:endParaRPr lang="en-US" dirty="0"/>
          </a:p>
        </p:txBody>
      </p:sp>
      <p:sp>
        <p:nvSpPr>
          <p:cNvPr id="9" name="Contents">
            <a:extLst>
              <a:ext uri="{FF2B5EF4-FFF2-40B4-BE49-F238E27FC236}">
                <a16:creationId xmlns:a16="http://schemas.microsoft.com/office/drawing/2014/main" id="{BF951C00-7776-1B4B-B00C-2FB2ADD51E3B}"/>
              </a:ext>
            </a:extLst>
          </p:cNvPr>
          <p:cNvSpPr>
            <a:spLocks noGrp="1"/>
          </p:cNvSpPr>
          <p:nvPr>
            <p:ph sz="quarter" idx="14" hasCustomPrompt="1"/>
          </p:nvPr>
        </p:nvSpPr>
        <p:spPr>
          <a:xfrm>
            <a:off x="333828" y="2057400"/>
            <a:ext cx="8505371" cy="533400"/>
          </a:xfrm>
          <a:prstGeom prst="rect">
            <a:avLst/>
          </a:prstGeom>
        </p:spPr>
        <p:txBody>
          <a:bodyPr/>
          <a:lstStyle>
            <a:lvl1pPr marL="0" indent="0" algn="l">
              <a:buClr>
                <a:schemeClr val="accent2"/>
              </a:buClr>
              <a:buFontTx/>
              <a:buNone/>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Click to add text or image</a:t>
            </a:r>
          </a:p>
        </p:txBody>
      </p:sp>
      <p:sp>
        <p:nvSpPr>
          <p:cNvPr id="10" name="LON">
            <a:extLst>
              <a:ext uri="{FF2B5EF4-FFF2-40B4-BE49-F238E27FC236}">
                <a16:creationId xmlns:a16="http://schemas.microsoft.com/office/drawing/2014/main" id="{11CAA5D1-91B0-6A44-8433-EA359E441A2D}"/>
              </a:ext>
            </a:extLst>
          </p:cNvPr>
          <p:cNvSpPr>
            <a:spLocks noGrp="1"/>
          </p:cNvSpPr>
          <p:nvPr>
            <p:ph sz="quarter" idx="15" hasCustomPrompt="1"/>
          </p:nvPr>
        </p:nvSpPr>
        <p:spPr>
          <a:xfrm>
            <a:off x="295274" y="6356350"/>
            <a:ext cx="569089" cy="365125"/>
          </a:xfrm>
          <a:prstGeom prst="rect">
            <a:avLst/>
          </a:prstGeom>
        </p:spPr>
        <p:txBody>
          <a:bodyPr anchor="ctr"/>
          <a:lstStyle>
            <a:lvl1pPr marL="0" indent="0">
              <a:buNone/>
              <a:defRPr sz="1200">
                <a:solidFill>
                  <a:schemeClr val="bg1">
                    <a:lumMod val="50000"/>
                  </a:schemeClr>
                </a:solidFill>
              </a:defRPr>
            </a:lvl1pPr>
          </a:lstStyle>
          <a:p>
            <a:r>
              <a:rPr lang="en-US" sz="1200" dirty="0"/>
              <a:t>LO #</a:t>
            </a:r>
            <a:endParaRPr lang="en-US" dirty="0"/>
          </a:p>
        </p:txBody>
      </p:sp>
      <p:sp>
        <p:nvSpPr>
          <p:cNvPr id="3" name="Slide Number Placeholder 2">
            <a:extLst>
              <a:ext uri="{FF2B5EF4-FFF2-40B4-BE49-F238E27FC236}">
                <a16:creationId xmlns:a16="http://schemas.microsoft.com/office/drawing/2014/main" id="{8DAAE4B4-A94B-1A46-9A71-D89D5289D657}"/>
              </a:ext>
            </a:extLst>
          </p:cNvP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a:extLst>
              <a:ext uri="{FF2B5EF4-FFF2-40B4-BE49-F238E27FC236}">
                <a16:creationId xmlns:a16="http://schemas.microsoft.com/office/drawing/2014/main" id="{F18E24A2-F58B-1E43-9D39-FFED885EA469}"/>
              </a:ext>
            </a:extLst>
          </p:cNvPr>
          <p:cNvSpPr>
            <a:spLocks noGrp="1"/>
          </p:cNvSpPr>
          <p:nvPr>
            <p:ph type="ftr" sz="quarter" idx="11"/>
          </p:nvPr>
        </p:nvSpPr>
        <p:spPr/>
        <p:txBody>
          <a:bodyPr/>
          <a:lstStyle/>
          <a:p>
            <a:r>
              <a:rPr lang="en-US"/>
              <a:t>Copyright ©2018 John Wiley &amp; Sons, Inc. </a:t>
            </a:r>
            <a:endParaRPr lang="en-US" dirty="0"/>
          </a:p>
        </p:txBody>
      </p:sp>
      <p:sp>
        <p:nvSpPr>
          <p:cNvPr id="11" name="Contents">
            <a:extLst>
              <a:ext uri="{FF2B5EF4-FFF2-40B4-BE49-F238E27FC236}">
                <a16:creationId xmlns:a16="http://schemas.microsoft.com/office/drawing/2014/main" id="{BF951C00-7776-1B4B-B00C-2FB2ADD51E3B}"/>
              </a:ext>
            </a:extLst>
          </p:cNvPr>
          <p:cNvSpPr>
            <a:spLocks noGrp="1"/>
          </p:cNvSpPr>
          <p:nvPr>
            <p:ph sz="quarter" idx="16" hasCustomPrompt="1"/>
          </p:nvPr>
        </p:nvSpPr>
        <p:spPr>
          <a:xfrm>
            <a:off x="295274" y="2835275"/>
            <a:ext cx="8505371" cy="533400"/>
          </a:xfrm>
          <a:prstGeom prst="rect">
            <a:avLst/>
          </a:prstGeom>
        </p:spPr>
        <p:txBody>
          <a:bodyPr/>
          <a:lstStyle>
            <a:lvl1pPr marL="0" indent="0" algn="l">
              <a:buClr>
                <a:schemeClr val="accent2"/>
              </a:buClr>
              <a:buFontTx/>
              <a:buNone/>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Click to add text or image</a:t>
            </a:r>
          </a:p>
        </p:txBody>
      </p:sp>
      <p:sp>
        <p:nvSpPr>
          <p:cNvPr id="12" name="Contents">
            <a:extLst>
              <a:ext uri="{FF2B5EF4-FFF2-40B4-BE49-F238E27FC236}">
                <a16:creationId xmlns:a16="http://schemas.microsoft.com/office/drawing/2014/main" id="{BF951C00-7776-1B4B-B00C-2FB2ADD51E3B}"/>
              </a:ext>
            </a:extLst>
          </p:cNvPr>
          <p:cNvSpPr>
            <a:spLocks noGrp="1"/>
          </p:cNvSpPr>
          <p:nvPr>
            <p:ph sz="quarter" idx="17" hasCustomPrompt="1"/>
          </p:nvPr>
        </p:nvSpPr>
        <p:spPr>
          <a:xfrm>
            <a:off x="295274" y="3673475"/>
            <a:ext cx="8505371" cy="533400"/>
          </a:xfrm>
          <a:prstGeom prst="rect">
            <a:avLst/>
          </a:prstGeom>
        </p:spPr>
        <p:txBody>
          <a:bodyPr/>
          <a:lstStyle>
            <a:lvl1pPr marL="0" indent="0" algn="l">
              <a:buClr>
                <a:schemeClr val="accent2"/>
              </a:buClr>
              <a:buFontTx/>
              <a:buNone/>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Click to add text or image</a:t>
            </a:r>
          </a:p>
        </p:txBody>
      </p:sp>
      <p:sp>
        <p:nvSpPr>
          <p:cNvPr id="13" name="Contents">
            <a:extLst>
              <a:ext uri="{FF2B5EF4-FFF2-40B4-BE49-F238E27FC236}">
                <a16:creationId xmlns:a16="http://schemas.microsoft.com/office/drawing/2014/main" id="{BF951C00-7776-1B4B-B00C-2FB2ADD51E3B}"/>
              </a:ext>
            </a:extLst>
          </p:cNvPr>
          <p:cNvSpPr>
            <a:spLocks noGrp="1"/>
          </p:cNvSpPr>
          <p:nvPr>
            <p:ph sz="quarter" idx="18" hasCustomPrompt="1"/>
          </p:nvPr>
        </p:nvSpPr>
        <p:spPr>
          <a:xfrm>
            <a:off x="295273" y="4473575"/>
            <a:ext cx="8505371" cy="533400"/>
          </a:xfrm>
          <a:prstGeom prst="rect">
            <a:avLst/>
          </a:prstGeom>
        </p:spPr>
        <p:txBody>
          <a:bodyPr/>
          <a:lstStyle>
            <a:lvl1pPr marL="0" indent="0" algn="l">
              <a:buClr>
                <a:schemeClr val="accent2"/>
              </a:buClr>
              <a:buFontTx/>
              <a:buNone/>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Click to add text or image</a:t>
            </a:r>
          </a:p>
        </p:txBody>
      </p:sp>
    </p:spTree>
    <p:extLst>
      <p:ext uri="{BB962C8B-B14F-4D97-AF65-F5344CB8AC3E}">
        <p14:creationId xmlns:p14="http://schemas.microsoft.com/office/powerpoint/2010/main" val="4201323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452937"/>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2" name="Title 1"/>
          <p:cNvSpPr>
            <a:spLocks noGrp="1"/>
          </p:cNvSpPr>
          <p:nvPr>
            <p:ph type="title" hasCustomPrompt="1"/>
          </p:nvPr>
        </p:nvSpPr>
        <p:spPr>
          <a:xfrm>
            <a:off x="304800" y="5350050"/>
            <a:ext cx="8534400" cy="309975"/>
          </a:xfrm>
          <a:prstGeom prst="rect">
            <a:avLst/>
          </a:prstGeom>
        </p:spPr>
        <p:txBody>
          <a:bodyPr/>
          <a:lstStyle>
            <a:lvl1pPr>
              <a:defRPr sz="2000" b="0">
                <a:latin typeface="Calibri" panose="020F0502020204030204" pitchFamily="34" charset="0"/>
                <a:cs typeface="Calibri" panose="020F0502020204030204" pitchFamily="34" charset="0"/>
              </a:defRPr>
            </a:lvl1pPr>
          </a:lstStyle>
          <a:p>
            <a:pPr lvl="0"/>
            <a:r>
              <a:rPr lang="en-US" sz="2000" dirty="0"/>
              <a:t>Figure Title</a:t>
            </a:r>
          </a:p>
        </p:txBody>
      </p:sp>
      <p:sp>
        <p:nvSpPr>
          <p:cNvPr id="8" name="Content Placeholder 7"/>
          <p:cNvSpPr>
            <a:spLocks noGrp="1"/>
          </p:cNvSpPr>
          <p:nvPr>
            <p:ph sz="quarter" idx="13" hasCustomPrompt="1"/>
          </p:nvPr>
        </p:nvSpPr>
        <p:spPr>
          <a:xfrm>
            <a:off x="304800" y="5780675"/>
            <a:ext cx="8534400" cy="467725"/>
          </a:xfrm>
          <a:prstGeom prst="rect">
            <a:avLst/>
          </a:prstGeom>
        </p:spPr>
        <p:txBody>
          <a:bodyPr/>
          <a:lstStyle>
            <a:lvl1pPr marL="0" indent="0">
              <a:buNone/>
              <a:defRPr sz="2000" b="0" i="0">
                <a:latin typeface="Calibri" panose="020F0502020204030204" pitchFamily="34" charset="0"/>
                <a:ea typeface="Calibri" panose="020F0502020204030204" pitchFamily="34" charset="0"/>
                <a:cs typeface="Calibri" panose="020F0502020204030204" pitchFamily="34" charset="0"/>
              </a:defRPr>
            </a:lvl1pPr>
          </a:lstStyle>
          <a:p>
            <a:pPr lvl="0"/>
            <a:r>
              <a:rPr lang="en-US" sz="2000" dirty="0"/>
              <a:t>Figure 4.5 Figure title placeholder</a:t>
            </a:r>
          </a:p>
        </p:txBody>
      </p:sp>
      <p:sp>
        <p:nvSpPr>
          <p:cNvPr id="6" name="Slide Number Placeholder 5"/>
          <p:cNvSpPr>
            <a:spLocks noGrp="1"/>
          </p:cNvSpPr>
          <p:nvPr>
            <p:ph type="sldNum" sz="quarter" idx="12"/>
          </p:nvPr>
        </p:nvSpPr>
        <p:spPr>
          <a:xfrm>
            <a:off x="6457950" y="6356350"/>
            <a:ext cx="2381250" cy="365125"/>
          </a:xfrm>
        </p:spPr>
        <p:txBody>
          <a:bodyPr/>
          <a:lstStyle/>
          <a:p>
            <a:fld id="{42181430-7FCB-BA4C-90CE-EB7ACCC9EC50}"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Copyright ©2018 John Wiley &amp; Son, Inc. </a:t>
            </a:r>
          </a:p>
        </p:txBody>
      </p:sp>
    </p:spTree>
    <p:extLst>
      <p:ext uri="{BB962C8B-B14F-4D97-AF65-F5344CB8AC3E}">
        <p14:creationId xmlns:p14="http://schemas.microsoft.com/office/powerpoint/2010/main" val="1266737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Version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4" name="Title 3"/>
          <p:cNvSpPr>
            <a:spLocks noGrp="1"/>
          </p:cNvSpPr>
          <p:nvPr>
            <p:ph type="title" hasCustomPrompt="1"/>
          </p:nvPr>
        </p:nvSpPr>
        <p:spPr>
          <a:xfrm>
            <a:off x="304800" y="5920581"/>
            <a:ext cx="8534400" cy="435770"/>
          </a:xfrm>
          <a:prstGeom prst="rect">
            <a:avLst/>
          </a:prstGeom>
        </p:spPr>
        <p:txBody>
          <a:bodyPr/>
          <a:lstStyle>
            <a:lvl1pPr algn="ctr">
              <a:defRPr>
                <a:latin typeface="Calibri" panose="020F0502020204030204" pitchFamily="34" charset="0"/>
                <a:cs typeface="Calibri" panose="020F0502020204030204" pitchFamily="34" charset="0"/>
              </a:defRPr>
            </a:lvl1pPr>
          </a:lstStyle>
          <a:p>
            <a:r>
              <a:rPr lang="en-US" dirty="0"/>
              <a:t>Image Title</a:t>
            </a:r>
          </a:p>
        </p:txBody>
      </p:sp>
      <p:sp>
        <p:nvSpPr>
          <p:cNvPr id="6" name="Slide Number Placeholder 5"/>
          <p:cNvSpPr>
            <a:spLocks noGrp="1"/>
          </p:cNvSpPr>
          <p:nvPr>
            <p:ph type="sldNum" sz="quarter" idx="12"/>
          </p:nvPr>
        </p:nvSpPr>
        <p:spPr>
          <a:xfrm>
            <a:off x="6457950" y="6356350"/>
            <a:ext cx="2381250" cy="365125"/>
          </a:xfrm>
        </p:spPr>
        <p:txBody>
          <a:bodyPr/>
          <a:lstStyle/>
          <a:p>
            <a:fld id="{42181430-7FCB-BA4C-90CE-EB7ACCC9EC50}"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Copyright ©2018 John Wiley &amp; Son, Inc.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mn-lt"/>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mn-lt"/>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mn-lt"/>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mn-lt"/>
                <a:ea typeface="Times New Roman" charset="0"/>
                <a:cs typeface="Times New Roman" charset="0"/>
              </a:defRPr>
            </a:lvl1pPr>
          </a:lstStyle>
          <a:p>
            <a:r>
              <a:rPr lang="en-IN"/>
              <a:t>Copyright ©2018 John Wiley &amp; Sons, Inc.</a:t>
            </a:r>
            <a:endParaRPr lang="en-US" dirty="0"/>
          </a:p>
        </p:txBody>
      </p:sp>
    </p:spTree>
    <p:extLst>
      <p:ext uri="{BB962C8B-B14F-4D97-AF65-F5344CB8AC3E}">
        <p14:creationId xmlns:p14="http://schemas.microsoft.com/office/powerpoint/2010/main" val="16630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endParaRPr lang="en-US" dirty="0"/>
          </a:p>
          <a:p>
            <a:pPr lvl="0"/>
            <a:r>
              <a:rPr lang="en-US" dirty="0"/>
              <a:t>Outline Items Usually Have No Ending Punctuation</a:t>
            </a:r>
          </a:p>
          <a:p>
            <a:pPr lvl="0"/>
            <a:r>
              <a:rPr lang="en-US" dirty="0"/>
              <a:t>This is Another Heading</a:t>
            </a:r>
          </a:p>
          <a:p>
            <a:pPr lvl="0"/>
            <a:r>
              <a:rPr lang="en-US" dirty="0"/>
              <a:t>This is Another Heading</a:t>
            </a:r>
          </a:p>
        </p:txBody>
      </p:sp>
      <p:sp>
        <p:nvSpPr>
          <p:cNvPr id="7" name="Slide Number Placeholder 6"/>
          <p:cNvSpPr>
            <a:spLocks noGrp="1"/>
          </p:cNvSpPr>
          <p:nvPr>
            <p:ph type="sldNum" sz="quarter" idx="14"/>
          </p:nvPr>
        </p:nvSpPr>
        <p:spPr/>
        <p:txBody>
          <a:bodyPr/>
          <a:lstStyle/>
          <a:p>
            <a:fld id="{67B19427-F580-D146-B60E-4CADEE75497F}" type="slidenum">
              <a:rPr lang="en-US" smtClean="0"/>
              <a:t>‹#›</a:t>
            </a:fld>
            <a:endParaRPr lang="en-US" dirty="0"/>
          </a:p>
        </p:txBody>
      </p:sp>
      <p:sp>
        <p:nvSpPr>
          <p:cNvPr id="2" name="Footer Placeholder 1"/>
          <p:cNvSpPr>
            <a:spLocks noGrp="1"/>
          </p:cNvSpPr>
          <p:nvPr>
            <p:ph type="ftr" sz="quarter" idx="13"/>
          </p:nvPr>
        </p:nvSpPr>
        <p:spPr/>
        <p:txBody>
          <a:bodyPr/>
          <a:lstStyle/>
          <a:p>
            <a:r>
              <a:rPr lang="en-US" dirty="0"/>
              <a:t>Copyright ©2018 John Wiley &amp; Son, Inc. </a:t>
            </a:r>
          </a:p>
        </p:txBody>
      </p:sp>
      <p:sp>
        <p:nvSpPr>
          <p:cNvPr id="8" name="Title 1"/>
          <p:cNvSpPr>
            <a:spLocks noGrp="1"/>
          </p:cNvSpPr>
          <p:nvPr>
            <p:ph type="title" hasCustomPrompt="1"/>
          </p:nvPr>
        </p:nvSpPr>
        <p:spPr>
          <a:xfrm>
            <a:off x="304800" y="777241"/>
            <a:ext cx="8534400" cy="975360"/>
          </a:xfrm>
          <a:prstGeom prst="rect">
            <a:avLst/>
          </a:prstGeom>
        </p:spPr>
        <p:txBody>
          <a:bodyPr/>
          <a:lstStyle>
            <a:lvl1pPr>
              <a:defRPr sz="4000" b="1" i="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Chapter Outline</a:t>
            </a:r>
          </a:p>
        </p:txBody>
      </p:sp>
    </p:spTree>
    <p:extLst>
      <p:ext uri="{BB962C8B-B14F-4D97-AF65-F5344CB8AC3E}">
        <p14:creationId xmlns:p14="http://schemas.microsoft.com/office/powerpoint/2010/main" val="99360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6" name="COBNL"/>
          <p:cNvSpPr>
            <a:spLocks noGrp="1"/>
          </p:cNvSpPr>
          <p:nvPr>
            <p:ph sz="quarter" idx="12" hasCustomPrompt="1"/>
          </p:nvPr>
        </p:nvSpPr>
        <p:spPr>
          <a:xfrm>
            <a:off x="304800" y="1752600"/>
            <a:ext cx="8534400" cy="4495800"/>
          </a:xfrm>
          <a:prstGeom prst="rect">
            <a:avLst/>
          </a:prstGeom>
        </p:spPr>
        <p:txBody>
          <a:bodyPr/>
          <a:lstStyle>
            <a:lvl1pPr marL="403200" indent="-403200">
              <a:buClr>
                <a:schemeClr val="accent2"/>
              </a:buClr>
              <a:buFont typeface="+mj-lt"/>
              <a:buAutoNum type="arabicPeriod"/>
              <a:defRPr sz="2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p>
            <a:fld id="{67B19427-F580-D146-B60E-4CADEE75497F}" type="slidenum">
              <a:rPr lang="en-US" smtClean="0"/>
              <a:t>‹#›</a:t>
            </a:fld>
            <a:endParaRPr lang="en-US" dirty="0"/>
          </a:p>
        </p:txBody>
      </p:sp>
      <p:sp>
        <p:nvSpPr>
          <p:cNvPr id="2" name="Footer Placeholder 1"/>
          <p:cNvSpPr>
            <a:spLocks noGrp="1"/>
          </p:cNvSpPr>
          <p:nvPr>
            <p:ph type="ftr" sz="quarter" idx="13"/>
          </p:nvPr>
        </p:nvSpPr>
        <p:spPr/>
        <p:txBody>
          <a:bodyPr/>
          <a:lstStyle/>
          <a:p>
            <a:r>
              <a:rPr lang="en-US" dirty="0"/>
              <a:t>Copyright ©2018 John Wiley &amp; Son, Inc. </a:t>
            </a:r>
          </a:p>
        </p:txBody>
      </p:sp>
      <p:sp>
        <p:nvSpPr>
          <p:cNvPr id="8" name="Title 1"/>
          <p:cNvSpPr>
            <a:spLocks noGrp="1"/>
          </p:cNvSpPr>
          <p:nvPr>
            <p:ph type="title" hasCustomPrompt="1"/>
          </p:nvPr>
        </p:nvSpPr>
        <p:spPr>
          <a:xfrm>
            <a:off x="304800" y="777241"/>
            <a:ext cx="8534400" cy="975360"/>
          </a:xfrm>
          <a:prstGeom prst="rect">
            <a:avLst/>
          </a:prstGeom>
        </p:spPr>
        <p:txBody>
          <a:bodyPr/>
          <a:lstStyle>
            <a:lvl1pPr>
              <a:defRPr sz="4000" b="1" i="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Chapter Outline</a:t>
            </a:r>
          </a:p>
        </p:txBody>
      </p:sp>
    </p:spTree>
    <p:extLst>
      <p:ext uri="{BB962C8B-B14F-4D97-AF65-F5344CB8AC3E}">
        <p14:creationId xmlns:p14="http://schemas.microsoft.com/office/powerpoint/2010/main" val="17864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30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p>
            <a:fld id="{67B19427-F580-D146-B60E-4CADEE75497F}" type="slidenum">
              <a:rPr lang="en-US" smtClean="0"/>
              <a:t>‹#›</a:t>
            </a:fld>
            <a:endParaRPr lang="en-US" dirty="0"/>
          </a:p>
        </p:txBody>
      </p:sp>
      <p:sp>
        <p:nvSpPr>
          <p:cNvPr id="2" name="Footer Placeholder 1"/>
          <p:cNvSpPr>
            <a:spLocks noGrp="1"/>
          </p:cNvSpPr>
          <p:nvPr>
            <p:ph type="ftr" sz="quarter" idx="15"/>
          </p:nvPr>
        </p:nvSpPr>
        <p:spPr/>
        <p:txBody>
          <a:bodyPr/>
          <a:lstStyle/>
          <a:p>
            <a:r>
              <a:rPr lang="en-US" dirty="0"/>
              <a:t>Copyright ©2018 John Wiley &amp; Son, Inc. </a:t>
            </a:r>
          </a:p>
        </p:txBody>
      </p:sp>
      <p:sp>
        <p:nvSpPr>
          <p:cNvPr id="6" name="Title 1"/>
          <p:cNvSpPr>
            <a:spLocks noGrp="1"/>
          </p:cNvSpPr>
          <p:nvPr>
            <p:ph type="title" hasCustomPrompt="1"/>
          </p:nvPr>
        </p:nvSpPr>
        <p:spPr>
          <a:xfrm>
            <a:off x="304800" y="777241"/>
            <a:ext cx="8534400" cy="975360"/>
          </a:xfrm>
          <a:prstGeom prst="rect">
            <a:avLst/>
          </a:prstGeom>
        </p:spPr>
        <p:txBody>
          <a:bodyPr/>
          <a:lstStyle>
            <a:lvl1pPr>
              <a:defRPr sz="4000" b="1" i="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Chapter Outline</a:t>
            </a:r>
          </a:p>
        </p:txBody>
      </p:sp>
    </p:spTree>
    <p:extLst>
      <p:ext uri="{BB962C8B-B14F-4D97-AF65-F5344CB8AC3E}">
        <p14:creationId xmlns:p14="http://schemas.microsoft.com/office/powerpoint/2010/main" val="112357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3000" b="0" i="0" baseline="0">
                <a:latin typeface="Calibri" panose="020F0502020204030204" pitchFamily="34" charset="0"/>
                <a:ea typeface="Calibri" panose="020F0502020204030204" pitchFamily="34" charset="0"/>
                <a:cs typeface="Calibri" panose="020F0502020204030204" pitchFamily="34"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600" b="0" i="0" baseline="0">
                <a:latin typeface="Calibri" panose="020F0502020204030204" pitchFamily="34" charset="0"/>
                <a:ea typeface="Calibri" panose="020F0502020204030204" pitchFamily="34" charset="0"/>
                <a:cs typeface="Calibri" panose="020F0502020204030204" pitchFamily="34"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a:t>Copyright ©2018 John Wiley &amp; Son, Inc. </a:t>
            </a:r>
          </a:p>
        </p:txBody>
      </p:sp>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Chapter Outline</a:t>
            </a:r>
          </a:p>
        </p:txBody>
      </p:sp>
    </p:spTree>
    <p:extLst>
      <p:ext uri="{BB962C8B-B14F-4D97-AF65-F5344CB8AC3E}">
        <p14:creationId xmlns:p14="http://schemas.microsoft.com/office/powerpoint/2010/main" val="837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30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6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6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Chapter Outline</a:t>
            </a:r>
          </a:p>
        </p:txBody>
      </p:sp>
    </p:spTree>
    <p:extLst>
      <p:ext uri="{BB962C8B-B14F-4D97-AF65-F5344CB8AC3E}">
        <p14:creationId xmlns:p14="http://schemas.microsoft.com/office/powerpoint/2010/main" val="126343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6.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80" r:id="rId3"/>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Calibri" panose="020F0502020204030204" pitchFamily="34" charset="0"/>
                <a:cs typeface="Calibri" panose="020F0502020204030204" pitchFamily="34" charset="0"/>
              </a:defRPr>
            </a:lvl1pPr>
          </a:lstStyle>
          <a:p>
            <a:r>
              <a:rPr lang="en-US"/>
              <a:t>Copyright ©2018 John Wiley &amp; Son, Inc. </a:t>
            </a:r>
            <a:endParaRPr lang="en-US" dirty="0"/>
          </a:p>
        </p:txBody>
      </p:sp>
      <p:sp>
        <p:nvSpPr>
          <p:cNvPr id="7"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83"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dt="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Copyright ©2018 John Wiley &amp; Son, Inc. </a:t>
            </a:r>
            <a:endParaRPr lang="en-US" dirty="0"/>
          </a:p>
        </p:txBody>
      </p:sp>
      <p:sp>
        <p:nvSpPr>
          <p:cNvPr id="6"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dt="0"/>
  <p:txStyles>
    <p:titleStyle>
      <a:lvl1pPr algn="l" defTabSz="914400" rtl="0" eaLnBrk="1" latinLnBrk="0" hangingPunct="1">
        <a:lnSpc>
          <a:spcPct val="9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Copyright ©2018 John Wiley &amp; Son, Inc. </a:t>
            </a:r>
            <a:endParaRPr lang="en-US" dirty="0"/>
          </a:p>
        </p:txBody>
      </p:sp>
      <p:sp>
        <p:nvSpPr>
          <p:cNvPr id="6"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Lst>
  <p:hf hdr="0" dt="0"/>
  <p:txStyles>
    <p:titleStyle>
      <a:lvl1pPr algn="l" defTabSz="914400" rtl="0" eaLnBrk="1" latinLnBrk="0" hangingPunct="1">
        <a:lnSpc>
          <a:spcPct val="9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Copyright ©2018 John Wiley &amp; Son, Inc. </a:t>
            </a:r>
            <a:endParaRPr lang="en-US" dirty="0"/>
          </a:p>
        </p:txBody>
      </p:sp>
      <p:sp>
        <p:nvSpPr>
          <p:cNvPr id="6"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82" r:id="rId3"/>
  </p:sldLayoutIdLst>
  <p:hf hdr="0" dt="0"/>
  <p:txStyles>
    <p:titleStyle>
      <a:lvl1pPr algn="l" defTabSz="914400" rtl="0" eaLnBrk="1" latinLnBrk="0" hangingPunct="1">
        <a:lnSpc>
          <a:spcPct val="9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Copyright ©2018 John Wiley &amp; Son, Inc. </a:t>
            </a:r>
            <a:endParaRPr lang="en-US" dirty="0"/>
          </a:p>
        </p:txBody>
      </p:sp>
      <p:sp>
        <p:nvSpPr>
          <p:cNvPr id="6"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81" r:id="rId5"/>
    <p:sldLayoutId id="2147483984" r:id="rId6"/>
    <p:sldLayoutId id="2147483985" r:id="rId7"/>
    <p:sldLayoutId id="2147483986" r:id="rId8"/>
    <p:sldLayoutId id="2147483988" r:id="rId9"/>
    <p:sldLayoutId id="2147483989" r:id="rId10"/>
  </p:sldLayoutIdLst>
  <p:hf hdr="0" dt="0"/>
  <p:txStyles>
    <p:titleStyle>
      <a:lvl1pPr algn="l" defTabSz="914400" rtl="0" eaLnBrk="1" latinLnBrk="0" hangingPunct="1">
        <a:lnSpc>
          <a:spcPct val="9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00800"/>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t>Copyright ©2018 John Wiley &amp; Son, Inc.</a:t>
            </a:r>
          </a:p>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defRPr>
            </a:lvl1pPr>
          </a:lstStyle>
          <a:p>
            <a:fld id="{42181430-7FCB-BA4C-90CE-EB7ACCC9EC50}"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5216900"/>
      </p:ext>
    </p:extLst>
  </p:cSld>
  <p:clrMap bg1="lt1" tx1="dk1" bg2="lt2" tx2="dk2" accent1="accent1" accent2="accent2" accent3="accent3" accent4="accent4" accent5="accent5" accent6="accent6" hlink="hlink" folHlink="folHlink"/>
  <p:sldLayoutIdLst>
    <p:sldLayoutId id="2147483978" r:id="rId1"/>
    <p:sldLayoutId id="2147483979" r:id="rId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10.jpg"/><Relationship Id="rId5" Type="http://schemas.openxmlformats.org/officeDocument/2006/relationships/image" Target="../media/image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4.jp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vmlDrawing" Target="../drawings/vmlDrawing4.vml"/><Relationship Id="rId6" Type="http://schemas.openxmlformats.org/officeDocument/2006/relationships/image" Target="../media/image16.jp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18.jpg"/><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22.jp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image" Target="../media/image24.jpg"/><Relationship Id="rId5" Type="http://schemas.openxmlformats.org/officeDocument/2006/relationships/image" Target="../media/image23.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vmlDrawing" Target="../drawings/vmlDrawing9.vml"/><Relationship Id="rId6" Type="http://schemas.openxmlformats.org/officeDocument/2006/relationships/image" Target="../media/image27.jpg"/><Relationship Id="rId5" Type="http://schemas.openxmlformats.org/officeDocument/2006/relationships/image" Target="../media/image26.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vmlDrawing" Target="../drawings/vmlDrawing10.vml"/><Relationship Id="rId6" Type="http://schemas.openxmlformats.org/officeDocument/2006/relationships/image" Target="../media/image29.jpg"/><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31.jpg"/><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vmlDrawing" Target="../drawings/vmlDrawing12.vml"/><Relationship Id="rId6" Type="http://schemas.openxmlformats.org/officeDocument/2006/relationships/image" Target="../media/image33.jpg"/><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image" Target="../media/image36.jpg"/><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image" Target="../media/image38.jpg"/><Relationship Id="rId5" Type="http://schemas.openxmlformats.org/officeDocument/2006/relationships/image" Target="../media/image37.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vmlDrawing" Target="../drawings/vmlDrawing15.vml"/><Relationship Id="rId6" Type="http://schemas.openxmlformats.org/officeDocument/2006/relationships/image" Target="../media/image40.jpg"/><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vmlDrawing" Target="../drawings/vmlDrawing16.vml"/><Relationship Id="rId6" Type="http://schemas.openxmlformats.org/officeDocument/2006/relationships/image" Target="../media/image42.jpg"/><Relationship Id="rId5" Type="http://schemas.openxmlformats.org/officeDocument/2006/relationships/image" Target="../media/image41.wmf"/><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04800"/>
            <a:ext cx="8839200" cy="1365241"/>
          </a:xfrm>
        </p:spPr>
        <p:txBody>
          <a:bodyPr/>
          <a:lstStyle/>
          <a:p>
            <a:r>
              <a:rPr lang="en-US" sz="5000" dirty="0">
                <a:latin typeface="+mn-lt"/>
              </a:rPr>
              <a:t>Financial and Managerial Accounting</a:t>
            </a:r>
          </a:p>
        </p:txBody>
      </p:sp>
      <p:sp>
        <p:nvSpPr>
          <p:cNvPr id="3" name="Edition"/>
          <p:cNvSpPr>
            <a:spLocks noGrp="1"/>
          </p:cNvSpPr>
          <p:nvPr>
            <p:ph sz="quarter" idx="22"/>
          </p:nvPr>
        </p:nvSpPr>
        <p:spPr>
          <a:xfrm>
            <a:off x="152400" y="1828800"/>
            <a:ext cx="8839200" cy="457200"/>
          </a:xfrm>
        </p:spPr>
        <p:txBody>
          <a:bodyPr/>
          <a:lstStyle/>
          <a:p>
            <a:r>
              <a:rPr lang="en-IN" sz="2900" b="1" dirty="0">
                <a:solidFill>
                  <a:schemeClr val="tx1"/>
                </a:solidFill>
                <a:latin typeface="+mn-lt"/>
              </a:rPr>
              <a:t>Third</a:t>
            </a:r>
            <a:r>
              <a:rPr lang="en-US" sz="2900" b="1" dirty="0">
                <a:solidFill>
                  <a:schemeClr val="tx1"/>
                </a:solidFill>
                <a:latin typeface="+mn-lt"/>
                <a:cs typeface="Times New Roman" panose="02020603050405020304" pitchFamily="18" charset="0"/>
              </a:rPr>
              <a:t> Edition</a:t>
            </a:r>
          </a:p>
        </p:txBody>
      </p:sp>
      <p:sp>
        <p:nvSpPr>
          <p:cNvPr id="4" name="Author"/>
          <p:cNvSpPr>
            <a:spLocks noGrp="1"/>
          </p:cNvSpPr>
          <p:nvPr>
            <p:ph sz="quarter" idx="21"/>
          </p:nvPr>
        </p:nvSpPr>
        <p:spPr>
          <a:xfrm>
            <a:off x="152400" y="2438400"/>
            <a:ext cx="8839200" cy="457200"/>
          </a:xfrm>
        </p:spPr>
        <p:txBody>
          <a:bodyPr/>
          <a:lstStyle/>
          <a:p>
            <a:r>
              <a:rPr lang="en-US" sz="2800" dirty="0" err="1" smtClean="0">
                <a:solidFill>
                  <a:schemeClr val="accent2"/>
                </a:solidFill>
                <a:latin typeface="+mn-lt"/>
              </a:rPr>
              <a:t>Weygandt</a:t>
            </a:r>
            <a:r>
              <a:rPr lang="en-US" sz="2800" dirty="0" smtClean="0">
                <a:solidFill>
                  <a:schemeClr val="accent2"/>
                </a:solidFill>
                <a:latin typeface="+mn-lt"/>
              </a:rPr>
              <a:t>, Kimmel and </a:t>
            </a:r>
            <a:r>
              <a:rPr lang="en-US" sz="2800" dirty="0">
                <a:solidFill>
                  <a:schemeClr val="accent2"/>
                </a:solidFill>
                <a:latin typeface="+mn-lt"/>
              </a:rPr>
              <a:t>Kieso</a:t>
            </a:r>
          </a:p>
        </p:txBody>
      </p:sp>
      <p:sp>
        <p:nvSpPr>
          <p:cNvPr id="5" name="CN"/>
          <p:cNvSpPr>
            <a:spLocks noGrp="1"/>
          </p:cNvSpPr>
          <p:nvPr>
            <p:ph sz="quarter" idx="19"/>
          </p:nvPr>
        </p:nvSpPr>
        <p:spPr>
          <a:xfrm>
            <a:off x="152400" y="3604593"/>
            <a:ext cx="8839200" cy="685800"/>
          </a:xfrm>
        </p:spPr>
        <p:txBody>
          <a:bodyPr/>
          <a:lstStyle/>
          <a:p>
            <a:r>
              <a:rPr lang="en-US" altLang="en-US" dirty="0">
                <a:latin typeface="+mn-lt"/>
                <a:cs typeface="Times New Roman" panose="02020603050405020304" pitchFamily="18" charset="0"/>
              </a:rPr>
              <a:t>Chapter 13</a:t>
            </a:r>
          </a:p>
        </p:txBody>
      </p:sp>
      <p:sp>
        <p:nvSpPr>
          <p:cNvPr id="6" name="CT"/>
          <p:cNvSpPr>
            <a:spLocks noGrp="1"/>
          </p:cNvSpPr>
          <p:nvPr>
            <p:ph sz="quarter" idx="20"/>
          </p:nvPr>
        </p:nvSpPr>
        <p:spPr>
          <a:xfrm>
            <a:off x="152400" y="4576263"/>
            <a:ext cx="8839200" cy="1214937"/>
          </a:xfrm>
        </p:spPr>
        <p:txBody>
          <a:bodyPr/>
          <a:lstStyle/>
          <a:p>
            <a:pPr>
              <a:spcBef>
                <a:spcPts val="0"/>
              </a:spcBef>
            </a:pPr>
            <a:r>
              <a:rPr lang="en-US" dirty="0">
                <a:latin typeface="+mn-lt"/>
              </a:rPr>
              <a:t>Financial </a:t>
            </a:r>
            <a:r>
              <a:rPr lang="en-US" dirty="0" smtClean="0">
                <a:latin typeface="+mn-lt"/>
              </a:rPr>
              <a:t>Analysis - </a:t>
            </a:r>
            <a:r>
              <a:rPr lang="en-US" dirty="0">
                <a:latin typeface="+mn-lt"/>
              </a:rPr>
              <a:t>The Big Picture</a:t>
            </a:r>
          </a:p>
        </p:txBody>
      </p:sp>
      <p:sp>
        <p:nvSpPr>
          <p:cNvPr id="7" name="Content Placeholder 6"/>
          <p:cNvSpPr>
            <a:spLocks noGrp="1"/>
          </p:cNvSpPr>
          <p:nvPr>
            <p:ph sz="quarter" idx="23"/>
          </p:nvPr>
        </p:nvSpPr>
        <p:spPr>
          <a:xfrm>
            <a:off x="1600200" y="5943600"/>
            <a:ext cx="6172200" cy="685800"/>
          </a:xfrm>
        </p:spPr>
        <p:txBody>
          <a:bodyPr/>
          <a:lstStyle/>
          <a:p>
            <a:pPr marL="0" indent="0">
              <a:buNone/>
            </a:pPr>
            <a:r>
              <a:rPr lang="en-IN" sz="1200" dirty="0">
                <a:solidFill>
                  <a:schemeClr val="bg1"/>
                </a:solidFill>
                <a:latin typeface="+mn-lt"/>
                <a:cs typeface="Times New Roman" panose="02020603050405020304" pitchFamily="18" charset="0"/>
              </a:rPr>
              <a:t>This slide deck contains animations. Please disable animations if they cause issues with your device.</a:t>
            </a:r>
          </a:p>
        </p:txBody>
      </p:sp>
    </p:spTree>
    <p:extLst>
      <p:ext uri="{BB962C8B-B14F-4D97-AF65-F5344CB8AC3E}">
        <p14:creationId xmlns:p14="http://schemas.microsoft.com/office/powerpoint/2010/main" val="317817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Vertical Analysis</a:t>
            </a:r>
            <a:endParaRPr lang="en-US" sz="2400" b="0" dirty="0">
              <a:solidFill>
                <a:schemeClr val="accent1"/>
              </a:solidFill>
              <a:latin typeface="+mn-lt"/>
              <a:ea typeface="Source Sans Pro" charset="0"/>
              <a:cs typeface="Times New Roman" panose="02020603050405020304" pitchFamily="18" charset="0"/>
            </a:endParaRPr>
          </a:p>
        </p:txBody>
      </p:sp>
      <p:sp>
        <p:nvSpPr>
          <p:cNvPr id="2" name="Content Placeholder 1"/>
          <p:cNvSpPr>
            <a:spLocks noGrp="1"/>
          </p:cNvSpPr>
          <p:nvPr>
            <p:ph sz="quarter" idx="16"/>
          </p:nvPr>
        </p:nvSpPr>
        <p:spPr>
          <a:xfrm>
            <a:off x="304800" y="1752600"/>
            <a:ext cx="8534400" cy="3581400"/>
          </a:xfrm>
        </p:spPr>
        <p:txBody>
          <a:bodyPr/>
          <a:lstStyle/>
          <a:p>
            <a:pPr marL="0" lvl="1" indent="0">
              <a:lnSpc>
                <a:spcPct val="100000"/>
              </a:lnSpc>
              <a:spcBef>
                <a:spcPts val="1200"/>
              </a:spcBef>
              <a:buClr>
                <a:srgbClr val="800000"/>
              </a:buClr>
              <a:buSzPct val="100000"/>
              <a:buNone/>
              <a:defRPr/>
            </a:pPr>
            <a:r>
              <a:rPr lang="en-US" sz="2800" dirty="0">
                <a:latin typeface="+mn-lt"/>
                <a:cs typeface="Times New Roman" panose="02020603050405020304" pitchFamily="18" charset="0"/>
              </a:rPr>
              <a:t>Also called common-size analysis, is a technique that expresses each financial statement item as a percentage of a base amount.</a:t>
            </a:r>
          </a:p>
          <a:p>
            <a:pPr marL="291600" lvl="1" indent="-291600">
              <a:spcBef>
                <a:spcPts val="1000"/>
              </a:spcBef>
              <a:buClr>
                <a:schemeClr val="accent2"/>
              </a:buClr>
              <a:buSzPct val="100000"/>
              <a:defRPr/>
            </a:pPr>
            <a:r>
              <a:rPr lang="en-US" sz="2800" dirty="0">
                <a:latin typeface="+mn-lt"/>
                <a:cs typeface="Times New Roman" panose="02020603050405020304" pitchFamily="18" charset="0"/>
              </a:rPr>
              <a:t>On a balance sheet we might express current assets as 22% of total assets (total assets being the base amount)</a:t>
            </a:r>
          </a:p>
          <a:p>
            <a:pPr marL="291600" lvl="1" indent="-291600">
              <a:spcBef>
                <a:spcPts val="1000"/>
              </a:spcBef>
              <a:buClr>
                <a:schemeClr val="accent2"/>
              </a:buClr>
              <a:buSzPct val="100000"/>
              <a:defRPr/>
            </a:pPr>
            <a:r>
              <a:rPr lang="en-US" sz="2800" dirty="0">
                <a:latin typeface="+mn-lt"/>
                <a:cs typeface="Times New Roman" panose="02020603050405020304" pitchFamily="18" charset="0"/>
              </a:rPr>
              <a:t>On an income statement we might say that selling expenses are 16% of net sales (net sales being the base amount)</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10</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40629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7189"/>
            <a:ext cx="8458200" cy="1103011"/>
          </a:xfrm>
        </p:spPr>
        <p:txBody>
          <a:bodyPr>
            <a:normAutofit fontScale="90000"/>
          </a:bodyPr>
          <a:lstStyle/>
          <a:p>
            <a:r>
              <a:rPr lang="en-US" sz="4400" b="1" dirty="0">
                <a:latin typeface="+mn-lt"/>
                <a:ea typeface="Source Sans Pro" charset="0"/>
                <a:cs typeface="Times New Roman" panose="02020603050405020304" pitchFamily="18" charset="0"/>
              </a:rPr>
              <a:t>Vertical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Vertical analysis of balance sheets</a:t>
            </a:r>
            <a:endParaRPr lang="en-IN" sz="3600" b="0" dirty="0">
              <a:latin typeface="+mn-lt"/>
              <a:cs typeface="Times New Roman" panose="02020603050405020304" pitchFamily="18" charset="0"/>
            </a:endParaRPr>
          </a:p>
        </p:txBody>
      </p:sp>
      <p:pic>
        <p:nvPicPr>
          <p:cNvPr id="16" name="Content Placeholder 15" descr="Illustration of the Horizontal analysis of balance sheets. The image has a two-line title that includes the name of the sheet, Condensed Balance Sheets; and the time period, for December 31. There are five columns Assets and Liabilities and Stockholders' Equity, 2020, 2019. The columns 2020 and 2019 are further divided into amount, and percent. Assets include Current assets, Property assets, and Other assets. They are summed up to be Total assets. Row 1: assets, current assets; 2020 amount, $2,717; percent, 23.8; 2019 amount, $2,427; percent, 22.6. Row 2: assets, property assets net; 2020 amount, 2,990; percent, 26.2; 2019 amount, 2,816; percent, 26.3. Row 3: assets, other assets; 2020 amount, 5,690; percent, 50.0; 2019 amount, 5,471; percent, 51.1. Row 4, all double underlined: assets, total assets; 2020 amount, $11,397; percent, 100.0; 2019 amount, $10,741; percent, 100.0. Liabilities include Current liabilities, Long-term liabilities, and are summed up to be Total liabilities. Row 5: liabilities, current liabilities; 2020 amount, $4,044; percent, 35.5; 2019 amount, $4,020; percent, 37.5. Row 6: liabilities, long term liabilities; 2020 amount, 4,827; percent, 42.4; 2019 amount, 4,625; percent, 43.2. Row 7: liabilities, total liabilities; 2020 amount, 8,871; percent, 77.9; 2019 amount, 8,645; percent, 80.7. Stockholders' Equity includes Common stock, Retained earnings, Treasury stock, and Total Stockholders' equity. Row 8: stockholders' equity, common stock; 2020 amount, 493; percent, 4.3; 2019 amount, 397; percent, 3.7. Row 9: stockholders' equity, retained earnings; 2020 amount, 3,390; percent, 29.7; 2019 amount, 2,584; percent, 24.1. Row 10: stockholders' equity, treasury stock, cost; 2020 amount, negative 1,357; percent, negative 11.9; 2019 amount, negative 912; percent, negative 8.5. Row 11: stockholders' equity, total Stockholders' equity; 2020 amount, 2,526; percent, 22.1; 2019 amount, 2,069; percent, 19.3. Row 8, all double underlined: stockholders' equity, total liabilities and stockholders' equity; 2020 amount, $11,397; percent, 100.0; 2019 amount, $10,714; percent, 100.0. All the entries in Percent are shown in red font.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312323" y="1676400"/>
            <a:ext cx="6519354" cy="4558168"/>
          </a:xfrm>
        </p:spPr>
      </p:pic>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19132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2999"/>
          </a:xfrm>
        </p:spPr>
        <p:txBody>
          <a:bodyPr>
            <a:normAutofit/>
          </a:bodyPr>
          <a:lstStyle/>
          <a:p>
            <a:r>
              <a:rPr lang="en-US" b="1" dirty="0">
                <a:latin typeface="+mn-lt"/>
                <a:ea typeface="Source Sans Pro" charset="0"/>
                <a:cs typeface="Times New Roman" panose="02020603050405020304" pitchFamily="18" charset="0"/>
              </a:rPr>
              <a:t>Vertical Analysis</a:t>
            </a:r>
            <a:br>
              <a:rPr lang="en-US" b="1" dirty="0">
                <a:latin typeface="+mn-lt"/>
                <a:ea typeface="Source Sans Pro" charset="0"/>
                <a:cs typeface="Times New Roman" panose="02020603050405020304" pitchFamily="18" charset="0"/>
              </a:rPr>
            </a:br>
            <a:r>
              <a:rPr lang="en-US" sz="3200" b="1" dirty="0">
                <a:latin typeface="+mn-lt"/>
                <a:ea typeface="Source Sans Pro" charset="0"/>
                <a:cs typeface="Times New Roman" panose="02020603050405020304" pitchFamily="18" charset="0"/>
              </a:rPr>
              <a:t>Vertical analysis of income statements</a:t>
            </a:r>
            <a:endParaRPr lang="en-IN" sz="3200" b="0" dirty="0">
              <a:latin typeface="+mn-lt"/>
              <a:cs typeface="Times New Roman" panose="02020603050405020304" pitchFamily="18" charset="0"/>
            </a:endParaRPr>
          </a:p>
        </p:txBody>
      </p:sp>
      <p:pic>
        <p:nvPicPr>
          <p:cNvPr id="20" name="Content Placeholder 19" descr="An illustration displays a horizontal analysis of income statements. The image has a two-line title that includes the name of the sheet, Condensed Income statements; and the time period, for December 31. The columns contain the components, 2020, and 2019. The columns 2020 and 2019 are further divided into amount, and percent. Row 1: Net sales; 2020 amount, $11,776; percent, 100.0; 2019 amount, $10,907; percent, 100.0. Row 2: Cost of goods sold; 2020 amount, 6,597; percent, 56.0; 2019 amount, 6,082; percent, 55.8. Row 3: Gross profit; 2020 amount, 5,179; percent, 44.0; 2019 amount, 4,825; percent, 44.2. Row 4: selling and administrative expenses; 2020 amount, 3,311; percent, 28.1; 2019 amount, 3,059; percent, 28.0. Row 5: Income from operations; 2020 amount, 1,868; 15.9; percent, 2019 amount, 1,766; percent, 16.2. Row 6: Interest expense; 2020 amount, 321; percent, 2.7; 2019 amount, 294; percent, 2.7. Row 7: income before income taxes; 2020 amount, 1,547; percent, 13.2; 2019 amount, 1,472; percent, 13.5. Row 8: Income tax expense; 2020 amount, 444; percent, 3.8; 2019 amount, 468; percent, 4.3. Row 9: Net income; 2020 amount, $1,103, double underlined; percent, 9.4, double underlined; 2019 amount, $1,004, double underlined; percent, 9.2, double underlined. All the entries in Percent are shown in red font.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71305" y="1801622"/>
            <a:ext cx="8201391" cy="3940537"/>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54890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76201" y="586871"/>
            <a:ext cx="8991600" cy="1089529"/>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Vertical Analysis</a:t>
            </a:r>
            <a:br>
              <a:rPr lang="en-US" sz="4000" b="1" dirty="0">
                <a:solidFill>
                  <a:schemeClr val="accent1"/>
                </a:solidFill>
                <a:latin typeface="+mn-lt"/>
                <a:ea typeface="Source Sans Pro" charset="0"/>
                <a:cs typeface="Times New Roman" panose="02020603050405020304" pitchFamily="18" charset="0"/>
              </a:rPr>
            </a:br>
            <a:r>
              <a:rPr lang="en-US" sz="3200" b="1" dirty="0">
                <a:solidFill>
                  <a:schemeClr val="accent1"/>
                </a:solidFill>
                <a:latin typeface="+mn-lt"/>
                <a:ea typeface="Source Sans Pro" charset="0"/>
                <a:cs typeface="Times New Roman" panose="02020603050405020304" pitchFamily="18" charset="0"/>
              </a:rPr>
              <a:t>Changes shown by vertical analysis of income state</a:t>
            </a:r>
            <a:endParaRPr lang="en-US" sz="3200" b="0" dirty="0">
              <a:solidFill>
                <a:schemeClr val="accent1"/>
              </a:solidFill>
              <a:latin typeface="+mn-lt"/>
              <a:ea typeface="Source Sans Pro" charset="0"/>
              <a:cs typeface="Times New Roman" panose="02020603050405020304" pitchFamily="18" charset="0"/>
            </a:endParaRPr>
          </a:p>
        </p:txBody>
      </p:sp>
      <p:sp>
        <p:nvSpPr>
          <p:cNvPr id="15" name="Content Placeholder 14"/>
          <p:cNvSpPr>
            <a:spLocks noGrp="1"/>
          </p:cNvSpPr>
          <p:nvPr>
            <p:ph sz="quarter" idx="16"/>
          </p:nvPr>
        </p:nvSpPr>
        <p:spPr>
          <a:xfrm>
            <a:off x="304800" y="1752600"/>
            <a:ext cx="8534400" cy="3048000"/>
          </a:xfrm>
        </p:spPr>
        <p:txBody>
          <a:bodyPr/>
          <a:lstStyle/>
          <a:p>
            <a:pPr marL="0" lvl="1" indent="0">
              <a:lnSpc>
                <a:spcPct val="100000"/>
              </a:lnSpc>
              <a:spcBef>
                <a:spcPts val="1200"/>
              </a:spcBef>
              <a:buClr>
                <a:srgbClr val="800000"/>
              </a:buClr>
              <a:buSzPct val="100000"/>
              <a:buNone/>
              <a:defRPr/>
            </a:pPr>
            <a:r>
              <a:rPr lang="en-US" b="1" dirty="0">
                <a:latin typeface="+mn-lt"/>
                <a:cs typeface="Times New Roman" panose="02020603050405020304" pitchFamily="18" charset="0"/>
              </a:rPr>
              <a:t>Analysis of the income statements shows the following changes.</a:t>
            </a:r>
          </a:p>
          <a:p>
            <a:pPr marL="291600" lvl="1" indent="-291600">
              <a:lnSpc>
                <a:spcPct val="100000"/>
              </a:lnSpc>
              <a:spcBef>
                <a:spcPts val="1000"/>
              </a:spcBef>
              <a:buClr>
                <a:schemeClr val="accent2"/>
              </a:buClr>
              <a:buSzPct val="100000"/>
              <a:defRPr/>
            </a:pPr>
            <a:r>
              <a:rPr lang="en-US" dirty="0">
                <a:latin typeface="+mn-lt"/>
                <a:cs typeface="Times New Roman" panose="02020603050405020304" pitchFamily="18" charset="0"/>
              </a:rPr>
              <a:t>Cost of goods sold as a percentage of net sales increased from 55.8% to 56.0%</a:t>
            </a:r>
          </a:p>
          <a:p>
            <a:pPr marL="291600" lvl="1" indent="-291600">
              <a:lnSpc>
                <a:spcPct val="100000"/>
              </a:lnSpc>
              <a:spcBef>
                <a:spcPts val="1000"/>
              </a:spcBef>
              <a:buClr>
                <a:schemeClr val="accent2"/>
              </a:buClr>
              <a:buSzPct val="100000"/>
              <a:defRPr/>
            </a:pPr>
            <a:r>
              <a:rPr lang="en-US" dirty="0">
                <a:latin typeface="+mn-lt"/>
                <a:cs typeface="Times New Roman" panose="02020603050405020304" pitchFamily="18" charset="0"/>
              </a:rPr>
              <a:t>Selling and administrative expenses increased from 28.0% to 28.1%</a:t>
            </a:r>
          </a:p>
          <a:p>
            <a:pPr marL="291600" lvl="1" indent="-291600">
              <a:lnSpc>
                <a:spcPct val="100000"/>
              </a:lnSpc>
              <a:spcBef>
                <a:spcPts val="1000"/>
              </a:spcBef>
              <a:buClr>
                <a:schemeClr val="accent2"/>
              </a:buClr>
              <a:buSzPct val="100000"/>
              <a:defRPr/>
            </a:pPr>
            <a:r>
              <a:rPr lang="en-US" dirty="0">
                <a:latin typeface="+mn-lt"/>
                <a:cs typeface="Times New Roman" panose="02020603050405020304" pitchFamily="18" charset="0"/>
              </a:rPr>
              <a:t>Net income as a percentage of net sales increased from 9.2% to 9.4%</a:t>
            </a:r>
          </a:p>
        </p:txBody>
      </p:sp>
      <p:sp>
        <p:nvSpPr>
          <p:cNvPr id="7" name="Content Placeholder 6"/>
          <p:cNvSpPr>
            <a:spLocks noGrp="1"/>
          </p:cNvSpPr>
          <p:nvPr>
            <p:ph sz="quarter" idx="17"/>
          </p:nvPr>
        </p:nvSpPr>
        <p:spPr>
          <a:xfrm>
            <a:off x="304800" y="4876800"/>
            <a:ext cx="8534400" cy="762000"/>
          </a:xfrm>
        </p:spPr>
        <p:txBody>
          <a:bodyPr/>
          <a:lstStyle/>
          <a:p>
            <a:pPr marL="0" lvl="1" indent="0">
              <a:spcBef>
                <a:spcPts val="1000"/>
              </a:spcBef>
              <a:buNone/>
            </a:pPr>
            <a:r>
              <a:rPr lang="en-US" dirty="0">
                <a:latin typeface="+mn-lt"/>
                <a:cs typeface="Times New Roman" panose="02020603050405020304" pitchFamily="18" charset="0"/>
              </a:rPr>
              <a:t>Increase in net income as a percentage of sales is due primarily to the decrease in income tax expense as a percentage of sales.</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13</a:t>
            </a:fld>
            <a:endParaRPr lang="en-US" dirty="0"/>
          </a:p>
        </p:txBody>
      </p:sp>
      <p:sp>
        <p:nvSpPr>
          <p:cNvPr id="5" name="Footer Placeholder "/>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82768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8458200" cy="990600"/>
          </a:xfrm>
        </p:spPr>
        <p:txBody>
          <a:bodyPr>
            <a:normAutofit fontScale="90000"/>
          </a:bodyPr>
          <a:lstStyle/>
          <a:p>
            <a:r>
              <a:rPr lang="en-US" sz="4400" b="1" dirty="0">
                <a:latin typeface="+mn-lt"/>
                <a:ea typeface="Source Sans Pro" charset="0"/>
                <a:cs typeface="Times New Roman" panose="02020603050405020304" pitchFamily="18" charset="0"/>
              </a:rPr>
              <a:t>Vertical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Intercompany comparison by vertical analysis</a:t>
            </a:r>
            <a:endParaRPr lang="en-IN" sz="3600" b="0" dirty="0">
              <a:latin typeface="+mn-lt"/>
              <a:cs typeface="Times New Roman" panose="02020603050405020304" pitchFamily="18" charset="0"/>
            </a:endParaRPr>
          </a:p>
        </p:txBody>
      </p:sp>
      <p:pic>
        <p:nvPicPr>
          <p:cNvPr id="9" name="Content Placeholder 8" descr="An illustration displays a horizontal analysis of income statements. The image has a two-line title that includes the name of the sheet, Condensed income statement; and the time period, for December 31. The columns contain the components, Chicago Cereal, and Giant mills, Incorporated. The columns are further divided into amount, and percent. Row 1: Net sales; Chicago Cereal amount, $11,776; percent, 100.0; Giant mills, Incorporated amount, $17,910; percent, 100.0. Row 2: Cost of goods sold; Chicago Cereal amount, 6,597; percent, 56.0; Giant mills, Incorporated amount, 11,540; percent, 64.4. Row 3: Gross profit; Chicago Cereal amount, 5,179; percent, 44.0; Giant mills, Incorporated amount, 6,370; percent, 35.6. Row 4: selling and administrative expenses; Chicago Cereal amount, 3,311; percent, 28.1; Giant mills, Incorporated amount, 3,474; percent, 19.4. Row 5: non recurring charges; Chicago Cereal amount, 0; percent, nil; Giant mills, Incorporated amount, negative 62; percent, negative 0.3. Row 6: Income from operations; Chicago Cereal amount, 1,868; 15.9; percent, Giant mills, Incorporated amount, 2,958; percent, 16.5. Row 7: Other expenses and revenues including income taxes; Chicago Cereal amount, 765; percent, 6.5; Giant mills, Incorporated amount, 1,134; percent, 6.3. Row 9, all double underlined: Net income; Chicago Cereal amount, $1,103; percent, 9.4; Giant mills, Incorporated amount, $1,824; percent, 10.2. All the entries in Percent are in red font.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11906" y="1755250"/>
            <a:ext cx="8120189" cy="4242603"/>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39070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58B2-B739-0E48-A157-742B5CB943BE}"/>
              </a:ext>
            </a:extLst>
          </p:cNvPr>
          <p:cNvSpPr>
            <a:spLocks noGrp="1"/>
          </p:cNvSpPr>
          <p:nvPr>
            <p:ph type="title"/>
          </p:nvPr>
        </p:nvSpPr>
        <p:spPr/>
        <p:txBody>
          <a:bodyPr>
            <a:normAutofit fontScale="90000"/>
          </a:bodyPr>
          <a:lstStyle/>
          <a:p>
            <a:r>
              <a:rPr lang="en-US" dirty="0">
                <a:latin typeface="+mn-lt"/>
                <a:ea typeface="Source Sans Pro" charset="0"/>
              </a:rPr>
              <a:t>Ratio Analysis</a:t>
            </a:r>
            <a:endParaRPr lang="en-US" dirty="0">
              <a:latin typeface="+mn-lt"/>
            </a:endParaRPr>
          </a:p>
        </p:txBody>
      </p:sp>
      <p:sp>
        <p:nvSpPr>
          <p:cNvPr id="10" name="LO">
            <a:extLst>
              <a:ext uri="{FF2B5EF4-FFF2-40B4-BE49-F238E27FC236}">
                <a16:creationId xmlns:a16="http://schemas.microsoft.com/office/drawing/2014/main" id="{6D340D3D-D3F7-1C4B-8474-4FE1B56D1714}"/>
              </a:ext>
            </a:extLst>
          </p:cNvPr>
          <p:cNvSpPr>
            <a:spLocks noGrp="1"/>
          </p:cNvSpPr>
          <p:nvPr>
            <p:ph sz="quarter" idx="13"/>
          </p:nvPr>
        </p:nvSpPr>
        <p:spPr/>
        <p:txBody>
          <a:bodyPr/>
          <a:lstStyle/>
          <a:p>
            <a:pPr algn="ctr"/>
            <a:r>
              <a:rPr lang="en-US" dirty="0">
                <a:latin typeface="+mn-lt"/>
                <a:cs typeface="Times New Roman" panose="02020603050405020304" pitchFamily="18" charset="0"/>
              </a:rPr>
              <a:t>Analyze a company’s performance using ratio </a:t>
            </a:r>
            <a:r>
              <a:rPr lang="en-US" dirty="0" smtClean="0">
                <a:latin typeface="+mn-lt"/>
                <a:cs typeface="Times New Roman" panose="02020603050405020304" pitchFamily="18" charset="0"/>
              </a:rPr>
              <a:t>analysis</a:t>
            </a:r>
            <a:endParaRPr lang="en-US" dirty="0">
              <a:latin typeface="+mn-lt"/>
              <a:cs typeface="Times New Roman" panose="02020603050405020304" pitchFamily="18" charset="0"/>
            </a:endParaRPr>
          </a:p>
        </p:txBody>
      </p:sp>
      <p:sp>
        <p:nvSpPr>
          <p:cNvPr id="13" name="Content Placeholder 12"/>
          <p:cNvSpPr>
            <a:spLocks noGrp="1"/>
          </p:cNvSpPr>
          <p:nvPr>
            <p:ph sz="quarter" idx="16"/>
          </p:nvPr>
        </p:nvSpPr>
        <p:spPr>
          <a:xfrm>
            <a:off x="295274" y="2133600"/>
            <a:ext cx="8505371" cy="838200"/>
          </a:xfrm>
        </p:spPr>
        <p:txBody>
          <a:bodyPr/>
          <a:lstStyle/>
          <a:p>
            <a:r>
              <a:rPr lang="en-US" b="1" dirty="0">
                <a:solidFill>
                  <a:schemeClr val="accent2"/>
                </a:solidFill>
                <a:latin typeface="+mn-lt"/>
                <a:cs typeface="Times New Roman" panose="02020603050405020304" pitchFamily="18" charset="0"/>
              </a:rPr>
              <a:t>Ratio analysis </a:t>
            </a:r>
            <a:r>
              <a:rPr lang="en-US" dirty="0">
                <a:solidFill>
                  <a:srgbClr val="000000"/>
                </a:solidFill>
                <a:latin typeface="+mn-lt"/>
                <a:cs typeface="Times New Roman" panose="02020603050405020304" pitchFamily="18" charset="0"/>
              </a:rPr>
              <a:t>expresses the relationship among selected items of financial statement data.</a:t>
            </a:r>
            <a:endParaRPr lang="en-US" b="1" dirty="0">
              <a:solidFill>
                <a:srgbClr val="000000"/>
              </a:solidFill>
              <a:latin typeface="+mn-lt"/>
              <a:cs typeface="Times New Roman" panose="02020603050405020304" pitchFamily="18" charset="0"/>
            </a:endParaRPr>
          </a:p>
        </p:txBody>
      </p:sp>
      <p:sp>
        <p:nvSpPr>
          <p:cNvPr id="14" name="Content Placeholder 13"/>
          <p:cNvSpPr>
            <a:spLocks noGrp="1"/>
          </p:cNvSpPr>
          <p:nvPr>
            <p:ph sz="quarter" idx="17"/>
          </p:nvPr>
        </p:nvSpPr>
        <p:spPr>
          <a:xfrm>
            <a:off x="2500765" y="3140075"/>
            <a:ext cx="4200526" cy="441325"/>
          </a:xfrm>
        </p:spPr>
        <p:txBody>
          <a:bodyPr/>
          <a:lstStyle/>
          <a:p>
            <a:r>
              <a:rPr lang="en-US" sz="2400" b="1" dirty="0">
                <a:solidFill>
                  <a:srgbClr val="000000"/>
                </a:solidFill>
                <a:latin typeface="+mn-lt"/>
                <a:cs typeface="Times New Roman" panose="02020603050405020304" pitchFamily="18" charset="0"/>
              </a:rPr>
              <a:t>Financial Ratio Classifications</a:t>
            </a:r>
          </a:p>
        </p:txBody>
      </p:sp>
      <p:graphicFrame>
        <p:nvGraphicFramePr>
          <p:cNvPr id="16" name="Content Placeholder 16" descr="Table is accessible to screen readers."/>
          <p:cNvGraphicFramePr>
            <a:graphicFrameLocks noGrp="1"/>
          </p:cNvGraphicFramePr>
          <p:nvPr>
            <p:ph sz="quarter" idx="18"/>
            <p:extLst>
              <p:ext uri="{D42A27DB-BD31-4B8C-83A1-F6EECF244321}">
                <p14:modId xmlns:p14="http://schemas.microsoft.com/office/powerpoint/2010/main" val="3505039668"/>
              </p:ext>
            </p:extLst>
          </p:nvPr>
        </p:nvGraphicFramePr>
        <p:xfrm>
          <a:off x="547459" y="3657600"/>
          <a:ext cx="7543800" cy="23164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407761951"/>
                    </a:ext>
                  </a:extLst>
                </a:gridCol>
                <a:gridCol w="2514600">
                  <a:extLst>
                    <a:ext uri="{9D8B030D-6E8A-4147-A177-3AD203B41FA5}">
                      <a16:colId xmlns:a16="http://schemas.microsoft.com/office/drawing/2014/main" val="4089468121"/>
                    </a:ext>
                  </a:extLst>
                </a:gridCol>
                <a:gridCol w="2514600">
                  <a:extLst>
                    <a:ext uri="{9D8B030D-6E8A-4147-A177-3AD203B41FA5}">
                      <a16:colId xmlns:a16="http://schemas.microsoft.com/office/drawing/2014/main" val="1381418764"/>
                    </a:ext>
                  </a:extLst>
                </a:gridCol>
              </a:tblGrid>
              <a:tr h="321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sng" strike="noStrike" dirty="0">
                          <a:solidFill>
                            <a:schemeClr val="tx1"/>
                          </a:solidFill>
                          <a:effectLst/>
                          <a:latin typeface="+mn-lt"/>
                          <a:cs typeface="Times New Roman" panose="02020603050405020304" pitchFamily="18" charset="0"/>
                        </a:rPr>
                        <a:t>Liquidity</a:t>
                      </a:r>
                      <a:endParaRPr lang="en-US" sz="2000" b="1" i="0" u="sng" strike="noStrike"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sng" strike="noStrike" dirty="0">
                          <a:solidFill>
                            <a:schemeClr val="tx1"/>
                          </a:solidFill>
                          <a:effectLst/>
                          <a:latin typeface="+mn-lt"/>
                          <a:cs typeface="Times New Roman" panose="02020603050405020304" pitchFamily="18" charset="0"/>
                        </a:rPr>
                        <a:t>Profitability</a:t>
                      </a:r>
                      <a:endParaRPr lang="en-US" sz="2000" b="1" i="0" u="sng" strike="noStrike"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sng" strike="noStrike" dirty="0">
                          <a:solidFill>
                            <a:schemeClr val="tx1"/>
                          </a:solidFill>
                          <a:effectLst/>
                          <a:latin typeface="+mn-lt"/>
                          <a:cs typeface="Times New Roman" panose="02020603050405020304" pitchFamily="18" charset="0"/>
                        </a:rPr>
                        <a:t>Solvency</a:t>
                      </a:r>
                      <a:endParaRPr lang="en-US" sz="2000" b="1" i="0" u="sng" strike="noStrike"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493450"/>
                  </a:ext>
                </a:extLst>
              </a:tr>
              <a:tr h="15577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mn-lt"/>
                          <a:cs typeface="Times New Roman" panose="02020603050405020304" pitchFamily="18" charset="0"/>
                        </a:rPr>
                        <a:t>Measure short-term ability</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of the company to pay its</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maturing obligations and to</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meet unexpected needs for cash</a:t>
                      </a:r>
                      <a:endParaRPr lang="en-US" sz="2000" b="0" i="0" u="none" strike="noStrike" dirty="0">
                        <a:solidFill>
                          <a:srgbClr val="000000"/>
                        </a:solidFill>
                        <a:effectLst/>
                        <a:latin typeface="+mn-lt"/>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mn-lt"/>
                          <a:cs typeface="Times New Roman" panose="02020603050405020304" pitchFamily="18" charset="0"/>
                        </a:rPr>
                        <a:t>Measure the income or</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operating success of a company</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for a given period of time</a:t>
                      </a:r>
                      <a:endParaRPr lang="en-US" sz="2000" b="0" i="0" u="none" strike="noStrike" dirty="0">
                        <a:solidFill>
                          <a:srgbClr val="000000"/>
                        </a:solidFill>
                        <a:effectLst/>
                        <a:latin typeface="+mn-lt"/>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mn-lt"/>
                          <a:cs typeface="Times New Roman" panose="02020603050405020304" pitchFamily="18" charset="0"/>
                        </a:rPr>
                        <a:t>Measure the ability of</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the company to survive</a:t>
                      </a:r>
                      <a:r>
                        <a:rPr lang="en-US" sz="2000" u="none" strike="noStrike" baseline="0" dirty="0">
                          <a:effectLst/>
                          <a:latin typeface="+mn-lt"/>
                          <a:cs typeface="Times New Roman" panose="02020603050405020304" pitchFamily="18" charset="0"/>
                        </a:rPr>
                        <a:t> </a:t>
                      </a:r>
                      <a:r>
                        <a:rPr lang="en-US" sz="2000" u="none" strike="noStrike" dirty="0">
                          <a:effectLst/>
                          <a:latin typeface="+mn-lt"/>
                          <a:cs typeface="Times New Roman" panose="02020603050405020304" pitchFamily="18" charset="0"/>
                        </a:rPr>
                        <a:t>over a long period of time</a:t>
                      </a:r>
                      <a:endParaRPr lang="en-US" sz="2000" b="0" i="0" u="none" strike="noStrike" dirty="0">
                        <a:solidFill>
                          <a:srgbClr val="000000"/>
                        </a:solidFill>
                        <a:effectLst/>
                        <a:latin typeface="+mn-lt"/>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969486"/>
                  </a:ext>
                </a:extLst>
              </a:tr>
            </a:tbl>
          </a:graphicData>
        </a:graphic>
      </p:graphicFrame>
      <p:sp>
        <p:nvSpPr>
          <p:cNvPr id="12" name="LON">
            <a:extLst>
              <a:ext uri="{FF2B5EF4-FFF2-40B4-BE49-F238E27FC236}">
                <a16:creationId xmlns:a16="http://schemas.microsoft.com/office/drawing/2014/main" id="{318C2D1B-67FD-824B-B17B-F2B527B83D4C}"/>
              </a:ext>
            </a:extLst>
          </p:cNvPr>
          <p:cNvSpPr>
            <a:spLocks noGrp="1"/>
          </p:cNvSpPr>
          <p:nvPr>
            <p:ph sz="quarter" idx="14"/>
          </p:nvPr>
        </p:nvSpPr>
        <p:spPr>
          <a:xfrm>
            <a:off x="292916" y="6454775"/>
            <a:ext cx="504372" cy="266700"/>
          </a:xfrm>
        </p:spPr>
        <p:txBody>
          <a:bodyPr/>
          <a:lstStyle/>
          <a:p>
            <a:r>
              <a:rPr lang="en-US" sz="1200" dirty="0">
                <a:solidFill>
                  <a:schemeClr val="tx1"/>
                </a:solidFill>
                <a:latin typeface="+mn-lt"/>
                <a:cs typeface="Times New Roman" panose="02020603050405020304" pitchFamily="18" charset="0"/>
              </a:rPr>
              <a:t>L</a:t>
            </a:r>
            <a:r>
              <a:rPr lang="en-US" sz="100" dirty="0">
                <a:solidFill>
                  <a:schemeClr val="tx1"/>
                </a:solidFill>
                <a:latin typeface="+mn-lt"/>
                <a:cs typeface="Times New Roman" panose="02020603050405020304" pitchFamily="18" charset="0"/>
              </a:rPr>
              <a:t> </a:t>
            </a:r>
            <a:r>
              <a:rPr lang="en-US" sz="1200" dirty="0">
                <a:solidFill>
                  <a:schemeClr val="tx1"/>
                </a:solidFill>
                <a:latin typeface="+mn-lt"/>
                <a:cs typeface="Times New Roman" panose="02020603050405020304" pitchFamily="18" charset="0"/>
              </a:rPr>
              <a:t>O 3</a:t>
            </a:r>
          </a:p>
        </p:txBody>
      </p:sp>
      <p:sp>
        <p:nvSpPr>
          <p:cNvPr id="7" name="Slide Number Placeholder">
            <a:extLst>
              <a:ext uri="{FF2B5EF4-FFF2-40B4-BE49-F238E27FC236}">
                <a16:creationId xmlns:a16="http://schemas.microsoft.com/office/drawing/2014/main" id="{F8512387-193F-8345-B77C-4A8B507623D0}"/>
              </a:ext>
            </a:extLst>
          </p:cNvPr>
          <p:cNvSpPr>
            <a:spLocks noGrp="1"/>
          </p:cNvSpPr>
          <p:nvPr>
            <p:ph type="sldNum" sz="quarter" idx="10"/>
          </p:nvPr>
        </p:nvSpPr>
        <p:spPr/>
        <p:txBody>
          <a:bodyPr/>
          <a:lstStyle/>
          <a:p>
            <a:fld id="{67B19427-F580-D146-B60E-4CADEE75497F}" type="slidenum">
              <a:rPr lang="en-US" smtClean="0"/>
              <a:pPr/>
              <a:t>15</a:t>
            </a:fld>
            <a:endParaRPr lang="en-US" dirty="0"/>
          </a:p>
        </p:txBody>
      </p:sp>
      <p:sp>
        <p:nvSpPr>
          <p:cNvPr id="8" name="Footer Placeholder">
            <a:extLst>
              <a:ext uri="{FF2B5EF4-FFF2-40B4-BE49-F238E27FC236}">
                <a16:creationId xmlns:a16="http://schemas.microsoft.com/office/drawing/2014/main" id="{360E2FA8-DD17-5440-A0DA-EDE48D030975}"/>
              </a:ext>
            </a:extLst>
          </p:cNvPr>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86382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Ratio Analysis </a:t>
            </a:r>
            <a:endParaRPr lang="en-US" sz="2400" b="0" dirty="0">
              <a:solidFill>
                <a:schemeClr val="accent1"/>
              </a:solidFill>
              <a:latin typeface="+mn-lt"/>
              <a:ea typeface="Source Sans Pro" charset="0"/>
              <a:cs typeface="Times New Roman" panose="02020603050405020304" pitchFamily="18" charset="0"/>
            </a:endParaRPr>
          </a:p>
        </p:txBody>
      </p:sp>
      <p:sp>
        <p:nvSpPr>
          <p:cNvPr id="15" name="Content Placeholder 14"/>
          <p:cNvSpPr>
            <a:spLocks noGrp="1"/>
          </p:cNvSpPr>
          <p:nvPr>
            <p:ph sz="quarter" idx="16"/>
          </p:nvPr>
        </p:nvSpPr>
        <p:spPr>
          <a:xfrm>
            <a:off x="304800" y="1752600"/>
            <a:ext cx="8534400" cy="4038600"/>
          </a:xfrm>
        </p:spPr>
        <p:txBody>
          <a:bodyPr/>
          <a:lstStyle/>
          <a:p>
            <a:pPr>
              <a:lnSpc>
                <a:spcPct val="100000"/>
              </a:lnSpc>
              <a:spcAft>
                <a:spcPts val="500"/>
              </a:spcAft>
              <a:defRPr/>
            </a:pPr>
            <a:r>
              <a:rPr lang="en-US" dirty="0">
                <a:solidFill>
                  <a:srgbClr val="000000"/>
                </a:solidFill>
                <a:latin typeface="+mn-lt"/>
                <a:cs typeface="Times New Roman" panose="02020603050405020304" pitchFamily="18" charset="0"/>
              </a:rPr>
              <a:t>A </a:t>
            </a:r>
            <a:r>
              <a:rPr lang="en-US" b="1" dirty="0">
                <a:solidFill>
                  <a:srgbClr val="000000"/>
                </a:solidFill>
                <a:latin typeface="+mn-lt"/>
                <a:cs typeface="Times New Roman" panose="02020603050405020304" pitchFamily="18" charset="0"/>
              </a:rPr>
              <a:t>single ratio </a:t>
            </a:r>
            <a:r>
              <a:rPr lang="en-US" dirty="0">
                <a:solidFill>
                  <a:srgbClr val="000000"/>
                </a:solidFill>
                <a:latin typeface="+mn-lt"/>
                <a:cs typeface="Times New Roman" panose="02020603050405020304" pitchFamily="18" charset="0"/>
              </a:rPr>
              <a:t>by itself is </a:t>
            </a:r>
            <a:r>
              <a:rPr lang="en-US" b="1" dirty="0">
                <a:solidFill>
                  <a:srgbClr val="000000"/>
                </a:solidFill>
                <a:latin typeface="+mn-lt"/>
                <a:cs typeface="Times New Roman" panose="02020603050405020304" pitchFamily="18" charset="0"/>
              </a:rPr>
              <a:t>not very meaningful</a:t>
            </a:r>
            <a:r>
              <a:rPr lang="en-US" dirty="0">
                <a:solidFill>
                  <a:srgbClr val="000000"/>
                </a:solidFill>
                <a:latin typeface="+mn-lt"/>
                <a:cs typeface="Times New Roman" panose="02020603050405020304" pitchFamily="18" charset="0"/>
              </a:rPr>
              <a:t>.</a:t>
            </a:r>
          </a:p>
          <a:p>
            <a:pPr>
              <a:lnSpc>
                <a:spcPct val="100000"/>
              </a:lnSpc>
              <a:spcBef>
                <a:spcPts val="1200"/>
              </a:spcBef>
              <a:defRPr/>
            </a:pPr>
            <a:r>
              <a:rPr lang="en-US" dirty="0">
                <a:solidFill>
                  <a:srgbClr val="000000"/>
                </a:solidFill>
                <a:latin typeface="+mn-lt"/>
                <a:cs typeface="Times New Roman" panose="02020603050405020304" pitchFamily="18" charset="0"/>
              </a:rPr>
              <a:t>We will use the following types of comparisons.</a:t>
            </a:r>
          </a:p>
          <a:p>
            <a:pPr marL="403200" indent="-403200">
              <a:lnSpc>
                <a:spcPct val="100000"/>
              </a:lnSpc>
              <a:spcBef>
                <a:spcPts val="500"/>
              </a:spcBef>
              <a:buClr>
                <a:schemeClr val="accent2"/>
              </a:buClr>
              <a:buFont typeface="+mj-lt"/>
              <a:buAutoNum type="arabicPeriod"/>
            </a:pPr>
            <a:r>
              <a:rPr lang="en-US" b="1" dirty="0">
                <a:solidFill>
                  <a:srgbClr val="000000"/>
                </a:solidFill>
                <a:latin typeface="+mn-lt"/>
                <a:cs typeface="Times New Roman" panose="02020603050405020304" pitchFamily="18" charset="0"/>
              </a:rPr>
              <a:t>Intracompany comparisons </a:t>
            </a:r>
            <a:r>
              <a:rPr lang="en-US" dirty="0">
                <a:solidFill>
                  <a:srgbClr val="000000"/>
                </a:solidFill>
                <a:latin typeface="+mn-lt"/>
                <a:cs typeface="Times New Roman" panose="02020603050405020304" pitchFamily="18" charset="0"/>
              </a:rPr>
              <a:t>for two years for Chicago Cereal.</a:t>
            </a:r>
          </a:p>
          <a:p>
            <a:pPr marL="403200" indent="-403200">
              <a:lnSpc>
                <a:spcPct val="100000"/>
              </a:lnSpc>
              <a:spcBef>
                <a:spcPts val="800"/>
              </a:spcBef>
              <a:buClr>
                <a:schemeClr val="accent2"/>
              </a:buClr>
              <a:buFont typeface="+mj-lt"/>
              <a:buAutoNum type="arabicPeriod"/>
            </a:pPr>
            <a:r>
              <a:rPr lang="en-US" b="1" dirty="0">
                <a:solidFill>
                  <a:srgbClr val="000000"/>
                </a:solidFill>
                <a:latin typeface="+mn-lt"/>
                <a:cs typeface="Times New Roman" panose="02020603050405020304" pitchFamily="18" charset="0"/>
              </a:rPr>
              <a:t>Industry average comparisons </a:t>
            </a:r>
            <a:r>
              <a:rPr lang="en-US" dirty="0">
                <a:solidFill>
                  <a:srgbClr val="000000"/>
                </a:solidFill>
                <a:latin typeface="+mn-lt"/>
                <a:cs typeface="Times New Roman" panose="02020603050405020304" pitchFamily="18" charset="0"/>
              </a:rPr>
              <a:t>based on median ratios for the industry.</a:t>
            </a:r>
          </a:p>
          <a:p>
            <a:pPr marL="403200" indent="-403200">
              <a:lnSpc>
                <a:spcPct val="100000"/>
              </a:lnSpc>
              <a:buClr>
                <a:schemeClr val="accent2"/>
              </a:buClr>
              <a:buFont typeface="+mj-lt"/>
              <a:buAutoNum type="arabicPeriod"/>
            </a:pPr>
            <a:r>
              <a:rPr lang="en-US" b="1" dirty="0">
                <a:solidFill>
                  <a:srgbClr val="000000"/>
                </a:solidFill>
                <a:latin typeface="+mn-lt"/>
                <a:cs typeface="Times New Roman" panose="02020603050405020304" pitchFamily="18" charset="0"/>
              </a:rPr>
              <a:t>Intercompany comparisons </a:t>
            </a:r>
            <a:r>
              <a:rPr lang="en-US" dirty="0">
                <a:solidFill>
                  <a:srgbClr val="000000"/>
                </a:solidFill>
                <a:latin typeface="+mn-lt"/>
                <a:cs typeface="Times New Roman" panose="02020603050405020304" pitchFamily="18" charset="0"/>
              </a:rPr>
              <a:t>based on Giant Mills as Chicago Cereal’s principal competitor.</a:t>
            </a: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16</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428461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8534400" cy="990600"/>
          </a:xfrm>
        </p:spPr>
        <p:txBody>
          <a:bodyPr>
            <a:normAutofit fontScale="90000"/>
          </a:bodyPr>
          <a:lstStyle/>
          <a:p>
            <a:r>
              <a:rPr lang="en-US" sz="4400" b="1" dirty="0">
                <a:latin typeface="+mn-lt"/>
                <a:ea typeface="Source Sans Pro" charset="0"/>
                <a:cs typeface="Times New Roman" panose="02020603050405020304" pitchFamily="18" charset="0"/>
              </a:rPr>
              <a:t>Comprehensive Ratio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Chicago Cereal Company’s income statements</a:t>
            </a:r>
            <a:endParaRPr lang="en-IN" sz="3600" b="0" dirty="0">
              <a:latin typeface="+mn-lt"/>
              <a:cs typeface="Times New Roman" panose="02020603050405020304" pitchFamily="18" charset="0"/>
            </a:endParaRPr>
          </a:p>
        </p:txBody>
      </p:sp>
      <p:pic>
        <p:nvPicPr>
          <p:cNvPr id="8" name="Content Placeholder 7" descr="Illustration of Chicago Cereal Company's income statements. The image has a three-line title with the name of the company, Chicago Cereal Company; the name of the document, Condensed Income Statements; and the time period, For the Years Ended December 31. There are three columns: an unnamed column, 2020, and 2019. Net sales, 2020, $11,776; 2019, $10,907. Cost of goods sold, 2020, 6,597; 2019, 6,082. Gross profit, 2020, 5,179; 2019, 4,825. Selling and administrative expenses, 2020, 3,311; 2019, 3,059. Income from operations, 2020, 1,868; 2019, 1,766. Interest expense, 2020, 321; 2019, 294. Income before income taxes, 2020, 1,547; 2019, 1,472. Income tax expense, 2020, 444; 2019, 468. Net income, double underlined, is $1,103 and $1,004, respectively.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270454" y="1618306"/>
            <a:ext cx="6603092" cy="4603750"/>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02593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457201"/>
            <a:ext cx="8520545" cy="1026812"/>
          </a:xfrm>
        </p:spPr>
        <p:txBody>
          <a:bodyPr>
            <a:normAutofit fontScale="90000"/>
          </a:bodyPr>
          <a:lstStyle/>
          <a:p>
            <a:r>
              <a:rPr lang="en-US" sz="4400" b="1" dirty="0">
                <a:latin typeface="+mn-lt"/>
                <a:ea typeface="Source Sans Pro" charset="0"/>
                <a:cs typeface="Times New Roman" panose="02020603050405020304" pitchFamily="18" charset="0"/>
              </a:rPr>
              <a:t>Comprehensive Ratio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Chicago Cereal Company’s </a:t>
            </a:r>
            <a:r>
              <a:rPr lang="en-US" sz="3600" b="1" dirty="0" smtClean="0">
                <a:latin typeface="+mn-lt"/>
                <a:ea typeface="Source Sans Pro" charset="0"/>
                <a:cs typeface="Times New Roman" panose="02020603050405020304" pitchFamily="18" charset="0"/>
              </a:rPr>
              <a:t>Balance </a:t>
            </a:r>
            <a:r>
              <a:rPr lang="en-US" sz="3600" dirty="0">
                <a:latin typeface="+mn-lt"/>
                <a:ea typeface="Source Sans Pro" charset="0"/>
                <a:cs typeface="Times New Roman" panose="02020603050405020304" pitchFamily="18" charset="0"/>
              </a:rPr>
              <a:t>S</a:t>
            </a:r>
            <a:r>
              <a:rPr lang="en-US" sz="3600" b="1" dirty="0" smtClean="0">
                <a:latin typeface="+mn-lt"/>
                <a:ea typeface="Source Sans Pro" charset="0"/>
                <a:cs typeface="Times New Roman" panose="02020603050405020304" pitchFamily="18" charset="0"/>
              </a:rPr>
              <a:t>heets</a:t>
            </a:r>
            <a:endParaRPr lang="en-IN" sz="3600" b="0" dirty="0">
              <a:latin typeface="+mn-lt"/>
            </a:endParaRPr>
          </a:p>
        </p:txBody>
      </p:sp>
      <p:pic>
        <p:nvPicPr>
          <p:cNvPr id="11" name="Content Placeholder 10" descr="An illustration displays a balance sheet. The illustration has a three-line heading with the name of the company, Chicago Cereal Company; type of statement, balance sheets; the date, December 31. The statement has two sections, assets and liabilities and Stockholders' equity. The statement is divided into three columns, components, 2020, and 2019. The assets contains current assets, which include cash, accounts receivable, inventory, prepaid expenses and other current assets, total current assets, property assets, intangible and other assets, and total assets. The cash for 2020 is $524; and for 2019 is $411. The accounts receivable, 2020, 1,026; 2019, 945. Inventory, 2020, 924; 2019, 824. Prepaid expenses and other current assets, 2020, 243; 2019, 247. Total current assets 2020, 2,717; 2019, 2,427. Property assets, net 2020, 2,990; 2019, 2,816. Intangible and other assets, 2020, 5,690; 2019, 5,471. Total assets, 2020, $11,397; 2019, $10,714, both double underlined. Liabilities and stockholders' equity contains current liabilities, long term liabilities, stockholders' equity common, and total liabilities and stockholders' equity. Current liabilities, 2020, $4,044; 2019, $4,020. Long term liabilities 2020, 4,827; 2019, 4,625. The stockholders' equity common, 2020, 2,526; 2019, 2,069. Total liabilities and stockholders' equity, 2020, $11,397; 2019, $10,714, both double underlined.&#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46592" y="1618306"/>
            <a:ext cx="5850815" cy="4603750"/>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52307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9083"/>
            <a:ext cx="8991600" cy="1121117"/>
          </a:xfrm>
        </p:spPr>
        <p:txBody>
          <a:bodyPr>
            <a:normAutofit fontScale="90000"/>
          </a:bodyPr>
          <a:lstStyle/>
          <a:p>
            <a:r>
              <a:rPr lang="en-US" sz="4400" b="1" dirty="0">
                <a:latin typeface="+mn-lt"/>
                <a:ea typeface="Source Sans Pro" charset="0"/>
                <a:cs typeface="Times New Roman" panose="02020603050405020304" pitchFamily="18" charset="0"/>
              </a:rPr>
              <a:t>Comprehensive Ratio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Chicago Cereal Company’s statements of cash flows </a:t>
            </a:r>
            <a:endParaRPr lang="en-IN" sz="3600" b="0" dirty="0">
              <a:latin typeface="+mn-lt"/>
            </a:endParaRPr>
          </a:p>
        </p:txBody>
      </p:sp>
      <p:pic>
        <p:nvPicPr>
          <p:cNvPr id="9" name="Content Placeholder 8" descr="An illustration displays statement of cash flows. The illustration has a three-line heading with the type of the statement, condensed statements of cash flows; and the period, for the years ended December 31. The statement is divided into three columns, parameters, 2020, and 2019. The contents in the statement are as follows: cash flows from operating activities contain the following entries, cash receipts from operating activities, 2020, $11,695; 2019, $10,841. Cash payments for operating activities, 2020, 10,192; 2019, 9,431. Net cash provided by operating activities, 2020, 1,503; 2019, 1,410. Cash flows from investing activities contain the following entries: Purchase of property, plant, and equipment, 2020, negative 472; 2019, negative 453. Other investing activities, 2020, negative 129; 2019, 8. Net cash used in investing activities, 2020, negative 601; 2019, negative 445. Cash flows from financing activities contain the following entries: Issuance of common stock, 2020, 163; 2019, 218. Issuance of debt, 2020, 2,179; 2019, 721. Reductions of debt, 2020, negative 2,011; 2019, 650. Payment of dividends, 2020, negative 475; 2019, 450. Repurchase of common stock and other items, 2020, negative 645; 2019, negative 612. Net cash provided or used by financing activities, 2020, negative 789; 2019, negative 773. Increase in cash and cash equivalents, 2020, 113; 2019, 192. Cash and cash equivalents at beginning of year 2020, 411; 2019, 219. Cash and cash equivalents at end of year 2020, $524; 2019, $411, both double underlined.&#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57272" y="1627359"/>
            <a:ext cx="5829455" cy="4603750"/>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45726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spAutoFit/>
          </a:bodyPr>
          <a:lstStyle/>
          <a:p>
            <a:r>
              <a:rPr lang="en-US" sz="4000" b="1" dirty="0">
                <a:latin typeface="+mn-lt"/>
                <a:ea typeface="Source Sans Pro" charset="0"/>
                <a:cs typeface="Times New Roman" panose="02020603050405020304" pitchFamily="18" charset="0"/>
              </a:rPr>
              <a:t>Chapter Outline</a:t>
            </a:r>
          </a:p>
        </p:txBody>
      </p:sp>
      <p:sp>
        <p:nvSpPr>
          <p:cNvPr id="3" name="Content Placeholder 2"/>
          <p:cNvSpPr>
            <a:spLocks noGrp="1"/>
          </p:cNvSpPr>
          <p:nvPr>
            <p:ph sz="quarter" idx="14"/>
          </p:nvPr>
        </p:nvSpPr>
        <p:spPr>
          <a:xfrm>
            <a:off x="304800" y="1752600"/>
            <a:ext cx="8534400" cy="3200400"/>
          </a:xfrm>
        </p:spPr>
        <p:txBody>
          <a:bodyPr/>
          <a:lstStyle/>
          <a:p>
            <a:pPr marL="0" lvl="1" indent="0">
              <a:lnSpc>
                <a:spcPct val="100000"/>
              </a:lnSpc>
              <a:spcBef>
                <a:spcPts val="1200"/>
              </a:spcBef>
              <a:buNone/>
            </a:pPr>
            <a:r>
              <a:rPr lang="en-US" sz="2800" b="1" dirty="0">
                <a:solidFill>
                  <a:schemeClr val="accent2"/>
                </a:solidFill>
                <a:latin typeface="+mn-lt"/>
                <a:cs typeface="Times New Roman" panose="02020603050405020304" pitchFamily="18" charset="0"/>
              </a:rPr>
              <a:t>Learning Objectives</a:t>
            </a:r>
          </a:p>
          <a:p>
            <a:pPr>
              <a:lnSpc>
                <a:spcPct val="100000"/>
              </a:lnSpc>
              <a:spcBef>
                <a:spcPts val="1200"/>
              </a:spcBef>
            </a:pPr>
            <a:r>
              <a:rPr lang="en-US" sz="2800" dirty="0" smtClean="0">
                <a:latin typeface="+mn-lt"/>
                <a:cs typeface="Times New Roman" panose="02020603050405020304" pitchFamily="18" charset="0"/>
              </a:rPr>
              <a:t>- Apply </a:t>
            </a:r>
            <a:r>
              <a:rPr lang="en-US" sz="2800" dirty="0" smtClean="0">
                <a:latin typeface="+mn-lt"/>
                <a:cs typeface="Times New Roman" panose="02020603050405020304" pitchFamily="18" charset="0"/>
              </a:rPr>
              <a:t>horizontal analysis and vertical analysis</a:t>
            </a:r>
          </a:p>
          <a:p>
            <a:pPr>
              <a:lnSpc>
                <a:spcPct val="100000"/>
              </a:lnSpc>
              <a:spcBef>
                <a:spcPts val="1200"/>
              </a:spcBef>
            </a:pPr>
            <a:r>
              <a:rPr lang="en-US" sz="2800" dirty="0" smtClean="0">
                <a:latin typeface="+mn-lt"/>
                <a:cs typeface="Times New Roman" panose="02020603050405020304" pitchFamily="18" charset="0"/>
              </a:rPr>
              <a:t>- Analyze </a:t>
            </a:r>
            <a:r>
              <a:rPr lang="en-US" sz="2800" dirty="0" smtClean="0">
                <a:latin typeface="+mn-lt"/>
                <a:cs typeface="Times New Roman" panose="02020603050405020304" pitchFamily="18" charset="0"/>
              </a:rPr>
              <a:t>a company’s performance using ratio analysis</a:t>
            </a:r>
            <a:endParaRPr lang="en-US" sz="2800" dirty="0">
              <a:latin typeface="+mn-lt"/>
              <a:cs typeface="Times New Roman" panose="02020603050405020304" pitchFamily="18" charset="0"/>
            </a:endParaRPr>
          </a:p>
        </p:txBody>
      </p:sp>
      <p:sp>
        <p:nvSpPr>
          <p:cNvPr id="6" name="Slide Number Placeholder "/>
          <p:cNvSpPr>
            <a:spLocks noGrp="1"/>
          </p:cNvSpPr>
          <p:nvPr>
            <p:ph type="sldNum" sz="quarter" idx="10"/>
          </p:nvPr>
        </p:nvSpPr>
        <p:spPr/>
        <p:txBody>
          <a:bodyPr/>
          <a:lstStyle/>
          <a:p>
            <a:fld id="{67B19427-F580-D146-B60E-4CADEE75497F}" type="slidenum">
              <a:rPr lang="en-US" smtClean="0"/>
              <a:pPr/>
              <a:t>2</a:t>
            </a:fld>
            <a:endParaRPr lang="en-US" dirty="0"/>
          </a:p>
        </p:txBody>
      </p:sp>
      <p:sp>
        <p:nvSpPr>
          <p:cNvPr id="7"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68731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Liquidity Ratios</a:t>
            </a:r>
          </a:p>
        </p:txBody>
      </p:sp>
      <p:sp>
        <p:nvSpPr>
          <p:cNvPr id="15" name="Content Placeholder 14"/>
          <p:cNvSpPr>
            <a:spLocks noGrp="1"/>
          </p:cNvSpPr>
          <p:nvPr>
            <p:ph sz="quarter" idx="16"/>
          </p:nvPr>
        </p:nvSpPr>
        <p:spPr>
          <a:xfrm>
            <a:off x="304800" y="1752600"/>
            <a:ext cx="8534400" cy="2438400"/>
          </a:xfrm>
        </p:spPr>
        <p:txBody>
          <a:bodyPr/>
          <a:lstStyle/>
          <a:p>
            <a:pPr>
              <a:lnSpc>
                <a:spcPct val="100000"/>
              </a:lnSpc>
              <a:spcBef>
                <a:spcPts val="1200"/>
              </a:spcBef>
            </a:pPr>
            <a:r>
              <a:rPr lang="en-US" sz="2800" dirty="0">
                <a:solidFill>
                  <a:srgbClr val="000000"/>
                </a:solidFill>
                <a:latin typeface="+mn-lt"/>
                <a:cs typeface="Times New Roman" panose="02020603050405020304" pitchFamily="18" charset="0"/>
              </a:rPr>
              <a:t>Measure the short-term ability of the company to pay its maturing obligations and to meet unexpected needs for cash.</a:t>
            </a:r>
          </a:p>
          <a:p>
            <a:pPr>
              <a:lnSpc>
                <a:spcPct val="100000"/>
              </a:lnSpc>
              <a:spcBef>
                <a:spcPts val="1200"/>
              </a:spcBef>
            </a:pPr>
            <a:r>
              <a:rPr lang="en-US" sz="2800" dirty="0">
                <a:solidFill>
                  <a:srgbClr val="000000"/>
                </a:solidFill>
                <a:latin typeface="+mn-lt"/>
                <a:cs typeface="Times New Roman" panose="02020603050405020304" pitchFamily="18" charset="0"/>
              </a:rPr>
              <a:t>Short-term creditors such as bankers and suppliers are particularly interested in assessing liquidity.</a:t>
            </a: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20</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81293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801469"/>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1. Current Ratio</a:t>
            </a:r>
          </a:p>
        </p:txBody>
      </p:sp>
      <p:graphicFrame>
        <p:nvGraphicFramePr>
          <p:cNvPr id="25" name="Content Placeholder 24" descr="Current Ratio = current assets divided by current liabilities"/>
          <p:cNvGraphicFramePr>
            <a:graphicFrameLocks noGrp="1" noChangeAspect="1"/>
          </p:cNvGraphicFramePr>
          <p:nvPr>
            <p:ph sz="quarter" idx="17"/>
            <p:extLst>
              <p:ext uri="{D42A27DB-BD31-4B8C-83A1-F6EECF244321}">
                <p14:modId xmlns:p14="http://schemas.microsoft.com/office/powerpoint/2010/main" val="3993005023"/>
              </p:ext>
            </p:extLst>
          </p:nvPr>
        </p:nvGraphicFramePr>
        <p:xfrm>
          <a:off x="914400" y="1665475"/>
          <a:ext cx="4718050" cy="839787"/>
        </p:xfrm>
        <a:graphic>
          <a:graphicData uri="http://schemas.openxmlformats.org/presentationml/2006/ole">
            <mc:AlternateContent xmlns:mc="http://schemas.openxmlformats.org/markup-compatibility/2006">
              <mc:Choice xmlns:v="urn:schemas-microsoft-com:vml" Requires="v">
                <p:oleObj spid="_x0000_s21646" name="Equation" r:id="rId4" imgW="2209680" imgH="393480" progId="Equation.DSMT4">
                  <p:embed/>
                </p:oleObj>
              </mc:Choice>
              <mc:Fallback>
                <p:oleObj name="Equation" r:id="rId4" imgW="2209680" imgH="393480" progId="Equation.DSMT4">
                  <p:embed/>
                  <p:pic>
                    <p:nvPicPr>
                      <p:cNvPr id="0" name=""/>
                      <p:cNvPicPr/>
                      <p:nvPr/>
                    </p:nvPicPr>
                    <p:blipFill>
                      <a:blip r:embed="rId5"/>
                      <a:stretch>
                        <a:fillRect/>
                      </a:stretch>
                    </p:blipFill>
                    <p:spPr>
                      <a:xfrm>
                        <a:off x="914400" y="1665475"/>
                        <a:ext cx="4718050" cy="839787"/>
                      </a:xfrm>
                      <a:prstGeom prst="rect">
                        <a:avLst/>
                      </a:prstGeom>
                    </p:spPr>
                  </p:pic>
                </p:oleObj>
              </mc:Fallback>
            </mc:AlternateContent>
          </a:graphicData>
        </a:graphic>
      </p:graphicFrame>
      <p:pic>
        <p:nvPicPr>
          <p:cNvPr id="9" name="Content Placeholder 8" descr="A formula reads, current ratio = current assets over current liabilities. For Chicago Cereal, $2,717 over $4,044 = 0.67 in 2020; and 0.60 in 2019. Industry average is 1.06. Giant Mills in 2020, .67.&#10;"/>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1135861" y="2895593"/>
            <a:ext cx="6029889" cy="2101764"/>
          </a:xfrm>
        </p:spPr>
      </p:pic>
      <p:sp>
        <p:nvSpPr>
          <p:cNvPr id="3" name="Content Placeholder 2"/>
          <p:cNvSpPr>
            <a:spLocks noGrp="1"/>
          </p:cNvSpPr>
          <p:nvPr>
            <p:ph sz="quarter" idx="16"/>
          </p:nvPr>
        </p:nvSpPr>
        <p:spPr>
          <a:xfrm>
            <a:off x="304800" y="5306841"/>
            <a:ext cx="8534400" cy="789159"/>
          </a:xfrm>
        </p:spPr>
        <p:txBody>
          <a:bodyPr/>
          <a:lstStyle/>
          <a:p>
            <a:r>
              <a:rPr lang="en-US" sz="2600" dirty="0">
                <a:latin typeface="+mn-lt"/>
                <a:cs typeface="Times New Roman" panose="02020603050405020304" pitchFamily="18" charset="0"/>
              </a:rPr>
              <a:t>Chicago has </a:t>
            </a:r>
            <a:r>
              <a:rPr lang="en-US" sz="2600" b="1" dirty="0">
                <a:latin typeface="+mn-lt"/>
                <a:cs typeface="Times New Roman" panose="02020603050405020304" pitchFamily="18" charset="0"/>
              </a:rPr>
              <a:t>$0.67 </a:t>
            </a:r>
            <a:r>
              <a:rPr lang="en-US" sz="2600" dirty="0">
                <a:latin typeface="+mn-lt"/>
                <a:cs typeface="Times New Roman" panose="02020603050405020304" pitchFamily="18" charset="0"/>
              </a:rPr>
              <a:t>of current assets for every dollar of current liabilities.</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21</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94155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2. Accounts Receivable Turnover</a:t>
            </a:r>
          </a:p>
        </p:txBody>
      </p:sp>
      <p:graphicFrame>
        <p:nvGraphicFramePr>
          <p:cNvPr id="21" name="Content Placeholder 20" descr="Accounts Receivable Turnover = Net credit sales divided by Avearge net accounts receivable"/>
          <p:cNvGraphicFramePr>
            <a:graphicFrameLocks noGrp="1" noChangeAspect="1"/>
          </p:cNvGraphicFramePr>
          <p:nvPr>
            <p:ph sz="quarter" idx="17"/>
            <p:extLst>
              <p:ext uri="{D42A27DB-BD31-4B8C-83A1-F6EECF244321}">
                <p14:modId xmlns:p14="http://schemas.microsoft.com/office/powerpoint/2010/main" val="1972876938"/>
              </p:ext>
            </p:extLst>
          </p:nvPr>
        </p:nvGraphicFramePr>
        <p:xfrm>
          <a:off x="583248" y="1675686"/>
          <a:ext cx="7774305" cy="818991"/>
        </p:xfrm>
        <a:graphic>
          <a:graphicData uri="http://schemas.openxmlformats.org/presentationml/2006/ole">
            <mc:AlternateContent xmlns:mc="http://schemas.openxmlformats.org/markup-compatibility/2006">
              <mc:Choice xmlns:v="urn:schemas-microsoft-com:vml" Requires="v">
                <p:oleObj spid="_x0000_s22670" name="Equation" r:id="rId4" imgW="4101840" imgH="431640" progId="Equation.DSMT4">
                  <p:embed/>
                </p:oleObj>
              </mc:Choice>
              <mc:Fallback>
                <p:oleObj name="Equation" r:id="rId4" imgW="4101840" imgH="431640" progId="Equation.DSMT4">
                  <p:embed/>
                  <p:pic>
                    <p:nvPicPr>
                      <p:cNvPr id="0" name=""/>
                      <p:cNvPicPr/>
                      <p:nvPr/>
                    </p:nvPicPr>
                    <p:blipFill>
                      <a:blip r:embed="rId5"/>
                      <a:stretch>
                        <a:fillRect/>
                      </a:stretch>
                    </p:blipFill>
                    <p:spPr>
                      <a:xfrm>
                        <a:off x="583248" y="1675686"/>
                        <a:ext cx="7774305" cy="818991"/>
                      </a:xfrm>
                      <a:prstGeom prst="rect">
                        <a:avLst/>
                      </a:prstGeom>
                    </p:spPr>
                  </p:pic>
                </p:oleObj>
              </mc:Fallback>
            </mc:AlternateContent>
          </a:graphicData>
        </a:graphic>
      </p:graphicFrame>
      <p:pic>
        <p:nvPicPr>
          <p:cNvPr id="4" name="Content Placeholder 3" descr="A formula reads, accounts receivable turnover = net credit sales over average net accounts receivable. For Chicago Cereal, $11,776 over $1,026 + $945 divided by 2 = 11.9 in 2020; and 12.0 in 2019. The industry average is 11.2. Giant Mills in 2020, 12.2.&#10;"/>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1040213" y="2777827"/>
            <a:ext cx="5970187" cy="2080954"/>
          </a:xfrm>
        </p:spPr>
      </p:pic>
      <p:sp>
        <p:nvSpPr>
          <p:cNvPr id="3" name="Content Placeholder 2"/>
          <p:cNvSpPr>
            <a:spLocks noGrp="1"/>
          </p:cNvSpPr>
          <p:nvPr>
            <p:ph sz="quarter" idx="16"/>
          </p:nvPr>
        </p:nvSpPr>
        <p:spPr>
          <a:xfrm>
            <a:off x="304800" y="5297788"/>
            <a:ext cx="8534400" cy="838200"/>
          </a:xfrm>
        </p:spPr>
        <p:txBody>
          <a:bodyPr/>
          <a:lstStyle/>
          <a:p>
            <a:r>
              <a:rPr lang="en-US" altLang="en-US" sz="2600" dirty="0">
                <a:latin typeface="+mn-lt"/>
                <a:cs typeface="Times New Roman" panose="02020603050405020304" pitchFamily="18" charset="0"/>
              </a:rPr>
              <a:t>Measures the number of times, on average, the company collects receivables during the period.</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22</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5259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3. Average Collection Period</a:t>
            </a:r>
          </a:p>
        </p:txBody>
      </p:sp>
      <p:graphicFrame>
        <p:nvGraphicFramePr>
          <p:cNvPr id="21" name="Content Placeholder 20" descr="Average Collection Period = 365 days divided by Avearge accounts turnover"/>
          <p:cNvGraphicFramePr>
            <a:graphicFrameLocks noGrp="1" noChangeAspect="1"/>
          </p:cNvGraphicFramePr>
          <p:nvPr>
            <p:ph sz="quarter" idx="16"/>
            <p:extLst>
              <p:ext uri="{D42A27DB-BD31-4B8C-83A1-F6EECF244321}">
                <p14:modId xmlns:p14="http://schemas.microsoft.com/office/powerpoint/2010/main" val="1586680108"/>
              </p:ext>
            </p:extLst>
          </p:nvPr>
        </p:nvGraphicFramePr>
        <p:xfrm>
          <a:off x="682980" y="1619472"/>
          <a:ext cx="7003761" cy="816841"/>
        </p:xfrm>
        <a:graphic>
          <a:graphicData uri="http://schemas.openxmlformats.org/presentationml/2006/ole">
            <mc:AlternateContent xmlns:mc="http://schemas.openxmlformats.org/markup-compatibility/2006">
              <mc:Choice xmlns:v="urn:schemas-microsoft-com:vml" Requires="v">
                <p:oleObj spid="_x0000_s23690" name="Equation" r:id="rId4" imgW="3593880" imgH="419040" progId="Equation.DSMT4">
                  <p:embed/>
                </p:oleObj>
              </mc:Choice>
              <mc:Fallback>
                <p:oleObj name="Equation" r:id="rId4" imgW="3593880" imgH="419040" progId="Equation.DSMT4">
                  <p:embed/>
                  <p:pic>
                    <p:nvPicPr>
                      <p:cNvPr id="0" name=""/>
                      <p:cNvPicPr/>
                      <p:nvPr/>
                    </p:nvPicPr>
                    <p:blipFill>
                      <a:blip r:embed="rId5"/>
                      <a:stretch>
                        <a:fillRect/>
                      </a:stretch>
                    </p:blipFill>
                    <p:spPr>
                      <a:xfrm>
                        <a:off x="682980" y="1619472"/>
                        <a:ext cx="7003761" cy="816841"/>
                      </a:xfrm>
                      <a:prstGeom prst="rect">
                        <a:avLst/>
                      </a:prstGeom>
                    </p:spPr>
                  </p:pic>
                </p:oleObj>
              </mc:Fallback>
            </mc:AlternateContent>
          </a:graphicData>
        </a:graphic>
      </p:graphicFrame>
      <p:pic>
        <p:nvPicPr>
          <p:cNvPr id="3" name="Content Placeholder 2" descr="A formula reads, average collection period = 365 days over average accounts turnover. For Chicago Cereal, 365 over 11.9 = 30.7 in 2020; and 30.4 in 2019. The industry average is 32.6. Giant Mills in 2020, 29.9.&#10;"/>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1066800" y="2813705"/>
            <a:ext cx="5481718" cy="1910695"/>
          </a:xfrm>
        </p:spPr>
      </p:pic>
      <p:sp>
        <p:nvSpPr>
          <p:cNvPr id="8" name="Content Placeholder 7"/>
          <p:cNvSpPr>
            <a:spLocks noGrp="1"/>
          </p:cNvSpPr>
          <p:nvPr>
            <p:ph sz="quarter" idx="17"/>
          </p:nvPr>
        </p:nvSpPr>
        <p:spPr>
          <a:xfrm>
            <a:off x="304800" y="5280267"/>
            <a:ext cx="8534400" cy="739533"/>
          </a:xfrm>
        </p:spPr>
        <p:txBody>
          <a:bodyPr/>
          <a:lstStyle/>
          <a:p>
            <a:r>
              <a:rPr lang="en-US" sz="2600" dirty="0">
                <a:latin typeface="+mn-lt"/>
                <a:cs typeface="Times New Roman" panose="02020603050405020304" pitchFamily="18" charset="0"/>
              </a:rPr>
              <a:t>Analysts frequently use average collection period to assess the effectiveness of a company’s credit and collection policies.</a:t>
            </a:r>
            <a:endParaRPr lang="en-US" altLang="en-US" sz="2600" dirty="0">
              <a:latin typeface="+mn-lt"/>
              <a:cs typeface="Times New Roman" panose="02020603050405020304" pitchFamily="18" charset="0"/>
            </a:endParaRPr>
          </a:p>
        </p:txBody>
      </p:sp>
      <p:sp>
        <p:nvSpPr>
          <p:cNvPr id="9"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23</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5023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4. Inventory Turnover</a:t>
            </a:r>
          </a:p>
        </p:txBody>
      </p:sp>
      <p:graphicFrame>
        <p:nvGraphicFramePr>
          <p:cNvPr id="22" name="Content Placeholder 21" descr="Inventory Turnover = cost of goods sold divided by Average inventory"/>
          <p:cNvGraphicFramePr>
            <a:graphicFrameLocks noGrp="1" noChangeAspect="1"/>
          </p:cNvGraphicFramePr>
          <p:nvPr>
            <p:ph sz="quarter" idx="16"/>
            <p:extLst>
              <p:ext uri="{D42A27DB-BD31-4B8C-83A1-F6EECF244321}">
                <p14:modId xmlns:p14="http://schemas.microsoft.com/office/powerpoint/2010/main" val="1183455636"/>
              </p:ext>
            </p:extLst>
          </p:nvPr>
        </p:nvGraphicFramePr>
        <p:xfrm>
          <a:off x="881743" y="1668682"/>
          <a:ext cx="5130483" cy="838200"/>
        </p:xfrm>
        <a:graphic>
          <a:graphicData uri="http://schemas.openxmlformats.org/presentationml/2006/ole">
            <mc:AlternateContent xmlns:mc="http://schemas.openxmlformats.org/markup-compatibility/2006">
              <mc:Choice xmlns:v="urn:schemas-microsoft-com:vml" Requires="v">
                <p:oleObj spid="_x0000_s24715" name="Equation" r:id="rId4" imgW="2565360" imgH="419040" progId="Equation.DSMT4">
                  <p:embed/>
                </p:oleObj>
              </mc:Choice>
              <mc:Fallback>
                <p:oleObj name="Equation" r:id="rId4" imgW="2565360" imgH="419040" progId="Equation.DSMT4">
                  <p:embed/>
                  <p:pic>
                    <p:nvPicPr>
                      <p:cNvPr id="0" name=""/>
                      <p:cNvPicPr/>
                      <p:nvPr/>
                    </p:nvPicPr>
                    <p:blipFill>
                      <a:blip r:embed="rId5"/>
                      <a:stretch>
                        <a:fillRect/>
                      </a:stretch>
                    </p:blipFill>
                    <p:spPr>
                      <a:xfrm>
                        <a:off x="881743" y="1668682"/>
                        <a:ext cx="5130483" cy="838200"/>
                      </a:xfrm>
                      <a:prstGeom prst="rect">
                        <a:avLst/>
                      </a:prstGeom>
                    </p:spPr>
                  </p:pic>
                </p:oleObj>
              </mc:Fallback>
            </mc:AlternateContent>
          </a:graphicData>
        </a:graphic>
      </p:graphicFrame>
      <p:pic>
        <p:nvPicPr>
          <p:cNvPr id="4" name="Content Placeholder 3" descr="A formula reads, Inventory turnover = cost of goods sold over average inventory. For Chicago Cereal, $6,597 over $924+ $824 divided by 2 = 7.5 in 2020; and 7.9 in 2019. The industry average is 6.7. Giant Mills in 2020, 7.4.&#10;"/>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1323922" y="2829541"/>
            <a:ext cx="5704297" cy="1988277"/>
          </a:xfrm>
        </p:spPr>
      </p:pic>
      <p:sp>
        <p:nvSpPr>
          <p:cNvPr id="2" name="Content Placeholder 1"/>
          <p:cNvSpPr>
            <a:spLocks noGrp="1"/>
          </p:cNvSpPr>
          <p:nvPr>
            <p:ph sz="quarter" idx="17"/>
          </p:nvPr>
        </p:nvSpPr>
        <p:spPr>
          <a:xfrm>
            <a:off x="304800" y="5275906"/>
            <a:ext cx="8534400" cy="820094"/>
          </a:xfrm>
        </p:spPr>
        <p:txBody>
          <a:bodyPr/>
          <a:lstStyle/>
          <a:p>
            <a:r>
              <a:rPr lang="en-US" sz="2600" dirty="0">
                <a:latin typeface="+mn-lt"/>
                <a:cs typeface="Times New Roman" panose="02020603050405020304" pitchFamily="18" charset="0"/>
              </a:rPr>
              <a:t>The faster the inventory turnover, the less cash is tied up in inventory and less chance of inventory becoming obsolete.</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24</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5328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5. Days in Inventory</a:t>
            </a:r>
          </a:p>
        </p:txBody>
      </p:sp>
      <p:graphicFrame>
        <p:nvGraphicFramePr>
          <p:cNvPr id="18" name="Content Placeholder 17" descr="Days in inventory = 365 days divided by Inventory turnover"/>
          <p:cNvGraphicFramePr>
            <a:graphicFrameLocks noGrp="1" noChangeAspect="1"/>
          </p:cNvGraphicFramePr>
          <p:nvPr>
            <p:ph sz="quarter" idx="18"/>
            <p:extLst>
              <p:ext uri="{D42A27DB-BD31-4B8C-83A1-F6EECF244321}">
                <p14:modId xmlns:p14="http://schemas.microsoft.com/office/powerpoint/2010/main" val="3301811198"/>
              </p:ext>
            </p:extLst>
          </p:nvPr>
        </p:nvGraphicFramePr>
        <p:xfrm>
          <a:off x="766843" y="1660287"/>
          <a:ext cx="4957603" cy="843439"/>
        </p:xfrm>
        <a:graphic>
          <a:graphicData uri="http://schemas.openxmlformats.org/presentationml/2006/ole">
            <mc:AlternateContent xmlns:mc="http://schemas.openxmlformats.org/markup-compatibility/2006">
              <mc:Choice xmlns:v="urn:schemas-microsoft-com:vml" Requires="v">
                <p:oleObj spid="_x0000_s25740" name="Equation" r:id="rId4" imgW="2463480" imgH="419040" progId="Equation.DSMT4">
                  <p:embed/>
                </p:oleObj>
              </mc:Choice>
              <mc:Fallback>
                <p:oleObj name="Equation" r:id="rId4" imgW="2463480" imgH="419040" progId="Equation.DSMT4">
                  <p:embed/>
                  <p:pic>
                    <p:nvPicPr>
                      <p:cNvPr id="0" name=""/>
                      <p:cNvPicPr/>
                      <p:nvPr/>
                    </p:nvPicPr>
                    <p:blipFill>
                      <a:blip r:embed="rId5"/>
                      <a:stretch>
                        <a:fillRect/>
                      </a:stretch>
                    </p:blipFill>
                    <p:spPr>
                      <a:xfrm>
                        <a:off x="766843" y="1660287"/>
                        <a:ext cx="4957603" cy="843439"/>
                      </a:xfrm>
                      <a:prstGeom prst="rect">
                        <a:avLst/>
                      </a:prstGeom>
                    </p:spPr>
                  </p:pic>
                </p:oleObj>
              </mc:Fallback>
            </mc:AlternateContent>
          </a:graphicData>
        </a:graphic>
      </p:graphicFrame>
      <p:pic>
        <p:nvPicPr>
          <p:cNvPr id="4" name="Content Placeholder 3" descr="A formula reads, days in inventory = 365 days over inventory turnover. For Chicago Cereal, 365 over 7.5 = 48.7 in 2020; and 46.2 in 2019. The industry average is 54. Giant Mills in 2020, 49.3.&#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219200" y="2971351"/>
            <a:ext cx="6121540" cy="2163142"/>
          </a:xfrm>
        </p:spPr>
      </p:pic>
      <p:sp>
        <p:nvSpPr>
          <p:cNvPr id="2" name="Content Placeholder 1"/>
          <p:cNvSpPr>
            <a:spLocks noGrp="1"/>
          </p:cNvSpPr>
          <p:nvPr>
            <p:ph sz="quarter" idx="17"/>
          </p:nvPr>
        </p:nvSpPr>
        <p:spPr>
          <a:xfrm>
            <a:off x="304800" y="5410200"/>
            <a:ext cx="8534400" cy="457200"/>
          </a:xfrm>
        </p:spPr>
        <p:txBody>
          <a:bodyPr/>
          <a:lstStyle/>
          <a:p>
            <a:r>
              <a:rPr lang="en-US" sz="2600" dirty="0">
                <a:latin typeface="+mn-lt"/>
                <a:cs typeface="Times New Roman" panose="02020603050405020304" pitchFamily="18" charset="0"/>
              </a:rPr>
              <a:t>Measures the average number of days inventory is held.</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25</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9089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Solvency Ratios</a:t>
            </a:r>
          </a:p>
        </p:txBody>
      </p:sp>
      <p:sp>
        <p:nvSpPr>
          <p:cNvPr id="15" name="Content Placeholder 14"/>
          <p:cNvSpPr>
            <a:spLocks noGrp="1"/>
          </p:cNvSpPr>
          <p:nvPr>
            <p:ph sz="quarter" idx="16"/>
          </p:nvPr>
        </p:nvSpPr>
        <p:spPr>
          <a:xfrm>
            <a:off x="304800" y="1752600"/>
            <a:ext cx="8534400" cy="3352800"/>
          </a:xfrm>
        </p:spPr>
        <p:txBody>
          <a:bodyPr/>
          <a:lstStyle/>
          <a:p>
            <a:pPr>
              <a:lnSpc>
                <a:spcPct val="100000"/>
              </a:lnSpc>
              <a:spcBef>
                <a:spcPts val="1200"/>
              </a:spcBef>
            </a:pPr>
            <a:r>
              <a:rPr lang="en-US" sz="2800" dirty="0">
                <a:solidFill>
                  <a:srgbClr val="000000"/>
                </a:solidFill>
                <a:latin typeface="+mn-lt"/>
                <a:cs typeface="Times New Roman" panose="02020603050405020304" pitchFamily="18" charset="0"/>
              </a:rPr>
              <a:t>Measure the ability of a company to survive over a long period of time.</a:t>
            </a:r>
          </a:p>
          <a:p>
            <a:pPr marL="291600" indent="-291600">
              <a:lnSpc>
                <a:spcPct val="100000"/>
              </a:lnSpc>
              <a:buClr>
                <a:srgbClr val="990000"/>
              </a:buClr>
              <a:buFont typeface="Arial" panose="020B0604020202020204" pitchFamily="34" charset="0"/>
              <a:buChar char="•"/>
            </a:pPr>
            <a:r>
              <a:rPr lang="en-US" sz="2800" b="1" dirty="0">
                <a:solidFill>
                  <a:srgbClr val="000000"/>
                </a:solidFill>
                <a:latin typeface="+mn-lt"/>
                <a:cs typeface="Times New Roman" panose="02020603050405020304" pitchFamily="18" charset="0"/>
              </a:rPr>
              <a:t>Debt to assets ratio </a:t>
            </a:r>
            <a:r>
              <a:rPr lang="en-US" sz="2800" dirty="0">
                <a:solidFill>
                  <a:srgbClr val="000000"/>
                </a:solidFill>
                <a:latin typeface="+mn-lt"/>
                <a:cs typeface="Times New Roman" panose="02020603050405020304" pitchFamily="18" charset="0"/>
              </a:rPr>
              <a:t>and </a:t>
            </a:r>
            <a:r>
              <a:rPr lang="en-US" sz="2800" b="1" dirty="0">
                <a:solidFill>
                  <a:srgbClr val="000000"/>
                </a:solidFill>
                <a:latin typeface="+mn-lt"/>
                <a:cs typeface="Times New Roman" panose="02020603050405020304" pitchFamily="18" charset="0"/>
              </a:rPr>
              <a:t>times interest earned </a:t>
            </a:r>
            <a:r>
              <a:rPr lang="en-US" sz="2800" dirty="0">
                <a:solidFill>
                  <a:srgbClr val="000000"/>
                </a:solidFill>
                <a:latin typeface="+mn-lt"/>
                <a:cs typeface="Times New Roman" panose="02020603050405020304" pitchFamily="18" charset="0"/>
              </a:rPr>
              <a:t>provide information about debt-paying ability</a:t>
            </a:r>
          </a:p>
          <a:p>
            <a:pPr marL="291600" indent="-291600">
              <a:lnSpc>
                <a:spcPct val="100000"/>
              </a:lnSpc>
              <a:buClr>
                <a:srgbClr val="990000"/>
              </a:buClr>
              <a:buFont typeface="Arial" panose="020B0604020202020204" pitchFamily="34" charset="0"/>
              <a:buChar char="•"/>
            </a:pPr>
            <a:r>
              <a:rPr lang="en-US" sz="2800" b="1" dirty="0">
                <a:solidFill>
                  <a:srgbClr val="000000"/>
                </a:solidFill>
                <a:latin typeface="+mn-lt"/>
                <a:cs typeface="Times New Roman" panose="02020603050405020304" pitchFamily="18" charset="0"/>
              </a:rPr>
              <a:t>Free cash flow </a:t>
            </a:r>
            <a:r>
              <a:rPr lang="en-US" sz="2800" dirty="0">
                <a:solidFill>
                  <a:srgbClr val="000000"/>
                </a:solidFill>
                <a:latin typeface="+mn-lt"/>
                <a:cs typeface="Times New Roman" panose="02020603050405020304" pitchFamily="18" charset="0"/>
              </a:rPr>
              <a:t>provides information about solvency and ability to pay additional dividends or invest in new projects</a:t>
            </a: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26</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429120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6. Debt to Assets </a:t>
            </a:r>
            <a:r>
              <a:rPr lang="en-US" dirty="0">
                <a:latin typeface="+mn-lt"/>
                <a:ea typeface="Source Sans Pro" charset="0"/>
              </a:rPr>
              <a:t>R</a:t>
            </a:r>
            <a:r>
              <a:rPr lang="en-US" sz="4000" b="1" dirty="0">
                <a:solidFill>
                  <a:schemeClr val="accent1"/>
                </a:solidFill>
                <a:latin typeface="+mn-lt"/>
                <a:ea typeface="Source Sans Pro" charset="0"/>
                <a:cs typeface="Times New Roman" panose="02020603050405020304" pitchFamily="18" charset="0"/>
              </a:rPr>
              <a:t>atio</a:t>
            </a:r>
          </a:p>
        </p:txBody>
      </p:sp>
      <p:graphicFrame>
        <p:nvGraphicFramePr>
          <p:cNvPr id="21" name="Content Placeholder 20" descr="Debt to assets ratio = Total liabilities divided Total assets"/>
          <p:cNvGraphicFramePr>
            <a:graphicFrameLocks noGrp="1" noChangeAspect="1"/>
          </p:cNvGraphicFramePr>
          <p:nvPr>
            <p:ph sz="quarter" idx="18"/>
            <p:extLst>
              <p:ext uri="{D42A27DB-BD31-4B8C-83A1-F6EECF244321}">
                <p14:modId xmlns:p14="http://schemas.microsoft.com/office/powerpoint/2010/main" val="3900853712"/>
              </p:ext>
            </p:extLst>
          </p:nvPr>
        </p:nvGraphicFramePr>
        <p:xfrm>
          <a:off x="609600" y="1668682"/>
          <a:ext cx="4871339" cy="799084"/>
        </p:xfrm>
        <a:graphic>
          <a:graphicData uri="http://schemas.openxmlformats.org/presentationml/2006/ole">
            <mc:AlternateContent xmlns:mc="http://schemas.openxmlformats.org/markup-compatibility/2006">
              <mc:Choice xmlns:v="urn:schemas-microsoft-com:vml" Requires="v">
                <p:oleObj spid="_x0000_s26762" name="Equation" r:id="rId4" imgW="2400120" imgH="393480" progId="Equation.DSMT4">
                  <p:embed/>
                </p:oleObj>
              </mc:Choice>
              <mc:Fallback>
                <p:oleObj name="Equation" r:id="rId4" imgW="2400120" imgH="393480" progId="Equation.DSMT4">
                  <p:embed/>
                  <p:pic>
                    <p:nvPicPr>
                      <p:cNvPr id="0" name=""/>
                      <p:cNvPicPr/>
                      <p:nvPr/>
                    </p:nvPicPr>
                    <p:blipFill>
                      <a:blip r:embed="rId5"/>
                      <a:stretch>
                        <a:fillRect/>
                      </a:stretch>
                    </p:blipFill>
                    <p:spPr>
                      <a:xfrm>
                        <a:off x="609600" y="1668682"/>
                        <a:ext cx="4871339" cy="799084"/>
                      </a:xfrm>
                      <a:prstGeom prst="rect">
                        <a:avLst/>
                      </a:prstGeom>
                    </p:spPr>
                  </p:pic>
                </p:oleObj>
              </mc:Fallback>
            </mc:AlternateContent>
          </a:graphicData>
        </a:graphic>
      </p:graphicFrame>
      <p:pic>
        <p:nvPicPr>
          <p:cNvPr id="4" name="Content Placeholder 3" descr="A formula reads, debt to assets ratio = total liabilities over total assets. For Chicago Cereal, $8,871 over $11,397 = 78% in 2020; and 81% in 2019. The industry average is 55%. Giant Mills in 2020, 55%.&#10;"/>
          <p:cNvPicPr>
            <a:picLocks noGrp="1" noChangeAspect="1"/>
          </p:cNvPicPr>
          <p:nvPr>
            <p:ph sz="quarter" idx="19"/>
          </p:nvPr>
        </p:nvPicPr>
        <p:blipFill>
          <a:blip r:embed="rId6">
            <a:extLst>
              <a:ext uri="{28A0092B-C50C-407E-A947-70E740481C1C}">
                <a14:useLocalDpi xmlns:a14="http://schemas.microsoft.com/office/drawing/2010/main" val="0"/>
              </a:ext>
            </a:extLst>
          </a:blip>
          <a:stretch>
            <a:fillRect/>
          </a:stretch>
        </p:blipFill>
        <p:spPr>
          <a:xfrm>
            <a:off x="937727" y="2952474"/>
            <a:ext cx="5905041" cy="2058249"/>
          </a:xfrm>
        </p:spPr>
      </p:pic>
      <p:sp>
        <p:nvSpPr>
          <p:cNvPr id="3" name="Content Placeholder 2"/>
          <p:cNvSpPr>
            <a:spLocks noGrp="1"/>
          </p:cNvSpPr>
          <p:nvPr>
            <p:ph sz="quarter" idx="17"/>
          </p:nvPr>
        </p:nvSpPr>
        <p:spPr>
          <a:xfrm>
            <a:off x="304799" y="5306840"/>
            <a:ext cx="8471865" cy="789160"/>
          </a:xfrm>
        </p:spPr>
        <p:txBody>
          <a:bodyPr/>
          <a:lstStyle/>
          <a:p>
            <a:r>
              <a:rPr lang="en-US" sz="2600" dirty="0">
                <a:latin typeface="+mn-lt"/>
                <a:cs typeface="Times New Roman" panose="02020603050405020304" pitchFamily="18" charset="0"/>
              </a:rPr>
              <a:t>Provides some indication of company’s ability to withstand losses without impairing the interests of its creditor.</a:t>
            </a:r>
            <a:endParaRPr lang="en-US" altLang="en-US" sz="26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27</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0489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7. Times Interest </a:t>
            </a:r>
            <a:r>
              <a:rPr lang="en-US" dirty="0">
                <a:latin typeface="+mn-lt"/>
                <a:ea typeface="Source Sans Pro" charset="0"/>
              </a:rPr>
              <a:t>E</a:t>
            </a:r>
            <a:r>
              <a:rPr lang="en-US" sz="4000" b="1" dirty="0">
                <a:solidFill>
                  <a:schemeClr val="accent1"/>
                </a:solidFill>
                <a:latin typeface="+mn-lt"/>
                <a:ea typeface="Source Sans Pro" charset="0"/>
                <a:cs typeface="Times New Roman" panose="02020603050405020304" pitchFamily="18" charset="0"/>
              </a:rPr>
              <a:t>arned</a:t>
            </a:r>
          </a:p>
        </p:txBody>
      </p:sp>
      <p:graphicFrame>
        <p:nvGraphicFramePr>
          <p:cNvPr id="21" name="Content Placeholder 20" descr="Times interest earned = Net Income + Interest expense + Income tax expense, divided by Interest expense"/>
          <p:cNvGraphicFramePr>
            <a:graphicFrameLocks noGrp="1" noChangeAspect="1"/>
          </p:cNvGraphicFramePr>
          <p:nvPr>
            <p:ph sz="quarter" idx="17"/>
            <p:extLst>
              <p:ext uri="{D42A27DB-BD31-4B8C-83A1-F6EECF244321}">
                <p14:modId xmlns:p14="http://schemas.microsoft.com/office/powerpoint/2010/main" val="3966924180"/>
              </p:ext>
            </p:extLst>
          </p:nvPr>
        </p:nvGraphicFramePr>
        <p:xfrm>
          <a:off x="464820" y="1751814"/>
          <a:ext cx="8214360" cy="689769"/>
        </p:xfrm>
        <a:graphic>
          <a:graphicData uri="http://schemas.openxmlformats.org/presentationml/2006/ole">
            <mc:AlternateContent xmlns:mc="http://schemas.openxmlformats.org/markup-compatibility/2006">
              <mc:Choice xmlns:v="urn:schemas-microsoft-com:vml" Requires="v">
                <p:oleObj spid="_x0000_s27785" name="Equation" r:id="rId4" imgW="4991040" imgH="419040" progId="Equation.DSMT4">
                  <p:embed/>
                </p:oleObj>
              </mc:Choice>
              <mc:Fallback>
                <p:oleObj name="Equation" r:id="rId4" imgW="4991040" imgH="419040" progId="Equation.DSMT4">
                  <p:embed/>
                  <p:pic>
                    <p:nvPicPr>
                      <p:cNvPr id="0" name=""/>
                      <p:cNvPicPr/>
                      <p:nvPr/>
                    </p:nvPicPr>
                    <p:blipFill>
                      <a:blip r:embed="rId5"/>
                      <a:stretch>
                        <a:fillRect/>
                      </a:stretch>
                    </p:blipFill>
                    <p:spPr>
                      <a:xfrm>
                        <a:off x="464820" y="1751814"/>
                        <a:ext cx="8214360" cy="689769"/>
                      </a:xfrm>
                      <a:prstGeom prst="rect">
                        <a:avLst/>
                      </a:prstGeom>
                    </p:spPr>
                  </p:pic>
                </p:oleObj>
              </mc:Fallback>
            </mc:AlternateContent>
          </a:graphicData>
        </a:graphic>
      </p:graphicFrame>
      <p:pic>
        <p:nvPicPr>
          <p:cNvPr id="3" name="Content Placeholder 2" descr="A formula reads, times interest earned = net income + interest expense + income tax expense over interest expense. For Chicago Cereal, $1,103+ $321 + $444 over $321 = 5.8 in 2020; and 6.0 in 2019. The industry average is 5.5. Giant Mills in 2020, 9.9.&#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371600" y="2824729"/>
            <a:ext cx="5620396" cy="1959033"/>
          </a:xfrm>
        </p:spPr>
      </p:pic>
      <p:sp>
        <p:nvSpPr>
          <p:cNvPr id="7" name="Content Placeholder 6"/>
          <p:cNvSpPr>
            <a:spLocks noGrp="1"/>
          </p:cNvSpPr>
          <p:nvPr>
            <p:ph sz="quarter" idx="18"/>
          </p:nvPr>
        </p:nvSpPr>
        <p:spPr>
          <a:xfrm>
            <a:off x="304800" y="5257800"/>
            <a:ext cx="8534400" cy="838200"/>
          </a:xfrm>
        </p:spPr>
        <p:txBody>
          <a:bodyPr/>
          <a:lstStyle/>
          <a:p>
            <a:r>
              <a:rPr lang="en-US" altLang="en-US" sz="2600" dirty="0">
                <a:latin typeface="+mn-lt"/>
                <a:cs typeface="Times New Roman" panose="02020603050405020304" pitchFamily="18" charset="0"/>
              </a:rPr>
              <a:t>Provides an indication of company’s ability to meet interest payments as they come due.</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28</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3528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pPr marL="515938" indent="-515938"/>
            <a:r>
              <a:rPr lang="en-US" sz="4000" b="1" dirty="0">
                <a:solidFill>
                  <a:schemeClr val="accent1"/>
                </a:solidFill>
                <a:latin typeface="+mn-lt"/>
                <a:ea typeface="Source Sans Pro" charset="0"/>
                <a:cs typeface="Times New Roman" panose="02020603050405020304" pitchFamily="18" charset="0"/>
              </a:rPr>
              <a:t>8. Free Cash Flow</a:t>
            </a:r>
          </a:p>
        </p:txBody>
      </p:sp>
      <p:graphicFrame>
        <p:nvGraphicFramePr>
          <p:cNvPr id="20" name="Content Placeholder 19" descr="FreeCash Flow = Net cash provided by Operating activities minus Capital expenditures minus Cash dividends"/>
          <p:cNvGraphicFramePr>
            <a:graphicFrameLocks noGrp="1" noChangeAspect="1"/>
          </p:cNvGraphicFramePr>
          <p:nvPr>
            <p:ph sz="quarter" idx="18"/>
            <p:extLst>
              <p:ext uri="{D42A27DB-BD31-4B8C-83A1-F6EECF244321}">
                <p14:modId xmlns:p14="http://schemas.microsoft.com/office/powerpoint/2010/main" val="333918296"/>
              </p:ext>
            </p:extLst>
          </p:nvPr>
        </p:nvGraphicFramePr>
        <p:xfrm>
          <a:off x="817943" y="1526129"/>
          <a:ext cx="6830632" cy="1446419"/>
        </p:xfrm>
        <a:graphic>
          <a:graphicData uri="http://schemas.openxmlformats.org/presentationml/2006/ole">
            <mc:AlternateContent xmlns:mc="http://schemas.openxmlformats.org/markup-compatibility/2006">
              <mc:Choice xmlns:v="urn:schemas-microsoft-com:vml" Requires="v">
                <p:oleObj spid="_x0000_s28811" name="Equation" r:id="rId4" imgW="4317840" imgH="914400" progId="Equation.DSMT4">
                  <p:embed/>
                </p:oleObj>
              </mc:Choice>
              <mc:Fallback>
                <p:oleObj name="Equation" r:id="rId4" imgW="4317840" imgH="914400" progId="Equation.DSMT4">
                  <p:embed/>
                  <p:pic>
                    <p:nvPicPr>
                      <p:cNvPr id="0" name=""/>
                      <p:cNvPicPr/>
                      <p:nvPr/>
                    </p:nvPicPr>
                    <p:blipFill>
                      <a:blip r:embed="rId5"/>
                      <a:stretch>
                        <a:fillRect/>
                      </a:stretch>
                    </p:blipFill>
                    <p:spPr>
                      <a:xfrm>
                        <a:off x="817943" y="1526129"/>
                        <a:ext cx="6830632" cy="1446419"/>
                      </a:xfrm>
                      <a:prstGeom prst="rect">
                        <a:avLst/>
                      </a:prstGeom>
                    </p:spPr>
                  </p:pic>
                </p:oleObj>
              </mc:Fallback>
            </mc:AlternateContent>
          </a:graphicData>
        </a:graphic>
      </p:graphicFrame>
      <p:pic>
        <p:nvPicPr>
          <p:cNvPr id="22" name="Content Placeholder 21" descr="A formula reads, Free cash flow = net cash provided by operating activities minus capital expenditure minus cash dividends. For Chicago Cereal, $1,503 minus $472 minus $475 = $556 in 2020; and $507 in 2019. The industry average is not available. Giant Mills in 2020, $895 million.&#10;"/>
          <p:cNvPicPr>
            <a:picLocks noGrp="1" noChangeAspect="1"/>
          </p:cNvPicPr>
          <p:nvPr>
            <p:ph sz="quarter" idx="23"/>
          </p:nvPr>
        </p:nvPicPr>
        <p:blipFill>
          <a:blip r:embed="rId6">
            <a:extLst>
              <a:ext uri="{28A0092B-C50C-407E-A947-70E740481C1C}">
                <a14:useLocalDpi xmlns:a14="http://schemas.microsoft.com/office/drawing/2010/main" val="0"/>
              </a:ext>
            </a:extLst>
          </a:blip>
          <a:stretch>
            <a:fillRect/>
          </a:stretch>
        </p:blipFill>
        <p:spPr>
          <a:xfrm>
            <a:off x="1752600" y="3188378"/>
            <a:ext cx="4488870" cy="2050901"/>
          </a:xfrm>
        </p:spPr>
      </p:pic>
      <p:sp>
        <p:nvSpPr>
          <p:cNvPr id="3" name="Content Placeholder 2"/>
          <p:cNvSpPr>
            <a:spLocks noGrp="1"/>
          </p:cNvSpPr>
          <p:nvPr>
            <p:ph sz="quarter" idx="17"/>
          </p:nvPr>
        </p:nvSpPr>
        <p:spPr>
          <a:xfrm>
            <a:off x="304800" y="5334000"/>
            <a:ext cx="8534400" cy="762000"/>
          </a:xfrm>
        </p:spPr>
        <p:txBody>
          <a:bodyPr/>
          <a:lstStyle/>
          <a:p>
            <a:r>
              <a:rPr lang="en-US" sz="2400" dirty="0">
                <a:latin typeface="+mn-lt"/>
                <a:cs typeface="Times New Roman" panose="02020603050405020304" pitchFamily="18" charset="0"/>
              </a:rPr>
              <a:t>One indication of solvency is the amount of excess cash generated after investing in capital expenditures and paying dividends.</a:t>
            </a:r>
            <a:endParaRPr lang="en-US" altLang="en-US" sz="24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29</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1036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58B2-B739-0E48-A157-742B5CB943BE}"/>
              </a:ext>
            </a:extLst>
          </p:cNvPr>
          <p:cNvSpPr>
            <a:spLocks noGrp="1"/>
          </p:cNvSpPr>
          <p:nvPr>
            <p:ph type="title"/>
          </p:nvPr>
        </p:nvSpPr>
        <p:spPr/>
        <p:txBody>
          <a:bodyPr>
            <a:normAutofit fontScale="90000"/>
          </a:bodyPr>
          <a:lstStyle/>
          <a:p>
            <a:r>
              <a:rPr lang="en-US" dirty="0">
                <a:latin typeface="+mn-lt"/>
                <a:ea typeface="Source Sans Pro" charset="0"/>
              </a:rPr>
              <a:t>Horizontal Analysis and Vertical Analysis</a:t>
            </a:r>
            <a:endParaRPr lang="en-US" dirty="0">
              <a:latin typeface="+mn-lt"/>
            </a:endParaRPr>
          </a:p>
        </p:txBody>
      </p:sp>
      <p:sp>
        <p:nvSpPr>
          <p:cNvPr id="10" name="LO">
            <a:extLst>
              <a:ext uri="{FF2B5EF4-FFF2-40B4-BE49-F238E27FC236}">
                <a16:creationId xmlns:a16="http://schemas.microsoft.com/office/drawing/2014/main" id="{6D340D3D-D3F7-1C4B-8474-4FE1B56D1714}"/>
              </a:ext>
            </a:extLst>
          </p:cNvPr>
          <p:cNvSpPr>
            <a:spLocks noGrp="1"/>
          </p:cNvSpPr>
          <p:nvPr>
            <p:ph sz="quarter" idx="13"/>
          </p:nvPr>
        </p:nvSpPr>
        <p:spPr>
          <a:xfrm>
            <a:off x="0" y="1066800"/>
            <a:ext cx="9144000" cy="1219200"/>
          </a:xfrm>
        </p:spPr>
        <p:txBody>
          <a:bodyPr/>
          <a:lstStyle/>
          <a:p>
            <a:pPr algn="ctr"/>
            <a:r>
              <a:rPr lang="en-US" dirty="0" smtClean="0">
                <a:latin typeface="+mn-lt"/>
                <a:cs typeface="Times New Roman" panose="02020603050405020304" pitchFamily="18" charset="0"/>
              </a:rPr>
              <a:t>Applying </a:t>
            </a:r>
            <a:r>
              <a:rPr lang="en-US" dirty="0">
                <a:latin typeface="+mn-lt"/>
                <a:cs typeface="Times New Roman" panose="02020603050405020304" pitchFamily="18" charset="0"/>
              </a:rPr>
              <a:t>horizontal analysis and vertical </a:t>
            </a:r>
            <a:r>
              <a:rPr lang="en-US" dirty="0" smtClean="0">
                <a:latin typeface="+mn-lt"/>
                <a:cs typeface="Times New Roman" panose="02020603050405020304" pitchFamily="18" charset="0"/>
              </a:rPr>
              <a:t>analysis</a:t>
            </a:r>
            <a:endParaRPr lang="en-US" dirty="0">
              <a:latin typeface="+mn-lt"/>
              <a:cs typeface="Times New Roman" panose="02020603050405020304" pitchFamily="18" charset="0"/>
            </a:endParaRPr>
          </a:p>
        </p:txBody>
      </p:sp>
      <p:sp>
        <p:nvSpPr>
          <p:cNvPr id="11" name="Content Placeholder">
            <a:extLst>
              <a:ext uri="{FF2B5EF4-FFF2-40B4-BE49-F238E27FC236}">
                <a16:creationId xmlns:a16="http://schemas.microsoft.com/office/drawing/2014/main" id="{B31B8972-B153-D349-9A41-4DA7CF81DB6F}"/>
              </a:ext>
            </a:extLst>
          </p:cNvPr>
          <p:cNvSpPr>
            <a:spLocks noGrp="1"/>
          </p:cNvSpPr>
          <p:nvPr>
            <p:ph sz="quarter" idx="14"/>
          </p:nvPr>
        </p:nvSpPr>
        <p:spPr>
          <a:xfrm>
            <a:off x="333828" y="2590800"/>
            <a:ext cx="8505371" cy="3657600"/>
          </a:xfrm>
        </p:spPr>
        <p:txBody>
          <a:bodyPr/>
          <a:lstStyle/>
          <a:p>
            <a:pPr>
              <a:lnSpc>
                <a:spcPct val="100000"/>
              </a:lnSpc>
              <a:spcBef>
                <a:spcPts val="1200"/>
              </a:spcBef>
            </a:pPr>
            <a:r>
              <a:rPr lang="en-US" dirty="0">
                <a:latin typeface="+mn-lt"/>
                <a:cs typeface="Times New Roman" panose="02020603050405020304" pitchFamily="18" charset="0"/>
              </a:rPr>
              <a:t>Investors are interested in:</a:t>
            </a:r>
          </a:p>
          <a:p>
            <a:pPr marL="291600" indent="-291600">
              <a:lnSpc>
                <a:spcPct val="100000"/>
              </a:lnSpc>
              <a:buClr>
                <a:schemeClr val="accent2"/>
              </a:buClr>
              <a:buFont typeface="Arial" panose="020B0604020202020204" pitchFamily="34" charset="0"/>
              <a:buChar char="•"/>
            </a:pPr>
            <a:r>
              <a:rPr lang="en-US" dirty="0">
                <a:latin typeface="+mn-lt"/>
                <a:cs typeface="Times New Roman" panose="02020603050405020304" pitchFamily="18" charset="0"/>
              </a:rPr>
              <a:t>Core or sustainable earnings of a company</a:t>
            </a:r>
          </a:p>
          <a:p>
            <a:pPr marL="291600" indent="-291600">
              <a:lnSpc>
                <a:spcPct val="100000"/>
              </a:lnSpc>
              <a:buClr>
                <a:schemeClr val="accent2"/>
              </a:buClr>
              <a:buFont typeface="Arial" panose="020B0604020202020204" pitchFamily="34" charset="0"/>
              <a:buChar char="•"/>
            </a:pPr>
            <a:r>
              <a:rPr lang="en-US" dirty="0">
                <a:latin typeface="+mn-lt"/>
                <a:cs typeface="Times New Roman" panose="02020603050405020304" pitchFamily="18" charset="0"/>
              </a:rPr>
              <a:t>Making comparisons from period to period</a:t>
            </a:r>
          </a:p>
          <a:p>
            <a:pPr marL="622800" lvl="1" indent="-320400">
              <a:lnSpc>
                <a:spcPct val="100000"/>
              </a:lnSpc>
              <a:spcBef>
                <a:spcPts val="1000"/>
              </a:spcBef>
              <a:buClr>
                <a:schemeClr val="accent2"/>
              </a:buClr>
              <a:buSzPct val="80000"/>
              <a:buFont typeface="Courier New" panose="02070309020205020404" pitchFamily="49" charset="0"/>
              <a:buChar char="o"/>
            </a:pPr>
            <a:r>
              <a:rPr lang="en-US" sz="2600" dirty="0">
                <a:latin typeface="+mn-lt"/>
                <a:cs typeface="Times New Roman" panose="02020603050405020304" pitchFamily="18" charset="0"/>
              </a:rPr>
              <a:t>Three types of comparisons:</a:t>
            </a:r>
          </a:p>
          <a:p>
            <a:pPr marL="1144800" lvl="2" indent="-230400">
              <a:lnSpc>
                <a:spcPct val="100000"/>
              </a:lnSpc>
              <a:spcBef>
                <a:spcPts val="1000"/>
              </a:spcBef>
              <a:buClr>
                <a:schemeClr val="accent2"/>
              </a:buClr>
              <a:buSzPct val="100000"/>
              <a:buFont typeface="Arial" panose="020B0604020202020204" pitchFamily="34" charset="0"/>
              <a:buChar char="•"/>
            </a:pPr>
            <a:r>
              <a:rPr lang="en-US" altLang="en-US" sz="2600" dirty="0">
                <a:latin typeface="+mn-lt"/>
                <a:cs typeface="Times New Roman" panose="02020603050405020304" pitchFamily="18" charset="0"/>
              </a:rPr>
              <a:t>Intracompany basis</a:t>
            </a:r>
          </a:p>
          <a:p>
            <a:pPr marL="1144800" lvl="2" indent="-230400">
              <a:lnSpc>
                <a:spcPct val="100000"/>
              </a:lnSpc>
              <a:spcBef>
                <a:spcPts val="1000"/>
              </a:spcBef>
              <a:buClr>
                <a:schemeClr val="accent2"/>
              </a:buClr>
              <a:buSzPct val="100000"/>
              <a:buFont typeface="Arial" panose="020B0604020202020204" pitchFamily="34" charset="0"/>
              <a:buChar char="•"/>
            </a:pPr>
            <a:r>
              <a:rPr lang="en-US" altLang="en-US" sz="2600" dirty="0">
                <a:latin typeface="+mn-lt"/>
                <a:cs typeface="Times New Roman" panose="02020603050405020304" pitchFamily="18" charset="0"/>
              </a:rPr>
              <a:t>Intercompany basis</a:t>
            </a:r>
          </a:p>
          <a:p>
            <a:pPr marL="1144800" lvl="2" indent="-230400">
              <a:lnSpc>
                <a:spcPct val="100000"/>
              </a:lnSpc>
              <a:spcBef>
                <a:spcPts val="1000"/>
              </a:spcBef>
              <a:buClr>
                <a:schemeClr val="accent2"/>
              </a:buClr>
              <a:buSzPct val="100000"/>
              <a:buFont typeface="Arial" panose="020B0604020202020204" pitchFamily="34" charset="0"/>
              <a:buChar char="•"/>
            </a:pPr>
            <a:r>
              <a:rPr lang="en-US" altLang="en-US" sz="2600" dirty="0">
                <a:latin typeface="+mn-lt"/>
                <a:cs typeface="Times New Roman" panose="02020603050405020304" pitchFamily="18" charset="0"/>
              </a:rPr>
              <a:t>Industry averages</a:t>
            </a:r>
          </a:p>
        </p:txBody>
      </p:sp>
      <p:sp>
        <p:nvSpPr>
          <p:cNvPr id="12" name="LON">
            <a:extLst>
              <a:ext uri="{FF2B5EF4-FFF2-40B4-BE49-F238E27FC236}">
                <a16:creationId xmlns:a16="http://schemas.microsoft.com/office/drawing/2014/main" id="{318C2D1B-67FD-824B-B17B-F2B527B83D4C}"/>
              </a:ext>
            </a:extLst>
          </p:cNvPr>
          <p:cNvSpPr>
            <a:spLocks noGrp="1"/>
          </p:cNvSpPr>
          <p:nvPr>
            <p:ph sz="quarter" idx="15"/>
          </p:nvPr>
        </p:nvSpPr>
        <p:spPr>
          <a:xfrm>
            <a:off x="295274" y="6416675"/>
            <a:ext cx="569089" cy="365125"/>
          </a:xfrm>
        </p:spPr>
        <p:txBody>
          <a:bodyPr/>
          <a:lstStyle/>
          <a:p>
            <a:r>
              <a:rPr lang="en-US" dirty="0">
                <a:solidFill>
                  <a:schemeClr val="tx1"/>
                </a:solidFill>
                <a:latin typeface="+mn-lt"/>
                <a:cs typeface="Times New Roman" panose="02020603050405020304" pitchFamily="18" charset="0"/>
              </a:rPr>
              <a:t>L</a:t>
            </a:r>
            <a:r>
              <a:rPr lang="en-US" sz="100" dirty="0">
                <a:solidFill>
                  <a:schemeClr val="tx1"/>
                </a:solidFill>
                <a:latin typeface="+mn-lt"/>
                <a:cs typeface="Times New Roman" panose="02020603050405020304" pitchFamily="18" charset="0"/>
              </a:rPr>
              <a:t> </a:t>
            </a:r>
            <a:r>
              <a:rPr lang="en-US" dirty="0">
                <a:solidFill>
                  <a:schemeClr val="tx1"/>
                </a:solidFill>
                <a:latin typeface="+mn-lt"/>
                <a:cs typeface="Times New Roman" panose="02020603050405020304" pitchFamily="18" charset="0"/>
              </a:rPr>
              <a:t>O 2</a:t>
            </a:r>
          </a:p>
        </p:txBody>
      </p:sp>
      <p:sp>
        <p:nvSpPr>
          <p:cNvPr id="7" name="Slide Number Placeholder">
            <a:extLst>
              <a:ext uri="{FF2B5EF4-FFF2-40B4-BE49-F238E27FC236}">
                <a16:creationId xmlns:a16="http://schemas.microsoft.com/office/drawing/2014/main" id="{F8512387-193F-8345-B77C-4A8B507623D0}"/>
              </a:ext>
            </a:extLst>
          </p:cNvPr>
          <p:cNvSpPr>
            <a:spLocks noGrp="1"/>
          </p:cNvSpPr>
          <p:nvPr>
            <p:ph type="sldNum" sz="quarter" idx="10"/>
          </p:nvPr>
        </p:nvSpPr>
        <p:spPr/>
        <p:txBody>
          <a:bodyPr/>
          <a:lstStyle/>
          <a:p>
            <a:fld id="{67B19427-F580-D146-B60E-4CADEE75497F}" type="slidenum">
              <a:rPr lang="en-US" smtClean="0"/>
              <a:pPr/>
              <a:t>3</a:t>
            </a:fld>
            <a:endParaRPr lang="en-US" dirty="0"/>
          </a:p>
        </p:txBody>
      </p:sp>
      <p:sp>
        <p:nvSpPr>
          <p:cNvPr id="8" name="Footer Placeholder">
            <a:extLst>
              <a:ext uri="{FF2B5EF4-FFF2-40B4-BE49-F238E27FC236}">
                <a16:creationId xmlns:a16="http://schemas.microsoft.com/office/drawing/2014/main" id="{360E2FA8-DD17-5440-A0DA-EDE48D030975}"/>
              </a:ext>
            </a:extLst>
          </p:cNvPr>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233522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Profitability Ratios</a:t>
            </a:r>
            <a:endParaRPr lang="en-US" sz="2400" b="0" dirty="0">
              <a:solidFill>
                <a:schemeClr val="accent1"/>
              </a:solidFill>
              <a:latin typeface="+mn-lt"/>
              <a:ea typeface="Source Sans Pro" charset="0"/>
              <a:cs typeface="Times New Roman" panose="02020603050405020304" pitchFamily="18" charset="0"/>
            </a:endParaRPr>
          </a:p>
        </p:txBody>
      </p:sp>
      <p:sp>
        <p:nvSpPr>
          <p:cNvPr id="15" name="Content Placeholder 14"/>
          <p:cNvSpPr>
            <a:spLocks noGrp="1"/>
          </p:cNvSpPr>
          <p:nvPr>
            <p:ph sz="quarter" idx="16"/>
          </p:nvPr>
        </p:nvSpPr>
        <p:spPr>
          <a:xfrm>
            <a:off x="304800" y="1752600"/>
            <a:ext cx="8534400" cy="3962400"/>
          </a:xfrm>
        </p:spPr>
        <p:txBody>
          <a:bodyPr/>
          <a:lstStyle/>
          <a:p>
            <a:pPr>
              <a:lnSpc>
                <a:spcPct val="100000"/>
              </a:lnSpc>
              <a:spcBef>
                <a:spcPts val="1200"/>
              </a:spcBef>
            </a:pPr>
            <a:r>
              <a:rPr lang="en-US" dirty="0">
                <a:solidFill>
                  <a:srgbClr val="000000"/>
                </a:solidFill>
                <a:latin typeface="+mn-lt"/>
                <a:cs typeface="Times New Roman" panose="02020603050405020304" pitchFamily="18" charset="0"/>
              </a:rPr>
              <a:t>M</a:t>
            </a:r>
            <a:r>
              <a:rPr lang="en-US" dirty="0">
                <a:latin typeface="+mn-lt"/>
                <a:cs typeface="Times New Roman" panose="02020603050405020304" pitchFamily="18" charset="0"/>
              </a:rPr>
              <a:t>easure the income or operating success of a company for a given period of time.</a:t>
            </a:r>
          </a:p>
          <a:p>
            <a:pPr marL="291600" indent="-291600">
              <a:lnSpc>
                <a:spcPct val="100000"/>
              </a:lnSpc>
              <a:buClr>
                <a:schemeClr val="accent2"/>
              </a:buClr>
              <a:buFont typeface="Arial" panose="020B0604020202020204" pitchFamily="34" charset="0"/>
              <a:buChar char="•"/>
            </a:pPr>
            <a:r>
              <a:rPr lang="en-US" dirty="0">
                <a:latin typeface="+mn-lt"/>
                <a:cs typeface="Times New Roman" panose="02020603050405020304" pitchFamily="18" charset="0"/>
              </a:rPr>
              <a:t>Income affects ability to obtain debt and equity financing, </a:t>
            </a:r>
            <a:r>
              <a:rPr lang="en-US" dirty="0" smtClean="0">
                <a:latin typeface="+mn-lt"/>
                <a:cs typeface="Times New Roman" panose="02020603050405020304" pitchFamily="18" charset="0"/>
              </a:rPr>
              <a:t>liquidity and </a:t>
            </a:r>
            <a:r>
              <a:rPr lang="en-US" dirty="0">
                <a:latin typeface="+mn-lt"/>
                <a:cs typeface="Times New Roman" panose="02020603050405020304" pitchFamily="18" charset="0"/>
              </a:rPr>
              <a:t>ability to grow</a:t>
            </a:r>
          </a:p>
          <a:p>
            <a:pPr marL="291600" indent="-291600">
              <a:lnSpc>
                <a:spcPct val="100000"/>
              </a:lnSpc>
              <a:buClr>
                <a:schemeClr val="accent2"/>
              </a:buClr>
              <a:buFont typeface="Arial" panose="020B0604020202020204" pitchFamily="34" charset="0"/>
              <a:buChar char="•"/>
            </a:pPr>
            <a:r>
              <a:rPr lang="en-US" dirty="0">
                <a:latin typeface="+mn-lt"/>
                <a:cs typeface="Times New Roman" panose="02020603050405020304" pitchFamily="18" charset="0"/>
              </a:rPr>
              <a:t>Creditors and investors are interested in evaluating profitability</a:t>
            </a:r>
          </a:p>
          <a:p>
            <a:pPr marL="291600" indent="-291600">
              <a:lnSpc>
                <a:spcPct val="100000"/>
              </a:lnSpc>
              <a:buClr>
                <a:schemeClr val="accent2"/>
              </a:buClr>
              <a:buFont typeface="Arial" panose="020B0604020202020204" pitchFamily="34" charset="0"/>
              <a:buChar char="•"/>
            </a:pPr>
            <a:r>
              <a:rPr lang="en-US" dirty="0">
                <a:latin typeface="+mn-lt"/>
                <a:cs typeface="Times New Roman" panose="02020603050405020304" pitchFamily="18" charset="0"/>
              </a:rPr>
              <a:t>Analysts use profitability as ultimate test of management’s operating effectiveness</a:t>
            </a:r>
            <a:endParaRPr lang="en-US" dirty="0">
              <a:solidFill>
                <a:srgbClr val="000000"/>
              </a:solidFill>
              <a:latin typeface="+mn-lt"/>
              <a:cs typeface="Times New Roman" panose="02020603050405020304" pitchFamily="18" charset="0"/>
            </a:endParaRP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30</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41252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
          <p:cNvSpPr>
            <a:spLocks noGrp="1"/>
          </p:cNvSpPr>
          <p:nvPr>
            <p:ph type="title"/>
          </p:nvPr>
        </p:nvSpPr>
        <p:spPr>
          <a:xfrm>
            <a:off x="304800" y="582361"/>
            <a:ext cx="8534400" cy="1089529"/>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Profitability Ratios</a:t>
            </a:r>
            <a:br>
              <a:rPr lang="en-US" sz="4000" b="1" dirty="0">
                <a:solidFill>
                  <a:schemeClr val="accent1"/>
                </a:solidFill>
                <a:latin typeface="+mn-lt"/>
                <a:ea typeface="Source Sans Pro" charset="0"/>
                <a:cs typeface="Times New Roman" panose="02020603050405020304" pitchFamily="18" charset="0"/>
              </a:rPr>
            </a:br>
            <a:r>
              <a:rPr lang="en-US" sz="3200" b="1" dirty="0">
                <a:solidFill>
                  <a:schemeClr val="accent1"/>
                </a:solidFill>
                <a:latin typeface="+mn-lt"/>
                <a:ea typeface="Source Sans Pro" charset="0"/>
                <a:cs typeface="Times New Roman" panose="02020603050405020304" pitchFamily="18" charset="0"/>
              </a:rPr>
              <a:t>Relationships among profitability measures</a:t>
            </a:r>
            <a:endParaRPr lang="en-US" sz="3200" dirty="0">
              <a:solidFill>
                <a:schemeClr val="accent1"/>
              </a:solidFill>
              <a:latin typeface="+mn-lt"/>
              <a:ea typeface="Source Sans Pro" charset="0"/>
              <a:cs typeface="Times New Roman" panose="02020603050405020304" pitchFamily="18" charset="0"/>
            </a:endParaRPr>
          </a:p>
        </p:txBody>
      </p:sp>
      <p:pic>
        <p:nvPicPr>
          <p:cNvPr id="8" name="Content Placeholder 7" descr="Illustration of the Relationships among profitability measures. The image is a flow chart beginning with Return on common Stockholders' equity to Return on assets and to Leverage, the debt to assets ratio. The Return on assets is further divided into Profit margin and Asset turnover. The relationship lines are red.&#1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83050" y="2157723"/>
            <a:ext cx="7342279" cy="3261447"/>
          </a:xfrm>
        </p:spPr>
      </p:pic>
      <p:sp>
        <p:nvSpPr>
          <p:cNvPr id="7" name="Content Placeholder 5"/>
          <p:cNvSpPr>
            <a:spLocks noGrp="1"/>
          </p:cNvSpPr>
          <p:nvPr>
            <p:ph sz="quarter" idx="17"/>
          </p:nvPr>
        </p:nvSpPr>
        <p:spPr>
          <a:xfrm>
            <a:off x="304800" y="6477000"/>
            <a:ext cx="609600" cy="304800"/>
          </a:xfrm>
        </p:spPr>
        <p:txBody>
          <a:bodyPr/>
          <a:lstStyle/>
          <a:p>
            <a:r>
              <a:rPr lang="en-IN" sz="1200" dirty="0">
                <a:latin typeface="+mn-lt"/>
                <a:cs typeface="Times New Roman" panose="02020603050405020304" pitchFamily="18" charset="0"/>
              </a:rPr>
              <a:t>L</a:t>
            </a:r>
            <a:r>
              <a:rPr lang="en-IN" sz="100" dirty="0">
                <a:latin typeface="+mn-lt"/>
                <a:cs typeface="Times New Roman" panose="02020603050405020304" pitchFamily="18" charset="0"/>
              </a:rPr>
              <a:t> </a:t>
            </a:r>
            <a:r>
              <a:rPr lang="en-IN" sz="1200" dirty="0">
                <a:latin typeface="+mn-lt"/>
                <a:cs typeface="Times New Roman" panose="02020603050405020304" pitchFamily="18" charset="0"/>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31</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773040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0" y="539761"/>
            <a:ext cx="9144000" cy="1061829"/>
          </a:xfrm>
          <a:prstGeom prst="rect">
            <a:avLst/>
          </a:prstGeom>
        </p:spPr>
        <p:txBody>
          <a:bodyPr wrap="square">
            <a:spAutoFit/>
          </a:bodyPr>
          <a:lstStyle/>
          <a:p>
            <a:r>
              <a:rPr lang="en-US" sz="3600" b="1" dirty="0">
                <a:solidFill>
                  <a:schemeClr val="accent1"/>
                </a:solidFill>
                <a:latin typeface="+mn-lt"/>
                <a:ea typeface="Source Sans Pro" charset="0"/>
              </a:rPr>
              <a:t>9. Return on Common Stockholders’</a:t>
            </a:r>
            <a:r>
              <a:rPr lang="en-US" sz="3600" dirty="0">
                <a:latin typeface="+mn-lt"/>
                <a:ea typeface="Source Sans Pro" charset="0"/>
              </a:rPr>
              <a:t> </a:t>
            </a:r>
            <a:r>
              <a:rPr lang="en-US" sz="3600" b="1" dirty="0" smtClean="0">
                <a:solidFill>
                  <a:schemeClr val="accent1"/>
                </a:solidFill>
                <a:latin typeface="+mn-lt"/>
                <a:ea typeface="Source Sans Pro" charset="0"/>
              </a:rPr>
              <a:t>Equity</a:t>
            </a:r>
            <a:r>
              <a:rPr lang="en-US" sz="3400" b="1" dirty="0">
                <a:solidFill>
                  <a:schemeClr val="accent1"/>
                </a:solidFill>
                <a:latin typeface="+mn-lt"/>
                <a:ea typeface="Source Sans Pro" charset="0"/>
                <a:cs typeface="Times New Roman" panose="02020603050405020304" pitchFamily="18" charset="0"/>
              </a:rPr>
              <a:t/>
            </a:r>
            <a:br>
              <a:rPr lang="en-US" sz="3400" b="1" dirty="0">
                <a:solidFill>
                  <a:schemeClr val="accent1"/>
                </a:solidFill>
                <a:latin typeface="+mn-lt"/>
                <a:ea typeface="Source Sans Pro" charset="0"/>
                <a:cs typeface="Times New Roman" panose="02020603050405020304" pitchFamily="18" charset="0"/>
              </a:rPr>
            </a:br>
            <a:endParaRPr lang="en-US" sz="3400" b="1" dirty="0">
              <a:solidFill>
                <a:schemeClr val="accent1"/>
              </a:solidFill>
              <a:latin typeface="+mn-lt"/>
              <a:ea typeface="Source Sans Pro" charset="0"/>
              <a:cs typeface="Times New Roman" panose="02020603050405020304" pitchFamily="18" charset="0"/>
            </a:endParaRPr>
          </a:p>
        </p:txBody>
      </p:sp>
      <p:graphicFrame>
        <p:nvGraphicFramePr>
          <p:cNvPr id="15" name="Content Placeholder 14" descr="Return on Common Stockholders' Equity = Net Income minus Preferred dividends, divided by Avearge common stockholders' equity"/>
          <p:cNvGraphicFramePr>
            <a:graphicFrameLocks noGrp="1" noChangeAspect="1"/>
          </p:cNvGraphicFramePr>
          <p:nvPr>
            <p:ph sz="quarter" idx="18"/>
            <p:extLst>
              <p:ext uri="{D42A27DB-BD31-4B8C-83A1-F6EECF244321}">
                <p14:modId xmlns:p14="http://schemas.microsoft.com/office/powerpoint/2010/main" val="2936476005"/>
              </p:ext>
            </p:extLst>
          </p:nvPr>
        </p:nvGraphicFramePr>
        <p:xfrm>
          <a:off x="727075" y="1858963"/>
          <a:ext cx="8047038" cy="647700"/>
        </p:xfrm>
        <a:graphic>
          <a:graphicData uri="http://schemas.openxmlformats.org/presentationml/2006/ole">
            <mc:AlternateContent xmlns:mc="http://schemas.openxmlformats.org/markup-compatibility/2006">
              <mc:Choice xmlns:v="urn:schemas-microsoft-com:vml" Requires="v">
                <p:oleObj spid="_x0000_s29832" name="Equation" r:id="rId4" imgW="5206680" imgH="419040" progId="Equation.DSMT4">
                  <p:embed/>
                </p:oleObj>
              </mc:Choice>
              <mc:Fallback>
                <p:oleObj name="Equation" r:id="rId4" imgW="5206680" imgH="419040" progId="Equation.DSMT4">
                  <p:embed/>
                  <p:pic>
                    <p:nvPicPr>
                      <p:cNvPr id="0" name=""/>
                      <p:cNvPicPr/>
                      <p:nvPr/>
                    </p:nvPicPr>
                    <p:blipFill>
                      <a:blip r:embed="rId5"/>
                      <a:stretch>
                        <a:fillRect/>
                      </a:stretch>
                    </p:blipFill>
                    <p:spPr>
                      <a:xfrm>
                        <a:off x="727075" y="1858963"/>
                        <a:ext cx="8047038" cy="647700"/>
                      </a:xfrm>
                      <a:prstGeom prst="rect">
                        <a:avLst/>
                      </a:prstGeom>
                    </p:spPr>
                  </p:pic>
                </p:oleObj>
              </mc:Fallback>
            </mc:AlternateContent>
          </a:graphicData>
        </a:graphic>
      </p:graphicFrame>
      <p:pic>
        <p:nvPicPr>
          <p:cNvPr id="24" name="Content Placeholder 23" descr="A formula reads, return on common stockholders' equity = net income minus preferred dividends over average common stockholders' equity. For Chicago Cereal, $1,103 minus $0 over $2,526 + $2,069 divided by 2 = 48% in 2020; and 46% in 2019. The industry average is 19%. Giant Mills in 2020, 25%.&#10;"/>
          <p:cNvPicPr>
            <a:picLocks noGrp="1" noChangeAspect="1"/>
          </p:cNvPicPr>
          <p:nvPr>
            <p:ph sz="quarter" idx="24"/>
          </p:nvPr>
        </p:nvPicPr>
        <p:blipFill>
          <a:blip r:embed="rId6">
            <a:extLst>
              <a:ext uri="{28A0092B-C50C-407E-A947-70E740481C1C}">
                <a14:useLocalDpi xmlns:a14="http://schemas.microsoft.com/office/drawing/2010/main" val="0"/>
              </a:ext>
            </a:extLst>
          </a:blip>
          <a:stretch>
            <a:fillRect/>
          </a:stretch>
        </p:blipFill>
        <p:spPr>
          <a:xfrm>
            <a:off x="1919637" y="2714098"/>
            <a:ext cx="5304725" cy="2123257"/>
          </a:xfrm>
        </p:spPr>
      </p:pic>
      <p:sp>
        <p:nvSpPr>
          <p:cNvPr id="2" name="Content Placeholder 1"/>
          <p:cNvSpPr>
            <a:spLocks noGrp="1"/>
          </p:cNvSpPr>
          <p:nvPr>
            <p:ph sz="quarter" idx="17"/>
          </p:nvPr>
        </p:nvSpPr>
        <p:spPr>
          <a:xfrm>
            <a:off x="283675" y="5239694"/>
            <a:ext cx="8534400" cy="838200"/>
          </a:xfrm>
        </p:spPr>
        <p:txBody>
          <a:bodyPr/>
          <a:lstStyle/>
          <a:p>
            <a:r>
              <a:rPr lang="en-US" sz="2600" dirty="0">
                <a:latin typeface="+mn-lt"/>
                <a:cs typeface="Times New Roman" panose="02020603050405020304" pitchFamily="18" charset="0"/>
              </a:rPr>
              <a:t>Shows how many dollars of net income the company earned for each dollar invested by the owners.</a:t>
            </a:r>
            <a:endParaRPr lang="en-US" altLang="en-US" sz="26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32</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2817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10. Return on Assets</a:t>
            </a:r>
          </a:p>
        </p:txBody>
      </p:sp>
      <p:graphicFrame>
        <p:nvGraphicFramePr>
          <p:cNvPr id="21" name="Content Placeholder 20" descr="Return on Assets = Net income divided by Average total assets"/>
          <p:cNvGraphicFramePr>
            <a:graphicFrameLocks noGrp="1" noChangeAspect="1"/>
          </p:cNvGraphicFramePr>
          <p:nvPr>
            <p:ph sz="quarter" idx="17"/>
            <p:extLst>
              <p:ext uri="{D42A27DB-BD31-4B8C-83A1-F6EECF244321}">
                <p14:modId xmlns:p14="http://schemas.microsoft.com/office/powerpoint/2010/main" val="955594913"/>
              </p:ext>
            </p:extLst>
          </p:nvPr>
        </p:nvGraphicFramePr>
        <p:xfrm>
          <a:off x="1149350" y="1741488"/>
          <a:ext cx="4779963" cy="796925"/>
        </p:xfrm>
        <a:graphic>
          <a:graphicData uri="http://schemas.openxmlformats.org/presentationml/2006/ole">
            <mc:AlternateContent xmlns:mc="http://schemas.openxmlformats.org/markup-compatibility/2006">
              <mc:Choice xmlns:v="urn:schemas-microsoft-com:vml" Requires="v">
                <p:oleObj spid="_x0000_s30857" name="Equation" r:id="rId4" imgW="2514600" imgH="419040" progId="Equation.DSMT4">
                  <p:embed/>
                </p:oleObj>
              </mc:Choice>
              <mc:Fallback>
                <p:oleObj name="Equation" r:id="rId4" imgW="2514600" imgH="419040" progId="Equation.DSMT4">
                  <p:embed/>
                  <p:pic>
                    <p:nvPicPr>
                      <p:cNvPr id="0" name=""/>
                      <p:cNvPicPr/>
                      <p:nvPr/>
                    </p:nvPicPr>
                    <p:blipFill>
                      <a:blip r:embed="rId5"/>
                      <a:stretch>
                        <a:fillRect/>
                      </a:stretch>
                    </p:blipFill>
                    <p:spPr>
                      <a:xfrm>
                        <a:off x="1149350" y="1741488"/>
                        <a:ext cx="4779963" cy="796925"/>
                      </a:xfrm>
                      <a:prstGeom prst="rect">
                        <a:avLst/>
                      </a:prstGeom>
                    </p:spPr>
                  </p:pic>
                </p:oleObj>
              </mc:Fallback>
            </mc:AlternateContent>
          </a:graphicData>
        </a:graphic>
      </p:graphicFrame>
      <p:pic>
        <p:nvPicPr>
          <p:cNvPr id="3" name="Content Placeholder 2" descr="A formula reads, return on assets = net income over average total assets. For Chicago Cereal, $1,103 over $11,397 + $10,714 divided by 2 = 10% in 2020; and 9.4% in 2019. The industry average is 5.3%. Giant Mills in 2020, 6.2%.&#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608295" y="2841456"/>
            <a:ext cx="5920572" cy="2063662"/>
          </a:xfrm>
        </p:spPr>
      </p:pic>
      <p:sp>
        <p:nvSpPr>
          <p:cNvPr id="7" name="Content Placeholder 6"/>
          <p:cNvSpPr>
            <a:spLocks noGrp="1"/>
          </p:cNvSpPr>
          <p:nvPr>
            <p:ph sz="quarter" idx="18"/>
          </p:nvPr>
        </p:nvSpPr>
        <p:spPr>
          <a:xfrm>
            <a:off x="304799" y="5257800"/>
            <a:ext cx="8153401" cy="762000"/>
          </a:xfrm>
        </p:spPr>
        <p:txBody>
          <a:bodyPr/>
          <a:lstStyle/>
          <a:p>
            <a:r>
              <a:rPr lang="en-US" sz="2600" dirty="0">
                <a:latin typeface="+mn-lt"/>
                <a:cs typeface="Times New Roman" panose="02020603050405020304" pitchFamily="18" charset="0"/>
              </a:rPr>
              <a:t>Measures the overall profitability of assets in terms of the income earned on each dollar invested in assets.</a:t>
            </a:r>
            <a:endParaRPr lang="en-US" altLang="en-US" sz="26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33</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9224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11. Profit Margin</a:t>
            </a:r>
          </a:p>
        </p:txBody>
      </p:sp>
      <p:graphicFrame>
        <p:nvGraphicFramePr>
          <p:cNvPr id="21" name="Content Placeholder 20" descr="Profit Margin = Net income divided by Net sales"/>
          <p:cNvGraphicFramePr>
            <a:graphicFrameLocks noGrp="1" noChangeAspect="1"/>
          </p:cNvGraphicFramePr>
          <p:nvPr>
            <p:ph sz="quarter" idx="18"/>
            <p:extLst>
              <p:ext uri="{D42A27DB-BD31-4B8C-83A1-F6EECF244321}">
                <p14:modId xmlns:p14="http://schemas.microsoft.com/office/powerpoint/2010/main" val="2926196438"/>
              </p:ext>
            </p:extLst>
          </p:nvPr>
        </p:nvGraphicFramePr>
        <p:xfrm>
          <a:off x="1220788" y="1811338"/>
          <a:ext cx="3616325" cy="823912"/>
        </p:xfrm>
        <a:graphic>
          <a:graphicData uri="http://schemas.openxmlformats.org/presentationml/2006/ole">
            <mc:AlternateContent xmlns:mc="http://schemas.openxmlformats.org/markup-compatibility/2006">
              <mc:Choice xmlns:v="urn:schemas-microsoft-com:vml" Requires="v">
                <p:oleObj spid="_x0000_s31882" name="Equation" r:id="rId4" imgW="1726920" imgH="393480" progId="Equation.DSMT4">
                  <p:embed/>
                </p:oleObj>
              </mc:Choice>
              <mc:Fallback>
                <p:oleObj name="Equation" r:id="rId4" imgW="1726920" imgH="393480" progId="Equation.DSMT4">
                  <p:embed/>
                  <p:pic>
                    <p:nvPicPr>
                      <p:cNvPr id="0" name=""/>
                      <p:cNvPicPr/>
                      <p:nvPr/>
                    </p:nvPicPr>
                    <p:blipFill>
                      <a:blip r:embed="rId5"/>
                      <a:stretch>
                        <a:fillRect/>
                      </a:stretch>
                    </p:blipFill>
                    <p:spPr>
                      <a:xfrm>
                        <a:off x="1220788" y="1811338"/>
                        <a:ext cx="3616325" cy="823912"/>
                      </a:xfrm>
                      <a:prstGeom prst="rect">
                        <a:avLst/>
                      </a:prstGeom>
                    </p:spPr>
                  </p:pic>
                </p:oleObj>
              </mc:Fallback>
            </mc:AlternateContent>
          </a:graphicData>
        </a:graphic>
      </p:graphicFrame>
      <p:pic>
        <p:nvPicPr>
          <p:cNvPr id="4" name="Content Placeholder 3" descr="A formula reads, profit margin = net income over net sales. For Chicago Cereal, $1,103 over $11,776 = 9.4% in 2020; and 9.2% in 2019. The industry average is 6.1%. Giant Mills in 2020, 8.2%.&#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600200" y="2963756"/>
            <a:ext cx="5633692" cy="1963666"/>
          </a:xfrm>
        </p:spPr>
      </p:pic>
      <p:sp>
        <p:nvSpPr>
          <p:cNvPr id="3" name="Content Placeholder 2"/>
          <p:cNvSpPr>
            <a:spLocks noGrp="1"/>
          </p:cNvSpPr>
          <p:nvPr>
            <p:ph sz="quarter" idx="17"/>
          </p:nvPr>
        </p:nvSpPr>
        <p:spPr>
          <a:xfrm>
            <a:off x="304800" y="5306840"/>
            <a:ext cx="8534400" cy="789159"/>
          </a:xfrm>
        </p:spPr>
        <p:txBody>
          <a:bodyPr/>
          <a:lstStyle/>
          <a:p>
            <a:r>
              <a:rPr lang="en-US" sz="2600" dirty="0">
                <a:latin typeface="+mn-lt"/>
                <a:cs typeface="Times New Roman" panose="02020603050405020304" pitchFamily="18" charset="0"/>
              </a:rPr>
              <a:t>Measures of the percentage of each dollar of sales that results in net income.</a:t>
            </a:r>
            <a:endParaRPr lang="en-US" altLang="en-US" sz="26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3830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12. Asset Turnover</a:t>
            </a:r>
          </a:p>
        </p:txBody>
      </p:sp>
      <p:graphicFrame>
        <p:nvGraphicFramePr>
          <p:cNvPr id="21" name="Content Placeholder 20" descr="Asset Turnover = Net sales divided by Average total assets"/>
          <p:cNvGraphicFramePr>
            <a:graphicFrameLocks noGrp="1" noChangeAspect="1"/>
          </p:cNvGraphicFramePr>
          <p:nvPr>
            <p:ph sz="quarter" idx="17"/>
            <p:extLst>
              <p:ext uri="{D42A27DB-BD31-4B8C-83A1-F6EECF244321}">
                <p14:modId xmlns:p14="http://schemas.microsoft.com/office/powerpoint/2010/main" val="2440414865"/>
              </p:ext>
            </p:extLst>
          </p:nvPr>
        </p:nvGraphicFramePr>
        <p:xfrm>
          <a:off x="1093788" y="1697038"/>
          <a:ext cx="4654550" cy="808037"/>
        </p:xfrm>
        <a:graphic>
          <a:graphicData uri="http://schemas.openxmlformats.org/presentationml/2006/ole">
            <mc:AlternateContent xmlns:mc="http://schemas.openxmlformats.org/markup-compatibility/2006">
              <mc:Choice xmlns:v="urn:schemas-microsoft-com:vml" Requires="v">
                <p:oleObj spid="_x0000_s32905" name="Equation" r:id="rId4" imgW="2412720" imgH="419040" progId="Equation.DSMT4">
                  <p:embed/>
                </p:oleObj>
              </mc:Choice>
              <mc:Fallback>
                <p:oleObj name="Equation" r:id="rId4" imgW="2412720" imgH="419040" progId="Equation.DSMT4">
                  <p:embed/>
                  <p:pic>
                    <p:nvPicPr>
                      <p:cNvPr id="0" name=""/>
                      <p:cNvPicPr/>
                      <p:nvPr/>
                    </p:nvPicPr>
                    <p:blipFill>
                      <a:blip r:embed="rId5"/>
                      <a:stretch>
                        <a:fillRect/>
                      </a:stretch>
                    </p:blipFill>
                    <p:spPr>
                      <a:xfrm>
                        <a:off x="1093788" y="1697038"/>
                        <a:ext cx="4654550" cy="808037"/>
                      </a:xfrm>
                      <a:prstGeom prst="rect">
                        <a:avLst/>
                      </a:prstGeom>
                    </p:spPr>
                  </p:pic>
                </p:oleObj>
              </mc:Fallback>
            </mc:AlternateContent>
          </a:graphicData>
        </a:graphic>
      </p:graphicFrame>
      <p:pic>
        <p:nvPicPr>
          <p:cNvPr id="23" name="Content Placeholder 22" descr="A formula reads, asset turnover = net sales over average total assets. For Chicago Cereal, $11,776 over $11397 + $10,714 divided by 2 = 1.07 in 2020; and 1.02 in 2019. The industry average is .87. Giant Mills in 2020, .76.&#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676400" y="2847351"/>
            <a:ext cx="5364545" cy="2123755"/>
          </a:xfrm>
        </p:spPr>
      </p:pic>
      <p:sp>
        <p:nvSpPr>
          <p:cNvPr id="7" name="Content Placeholder 6"/>
          <p:cNvSpPr>
            <a:spLocks noGrp="1"/>
          </p:cNvSpPr>
          <p:nvPr>
            <p:ph sz="quarter" idx="18"/>
          </p:nvPr>
        </p:nvSpPr>
        <p:spPr>
          <a:xfrm>
            <a:off x="304800" y="5292356"/>
            <a:ext cx="8534400" cy="736497"/>
          </a:xfrm>
        </p:spPr>
        <p:txBody>
          <a:bodyPr/>
          <a:lstStyle/>
          <a:p>
            <a:r>
              <a:rPr lang="en-US" sz="2600" dirty="0">
                <a:latin typeface="+mn-lt"/>
                <a:cs typeface="Times New Roman" panose="02020603050405020304" pitchFamily="18" charset="0"/>
              </a:rPr>
              <a:t>Measures how efficiently a company uses its assets to generate sales.</a:t>
            </a:r>
            <a:endParaRPr lang="en-US" altLang="en-US" sz="2600" dirty="0">
              <a:latin typeface="+mn-lt"/>
              <a:cs typeface="Times New Roman" panose="02020603050405020304" pitchFamily="18" charset="0"/>
            </a:endParaRP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35</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031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
          <p:cNvSpPr>
            <a:spLocks noGrp="1"/>
          </p:cNvSpPr>
          <p:nvPr>
            <p:ph type="title"/>
          </p:nvPr>
        </p:nvSpPr>
        <p:spPr>
          <a:xfrm>
            <a:off x="304800" y="762001"/>
            <a:ext cx="8385126" cy="1089529"/>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Profitability Ratios</a:t>
            </a:r>
            <a:br>
              <a:rPr lang="en-US" sz="4000" b="1" dirty="0">
                <a:solidFill>
                  <a:schemeClr val="accent1"/>
                </a:solidFill>
                <a:latin typeface="+mn-lt"/>
                <a:ea typeface="Source Sans Pro" charset="0"/>
                <a:cs typeface="Times New Roman" panose="02020603050405020304" pitchFamily="18" charset="0"/>
              </a:rPr>
            </a:br>
            <a:r>
              <a:rPr lang="en-US" sz="3200" b="1" dirty="0">
                <a:solidFill>
                  <a:schemeClr val="accent1"/>
                </a:solidFill>
                <a:latin typeface="+mn-lt"/>
                <a:ea typeface="Source Sans Pro" charset="0"/>
                <a:cs typeface="Times New Roman" panose="02020603050405020304" pitchFamily="18" charset="0"/>
              </a:rPr>
              <a:t>Composition of return on assets</a:t>
            </a:r>
            <a:endParaRPr lang="en-US" sz="3200" b="0" dirty="0">
              <a:solidFill>
                <a:schemeClr val="accent1"/>
              </a:solidFill>
              <a:latin typeface="+mn-lt"/>
              <a:ea typeface="Source Sans Pro" charset="0"/>
              <a:cs typeface="Times New Roman" panose="02020603050405020304" pitchFamily="18" charset="0"/>
            </a:endParaRPr>
          </a:p>
        </p:txBody>
      </p:sp>
      <p:pic>
        <p:nvPicPr>
          <p:cNvPr id="19" name="Content Placeholder 18" descr="An illustration displays two formulas for ratios. Profit margin multiplied by asset turnover = return on assets. Net income over net sales multiplied by net sales over average total assets = net income over average total assets. For Chicago Cereal, in 2020, 9.4% multiplied by 1,07 times = 10.1% asterisk. In 2019, 9.3% multiplied by 1.02 times = 9.4%. The asterisk represents difference from value in illustration 14.32 due to rounding. "/>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454074" y="2045279"/>
            <a:ext cx="8235851" cy="4050720"/>
          </a:xfrm>
        </p:spPr>
      </p:pic>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36</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4084523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13. Gross Profit Rate</a:t>
            </a:r>
          </a:p>
        </p:txBody>
      </p:sp>
      <p:graphicFrame>
        <p:nvGraphicFramePr>
          <p:cNvPr id="21" name="Content Placeholder 20" descr="Gross Profit Rate = Gross profit divided by Net sales"/>
          <p:cNvGraphicFramePr>
            <a:graphicFrameLocks noGrp="1" noChangeAspect="1"/>
          </p:cNvGraphicFramePr>
          <p:nvPr>
            <p:ph sz="quarter" idx="17"/>
            <p:extLst>
              <p:ext uri="{D42A27DB-BD31-4B8C-83A1-F6EECF244321}">
                <p14:modId xmlns:p14="http://schemas.microsoft.com/office/powerpoint/2010/main" val="2539842391"/>
              </p:ext>
            </p:extLst>
          </p:nvPr>
        </p:nvGraphicFramePr>
        <p:xfrm>
          <a:off x="1143000" y="1717675"/>
          <a:ext cx="3940175" cy="758825"/>
        </p:xfrm>
        <a:graphic>
          <a:graphicData uri="http://schemas.openxmlformats.org/presentationml/2006/ole">
            <mc:AlternateContent xmlns:mc="http://schemas.openxmlformats.org/markup-compatibility/2006">
              <mc:Choice xmlns:v="urn:schemas-microsoft-com:vml" Requires="v">
                <p:oleObj spid="_x0000_s34955" name="Equation" r:id="rId4" imgW="2044440" imgH="393480" progId="Equation.DSMT4">
                  <p:embed/>
                </p:oleObj>
              </mc:Choice>
              <mc:Fallback>
                <p:oleObj name="Equation" r:id="rId4" imgW="2044440" imgH="393480" progId="Equation.DSMT4">
                  <p:embed/>
                  <p:pic>
                    <p:nvPicPr>
                      <p:cNvPr id="0" name=""/>
                      <p:cNvPicPr/>
                      <p:nvPr/>
                    </p:nvPicPr>
                    <p:blipFill>
                      <a:blip r:embed="rId5"/>
                      <a:stretch>
                        <a:fillRect/>
                      </a:stretch>
                    </p:blipFill>
                    <p:spPr>
                      <a:xfrm>
                        <a:off x="1143000" y="1717675"/>
                        <a:ext cx="3940175" cy="758825"/>
                      </a:xfrm>
                      <a:prstGeom prst="rect">
                        <a:avLst/>
                      </a:prstGeom>
                    </p:spPr>
                  </p:pic>
                </p:oleObj>
              </mc:Fallback>
            </mc:AlternateContent>
          </a:graphicData>
        </a:graphic>
      </p:graphicFrame>
      <p:pic>
        <p:nvPicPr>
          <p:cNvPr id="3" name="Content Placeholder 2" descr="A formula reads, gross profit rate = gross profit over net sales. For Chicago Cereal, $5,179 over $11,776 = 44% in 2020; and 44% in 2019. The industry average is 30%. Giant Mills in 2020, 34%.&#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571538" y="2814311"/>
            <a:ext cx="6021854" cy="2098964"/>
          </a:xfrm>
        </p:spPr>
      </p:pic>
      <p:sp>
        <p:nvSpPr>
          <p:cNvPr id="7" name="Content Placeholder 6"/>
          <p:cNvSpPr>
            <a:spLocks noGrp="1"/>
          </p:cNvSpPr>
          <p:nvPr>
            <p:ph sz="quarter" idx="18"/>
          </p:nvPr>
        </p:nvSpPr>
        <p:spPr>
          <a:xfrm>
            <a:off x="304800" y="5252523"/>
            <a:ext cx="8534400" cy="801511"/>
          </a:xfrm>
        </p:spPr>
        <p:txBody>
          <a:bodyPr/>
          <a:lstStyle/>
          <a:p>
            <a:r>
              <a:rPr lang="en-US" sz="2600" dirty="0">
                <a:latin typeface="+mn-lt"/>
                <a:cs typeface="Times New Roman" panose="02020603050405020304" pitchFamily="18" charset="0"/>
              </a:rPr>
              <a:t>Indicates a company’s ability to maintain an adequate selling price above its cost of goods sold.</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37</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683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14.</a:t>
            </a:r>
            <a:r>
              <a:rPr lang="en-US" sz="4000" b="1" baseline="0" dirty="0">
                <a:solidFill>
                  <a:schemeClr val="accent1"/>
                </a:solidFill>
                <a:latin typeface="+mn-lt"/>
                <a:ea typeface="Source Sans Pro" charset="0"/>
                <a:cs typeface="Times New Roman" panose="02020603050405020304" pitchFamily="18" charset="0"/>
              </a:rPr>
              <a:t> </a:t>
            </a:r>
            <a:r>
              <a:rPr lang="en-US" sz="4000" b="1" dirty="0">
                <a:solidFill>
                  <a:schemeClr val="accent1"/>
                </a:solidFill>
                <a:latin typeface="+mn-lt"/>
                <a:ea typeface="Source Sans Pro" charset="0"/>
                <a:cs typeface="Times New Roman" panose="02020603050405020304" pitchFamily="18" charset="0"/>
              </a:rPr>
              <a:t>Earnings Per Share</a:t>
            </a:r>
          </a:p>
        </p:txBody>
      </p:sp>
      <p:graphicFrame>
        <p:nvGraphicFramePr>
          <p:cNvPr id="21" name="Content Placeholder 20" descr="Earnings Per Share = Net income minus Preferred dividends divided by Weighted-avearge common shares outstanding"/>
          <p:cNvGraphicFramePr>
            <a:graphicFrameLocks noGrp="1" noChangeAspect="1"/>
          </p:cNvGraphicFramePr>
          <p:nvPr>
            <p:ph sz="quarter" idx="17"/>
            <p:extLst>
              <p:ext uri="{D42A27DB-BD31-4B8C-83A1-F6EECF244321}">
                <p14:modId xmlns:p14="http://schemas.microsoft.com/office/powerpoint/2010/main" val="2281300025"/>
              </p:ext>
            </p:extLst>
          </p:nvPr>
        </p:nvGraphicFramePr>
        <p:xfrm>
          <a:off x="936308" y="1720771"/>
          <a:ext cx="7341235" cy="700247"/>
        </p:xfrm>
        <a:graphic>
          <a:graphicData uri="http://schemas.openxmlformats.org/presentationml/2006/ole">
            <mc:AlternateContent xmlns:mc="http://schemas.openxmlformats.org/markup-compatibility/2006">
              <mc:Choice xmlns:v="urn:schemas-microsoft-com:vml" Requires="v">
                <p:oleObj spid="_x0000_s35980" name="Equation" r:id="rId4" imgW="4394160" imgH="419040" progId="Equation.DSMT4">
                  <p:embed/>
                </p:oleObj>
              </mc:Choice>
              <mc:Fallback>
                <p:oleObj name="Equation" r:id="rId4" imgW="4394160" imgH="419040" progId="Equation.DSMT4">
                  <p:embed/>
                  <p:pic>
                    <p:nvPicPr>
                      <p:cNvPr id="0" name=""/>
                      <p:cNvPicPr/>
                      <p:nvPr/>
                    </p:nvPicPr>
                    <p:blipFill>
                      <a:blip r:embed="rId5"/>
                      <a:stretch>
                        <a:fillRect/>
                      </a:stretch>
                    </p:blipFill>
                    <p:spPr>
                      <a:xfrm>
                        <a:off x="936308" y="1720771"/>
                        <a:ext cx="7341235" cy="700247"/>
                      </a:xfrm>
                      <a:prstGeom prst="rect">
                        <a:avLst/>
                      </a:prstGeom>
                    </p:spPr>
                  </p:pic>
                </p:oleObj>
              </mc:Fallback>
            </mc:AlternateContent>
          </a:graphicData>
        </a:graphic>
      </p:graphicFrame>
      <p:pic>
        <p:nvPicPr>
          <p:cNvPr id="3" name="Content Placeholder 2" descr="A formula reads, earnings per share = net income minus preferred dividends over weighted average common shares outstanding. For Chicago Cereal, $1.103 minus 0 over 418.7 = $2.63 in 2020; and $2.40 in 2019. The industry average is not available. Giant Mills in 2020, $2.90.&#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524000" y="2787863"/>
            <a:ext cx="5734923" cy="2012737"/>
          </a:xfrm>
        </p:spPr>
      </p:pic>
      <p:sp>
        <p:nvSpPr>
          <p:cNvPr id="7" name="Content Placeholder 6"/>
          <p:cNvSpPr>
            <a:spLocks noGrp="1"/>
          </p:cNvSpPr>
          <p:nvPr>
            <p:ph sz="quarter" idx="18"/>
          </p:nvPr>
        </p:nvSpPr>
        <p:spPr>
          <a:xfrm>
            <a:off x="304800" y="5252523"/>
            <a:ext cx="8534400" cy="762000"/>
          </a:xfrm>
        </p:spPr>
        <p:txBody>
          <a:bodyPr/>
          <a:lstStyle/>
          <a:p>
            <a:r>
              <a:rPr lang="en-US" altLang="en-US" sz="2600" dirty="0">
                <a:latin typeface="+mn-lt"/>
                <a:cs typeface="Times New Roman" panose="02020603050405020304" pitchFamily="18" charset="0"/>
              </a:rPr>
              <a:t>A measure of the net income earned on each share of common stock.</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38</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36648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15. Price Earnings Ratio</a:t>
            </a:r>
          </a:p>
        </p:txBody>
      </p:sp>
      <p:graphicFrame>
        <p:nvGraphicFramePr>
          <p:cNvPr id="21" name="Content Placeholder 20" descr="Price Earnings Ratio = Market price per share divided by Earnings per share"/>
          <p:cNvGraphicFramePr>
            <a:graphicFrameLocks noGrp="1" noChangeAspect="1"/>
          </p:cNvGraphicFramePr>
          <p:nvPr>
            <p:ph sz="quarter" idx="17"/>
            <p:extLst>
              <p:ext uri="{D42A27DB-BD31-4B8C-83A1-F6EECF244321}">
                <p14:modId xmlns:p14="http://schemas.microsoft.com/office/powerpoint/2010/main" val="2614660982"/>
              </p:ext>
            </p:extLst>
          </p:nvPr>
        </p:nvGraphicFramePr>
        <p:xfrm>
          <a:off x="1236663" y="1790700"/>
          <a:ext cx="4879975" cy="700088"/>
        </p:xfrm>
        <a:graphic>
          <a:graphicData uri="http://schemas.openxmlformats.org/presentationml/2006/ole">
            <mc:AlternateContent xmlns:mc="http://schemas.openxmlformats.org/markup-compatibility/2006">
              <mc:Choice xmlns:v="urn:schemas-microsoft-com:vml" Requires="v">
                <p:oleObj spid="_x0000_s37000" name="Equation" r:id="rId4" imgW="2920680" imgH="419040" progId="Equation.DSMT4">
                  <p:embed/>
                </p:oleObj>
              </mc:Choice>
              <mc:Fallback>
                <p:oleObj name="Equation" r:id="rId4" imgW="2920680" imgH="419040" progId="Equation.DSMT4">
                  <p:embed/>
                  <p:pic>
                    <p:nvPicPr>
                      <p:cNvPr id="0" name=""/>
                      <p:cNvPicPr/>
                      <p:nvPr/>
                    </p:nvPicPr>
                    <p:blipFill>
                      <a:blip r:embed="rId5"/>
                      <a:stretch>
                        <a:fillRect/>
                      </a:stretch>
                    </p:blipFill>
                    <p:spPr>
                      <a:xfrm>
                        <a:off x="1236663" y="1790700"/>
                        <a:ext cx="4879975" cy="700088"/>
                      </a:xfrm>
                      <a:prstGeom prst="rect">
                        <a:avLst/>
                      </a:prstGeom>
                    </p:spPr>
                  </p:pic>
                </p:oleObj>
              </mc:Fallback>
            </mc:AlternateContent>
          </a:graphicData>
        </a:graphic>
      </p:graphicFrame>
      <p:pic>
        <p:nvPicPr>
          <p:cNvPr id="3" name="Content Placeholder 2" descr="A formula reads, price earnings ratio = market price per share over earnings per share. For Chicago Cereal, $52.92 over $2.63 = 20.1 in 2020; and 20.9 in 2019. The industry average is 35.8. Giant Mills in 2020, 24.3.&#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616899" y="2806571"/>
            <a:ext cx="5622101" cy="1959626"/>
          </a:xfrm>
        </p:spPr>
      </p:pic>
      <p:sp>
        <p:nvSpPr>
          <p:cNvPr id="7" name="Content Placeholder 6"/>
          <p:cNvSpPr>
            <a:spLocks noGrp="1"/>
          </p:cNvSpPr>
          <p:nvPr>
            <p:ph sz="quarter" idx="18"/>
          </p:nvPr>
        </p:nvSpPr>
        <p:spPr>
          <a:xfrm>
            <a:off x="304800" y="5288735"/>
            <a:ext cx="8686800" cy="789159"/>
          </a:xfrm>
        </p:spPr>
        <p:txBody>
          <a:bodyPr/>
          <a:lstStyle/>
          <a:p>
            <a:r>
              <a:rPr lang="en-US" altLang="en-US" sz="2600" dirty="0">
                <a:latin typeface="+mn-lt"/>
                <a:cs typeface="Times New Roman" panose="02020603050405020304" pitchFamily="18" charset="0"/>
              </a:rPr>
              <a:t>Reflects investors’ assessments of a company’s future earnings.</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39</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7217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76200" y="609600"/>
            <a:ext cx="8991600" cy="618631"/>
          </a:xfrm>
          <a:prstGeom prst="rect">
            <a:avLst/>
          </a:prstGeom>
        </p:spPr>
        <p:txBody>
          <a:bodyPr wrap="square">
            <a:spAutoFit/>
          </a:bodyPr>
          <a:lstStyle/>
          <a:p>
            <a:r>
              <a:rPr lang="en-US" sz="3800" b="1" dirty="0" smtClean="0">
                <a:solidFill>
                  <a:schemeClr val="accent1"/>
                </a:solidFill>
                <a:latin typeface="+mn-lt"/>
                <a:ea typeface="Source Sans Pro" charset="0"/>
                <a:cs typeface="Times New Roman" panose="02020603050405020304" pitchFamily="18" charset="0"/>
              </a:rPr>
              <a:t>Types of Analysis </a:t>
            </a:r>
            <a:endParaRPr lang="en-US" sz="3800" b="0" dirty="0">
              <a:solidFill>
                <a:schemeClr val="accent1"/>
              </a:solidFill>
              <a:latin typeface="+mn-lt"/>
              <a:ea typeface="Source Sans Pro" charset="0"/>
              <a:cs typeface="Times New Roman" panose="02020603050405020304" pitchFamily="18" charset="0"/>
            </a:endParaRPr>
          </a:p>
        </p:txBody>
      </p:sp>
      <p:sp>
        <p:nvSpPr>
          <p:cNvPr id="15" name="Content Placeholder 14"/>
          <p:cNvSpPr>
            <a:spLocks noGrp="1"/>
          </p:cNvSpPr>
          <p:nvPr>
            <p:ph sz="quarter" idx="16"/>
          </p:nvPr>
        </p:nvSpPr>
        <p:spPr>
          <a:xfrm>
            <a:off x="304800" y="1524000"/>
            <a:ext cx="8534400" cy="2743200"/>
          </a:xfrm>
        </p:spPr>
        <p:txBody>
          <a:bodyPr/>
          <a:lstStyle/>
          <a:p>
            <a:pPr>
              <a:lnSpc>
                <a:spcPct val="100000"/>
              </a:lnSpc>
              <a:spcBef>
                <a:spcPts val="1200"/>
              </a:spcBef>
            </a:pPr>
            <a:r>
              <a:rPr lang="en-US" sz="2800" dirty="0">
                <a:latin typeface="+mn-lt"/>
                <a:cs typeface="Times New Roman" panose="02020603050405020304" pitchFamily="18" charset="0"/>
              </a:rPr>
              <a:t>Three basic tools in financial statement analysis:</a:t>
            </a:r>
          </a:p>
          <a:p>
            <a:pPr marL="403200" indent="-403200">
              <a:lnSpc>
                <a:spcPct val="100000"/>
              </a:lnSpc>
              <a:buClr>
                <a:schemeClr val="accent2"/>
              </a:buClr>
              <a:buFont typeface="+mj-lt"/>
              <a:buAutoNum type="arabicPeriod"/>
            </a:pPr>
            <a:r>
              <a:rPr lang="en-US" sz="2800" dirty="0">
                <a:latin typeface="+mn-lt"/>
                <a:cs typeface="Times New Roman" panose="02020603050405020304" pitchFamily="18" charset="0"/>
              </a:rPr>
              <a:t>Horizontal analysis</a:t>
            </a:r>
          </a:p>
          <a:p>
            <a:pPr marL="403200" indent="-403200">
              <a:lnSpc>
                <a:spcPct val="100000"/>
              </a:lnSpc>
              <a:buClr>
                <a:schemeClr val="accent2"/>
              </a:buClr>
              <a:buFont typeface="+mj-lt"/>
              <a:buAutoNum type="arabicPeriod"/>
            </a:pPr>
            <a:r>
              <a:rPr lang="en-US" sz="2800" dirty="0">
                <a:latin typeface="+mn-lt"/>
                <a:cs typeface="Times New Roman" panose="02020603050405020304" pitchFamily="18" charset="0"/>
              </a:rPr>
              <a:t>Vertical analysis</a:t>
            </a:r>
          </a:p>
          <a:p>
            <a:pPr marL="403200" indent="-403200">
              <a:lnSpc>
                <a:spcPct val="100000"/>
              </a:lnSpc>
              <a:buClr>
                <a:schemeClr val="accent2"/>
              </a:buClr>
              <a:buFont typeface="+mj-lt"/>
              <a:buAutoNum type="arabicPeriod"/>
            </a:pPr>
            <a:r>
              <a:rPr lang="en-US" sz="2800" dirty="0">
                <a:latin typeface="+mn-lt"/>
                <a:cs typeface="Times New Roman" panose="02020603050405020304" pitchFamily="18" charset="0"/>
              </a:rPr>
              <a:t>Ratio analysis</a:t>
            </a:r>
            <a:endParaRPr lang="en-US" altLang="en-US" sz="2800" dirty="0">
              <a:latin typeface="+mn-lt"/>
              <a:cs typeface="Times New Roman" panose="02020603050405020304" pitchFamily="18" charset="0"/>
            </a:endParaRP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4</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398695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
          <p:cNvSpPr>
            <a:spLocks noGrp="1"/>
          </p:cNvSpPr>
          <p:nvPr>
            <p:ph type="title"/>
          </p:nvPr>
        </p:nvSpPr>
        <p:spPr>
          <a:xfrm>
            <a:off x="304800" y="762001"/>
            <a:ext cx="8534400" cy="646331"/>
          </a:xfrm>
          <a:prstGeom prst="rect">
            <a:avLst/>
          </a:prstGeom>
        </p:spPr>
        <p:txBody>
          <a:bodyPr wrap="square">
            <a:spAutoFit/>
          </a:bodyPr>
          <a:lstStyle/>
          <a:p>
            <a:pPr marL="803275" indent="-803275"/>
            <a:r>
              <a:rPr lang="en-US" sz="4000" b="1" dirty="0">
                <a:solidFill>
                  <a:schemeClr val="accent1"/>
                </a:solidFill>
                <a:latin typeface="+mn-lt"/>
                <a:ea typeface="Source Sans Pro" charset="0"/>
                <a:cs typeface="Times New Roman" panose="02020603050405020304" pitchFamily="18" charset="0"/>
              </a:rPr>
              <a:t>16. Payout Ratio</a:t>
            </a:r>
          </a:p>
        </p:txBody>
      </p:sp>
      <p:graphicFrame>
        <p:nvGraphicFramePr>
          <p:cNvPr id="21" name="Content Placeholder 20" descr="Payout ratio = Cash dividends declared on common stock divided by Net income"/>
          <p:cNvGraphicFramePr>
            <a:graphicFrameLocks noGrp="1" noChangeAspect="1"/>
          </p:cNvGraphicFramePr>
          <p:nvPr>
            <p:ph sz="quarter" idx="17"/>
            <p:extLst>
              <p:ext uri="{D42A27DB-BD31-4B8C-83A1-F6EECF244321}">
                <p14:modId xmlns:p14="http://schemas.microsoft.com/office/powerpoint/2010/main" val="1312909013"/>
              </p:ext>
            </p:extLst>
          </p:nvPr>
        </p:nvGraphicFramePr>
        <p:xfrm>
          <a:off x="943372" y="1778794"/>
          <a:ext cx="6696869" cy="715963"/>
        </p:xfrm>
        <a:graphic>
          <a:graphicData uri="http://schemas.openxmlformats.org/presentationml/2006/ole">
            <mc:AlternateContent xmlns:mc="http://schemas.openxmlformats.org/markup-compatibility/2006">
              <mc:Choice xmlns:v="urn:schemas-microsoft-com:vml" Requires="v">
                <p:oleObj spid="_x0000_s38026" name="Equation" r:id="rId4" imgW="3682800" imgH="393480" progId="Equation.DSMT4">
                  <p:embed/>
                </p:oleObj>
              </mc:Choice>
              <mc:Fallback>
                <p:oleObj name="Equation" r:id="rId4" imgW="3682800" imgH="393480" progId="Equation.DSMT4">
                  <p:embed/>
                  <p:pic>
                    <p:nvPicPr>
                      <p:cNvPr id="0" name=""/>
                      <p:cNvPicPr/>
                      <p:nvPr/>
                    </p:nvPicPr>
                    <p:blipFill>
                      <a:blip r:embed="rId5"/>
                      <a:stretch>
                        <a:fillRect/>
                      </a:stretch>
                    </p:blipFill>
                    <p:spPr>
                      <a:xfrm>
                        <a:off x="943372" y="1778794"/>
                        <a:ext cx="6696869" cy="715963"/>
                      </a:xfrm>
                      <a:prstGeom prst="rect">
                        <a:avLst/>
                      </a:prstGeom>
                    </p:spPr>
                  </p:pic>
                </p:oleObj>
              </mc:Fallback>
            </mc:AlternateContent>
          </a:graphicData>
        </a:graphic>
      </p:graphicFrame>
      <p:pic>
        <p:nvPicPr>
          <p:cNvPr id="3" name="Content Placeholder 2" descr="A formula reads, payout ratio = cash dividends declared on common stock over net income. For Chicago Cereal, $475 over $1,103 = 43% in 2020; and 45% in 2019. The industry average is 37%. Giant Mills in 2020, 54%.&#10;"/>
          <p:cNvPicPr>
            <a:picLocks noGrp="1" noChangeAspect="1"/>
          </p:cNvPicPr>
          <p:nvPr>
            <p:ph sz="quarter" idx="20"/>
          </p:nvPr>
        </p:nvPicPr>
        <p:blipFill>
          <a:blip r:embed="rId6">
            <a:extLst>
              <a:ext uri="{28A0092B-C50C-407E-A947-70E740481C1C}">
                <a14:useLocalDpi xmlns:a14="http://schemas.microsoft.com/office/drawing/2010/main" val="0"/>
              </a:ext>
            </a:extLst>
          </a:blip>
          <a:stretch>
            <a:fillRect/>
          </a:stretch>
        </p:blipFill>
        <p:spPr>
          <a:xfrm>
            <a:off x="1614641" y="2785311"/>
            <a:ext cx="5950930" cy="2074243"/>
          </a:xfrm>
        </p:spPr>
      </p:pic>
      <p:sp>
        <p:nvSpPr>
          <p:cNvPr id="8" name="Content Placeholder 7"/>
          <p:cNvSpPr>
            <a:spLocks noGrp="1"/>
          </p:cNvSpPr>
          <p:nvPr>
            <p:ph sz="quarter" idx="19"/>
          </p:nvPr>
        </p:nvSpPr>
        <p:spPr>
          <a:xfrm>
            <a:off x="304800" y="5306841"/>
            <a:ext cx="8534400" cy="762000"/>
          </a:xfrm>
        </p:spPr>
        <p:txBody>
          <a:bodyPr/>
          <a:lstStyle/>
          <a:p>
            <a:r>
              <a:rPr lang="en-US" altLang="en-US" sz="2600" dirty="0">
                <a:latin typeface="+mn-lt"/>
                <a:cs typeface="Times New Roman" panose="02020603050405020304" pitchFamily="18" charset="0"/>
              </a:rPr>
              <a:t>Measures the percentage of earnings distributed in the form of cash dividends.</a:t>
            </a:r>
          </a:p>
        </p:txBody>
      </p:sp>
      <p:sp>
        <p:nvSpPr>
          <p:cNvPr id="9"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3</a:t>
            </a:r>
          </a:p>
        </p:txBody>
      </p:sp>
      <p:sp>
        <p:nvSpPr>
          <p:cNvPr id="6" name="Slide Number Placeholder "/>
          <p:cNvSpPr>
            <a:spLocks noGrp="1"/>
          </p:cNvSpPr>
          <p:nvPr>
            <p:ph type="sldNum" sz="quarter" idx="10"/>
          </p:nvPr>
        </p:nvSpPr>
        <p:spPr/>
        <p:txBody>
          <a:bodyPr/>
          <a:lstStyle/>
          <a:p>
            <a:fld id="{67B19427-F580-D146-B60E-4CADEE75497F}" type="slidenum">
              <a:rPr lang="en-US" smtClean="0"/>
              <a:pPr/>
              <a:t>40</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0921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762001"/>
            <a:ext cx="8534400" cy="646331"/>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Horizontal Analysis</a:t>
            </a:r>
            <a:endParaRPr lang="en-US" sz="2400" b="0" dirty="0">
              <a:solidFill>
                <a:schemeClr val="accent1"/>
              </a:solidFill>
              <a:latin typeface="+mn-lt"/>
              <a:ea typeface="Source Sans Pro" charset="0"/>
              <a:cs typeface="Times New Roman" panose="02020603050405020304" pitchFamily="18" charset="0"/>
            </a:endParaRPr>
          </a:p>
        </p:txBody>
      </p:sp>
      <p:sp>
        <p:nvSpPr>
          <p:cNvPr id="15" name="Content Placeholder 14"/>
          <p:cNvSpPr>
            <a:spLocks noGrp="1"/>
          </p:cNvSpPr>
          <p:nvPr>
            <p:ph sz="quarter" idx="16"/>
          </p:nvPr>
        </p:nvSpPr>
        <p:spPr>
          <a:xfrm>
            <a:off x="304800" y="1752600"/>
            <a:ext cx="8534400" cy="2743200"/>
          </a:xfrm>
        </p:spPr>
        <p:txBody>
          <a:bodyPr/>
          <a:lstStyle/>
          <a:p>
            <a:pPr>
              <a:lnSpc>
                <a:spcPct val="100000"/>
              </a:lnSpc>
              <a:spcBef>
                <a:spcPts val="1200"/>
              </a:spcBef>
            </a:pPr>
            <a:r>
              <a:rPr lang="en-US" sz="2800" dirty="0">
                <a:latin typeface="+mn-lt"/>
                <a:cs typeface="Times New Roman" panose="02020603050405020304" pitchFamily="18" charset="0"/>
              </a:rPr>
              <a:t>Also called trend analysis, is a technique for evaluating a series of financial statement data over a period of time.</a:t>
            </a:r>
          </a:p>
          <a:p>
            <a:pPr marL="0" lvl="1" indent="0">
              <a:lnSpc>
                <a:spcPct val="100000"/>
              </a:lnSpc>
              <a:spcBef>
                <a:spcPts val="1200"/>
              </a:spcBef>
              <a:buClr>
                <a:srgbClr val="800000"/>
              </a:buClr>
              <a:buSzPct val="100000"/>
              <a:buNone/>
              <a:defRPr/>
            </a:pPr>
            <a:r>
              <a:rPr lang="en-US" sz="2800" dirty="0">
                <a:latin typeface="+mn-lt"/>
                <a:cs typeface="Times New Roman" panose="02020603050405020304" pitchFamily="18" charset="0"/>
              </a:rPr>
              <a:t>Purpose is to determine</a:t>
            </a:r>
          </a:p>
          <a:p>
            <a:pPr marL="291600" lvl="1" indent="-291600">
              <a:lnSpc>
                <a:spcPct val="100000"/>
              </a:lnSpc>
              <a:spcBef>
                <a:spcPts val="1000"/>
              </a:spcBef>
              <a:buClr>
                <a:schemeClr val="accent2"/>
              </a:buClr>
              <a:buSzPct val="100000"/>
              <a:defRPr/>
            </a:pPr>
            <a:r>
              <a:rPr lang="en-US" sz="2800" dirty="0">
                <a:latin typeface="+mn-lt"/>
                <a:cs typeface="Times New Roman" panose="02020603050405020304" pitchFamily="18" charset="0"/>
              </a:rPr>
              <a:t>Increase or decrease</a:t>
            </a:r>
          </a:p>
          <a:p>
            <a:pPr marL="291600" lvl="1" indent="-291600">
              <a:lnSpc>
                <a:spcPct val="100000"/>
              </a:lnSpc>
              <a:spcBef>
                <a:spcPts val="1000"/>
              </a:spcBef>
              <a:buClr>
                <a:schemeClr val="accent2"/>
              </a:buClr>
              <a:buSzPct val="100000"/>
              <a:defRPr/>
            </a:pPr>
            <a:r>
              <a:rPr lang="en-US" sz="2800" dirty="0">
                <a:latin typeface="+mn-lt"/>
                <a:cs typeface="Times New Roman" panose="02020603050405020304" pitchFamily="18" charset="0"/>
              </a:rPr>
              <a:t>Expressed as either an amount or a percentage</a:t>
            </a:r>
          </a:p>
        </p:txBody>
      </p:sp>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5</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29522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8382000" cy="990600"/>
          </a:xfrm>
        </p:spPr>
        <p:txBody>
          <a:bodyPr>
            <a:normAutofit fontScale="90000"/>
          </a:bodyPr>
          <a:lstStyle/>
          <a:p>
            <a:r>
              <a:rPr lang="en-US" sz="4400" b="1" dirty="0">
                <a:latin typeface="+mn-lt"/>
                <a:ea typeface="Source Sans Pro" charset="0"/>
                <a:cs typeface="Times New Roman" panose="02020603050405020304" pitchFamily="18" charset="0"/>
              </a:rPr>
              <a:t>Horizontal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Horizontal analysis of balance sheets</a:t>
            </a:r>
            <a:endParaRPr lang="en-IN" sz="3600" b="0" dirty="0">
              <a:latin typeface="+mn-lt"/>
              <a:cs typeface="Times New Roman" panose="02020603050405020304" pitchFamily="18" charset="0"/>
            </a:endParaRPr>
          </a:p>
        </p:txBody>
      </p:sp>
      <p:pic>
        <p:nvPicPr>
          <p:cNvPr id="16" name="Content Placeholder 15" descr="Illustration of the Horizontal analysis of balance sheets. The image has a two-line title that includes the name of the sheet, Condensed Balance Sheets; and the time period, for December 31. There are five columns Assets and Liabilities and Stockholders' Equity, 2020, 2019, Amount, and Percent. Assets include Current assets, Property assets, and Other assets. They are summed up to be Total assets. Row 1: assets, current assets; 2020, $2,717; 2019, $2,427; amount, $290; percent, 11.9. Row 2: assets, property assets net; 2020, 2,990; 2019, 2,816; amount, 174; percent, 6.2. Row 3: assets, other assets; 2020, 5,690; 2019, 5,471; amount, 219; percent, 4.0. Row 4: assets, total assets; 2020, $11,397, double underlined; 2019, $10,741, double underlined; amount, 683, double underlined; percent, 6.4. Liabilities include Current liabilities, Long-term liabilities, and are summed up to be Total liabilities. Row 5: liabilities, current liabilities; 2020, $4,044; 2019, $4,020; amount, 24; percent, 0.6. Row 6: liabilities, long term liabilities; 2020, 4,827; 2019, 4,625; amount, 202; percent, 4.4. Row 7: liabilities, total liabilities; 2020, 8,871; 2019, 8,645; amount, 226; percent, 2.6. Stockholders' Equity includes Common stock, Retained earnings, Treasury stock, and Total Stockholders' equity. Row 8: stockholders' equity, common stock; 2020, 493; 2019, 397; amount, 96; percent, 24.2. Row 9: stockholders' equity, retained earnings; 2020, 3,390; 2019, 2,584; amount, 806; percent, 31.2. Row 10: stockholders' equity, treasury stock, cost; 2020, negative 1,357; 2019, negative 912; amount, negative 445; percent, 48.8. Row 11: stockholders' equity, total Stockholders' equity; 2020, 2,526; 2019, 2,069; amount, 457; percent, 22.1. Row 8: stockholders' equity, total liabilities and stockholders' equity; 2020, $11,397, double underlined; 2019, $10,714, double underlined; amount, $683, double underlined; percent, 6.4. All the entries in Percent are in red font.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273864" y="1627359"/>
            <a:ext cx="6596272" cy="4603750"/>
          </a:xfrm>
        </p:spPr>
      </p:pic>
      <p:sp>
        <p:nvSpPr>
          <p:cNvPr id="6"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417034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304800" y="510671"/>
            <a:ext cx="8534400" cy="1089529"/>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Horizontal Analysis</a:t>
            </a:r>
            <a:br>
              <a:rPr lang="en-US" sz="4000" b="1" dirty="0">
                <a:solidFill>
                  <a:schemeClr val="accent1"/>
                </a:solidFill>
                <a:latin typeface="+mn-lt"/>
                <a:ea typeface="Source Sans Pro" charset="0"/>
                <a:cs typeface="Times New Roman" panose="02020603050405020304" pitchFamily="18" charset="0"/>
              </a:rPr>
            </a:br>
            <a:r>
              <a:rPr lang="en-US" sz="3200" b="1" dirty="0">
                <a:solidFill>
                  <a:schemeClr val="accent1"/>
                </a:solidFill>
                <a:latin typeface="+mn-lt"/>
                <a:ea typeface="Source Sans Pro" charset="0"/>
                <a:cs typeface="Times New Roman" panose="02020603050405020304" pitchFamily="18" charset="0"/>
              </a:rPr>
              <a:t>Changes shown in comparative balance sheets</a:t>
            </a:r>
            <a:endParaRPr lang="en-US" sz="3200" b="0" dirty="0">
              <a:solidFill>
                <a:schemeClr val="accent1"/>
              </a:solidFill>
              <a:latin typeface="+mn-lt"/>
              <a:ea typeface="Source Sans Pro" charset="0"/>
              <a:cs typeface="Times New Roman" panose="02020603050405020304" pitchFamily="18" charset="0"/>
            </a:endParaRPr>
          </a:p>
        </p:txBody>
      </p:sp>
      <p:sp>
        <p:nvSpPr>
          <p:cNvPr id="8" name="Content Placeholder 7"/>
          <p:cNvSpPr>
            <a:spLocks noGrp="1"/>
          </p:cNvSpPr>
          <p:nvPr>
            <p:ph sz="quarter" idx="16"/>
          </p:nvPr>
        </p:nvSpPr>
        <p:spPr>
          <a:xfrm>
            <a:off x="304800" y="1752601"/>
            <a:ext cx="8534400" cy="1828800"/>
          </a:xfrm>
        </p:spPr>
        <p:txBody>
          <a:bodyPr/>
          <a:lstStyle/>
          <a:p>
            <a:pPr marL="0" lvl="1" indent="0">
              <a:lnSpc>
                <a:spcPct val="100000"/>
              </a:lnSpc>
              <a:spcBef>
                <a:spcPts val="900"/>
              </a:spcBef>
              <a:buClr>
                <a:srgbClr val="800000"/>
              </a:buClr>
              <a:buSzPct val="100000"/>
              <a:buNone/>
              <a:defRPr/>
            </a:pPr>
            <a:r>
              <a:rPr lang="en-US" b="1" dirty="0">
                <a:latin typeface="+mn-lt"/>
                <a:cs typeface="Times New Roman" panose="02020603050405020304" pitchFamily="18" charset="0"/>
              </a:rPr>
              <a:t>In the assets section:</a:t>
            </a:r>
          </a:p>
          <a:p>
            <a:pPr marL="291600" lvl="1" indent="-291600">
              <a:lnSpc>
                <a:spcPct val="100000"/>
              </a:lnSpc>
              <a:buClr>
                <a:srgbClr val="800000"/>
              </a:buClr>
              <a:buSzPct val="100000"/>
              <a:defRPr/>
            </a:pPr>
            <a:r>
              <a:rPr lang="en-US" sz="2200" dirty="0">
                <a:cs typeface="Times New Roman" panose="02020603050405020304" pitchFamily="18" charset="0"/>
              </a:rPr>
              <a:t>C</a:t>
            </a:r>
            <a:r>
              <a:rPr lang="en-US" sz="2200" dirty="0" smtClean="0">
                <a:latin typeface="+mn-lt"/>
                <a:cs typeface="Times New Roman" panose="02020603050405020304" pitchFamily="18" charset="0"/>
              </a:rPr>
              <a:t>urrent </a:t>
            </a:r>
            <a:r>
              <a:rPr lang="en-US" sz="2200" dirty="0">
                <a:latin typeface="+mn-lt"/>
                <a:cs typeface="Times New Roman" panose="02020603050405020304" pitchFamily="18" charset="0"/>
              </a:rPr>
              <a:t>assets increased $290,000, or 11.9% ($290 ÷ $2,427) </a:t>
            </a:r>
          </a:p>
          <a:p>
            <a:pPr marL="291600" lvl="1" indent="-291600">
              <a:lnSpc>
                <a:spcPct val="100000"/>
              </a:lnSpc>
              <a:spcBef>
                <a:spcPts val="800"/>
              </a:spcBef>
              <a:buClr>
                <a:srgbClr val="800000"/>
              </a:buClr>
              <a:buSzPct val="100000"/>
              <a:defRPr/>
            </a:pPr>
            <a:r>
              <a:rPr lang="en-US" sz="2200" dirty="0">
                <a:cs typeface="Times New Roman" panose="02020603050405020304" pitchFamily="18" charset="0"/>
              </a:rPr>
              <a:t>P</a:t>
            </a:r>
            <a:r>
              <a:rPr lang="en-US" sz="2200" dirty="0" smtClean="0">
                <a:latin typeface="+mn-lt"/>
                <a:cs typeface="Times New Roman" panose="02020603050405020304" pitchFamily="18" charset="0"/>
              </a:rPr>
              <a:t>roperty </a:t>
            </a:r>
            <a:r>
              <a:rPr lang="en-US" sz="2200" dirty="0">
                <a:latin typeface="+mn-lt"/>
                <a:cs typeface="Times New Roman" panose="02020603050405020304" pitchFamily="18" charset="0"/>
              </a:rPr>
              <a:t>assets (net) increased $174,000, or 6.2%</a:t>
            </a:r>
          </a:p>
          <a:p>
            <a:pPr marL="291600" lvl="1" indent="-291600">
              <a:lnSpc>
                <a:spcPct val="100000"/>
              </a:lnSpc>
              <a:spcBef>
                <a:spcPts val="800"/>
              </a:spcBef>
              <a:buClr>
                <a:srgbClr val="800000"/>
              </a:buClr>
              <a:buSzPct val="100000"/>
              <a:defRPr/>
            </a:pPr>
            <a:r>
              <a:rPr lang="en-US" sz="2200" dirty="0">
                <a:cs typeface="Times New Roman" panose="02020603050405020304" pitchFamily="18" charset="0"/>
              </a:rPr>
              <a:t>O</a:t>
            </a:r>
            <a:r>
              <a:rPr lang="en-US" sz="2200" dirty="0" smtClean="0">
                <a:latin typeface="+mn-lt"/>
                <a:cs typeface="Times New Roman" panose="02020603050405020304" pitchFamily="18" charset="0"/>
              </a:rPr>
              <a:t>ther </a:t>
            </a:r>
            <a:r>
              <a:rPr lang="en-US" sz="2200" dirty="0">
                <a:latin typeface="+mn-lt"/>
                <a:cs typeface="Times New Roman" panose="02020603050405020304" pitchFamily="18" charset="0"/>
              </a:rPr>
              <a:t>assets increased $219,000, or 4.0%</a:t>
            </a:r>
          </a:p>
        </p:txBody>
      </p:sp>
      <p:sp>
        <p:nvSpPr>
          <p:cNvPr id="9" name="Content Placeholder 8"/>
          <p:cNvSpPr>
            <a:spLocks noGrp="1"/>
          </p:cNvSpPr>
          <p:nvPr>
            <p:ph sz="quarter" idx="17"/>
          </p:nvPr>
        </p:nvSpPr>
        <p:spPr>
          <a:xfrm>
            <a:off x="304800" y="3657600"/>
            <a:ext cx="8534400" cy="1320328"/>
          </a:xfrm>
        </p:spPr>
        <p:txBody>
          <a:bodyPr/>
          <a:lstStyle/>
          <a:p>
            <a:pPr marL="0" lvl="1" indent="0">
              <a:lnSpc>
                <a:spcPct val="100000"/>
              </a:lnSpc>
              <a:spcBef>
                <a:spcPts val="900"/>
              </a:spcBef>
              <a:buClr>
                <a:srgbClr val="800000"/>
              </a:buClr>
              <a:buSzPct val="100000"/>
              <a:buNone/>
              <a:defRPr/>
            </a:pPr>
            <a:r>
              <a:rPr lang="en-US" b="1" dirty="0">
                <a:latin typeface="+mn-lt"/>
                <a:cs typeface="Times New Roman" panose="02020603050405020304" pitchFamily="18" charset="0"/>
              </a:rPr>
              <a:t>In the liabilities section:</a:t>
            </a:r>
          </a:p>
          <a:p>
            <a:pPr marL="291600" lvl="1" indent="-291600">
              <a:lnSpc>
                <a:spcPct val="100000"/>
              </a:lnSpc>
              <a:buClr>
                <a:srgbClr val="800000"/>
              </a:buClr>
              <a:buSzPct val="100000"/>
              <a:defRPr/>
            </a:pPr>
            <a:r>
              <a:rPr lang="en-US" sz="2200" dirty="0">
                <a:cs typeface="Times New Roman" panose="02020603050405020304" pitchFamily="18" charset="0"/>
              </a:rPr>
              <a:t>C</a:t>
            </a:r>
            <a:r>
              <a:rPr lang="en-US" sz="2200" dirty="0" smtClean="0">
                <a:latin typeface="+mn-lt"/>
                <a:cs typeface="Times New Roman" panose="02020603050405020304" pitchFamily="18" charset="0"/>
              </a:rPr>
              <a:t>urrent </a:t>
            </a:r>
            <a:r>
              <a:rPr lang="en-US" sz="2200" dirty="0">
                <a:latin typeface="+mn-lt"/>
                <a:cs typeface="Times New Roman" panose="02020603050405020304" pitchFamily="18" charset="0"/>
              </a:rPr>
              <a:t>liabilities increased $24,000, or 0.6%</a:t>
            </a:r>
          </a:p>
          <a:p>
            <a:pPr marL="291600" lvl="1" indent="-291600">
              <a:lnSpc>
                <a:spcPct val="100000"/>
              </a:lnSpc>
              <a:spcBef>
                <a:spcPts val="800"/>
              </a:spcBef>
              <a:buClr>
                <a:srgbClr val="800000"/>
              </a:buClr>
              <a:buSzPct val="100000"/>
              <a:defRPr/>
            </a:pPr>
            <a:r>
              <a:rPr lang="en-US" sz="2200" dirty="0">
                <a:cs typeface="Times New Roman" panose="02020603050405020304" pitchFamily="18" charset="0"/>
              </a:rPr>
              <a:t>L</a:t>
            </a:r>
            <a:r>
              <a:rPr lang="en-US" sz="2200" dirty="0" smtClean="0">
                <a:latin typeface="+mn-lt"/>
                <a:cs typeface="Times New Roman" panose="02020603050405020304" pitchFamily="18" charset="0"/>
              </a:rPr>
              <a:t>ong-term </a:t>
            </a:r>
            <a:r>
              <a:rPr lang="en-US" sz="2200" dirty="0">
                <a:latin typeface="+mn-lt"/>
                <a:cs typeface="Times New Roman" panose="02020603050405020304" pitchFamily="18" charset="0"/>
              </a:rPr>
              <a:t>liabilities increased $202,000, or 4.4%</a:t>
            </a:r>
            <a:endParaRPr lang="en-IN" sz="2200" dirty="0">
              <a:latin typeface="+mn-lt"/>
              <a:cs typeface="Times New Roman" panose="02020603050405020304" pitchFamily="18" charset="0"/>
            </a:endParaRPr>
          </a:p>
        </p:txBody>
      </p:sp>
      <p:sp>
        <p:nvSpPr>
          <p:cNvPr id="10" name="Content Placeholder 9"/>
          <p:cNvSpPr>
            <a:spLocks noGrp="1"/>
          </p:cNvSpPr>
          <p:nvPr>
            <p:ph sz="quarter" idx="18"/>
          </p:nvPr>
        </p:nvSpPr>
        <p:spPr>
          <a:xfrm>
            <a:off x="304800" y="5257800"/>
            <a:ext cx="8534400" cy="898525"/>
          </a:xfrm>
        </p:spPr>
        <p:txBody>
          <a:bodyPr/>
          <a:lstStyle/>
          <a:p>
            <a:pPr marL="0" lvl="1" indent="0">
              <a:lnSpc>
                <a:spcPct val="100000"/>
              </a:lnSpc>
              <a:buClr>
                <a:srgbClr val="800000"/>
              </a:buClr>
              <a:buSzPct val="100000"/>
              <a:buNone/>
              <a:defRPr/>
            </a:pPr>
            <a:r>
              <a:rPr lang="en-US" b="1" dirty="0">
                <a:latin typeface="+mn-lt"/>
                <a:cs typeface="Times New Roman" panose="02020603050405020304" pitchFamily="18" charset="0"/>
              </a:rPr>
              <a:t>In the stockholders’ equity section:</a:t>
            </a:r>
          </a:p>
          <a:p>
            <a:pPr marL="291600" lvl="1" indent="-291600">
              <a:lnSpc>
                <a:spcPct val="100000"/>
              </a:lnSpc>
              <a:buClr>
                <a:srgbClr val="800000"/>
              </a:buClr>
              <a:buSzPct val="100000"/>
              <a:defRPr/>
            </a:pPr>
            <a:r>
              <a:rPr lang="en-US" sz="2200" dirty="0">
                <a:cs typeface="Times New Roman" panose="02020603050405020304" pitchFamily="18" charset="0"/>
              </a:rPr>
              <a:t>R</a:t>
            </a:r>
            <a:r>
              <a:rPr lang="en-US" sz="2200" dirty="0" smtClean="0">
                <a:latin typeface="+mn-lt"/>
                <a:cs typeface="Times New Roman" panose="02020603050405020304" pitchFamily="18" charset="0"/>
              </a:rPr>
              <a:t>etained </a:t>
            </a:r>
            <a:r>
              <a:rPr lang="en-US" sz="2200" dirty="0">
                <a:latin typeface="+mn-lt"/>
                <a:cs typeface="Times New Roman" panose="02020603050405020304" pitchFamily="18" charset="0"/>
              </a:rPr>
              <a:t>earnings increased $806,000, or 31.2%</a:t>
            </a:r>
            <a:endParaRPr lang="en-IN" sz="2200" dirty="0">
              <a:latin typeface="+mn-lt"/>
              <a:cs typeface="Times New Roman" panose="02020603050405020304" pitchFamily="18" charset="0"/>
            </a:endParaRPr>
          </a:p>
        </p:txBody>
      </p:sp>
      <p:sp>
        <p:nvSpPr>
          <p:cNvPr id="12"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7</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377291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92705" cy="1066799"/>
          </a:xfrm>
        </p:spPr>
        <p:txBody>
          <a:bodyPr>
            <a:normAutofit fontScale="90000"/>
          </a:bodyPr>
          <a:lstStyle/>
          <a:p>
            <a:r>
              <a:rPr lang="en-US" sz="4400" b="1" dirty="0">
                <a:latin typeface="+mn-lt"/>
                <a:ea typeface="Source Sans Pro" charset="0"/>
                <a:cs typeface="Times New Roman" panose="02020603050405020304" pitchFamily="18" charset="0"/>
              </a:rPr>
              <a:t>Horizontal Analysis</a:t>
            </a:r>
            <a:r>
              <a:rPr lang="en-US" b="1" dirty="0">
                <a:latin typeface="+mn-lt"/>
                <a:ea typeface="Source Sans Pro" charset="0"/>
                <a:cs typeface="Times New Roman" panose="02020603050405020304" pitchFamily="18" charset="0"/>
              </a:rPr>
              <a:t/>
            </a:r>
            <a:br>
              <a:rPr lang="en-US" b="1" dirty="0">
                <a:latin typeface="+mn-lt"/>
                <a:ea typeface="Source Sans Pro" charset="0"/>
                <a:cs typeface="Times New Roman" panose="02020603050405020304" pitchFamily="18" charset="0"/>
              </a:rPr>
            </a:br>
            <a:r>
              <a:rPr lang="en-US" sz="3600" b="1" dirty="0">
                <a:latin typeface="+mn-lt"/>
                <a:ea typeface="Source Sans Pro" charset="0"/>
                <a:cs typeface="Times New Roman" panose="02020603050405020304" pitchFamily="18" charset="0"/>
              </a:rPr>
              <a:t>Horizontal analysis of income statements</a:t>
            </a:r>
            <a:endParaRPr lang="en-IN" sz="3600" b="0" dirty="0">
              <a:latin typeface="+mn-lt"/>
              <a:cs typeface="Times New Roman" panose="02020603050405020304" pitchFamily="18" charset="0"/>
            </a:endParaRPr>
          </a:p>
        </p:txBody>
      </p:sp>
      <p:pic>
        <p:nvPicPr>
          <p:cNvPr id="16" name="Content Placeholder 15" descr="An illustration displays a horizontal analysis of income statements. The columns contain the components, 2020, 2019, amount, and percent. Row 1: Net sales; 2020, $11,776; 2019, $10,907; amount, $869; percent, 8.0. Row 2: Cost of goods sold; 2020, 6,597; 2019, 6,082; amount, 515; percent, 8.5. Row 3: Gross profit; 2020, 5,179; 2019, 4,825; amount, 354; percent, 7.3. Row 4: selling and administrative expenses; 2020, 3,311; 2019, 3,059; amount, 252; percent, 8.2. Row 5: Income from operations; 2020, 1,868; 2019, 1,766; amount, 102; percent, 5.8. Row 6: Interest expense; 2020, 321; 2019, 294; amount, 27; percent, 9.2. Row 7: income before income taxes; 2020, 1,547; 2019, 1,472; amount, 75; percent, 5.1. Row 8: Income tax expense; 2020, 444; 2019, 468; amount, 24 decrease; percent, 5.1 decrease. Row 9: Net income; 2020, $1,103, double underlined; 2019, $1,004, double underlined; amount, $99, double underlined; percent, 9.9. All the entries in Percent are in red font. &#1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46495" y="1842978"/>
            <a:ext cx="8251010" cy="3946525"/>
          </a:xfrm>
        </p:spPr>
      </p:pic>
      <p:sp>
        <p:nvSpPr>
          <p:cNvPr id="7"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296533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
          <p:cNvSpPr>
            <a:spLocks noGrp="1"/>
          </p:cNvSpPr>
          <p:nvPr>
            <p:ph type="title"/>
          </p:nvPr>
        </p:nvSpPr>
        <p:spPr>
          <a:xfrm>
            <a:off x="76200" y="586871"/>
            <a:ext cx="8915400" cy="1089529"/>
          </a:xfrm>
          <a:prstGeom prst="rect">
            <a:avLst/>
          </a:prstGeom>
        </p:spPr>
        <p:txBody>
          <a:bodyPr wrap="square">
            <a:spAutoFit/>
          </a:bodyPr>
          <a:lstStyle/>
          <a:p>
            <a:r>
              <a:rPr lang="en-US" sz="4000" b="1" dirty="0">
                <a:solidFill>
                  <a:schemeClr val="accent1"/>
                </a:solidFill>
                <a:latin typeface="+mn-lt"/>
                <a:ea typeface="Source Sans Pro" charset="0"/>
                <a:cs typeface="Times New Roman" panose="02020603050405020304" pitchFamily="18" charset="0"/>
              </a:rPr>
              <a:t>Horizontal Analysis</a:t>
            </a:r>
            <a:br>
              <a:rPr lang="en-US" sz="4000" b="1" dirty="0">
                <a:solidFill>
                  <a:schemeClr val="accent1"/>
                </a:solidFill>
                <a:latin typeface="+mn-lt"/>
                <a:ea typeface="Source Sans Pro" charset="0"/>
                <a:cs typeface="Times New Roman" panose="02020603050405020304" pitchFamily="18" charset="0"/>
              </a:rPr>
            </a:br>
            <a:r>
              <a:rPr lang="en-US" sz="3200" b="1" dirty="0">
                <a:solidFill>
                  <a:schemeClr val="accent1"/>
                </a:solidFill>
                <a:latin typeface="+mn-lt"/>
                <a:ea typeface="Source Sans Pro" charset="0"/>
                <a:cs typeface="Times New Roman" panose="02020603050405020304" pitchFamily="18" charset="0"/>
              </a:rPr>
              <a:t>Changes shown in comparative income statements</a:t>
            </a:r>
            <a:endParaRPr lang="en-US" sz="3200" b="0" dirty="0">
              <a:solidFill>
                <a:schemeClr val="accent1"/>
              </a:solidFill>
              <a:latin typeface="+mn-lt"/>
              <a:ea typeface="Source Sans Pro" charset="0"/>
              <a:cs typeface="Times New Roman" panose="02020603050405020304" pitchFamily="18" charset="0"/>
            </a:endParaRPr>
          </a:p>
        </p:txBody>
      </p:sp>
      <p:sp>
        <p:nvSpPr>
          <p:cNvPr id="2" name="Content Placeholder 1"/>
          <p:cNvSpPr>
            <a:spLocks noGrp="1"/>
          </p:cNvSpPr>
          <p:nvPr>
            <p:ph sz="quarter" idx="16"/>
          </p:nvPr>
        </p:nvSpPr>
        <p:spPr>
          <a:xfrm>
            <a:off x="304800" y="1828800"/>
            <a:ext cx="8534400" cy="2743200"/>
          </a:xfrm>
        </p:spPr>
        <p:txBody>
          <a:bodyPr/>
          <a:lstStyle/>
          <a:p>
            <a:pPr marL="0" lvl="1" indent="0">
              <a:lnSpc>
                <a:spcPct val="100000"/>
              </a:lnSpc>
              <a:spcBef>
                <a:spcPts val="1000"/>
              </a:spcBef>
              <a:spcAft>
                <a:spcPts val="300"/>
              </a:spcAft>
              <a:buClr>
                <a:srgbClr val="800000"/>
              </a:buClr>
              <a:buSzPct val="100000"/>
              <a:buNone/>
              <a:defRPr/>
            </a:pPr>
            <a:r>
              <a:rPr lang="en-US" b="1" dirty="0">
                <a:latin typeface="+mn-lt"/>
                <a:cs typeface="Times New Roman" panose="02020603050405020304" pitchFamily="18" charset="0"/>
              </a:rPr>
              <a:t>Analysis of the income statements shows the following changes.</a:t>
            </a:r>
          </a:p>
          <a:p>
            <a:pPr marL="291600" lvl="1" indent="-291600">
              <a:spcBef>
                <a:spcPts val="1000"/>
              </a:spcBef>
              <a:buClr>
                <a:schemeClr val="accent2"/>
              </a:buClr>
              <a:buSzPct val="100000"/>
              <a:defRPr/>
            </a:pPr>
            <a:r>
              <a:rPr lang="en-US" dirty="0">
                <a:latin typeface="+mn-lt"/>
                <a:cs typeface="Times New Roman" panose="02020603050405020304" pitchFamily="18" charset="0"/>
              </a:rPr>
              <a:t>Net sales increased $869,000, or 8.0% ($869 ÷ $10,907)</a:t>
            </a:r>
          </a:p>
          <a:p>
            <a:pPr marL="291600" lvl="1" indent="-291600">
              <a:spcBef>
                <a:spcPts val="1000"/>
              </a:spcBef>
              <a:buClr>
                <a:schemeClr val="accent2"/>
              </a:buClr>
              <a:buSzPct val="100000"/>
              <a:defRPr/>
            </a:pPr>
            <a:r>
              <a:rPr lang="en-US" dirty="0">
                <a:latin typeface="+mn-lt"/>
                <a:cs typeface="Times New Roman" panose="02020603050405020304" pitchFamily="18" charset="0"/>
              </a:rPr>
              <a:t>Cost of goods sold increased $515,000, or 8.5%</a:t>
            </a:r>
          </a:p>
          <a:p>
            <a:pPr marL="291600" lvl="1" indent="-291600">
              <a:spcBef>
                <a:spcPts val="1000"/>
              </a:spcBef>
              <a:buClr>
                <a:schemeClr val="accent2"/>
              </a:buClr>
              <a:buSzPct val="100000"/>
              <a:defRPr/>
            </a:pPr>
            <a:r>
              <a:rPr lang="en-US" dirty="0">
                <a:latin typeface="+mn-lt"/>
                <a:cs typeface="Times New Roman" panose="02020603050405020304" pitchFamily="18" charset="0"/>
              </a:rPr>
              <a:t>Selling and administrative expenses increased $252,000, or 8.2%</a:t>
            </a:r>
          </a:p>
          <a:p>
            <a:pPr marL="291600" lvl="1" indent="-291600">
              <a:spcBef>
                <a:spcPts val="1000"/>
              </a:spcBef>
              <a:buClr>
                <a:schemeClr val="accent2"/>
              </a:buClr>
              <a:buSzPct val="100000"/>
              <a:defRPr/>
            </a:pPr>
            <a:r>
              <a:rPr lang="en-US" dirty="0">
                <a:latin typeface="+mn-lt"/>
                <a:cs typeface="Times New Roman" panose="02020603050405020304" pitchFamily="18" charset="0"/>
              </a:rPr>
              <a:t>Gross profit increased 7.3%</a:t>
            </a:r>
          </a:p>
          <a:p>
            <a:pPr marL="291600" lvl="1" indent="-291600">
              <a:spcBef>
                <a:spcPts val="1000"/>
              </a:spcBef>
              <a:buClr>
                <a:schemeClr val="accent2"/>
              </a:buClr>
              <a:buSzPct val="100000"/>
              <a:defRPr/>
            </a:pPr>
            <a:r>
              <a:rPr lang="en-US" dirty="0">
                <a:latin typeface="+mn-lt"/>
                <a:cs typeface="Times New Roman" panose="02020603050405020304" pitchFamily="18" charset="0"/>
              </a:rPr>
              <a:t>Net income increased 9.9%</a:t>
            </a:r>
          </a:p>
        </p:txBody>
      </p:sp>
      <p:sp>
        <p:nvSpPr>
          <p:cNvPr id="14" name="Content Placeholder 13"/>
          <p:cNvSpPr>
            <a:spLocks noGrp="1"/>
          </p:cNvSpPr>
          <p:nvPr>
            <p:ph sz="quarter" idx="17"/>
          </p:nvPr>
        </p:nvSpPr>
        <p:spPr>
          <a:xfrm>
            <a:off x="304800" y="4724400"/>
            <a:ext cx="8534400" cy="762000"/>
          </a:xfrm>
        </p:spPr>
        <p:txBody>
          <a:bodyPr/>
          <a:lstStyle/>
          <a:p>
            <a:pPr marL="0" lvl="1" indent="0">
              <a:spcBef>
                <a:spcPts val="1000"/>
              </a:spcBef>
              <a:buNone/>
            </a:pPr>
            <a:r>
              <a:rPr lang="en-US" dirty="0">
                <a:latin typeface="+mn-lt"/>
                <a:cs typeface="Times New Roman" panose="02020603050405020304" pitchFamily="18" charset="0"/>
              </a:rPr>
              <a:t>The increase in net income can be attributed to the increase in net sales and a decrease in income tax expense.</a:t>
            </a:r>
          </a:p>
        </p:txBody>
      </p:sp>
      <p:sp>
        <p:nvSpPr>
          <p:cNvPr id="8" name="Content Placeholder 5"/>
          <p:cNvSpPr>
            <a:spLocks noGrp="1"/>
          </p:cNvSpPr>
          <p:nvPr>
            <p:ph sz="quarter" idx="17"/>
          </p:nvPr>
        </p:nvSpPr>
        <p:spPr>
          <a:xfrm>
            <a:off x="304800" y="6477000"/>
            <a:ext cx="609600" cy="304800"/>
          </a:xfrm>
        </p:spPr>
        <p:txBody>
          <a:bodyPr/>
          <a:lstStyle/>
          <a:p>
            <a:r>
              <a:rPr lang="en-IN" sz="1200" dirty="0">
                <a:latin typeface="+mn-lt"/>
              </a:rPr>
              <a:t>L</a:t>
            </a:r>
            <a:r>
              <a:rPr lang="en-IN" sz="100" dirty="0">
                <a:latin typeface="+mn-lt"/>
              </a:rPr>
              <a:t> </a:t>
            </a:r>
            <a:r>
              <a:rPr lang="en-IN" sz="1200" dirty="0">
                <a:latin typeface="+mn-lt"/>
              </a:rPr>
              <a:t>O 2</a:t>
            </a:r>
          </a:p>
        </p:txBody>
      </p:sp>
      <p:sp>
        <p:nvSpPr>
          <p:cNvPr id="6" name="Slide Number Placeholder "/>
          <p:cNvSpPr>
            <a:spLocks noGrp="1"/>
          </p:cNvSpPr>
          <p:nvPr>
            <p:ph type="sldNum" sz="quarter" idx="10"/>
          </p:nvPr>
        </p:nvSpPr>
        <p:spPr/>
        <p:txBody>
          <a:bodyPr/>
          <a:lstStyle/>
          <a:p>
            <a:fld id="{67B19427-F580-D146-B60E-4CADEE75497F}" type="slidenum">
              <a:rPr lang="en-US" smtClean="0"/>
              <a:pPr/>
              <a:t>9</a:t>
            </a:fld>
            <a:endParaRPr lang="en-US" dirty="0"/>
          </a:p>
        </p:txBody>
      </p:sp>
      <p:sp>
        <p:nvSpPr>
          <p:cNvPr id="5" name="Footer Placeholder "/>
          <p:cNvSpPr>
            <a:spLocks noGrp="1"/>
          </p:cNvSpPr>
          <p:nvPr>
            <p:ph type="ftr" sz="quarter" idx="11"/>
          </p:nvPr>
        </p:nvSpPr>
        <p:spPr/>
        <p:txBody>
          <a:bodyPr/>
          <a:lstStyle/>
          <a:p>
            <a:r>
              <a:rPr lang="en-US" dirty="0"/>
              <a:t>Copyright ©2018 John Wiley &amp; Sons, Inc.</a:t>
            </a:r>
          </a:p>
        </p:txBody>
      </p:sp>
    </p:spTree>
    <p:extLst>
      <p:ext uri="{BB962C8B-B14F-4D97-AF65-F5344CB8AC3E}">
        <p14:creationId xmlns:p14="http://schemas.microsoft.com/office/powerpoint/2010/main" val="1490185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1518e9d13b92ec3f8a3cd5e77d5ce67fe268ef"/>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c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F2C79D7DD154A9B875B8365E142D9" ma:contentTypeVersion="0" ma:contentTypeDescription="Create a new document." ma:contentTypeScope="" ma:versionID="73fd7466fd10538719b3393fa0079099">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AF71E2-6C48-4A5A-98E7-4F1F698F1216}">
  <ds:schemaRefs>
    <ds:schemaRef ds:uri="http://schemas.microsoft.com/sharepoint/v3/contenttype/forms"/>
  </ds:schemaRefs>
</ds:datastoreItem>
</file>

<file path=customXml/itemProps2.xml><?xml version="1.0" encoding="utf-8"?>
<ds:datastoreItem xmlns:ds="http://schemas.openxmlformats.org/officeDocument/2006/customXml" ds:itemID="{705FC33A-AFF6-447A-A7D2-798171BF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55A250-7AE5-40B3-AE5D-3C98ED8D5AF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28033</TotalTime>
  <Words>1738</Words>
  <Application>Microsoft Office PowerPoint</Application>
  <PresentationFormat>On-screen Show (4:3)</PresentationFormat>
  <Paragraphs>272</Paragraphs>
  <Slides>40</Slides>
  <Notes>29</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40</vt:i4>
      </vt:variant>
    </vt:vector>
  </HeadingPairs>
  <TitlesOfParts>
    <vt:vector size="54" baseType="lpstr">
      <vt:lpstr>Arial</vt:lpstr>
      <vt:lpstr>Calibri</vt:lpstr>
      <vt:lpstr>Courier New</vt:lpstr>
      <vt:lpstr>Source Sans Pro</vt:lpstr>
      <vt:lpstr>Source Sans Pro Light</vt:lpstr>
      <vt:lpstr>Times New Roman</vt:lpstr>
      <vt:lpstr>Opener</vt:lpstr>
      <vt:lpstr>Chapter Outline</vt:lpstr>
      <vt:lpstr>Learning Objectives</vt:lpstr>
      <vt:lpstr>Concept Check Question</vt:lpstr>
      <vt:lpstr>Key Term</vt:lpstr>
      <vt:lpstr>Section</vt:lpstr>
      <vt:lpstr>Image Slide Master</vt:lpstr>
      <vt:lpstr>Equation</vt:lpstr>
      <vt:lpstr>Financial and Managerial Accounting</vt:lpstr>
      <vt:lpstr>Chapter Outline</vt:lpstr>
      <vt:lpstr>Horizontal Analysis and Vertical Analysis</vt:lpstr>
      <vt:lpstr>Types of Analysis </vt:lpstr>
      <vt:lpstr>Horizontal Analysis</vt:lpstr>
      <vt:lpstr>Horizontal Analysis Horizontal analysis of balance sheets</vt:lpstr>
      <vt:lpstr>Horizontal Analysis Changes shown in comparative balance sheets</vt:lpstr>
      <vt:lpstr>Horizontal Analysis Horizontal analysis of income statements</vt:lpstr>
      <vt:lpstr>Horizontal Analysis Changes shown in comparative income statements</vt:lpstr>
      <vt:lpstr>Vertical Analysis</vt:lpstr>
      <vt:lpstr>Vertical Analysis Vertical analysis of balance sheets</vt:lpstr>
      <vt:lpstr>Vertical Analysis Vertical analysis of income statements</vt:lpstr>
      <vt:lpstr>Vertical Analysis Changes shown by vertical analysis of income state</vt:lpstr>
      <vt:lpstr>Vertical Analysis Intercompany comparison by vertical analysis</vt:lpstr>
      <vt:lpstr>Ratio Analysis</vt:lpstr>
      <vt:lpstr>Ratio Analysis </vt:lpstr>
      <vt:lpstr>Comprehensive Ratio Analysis Chicago Cereal Company’s income statements</vt:lpstr>
      <vt:lpstr>Comprehensive Ratio Analysis Chicago Cereal Company’s Balance Sheets</vt:lpstr>
      <vt:lpstr>Comprehensive Ratio Analysis Chicago Cereal Company’s statements of cash flows </vt:lpstr>
      <vt:lpstr>Liquidity Ratios</vt:lpstr>
      <vt:lpstr>1. Current Ratio</vt:lpstr>
      <vt:lpstr>2. Accounts Receivable Turnover</vt:lpstr>
      <vt:lpstr>3. Average Collection Period</vt:lpstr>
      <vt:lpstr>4. Inventory Turnover</vt:lpstr>
      <vt:lpstr>5. Days in Inventory</vt:lpstr>
      <vt:lpstr>Solvency Ratios</vt:lpstr>
      <vt:lpstr>6. Debt to Assets Ratio</vt:lpstr>
      <vt:lpstr>7. Times Interest Earned</vt:lpstr>
      <vt:lpstr>8. Free Cash Flow</vt:lpstr>
      <vt:lpstr>Profitability Ratios</vt:lpstr>
      <vt:lpstr>Profitability Ratios Relationships among profitability measures</vt:lpstr>
      <vt:lpstr>9. Return on Common Stockholders’ Equity </vt:lpstr>
      <vt:lpstr>10. Return on Assets</vt:lpstr>
      <vt:lpstr>11. Profit Margin</vt:lpstr>
      <vt:lpstr>12. Asset Turnover</vt:lpstr>
      <vt:lpstr>Profitability Ratios Composition of return on assets</vt:lpstr>
      <vt:lpstr>13. Gross Profit Rate</vt:lpstr>
      <vt:lpstr>14. Earnings Per Share</vt:lpstr>
      <vt:lpstr>15. Price Earnings Ratio</vt:lpstr>
      <vt:lpstr>16. Payout Ratio</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Number Chapter Title</dc:title>
  <dc:creator>Garvin, Megan - Hoboken</dc:creator>
  <cp:lastModifiedBy>Nkansa, Porschia (Faculty)</cp:lastModifiedBy>
  <cp:revision>2554</cp:revision>
  <cp:lastPrinted>2017-04-26T13:25:47Z</cp:lastPrinted>
  <dcterms:created xsi:type="dcterms:W3CDTF">2017-04-21T14:49:46Z</dcterms:created>
  <dcterms:modified xsi:type="dcterms:W3CDTF">2022-03-24T21:24:50Z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0x010100480F2C79D7DD154A9B875B8365E142D9</vt:lpwstr>
  </property>
</Properties>
</file>