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4"/>
  </p:sldMasterIdLst>
  <p:notesMasterIdLst>
    <p:notesMasterId r:id="rId29"/>
  </p:notesMasterIdLst>
  <p:sldIdLst>
    <p:sldId id="256" r:id="rId5"/>
    <p:sldId id="295" r:id="rId6"/>
    <p:sldId id="358" r:id="rId7"/>
    <p:sldId id="318" r:id="rId8"/>
    <p:sldId id="349" r:id="rId9"/>
    <p:sldId id="360" r:id="rId10"/>
    <p:sldId id="319" r:id="rId11"/>
    <p:sldId id="354" r:id="rId12"/>
    <p:sldId id="355" r:id="rId13"/>
    <p:sldId id="353" r:id="rId14"/>
    <p:sldId id="320" r:id="rId15"/>
    <p:sldId id="361" r:id="rId16"/>
    <p:sldId id="352" r:id="rId17"/>
    <p:sldId id="304" r:id="rId18"/>
    <p:sldId id="321" r:id="rId19"/>
    <p:sldId id="324" r:id="rId20"/>
    <p:sldId id="322" r:id="rId21"/>
    <p:sldId id="350" r:id="rId22"/>
    <p:sldId id="340" r:id="rId23"/>
    <p:sldId id="351" r:id="rId24"/>
    <p:sldId id="348" r:id="rId25"/>
    <p:sldId id="356" r:id="rId26"/>
    <p:sldId id="357" r:id="rId27"/>
    <p:sldId id="287"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59" autoAdjust="0"/>
    <p:restoredTop sz="89265" autoAdjust="0"/>
  </p:normalViewPr>
  <p:slideViewPr>
    <p:cSldViewPr>
      <p:cViewPr varScale="1">
        <p:scale>
          <a:sx n="61" d="100"/>
          <a:sy n="61" d="100"/>
        </p:scale>
        <p:origin x="1432"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5E5D251-0184-4177-ACF3-90FDA6E1D8A8}" type="datetimeFigureOut">
              <a:rPr lang="en-US" smtClean="0"/>
              <a:t>10/18/2022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E521AD-8843-4821-821F-5A7997C09D44}" type="slidenum">
              <a:rPr lang="en-US" smtClean="0"/>
              <a:t>‹#›</a:t>
            </a:fld>
            <a:endParaRPr lang="en-US"/>
          </a:p>
        </p:txBody>
      </p:sp>
    </p:spTree>
    <p:extLst>
      <p:ext uri="{BB962C8B-B14F-4D97-AF65-F5344CB8AC3E}">
        <p14:creationId xmlns:p14="http://schemas.microsoft.com/office/powerpoint/2010/main" val="1730300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E521AD-8843-4821-821F-5A7997C09D44}" type="slidenum">
              <a:rPr lang="en-US" smtClean="0"/>
              <a:t>2</a:t>
            </a:fld>
            <a:endParaRPr lang="en-US"/>
          </a:p>
        </p:txBody>
      </p:sp>
    </p:spTree>
    <p:extLst>
      <p:ext uri="{BB962C8B-B14F-4D97-AF65-F5344CB8AC3E}">
        <p14:creationId xmlns:p14="http://schemas.microsoft.com/office/powerpoint/2010/main" val="12902736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E521AD-8843-4821-821F-5A7997C09D44}" type="slidenum">
              <a:rPr lang="en-US" smtClean="0"/>
              <a:t>21</a:t>
            </a:fld>
            <a:endParaRPr lang="en-US"/>
          </a:p>
        </p:txBody>
      </p:sp>
    </p:spTree>
    <p:extLst>
      <p:ext uri="{BB962C8B-B14F-4D97-AF65-F5344CB8AC3E}">
        <p14:creationId xmlns:p14="http://schemas.microsoft.com/office/powerpoint/2010/main" val="19069417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Invest according</a:t>
            </a:r>
            <a:r>
              <a:rPr lang="en-US" baseline="0" dirty="0" smtClean="0"/>
              <a:t> to your risk tolerance level. </a:t>
            </a:r>
            <a:endParaRPr lang="en-US" dirty="0"/>
          </a:p>
        </p:txBody>
      </p:sp>
      <p:sp>
        <p:nvSpPr>
          <p:cNvPr id="4" name="Slide Number Placeholder 3"/>
          <p:cNvSpPr>
            <a:spLocks noGrp="1"/>
          </p:cNvSpPr>
          <p:nvPr>
            <p:ph type="sldNum" sz="quarter" idx="10"/>
          </p:nvPr>
        </p:nvSpPr>
        <p:spPr/>
        <p:txBody>
          <a:bodyPr/>
          <a:lstStyle/>
          <a:p>
            <a:fld id="{34E521AD-8843-4821-821F-5A7997C09D44}" type="slidenum">
              <a:rPr lang="en-US" smtClean="0"/>
              <a:t>4</a:t>
            </a:fld>
            <a:endParaRPr lang="en-US"/>
          </a:p>
        </p:txBody>
      </p:sp>
    </p:spTree>
    <p:extLst>
      <p:ext uri="{BB962C8B-B14F-4D97-AF65-F5344CB8AC3E}">
        <p14:creationId xmlns:p14="http://schemas.microsoft.com/office/powerpoint/2010/main" val="2766106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r>
              <a:rPr lang="en-US" baseline="0" dirty="0" smtClean="0"/>
              <a:t>Find a new image</a:t>
            </a:r>
            <a:endParaRPr lang="en-US" dirty="0"/>
          </a:p>
        </p:txBody>
      </p:sp>
      <p:sp>
        <p:nvSpPr>
          <p:cNvPr id="4" name="Slide Number Placeholder 3"/>
          <p:cNvSpPr>
            <a:spLocks noGrp="1"/>
          </p:cNvSpPr>
          <p:nvPr>
            <p:ph type="sldNum" sz="quarter" idx="10"/>
          </p:nvPr>
        </p:nvSpPr>
        <p:spPr/>
        <p:txBody>
          <a:bodyPr/>
          <a:lstStyle/>
          <a:p>
            <a:fld id="{34E521AD-8843-4821-821F-5A7997C09D44}" type="slidenum">
              <a:rPr lang="en-US" smtClean="0"/>
              <a:t>5</a:t>
            </a:fld>
            <a:endParaRPr lang="en-US"/>
          </a:p>
        </p:txBody>
      </p:sp>
    </p:spTree>
    <p:extLst>
      <p:ext uri="{BB962C8B-B14F-4D97-AF65-F5344CB8AC3E}">
        <p14:creationId xmlns:p14="http://schemas.microsoft.com/office/powerpoint/2010/main" val="14332725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website provides a good summary of some behavioral biases in investing: https://www.toptal.com/finance/financial-analysts/investor-psychology-behavioral-biases</a:t>
            </a:r>
          </a:p>
          <a:p>
            <a:endParaRPr lang="en-US" dirty="0"/>
          </a:p>
        </p:txBody>
      </p:sp>
      <p:sp>
        <p:nvSpPr>
          <p:cNvPr id="4" name="Slide Number Placeholder 3"/>
          <p:cNvSpPr>
            <a:spLocks noGrp="1"/>
          </p:cNvSpPr>
          <p:nvPr>
            <p:ph type="sldNum" sz="quarter" idx="10"/>
          </p:nvPr>
        </p:nvSpPr>
        <p:spPr/>
        <p:txBody>
          <a:bodyPr/>
          <a:lstStyle/>
          <a:p>
            <a:fld id="{34E521AD-8843-4821-821F-5A7997C09D44}" type="slidenum">
              <a:rPr lang="en-US" smtClean="0"/>
              <a:t>6</a:t>
            </a:fld>
            <a:endParaRPr lang="en-US"/>
          </a:p>
        </p:txBody>
      </p:sp>
    </p:spTree>
    <p:extLst>
      <p:ext uri="{BB962C8B-B14F-4D97-AF65-F5344CB8AC3E}">
        <p14:creationId xmlns:p14="http://schemas.microsoft.com/office/powerpoint/2010/main" val="12192976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a:t>
            </a:r>
            <a:r>
              <a:rPr lang="en-US" baseline="0" dirty="0" smtClean="0"/>
              <a:t>emboldened theories are what are typically supported in academic finance. You generally learn more about these in finance, in various finance classes. Although, technical trading is not very popular in traditional (or those who support rational theories, behavioral finance has provided some theories for strategies around technical analyses)</a:t>
            </a:r>
            <a:endParaRPr lang="en-US" dirty="0"/>
          </a:p>
        </p:txBody>
      </p:sp>
      <p:sp>
        <p:nvSpPr>
          <p:cNvPr id="4" name="Slide Number Placeholder 3"/>
          <p:cNvSpPr>
            <a:spLocks noGrp="1"/>
          </p:cNvSpPr>
          <p:nvPr>
            <p:ph type="sldNum" sz="quarter" idx="10"/>
          </p:nvPr>
        </p:nvSpPr>
        <p:spPr/>
        <p:txBody>
          <a:bodyPr/>
          <a:lstStyle/>
          <a:p>
            <a:fld id="{34E521AD-8843-4821-821F-5A7997C09D44}" type="slidenum">
              <a:rPr lang="en-US" smtClean="0"/>
              <a:t>8</a:t>
            </a:fld>
            <a:endParaRPr lang="en-US"/>
          </a:p>
        </p:txBody>
      </p:sp>
    </p:spTree>
    <p:extLst>
      <p:ext uri="{BB962C8B-B14F-4D97-AF65-F5344CB8AC3E}">
        <p14:creationId xmlns:p14="http://schemas.microsoft.com/office/powerpoint/2010/main" val="2928671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E521AD-8843-4821-821F-5A7997C09D44}" type="slidenum">
              <a:rPr lang="en-US" smtClean="0"/>
              <a:t>9</a:t>
            </a:fld>
            <a:endParaRPr lang="en-US"/>
          </a:p>
        </p:txBody>
      </p:sp>
    </p:spTree>
    <p:extLst>
      <p:ext uri="{BB962C8B-B14F-4D97-AF65-F5344CB8AC3E}">
        <p14:creationId xmlns:p14="http://schemas.microsoft.com/office/powerpoint/2010/main" val="22642172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E521AD-8843-4821-821F-5A7997C09D44}" type="slidenum">
              <a:rPr lang="en-US" smtClean="0"/>
              <a:t>13</a:t>
            </a:fld>
            <a:endParaRPr lang="en-US"/>
          </a:p>
        </p:txBody>
      </p:sp>
    </p:spTree>
    <p:extLst>
      <p:ext uri="{BB962C8B-B14F-4D97-AF65-F5344CB8AC3E}">
        <p14:creationId xmlns:p14="http://schemas.microsoft.com/office/powerpoint/2010/main" val="29965749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E521AD-8843-4821-821F-5A7997C09D44}" type="slidenum">
              <a:rPr lang="en-US" smtClean="0"/>
              <a:t>14</a:t>
            </a:fld>
            <a:endParaRPr lang="en-US"/>
          </a:p>
        </p:txBody>
      </p:sp>
    </p:spTree>
    <p:extLst>
      <p:ext uri="{BB962C8B-B14F-4D97-AF65-F5344CB8AC3E}">
        <p14:creationId xmlns:p14="http://schemas.microsoft.com/office/powerpoint/2010/main" val="29206296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E521AD-8843-4821-821F-5A7997C09D44}" type="slidenum">
              <a:rPr lang="en-US" smtClean="0"/>
              <a:t>17</a:t>
            </a:fld>
            <a:endParaRPr lang="en-US"/>
          </a:p>
        </p:txBody>
      </p:sp>
    </p:spTree>
    <p:extLst>
      <p:ext uri="{BB962C8B-B14F-4D97-AF65-F5344CB8AC3E}">
        <p14:creationId xmlns:p14="http://schemas.microsoft.com/office/powerpoint/2010/main" val="13076886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5AFD26B-3ED6-4353-B185-1694EE8A61BB}" type="datetime1">
              <a:rPr lang="en-US" smtClean="0"/>
              <a:t>10/18/2022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C5BDE208-9292-45E5-B44E-E83542AB4FD9}"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7B7D39C-96C1-435F-BF1E-36CBBE9E36E1}" type="datetime1">
              <a:rPr lang="en-US" smtClean="0"/>
              <a:t>10/18/2022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DE208-9292-45E5-B44E-E83542AB4FD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231F07B-511F-47EB-90E6-0DF2C75432AB}" type="datetime1">
              <a:rPr lang="en-US" smtClean="0"/>
              <a:t>10/18/2022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DE208-9292-45E5-B44E-E83542AB4FD9}"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182880" y="137160"/>
            <a:ext cx="8778240" cy="1005840"/>
          </a:xfrm>
          <a:prstGeom prst="rect">
            <a:avLst/>
          </a:prstGeom>
        </p:spPr>
        <p:txBody>
          <a:bodyPr anchor="ctr"/>
          <a:lstStyle>
            <a:lvl1pPr marL="0" indent="0" algn="ctr">
              <a:lnSpc>
                <a:spcPct val="90000"/>
              </a:lnSpc>
              <a:buFont typeface="Arial" panose="020B0604020202020204" pitchFamily="34" charset="0"/>
              <a:buNone/>
              <a:defRPr sz="4000" b="0">
                <a:solidFill>
                  <a:srgbClr val="000090"/>
                </a:solidFill>
                <a:latin typeface="Century Gothic" panose="020B0502020202020204" pitchFamily="34" charset="0"/>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356360"/>
            <a:ext cx="8229600" cy="5120640"/>
          </a:xfrm>
          <a:prstGeom prst="rect">
            <a:avLst/>
          </a:prstGeom>
        </p:spPr>
        <p:txBody>
          <a:bodyPr/>
          <a:lstStyle>
            <a:lvl1pPr marL="0" indent="0">
              <a:spcBef>
                <a:spcPts val="600"/>
              </a:spcBef>
              <a:spcAft>
                <a:spcPts val="600"/>
              </a:spcAft>
              <a:buFont typeface="Arial" panose="020B0604020202020204" pitchFamily="34" charset="0"/>
              <a:buNone/>
              <a:defRPr sz="2800">
                <a:latin typeface="Century Gothic" panose="020B0502020202020204" pitchFamily="34" charset="0"/>
                <a:cs typeface="Arial" panose="020B0604020202020204" pitchFamily="34" charset="0"/>
              </a:defRPr>
            </a:lvl1pPr>
            <a:lvl2pPr marL="457200" indent="-342900">
              <a:spcBef>
                <a:spcPts val="600"/>
              </a:spcBef>
              <a:spcAft>
                <a:spcPts val="600"/>
              </a:spcAft>
              <a:buClr>
                <a:schemeClr val="tx1"/>
              </a:buClr>
              <a:buFont typeface="Arial" panose="020B0604020202020204" pitchFamily="34" charset="0"/>
              <a:buChar char="•"/>
              <a:defRPr sz="2400">
                <a:latin typeface="Century Gothic" panose="020B0502020202020204" pitchFamily="34" charset="0"/>
                <a:cs typeface="Arial" panose="020B0604020202020204" pitchFamily="34" charset="0"/>
              </a:defRPr>
            </a:lvl2pPr>
            <a:lvl3pPr marL="822960" indent="-274320">
              <a:spcBef>
                <a:spcPts val="600"/>
              </a:spcBef>
              <a:spcAft>
                <a:spcPts val="600"/>
              </a:spcAft>
              <a:buClr>
                <a:schemeClr val="tx1"/>
              </a:buClr>
              <a:buFont typeface="Arial" panose="020B0604020202020204" pitchFamily="34" charset="0"/>
              <a:buChar char="•"/>
              <a:defRPr sz="2000">
                <a:latin typeface="Century Gothic" panose="020B0502020202020204" pitchFamily="34" charset="0"/>
                <a:cs typeface="Arial" panose="020B0604020202020204" pitchFamily="34" charset="0"/>
              </a:defRPr>
            </a:lvl3pPr>
            <a:lvl4pPr marL="1188720" indent="-274320">
              <a:spcBef>
                <a:spcPts val="600"/>
              </a:spcBef>
              <a:spcAft>
                <a:spcPts val="600"/>
              </a:spcAft>
              <a:buClr>
                <a:schemeClr val="tx1"/>
              </a:buClr>
              <a:buFont typeface="Arial" panose="020B0604020202020204" pitchFamily="34" charset="0"/>
              <a:buChar char="•"/>
              <a:defRPr sz="1800">
                <a:latin typeface="Century Gothic" panose="020B0502020202020204" pitchFamily="34" charset="0"/>
                <a:cs typeface="Arial" panose="020B0604020202020204" pitchFamily="34" charset="0"/>
              </a:defRPr>
            </a:lvl4pPr>
            <a:lvl5pPr marL="1554480" indent="-228600">
              <a:spcBef>
                <a:spcPts val="600"/>
              </a:spcBef>
              <a:spcAft>
                <a:spcPts val="600"/>
              </a:spcAft>
              <a:buClr>
                <a:schemeClr val="tx1"/>
              </a:buClr>
              <a:buFont typeface="Arial" panose="020B0604020202020204" pitchFamily="34" charset="0"/>
              <a:buChar char="•"/>
              <a:defRPr sz="1400">
                <a:latin typeface="Century Gothic" panose="020B0502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2"/>
          <p:cNvSpPr>
            <a:spLocks noGrp="1"/>
          </p:cNvSpPr>
          <p:nvPr>
            <p:ph type="body" sz="quarter" idx="16" hasCustomPrompt="1"/>
          </p:nvPr>
        </p:nvSpPr>
        <p:spPr>
          <a:xfrm>
            <a:off x="3200400" y="6477000"/>
            <a:ext cx="2743200" cy="182880"/>
          </a:xfrm>
          <a:prstGeom prst="rect">
            <a:avLst/>
          </a:prstGeom>
        </p:spPr>
        <p:txBody>
          <a:bodyPr lIns="0" tIns="0" rIns="0" bIns="0"/>
          <a:lstStyle>
            <a:lvl1pPr marL="0" indent="0" algn="ctr">
              <a:buNone/>
              <a:defRPr sz="1000"/>
            </a:lvl1pPr>
          </a:lstStyle>
          <a:p>
            <a:pPr lvl="0"/>
            <a:r>
              <a:rPr lang="en-US" dirty="0"/>
              <a:t>Add “Access the text alternative for slide images.”</a:t>
            </a:r>
          </a:p>
        </p:txBody>
      </p:sp>
      <p:sp>
        <p:nvSpPr>
          <p:cNvPr id="12" name="Text Placeholder 3"/>
          <p:cNvSpPr>
            <a:spLocks noGrp="1"/>
          </p:cNvSpPr>
          <p:nvPr>
            <p:ph type="body" sz="quarter" idx="17" hasCustomPrompt="1"/>
          </p:nvPr>
        </p:nvSpPr>
        <p:spPr>
          <a:xfrm>
            <a:off x="6473952" y="6705600"/>
            <a:ext cx="2670048" cy="155448"/>
          </a:xfrm>
          <a:prstGeom prst="rect">
            <a:avLst/>
          </a:prstGeom>
        </p:spPr>
        <p:txBody>
          <a:bodyPr wrap="none" lIns="0" tIns="0" rIns="45720" bIns="0"/>
          <a:lstStyle>
            <a:lvl1pPr marL="0" indent="0" algn="r">
              <a:buNone/>
              <a:defRPr sz="800">
                <a:solidFill>
                  <a:schemeClr val="bg1"/>
                </a:solidFill>
              </a:defRPr>
            </a:lvl1pPr>
          </a:lstStyle>
          <a:p>
            <a:pPr lvl="0"/>
            <a:r>
              <a:rPr lang="en-US" dirty="0"/>
              <a:t>Insert Photo Credit Here</a:t>
            </a:r>
          </a:p>
        </p:txBody>
      </p:sp>
      <p:cxnSp>
        <p:nvCxnSpPr>
          <p:cNvPr id="13" name="Straight Connector 12"/>
          <p:cNvCxnSpPr/>
          <p:nvPr userDrawn="1"/>
        </p:nvCxnSpPr>
        <p:spPr>
          <a:xfrm flipH="1" flipV="1">
            <a:off x="0" y="1254640"/>
            <a:ext cx="9144000" cy="15360"/>
          </a:xfrm>
          <a:prstGeom prst="line">
            <a:avLst/>
          </a:prstGeom>
          <a:ln w="63500" cap="flat" cmpd="tri">
            <a:solidFill>
              <a:srgbClr val="376E73"/>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60921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E290295-AA24-4A00-8719-3ACCC349991E}" type="datetime1">
              <a:rPr lang="en-US" smtClean="0"/>
              <a:t>10/18/2022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DE208-9292-45E5-B44E-E83542AB4FD9}"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C5A93DA-8B31-43E3-989C-5E7101C653E1}" type="datetime1">
              <a:rPr lang="en-US" smtClean="0"/>
              <a:t>10/18/2022</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C5BDE208-9292-45E5-B44E-E83542AB4FD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16685F5-5B67-4528-AF11-13419D1CFA87}" type="datetime1">
              <a:rPr lang="en-US" smtClean="0"/>
              <a:t>10/18/2022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DE208-9292-45E5-B44E-E83542AB4FD9}"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D50629CD-7C38-46B7-9032-E3CDE93F7A82}" type="datetime1">
              <a:rPr lang="en-US" smtClean="0"/>
              <a:t>10/18/2022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BDE208-9292-45E5-B44E-E83542AB4FD9}"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E252F25-903A-4B51-9E55-094EE1F83EEF}" type="datetime1">
              <a:rPr lang="en-US" smtClean="0"/>
              <a:t>10/18/2022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BDE208-9292-45E5-B44E-E83542AB4FD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9345A4-71A3-46FB-A9EC-A0EC4F16AB6A}" type="datetime1">
              <a:rPr lang="en-US" smtClean="0"/>
              <a:t>10/18/2022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BDE208-9292-45E5-B44E-E83542AB4FD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DD5905B-8213-46AB-9274-02DDC021CCEA}" type="datetime1">
              <a:rPr lang="en-US" smtClean="0"/>
              <a:t>10/18/2022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DE208-9292-45E5-B44E-E83542AB4FD9}"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91AF086-432C-45E5-A514-3409DF7D455D}" type="datetime1">
              <a:rPr lang="en-US" smtClean="0"/>
              <a:t>10/18/2022</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C5BDE208-9292-45E5-B44E-E83542AB4FD9}"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38AB98F-6A03-42BA-8732-9445A7BB5DCE}" type="datetime1">
              <a:rPr lang="en-US" smtClean="0"/>
              <a:t>10/18/2022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C5BDE208-9292-45E5-B44E-E83542AB4FD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nvestright.org/informed-investing/know-yourself/test-your-risk-toleranc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200400"/>
            <a:ext cx="6477000" cy="1828800"/>
          </a:xfrm>
        </p:spPr>
        <p:txBody>
          <a:bodyPr/>
          <a:lstStyle/>
          <a:p>
            <a:r>
              <a:rPr lang="en-US" dirty="0" smtClean="0"/>
              <a:t>Prepared by Dr. Charles Danso</a:t>
            </a:r>
          </a:p>
          <a:p>
            <a:r>
              <a:rPr lang="en-US" dirty="0" smtClean="0"/>
              <a:t>Financial Fitness Program </a:t>
            </a:r>
            <a:r>
              <a:rPr lang="en-US" dirty="0" smtClean="0"/>
              <a:t>(Fall </a:t>
            </a:r>
            <a:r>
              <a:rPr lang="en-US" dirty="0" smtClean="0"/>
              <a:t>2022)</a:t>
            </a:r>
          </a:p>
          <a:p>
            <a:r>
              <a:rPr lang="en-US" dirty="0" smtClean="0"/>
              <a:t>CSULA Department of Finance</a:t>
            </a:r>
            <a:endParaRPr lang="en-US" dirty="0"/>
          </a:p>
        </p:txBody>
      </p:sp>
      <p:sp>
        <p:nvSpPr>
          <p:cNvPr id="2" name="Title 1"/>
          <p:cNvSpPr>
            <a:spLocks noGrp="1"/>
          </p:cNvSpPr>
          <p:nvPr>
            <p:ph type="ctrTitle"/>
          </p:nvPr>
        </p:nvSpPr>
        <p:spPr/>
        <p:txBody>
          <a:bodyPr/>
          <a:lstStyle/>
          <a:p>
            <a:r>
              <a:rPr lang="en-US" dirty="0" smtClean="0"/>
              <a:t>Investing 2.0- Investing Strategies</a:t>
            </a:r>
            <a:endParaRPr lang="en-US" dirty="0"/>
          </a:p>
        </p:txBody>
      </p:sp>
      <p:sp>
        <p:nvSpPr>
          <p:cNvPr id="4" name="Subtitle 2"/>
          <p:cNvSpPr txBox="1">
            <a:spLocks/>
          </p:cNvSpPr>
          <p:nvPr/>
        </p:nvSpPr>
        <p:spPr>
          <a:xfrm>
            <a:off x="1447800" y="5181600"/>
            <a:ext cx="6324600" cy="990600"/>
          </a:xfrm>
          <a:prstGeom prst="rect">
            <a:avLst/>
          </a:prstGeom>
        </p:spPr>
        <p:txBody>
          <a:bodyPr>
            <a:normAutofit/>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r>
              <a:rPr lang="en-US" b="1" dirty="0" smtClean="0"/>
              <a:t>Disclaimer</a:t>
            </a:r>
            <a:r>
              <a:rPr lang="en-US" dirty="0" smtClean="0"/>
              <a:t>: </a:t>
            </a:r>
            <a:r>
              <a:rPr lang="en-US" sz="2000" dirty="0" smtClean="0"/>
              <a:t>This is for educational purposes for the Financial Fitness Program and not investment advice.</a:t>
            </a:r>
            <a:endParaRPr lang="en-US" sz="2000" dirty="0"/>
          </a:p>
        </p:txBody>
      </p:sp>
    </p:spTree>
    <p:extLst>
      <p:ext uri="{BB962C8B-B14F-4D97-AF65-F5344CB8AC3E}">
        <p14:creationId xmlns:p14="http://schemas.microsoft.com/office/powerpoint/2010/main" val="25563543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Investment Strategies</a:t>
            </a:r>
          </a:p>
        </p:txBody>
      </p:sp>
      <p:sp>
        <p:nvSpPr>
          <p:cNvPr id="3" name="Slide Number Placeholder 2"/>
          <p:cNvSpPr>
            <a:spLocks noGrp="1"/>
          </p:cNvSpPr>
          <p:nvPr>
            <p:ph type="sldNum" sz="quarter" idx="12"/>
          </p:nvPr>
        </p:nvSpPr>
        <p:spPr/>
        <p:txBody>
          <a:bodyPr/>
          <a:lstStyle/>
          <a:p>
            <a:fld id="{C5BDE208-9292-45E5-B44E-E83542AB4FD9}" type="slidenum">
              <a:rPr lang="en-US" smtClean="0"/>
              <a:t>10</a:t>
            </a:fld>
            <a:endParaRPr lang="en-US"/>
          </a:p>
        </p:txBody>
      </p:sp>
      <p:sp>
        <p:nvSpPr>
          <p:cNvPr id="4" name="Content Placeholder 3"/>
          <p:cNvSpPr>
            <a:spLocks noGrp="1"/>
          </p:cNvSpPr>
          <p:nvPr>
            <p:ph sz="quarter" idx="1"/>
          </p:nvPr>
        </p:nvSpPr>
        <p:spPr>
          <a:xfrm>
            <a:off x="914400" y="1447800"/>
            <a:ext cx="7772400" cy="5219700"/>
          </a:xfrm>
        </p:spPr>
        <p:txBody>
          <a:bodyPr>
            <a:normAutofit fontScale="85000" lnSpcReduction="20000"/>
          </a:bodyPr>
          <a:lstStyle/>
          <a:p>
            <a:r>
              <a:rPr lang="en-US" altLang="en-US" b="1" dirty="0"/>
              <a:t>SHORT-TERM </a:t>
            </a:r>
            <a:r>
              <a:rPr lang="en-US" altLang="en-US" b="1" dirty="0" smtClean="0"/>
              <a:t>ORIENTED TECHNIQUES</a:t>
            </a:r>
            <a:r>
              <a:rPr lang="en-US" altLang="en-US" b="1" dirty="0"/>
              <a:t>.</a:t>
            </a:r>
          </a:p>
          <a:p>
            <a:pPr lvl="1" indent="-344488"/>
            <a:r>
              <a:rPr lang="en-US" altLang="en-US" dirty="0"/>
              <a:t>Day </a:t>
            </a:r>
            <a:r>
              <a:rPr lang="en-US" altLang="en-US" dirty="0" smtClean="0"/>
              <a:t>Trading</a:t>
            </a:r>
            <a:r>
              <a:rPr lang="en-US" altLang="en-US" dirty="0"/>
              <a:t> </a:t>
            </a:r>
            <a:r>
              <a:rPr lang="en-US" altLang="en-US" dirty="0" smtClean="0"/>
              <a:t>(buying/Selling within a trading day)</a:t>
            </a:r>
            <a:endParaRPr lang="en-US" altLang="en-US" dirty="0"/>
          </a:p>
          <a:p>
            <a:pPr lvl="1" indent="-344488"/>
            <a:r>
              <a:rPr lang="en-US" altLang="en-US" dirty="0"/>
              <a:t>Buying </a:t>
            </a:r>
            <a:r>
              <a:rPr lang="en-US" altLang="en-US" dirty="0" smtClean="0"/>
              <a:t>on </a:t>
            </a:r>
            <a:r>
              <a:rPr lang="en-US" altLang="en-US" dirty="0"/>
              <a:t>Margin </a:t>
            </a:r>
            <a:r>
              <a:rPr lang="en-US" altLang="en-US" dirty="0" smtClean="0"/>
              <a:t>(using borrowed </a:t>
            </a:r>
            <a:r>
              <a:rPr lang="en-US" altLang="en-US" dirty="0"/>
              <a:t>money).</a:t>
            </a:r>
          </a:p>
          <a:p>
            <a:pPr lvl="1" indent="-344488"/>
            <a:r>
              <a:rPr lang="en-US" altLang="en-US" dirty="0"/>
              <a:t>Selling Short </a:t>
            </a:r>
            <a:endParaRPr lang="en-US" altLang="en-US" dirty="0" smtClean="0"/>
          </a:p>
          <a:p>
            <a:pPr lvl="2" indent="-344488"/>
            <a:r>
              <a:rPr lang="en-US" altLang="en-US" dirty="0" smtClean="0"/>
              <a:t>Borrowing stock, selling &amp; holding cash</a:t>
            </a:r>
          </a:p>
          <a:p>
            <a:pPr lvl="4" indent="-344488"/>
            <a:r>
              <a:rPr lang="en-US" altLang="en-US" dirty="0"/>
              <a:t>Return stock when bought at a lower price if </a:t>
            </a:r>
            <a:r>
              <a:rPr lang="en-US" altLang="en-US" dirty="0" smtClean="0"/>
              <a:t>stock price dips</a:t>
            </a:r>
          </a:p>
          <a:p>
            <a:pPr lvl="4" indent="-344488"/>
            <a:r>
              <a:rPr lang="en-US" altLang="en-US" dirty="0" smtClean="0"/>
              <a:t>The gain is obtained from the price sold versus the price bought after dip</a:t>
            </a:r>
            <a:endParaRPr lang="en-US" altLang="en-US" dirty="0"/>
          </a:p>
          <a:p>
            <a:pPr lvl="1" indent="-344488"/>
            <a:r>
              <a:rPr lang="en-US" altLang="en-US" dirty="0" smtClean="0"/>
              <a:t>Pair trading: Holding offsetting positions in the same assets</a:t>
            </a:r>
          </a:p>
          <a:p>
            <a:pPr lvl="1" indent="-344488"/>
            <a:r>
              <a:rPr lang="en-US" altLang="en-US" dirty="0" smtClean="0"/>
              <a:t>Trading using derivatives.</a:t>
            </a:r>
          </a:p>
          <a:p>
            <a:pPr lvl="2" indent="-344488"/>
            <a:r>
              <a:rPr lang="en-US" altLang="en-US" dirty="0" smtClean="0"/>
              <a:t>Options, Futures, </a:t>
            </a:r>
            <a:r>
              <a:rPr lang="en-US" altLang="en-US" dirty="0" err="1" smtClean="0"/>
              <a:t>etc</a:t>
            </a:r>
            <a:endParaRPr lang="en-US" altLang="en-US" dirty="0" smtClean="0"/>
          </a:p>
          <a:p>
            <a:pPr lvl="2" indent="-344488"/>
            <a:r>
              <a:rPr lang="en-US" altLang="en-US" dirty="0" smtClean="0"/>
              <a:t>Trading Options solo or combining options with underlying assets in trading strategies</a:t>
            </a:r>
            <a:endParaRPr lang="en-US" altLang="en-US" dirty="0"/>
          </a:p>
          <a:p>
            <a:pPr>
              <a:spcBef>
                <a:spcPts val="2400"/>
              </a:spcBef>
              <a:defRPr/>
            </a:pPr>
            <a:r>
              <a:rPr lang="en-US" b="1" dirty="0"/>
              <a:t>LONG-TERM </a:t>
            </a:r>
            <a:r>
              <a:rPr lang="en-US" b="1" dirty="0" smtClean="0"/>
              <a:t>ORIENTED TECHNIQUES</a:t>
            </a:r>
            <a:r>
              <a:rPr lang="en-US" b="1" dirty="0"/>
              <a:t>.</a:t>
            </a:r>
          </a:p>
          <a:p>
            <a:pPr lvl="1" indent="-347472">
              <a:defRPr/>
            </a:pPr>
            <a:r>
              <a:rPr lang="en-US" dirty="0"/>
              <a:t>Buy-and-Hold.</a:t>
            </a:r>
          </a:p>
          <a:p>
            <a:pPr lvl="1" indent="-347472">
              <a:defRPr/>
            </a:pPr>
            <a:r>
              <a:rPr lang="en-US" dirty="0"/>
              <a:t>Dollar Cost </a:t>
            </a:r>
            <a:r>
              <a:rPr lang="en-US" dirty="0" smtClean="0"/>
              <a:t>Averaging</a:t>
            </a:r>
            <a:endParaRPr lang="en-US" dirty="0"/>
          </a:p>
          <a:p>
            <a:pPr marL="0" indent="0">
              <a:buNone/>
            </a:pPr>
            <a:endParaRPr lang="en-US" dirty="0" smtClean="0"/>
          </a:p>
          <a:p>
            <a:pPr marL="0" indent="0">
              <a:buNone/>
            </a:pPr>
            <a:r>
              <a:rPr lang="en-US" dirty="0" smtClean="0"/>
              <a:t>You can trade in these strategies </a:t>
            </a:r>
            <a:r>
              <a:rPr lang="en-US" u="sng" dirty="0" smtClean="0"/>
              <a:t>actively</a:t>
            </a:r>
            <a:r>
              <a:rPr lang="en-US" dirty="0" smtClean="0"/>
              <a:t> or </a:t>
            </a:r>
            <a:r>
              <a:rPr lang="en-US" u="sng" dirty="0" smtClean="0"/>
              <a:t>passively</a:t>
            </a:r>
            <a:endParaRPr lang="en-US" u="sng" dirty="0"/>
          </a:p>
        </p:txBody>
      </p:sp>
    </p:spTree>
    <p:extLst>
      <p:ext uri="{BB962C8B-B14F-4D97-AF65-F5344CB8AC3E}">
        <p14:creationId xmlns:p14="http://schemas.microsoft.com/office/powerpoint/2010/main" val="40811438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Stocks (or Equity)</a:t>
            </a:r>
            <a:endParaRPr lang="en-US" dirty="0"/>
          </a:p>
        </p:txBody>
      </p:sp>
      <p:sp>
        <p:nvSpPr>
          <p:cNvPr id="3" name="Slide Number Placeholder 2"/>
          <p:cNvSpPr>
            <a:spLocks noGrp="1"/>
          </p:cNvSpPr>
          <p:nvPr>
            <p:ph type="sldNum" sz="quarter" idx="12"/>
          </p:nvPr>
        </p:nvSpPr>
        <p:spPr/>
        <p:txBody>
          <a:bodyPr/>
          <a:lstStyle/>
          <a:p>
            <a:fld id="{C5BDE208-9292-45E5-B44E-E83542AB4FD9}" type="slidenum">
              <a:rPr lang="en-US" smtClean="0"/>
              <a:t>11</a:t>
            </a:fld>
            <a:endParaRPr lang="en-US"/>
          </a:p>
        </p:txBody>
      </p:sp>
      <p:sp>
        <p:nvSpPr>
          <p:cNvPr id="4" name="Content Placeholder 3"/>
          <p:cNvSpPr>
            <a:spLocks noGrp="1"/>
          </p:cNvSpPr>
          <p:nvPr>
            <p:ph sz="quarter" idx="1"/>
          </p:nvPr>
        </p:nvSpPr>
        <p:spPr/>
        <p:txBody>
          <a:bodyPr>
            <a:normAutofit/>
          </a:bodyPr>
          <a:lstStyle/>
          <a:p>
            <a:pPr marL="182880" indent="0">
              <a:buNone/>
            </a:pPr>
            <a:endParaRPr lang="en-US" dirty="0"/>
          </a:p>
          <a:p>
            <a:pPr marL="182880" indent="0">
              <a:buNone/>
            </a:pPr>
            <a:r>
              <a:rPr lang="en-US" dirty="0" smtClean="0"/>
              <a:t>Some Strategies (Based on expectations): </a:t>
            </a:r>
            <a:endParaRPr lang="en-US" dirty="0"/>
          </a:p>
          <a:p>
            <a:pPr marL="182880" indent="0">
              <a:buNone/>
            </a:pPr>
            <a:r>
              <a:rPr lang="en-US" dirty="0" smtClean="0"/>
              <a:t>- Buy when you expect stock to increase, </a:t>
            </a:r>
          </a:p>
          <a:p>
            <a:pPr marL="182880" indent="0">
              <a:buNone/>
            </a:pPr>
            <a:r>
              <a:rPr lang="en-US" dirty="0" smtClean="0"/>
              <a:t>- Short stock if you expect stock to decrease to gain profits</a:t>
            </a:r>
            <a:endParaRPr lang="en-US" dirty="0"/>
          </a:p>
          <a:p>
            <a:endParaRPr lang="en-US" dirty="0"/>
          </a:p>
        </p:txBody>
      </p:sp>
    </p:spTree>
    <p:extLst>
      <p:ext uri="{BB962C8B-B14F-4D97-AF65-F5344CB8AC3E}">
        <p14:creationId xmlns:p14="http://schemas.microsoft.com/office/powerpoint/2010/main" val="10852604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Stock Trading Strategies by investment theory</a:t>
            </a:r>
            <a:endParaRPr lang="en-US" dirty="0"/>
          </a:p>
        </p:txBody>
      </p:sp>
      <p:sp>
        <p:nvSpPr>
          <p:cNvPr id="3" name="Slide Number Placeholder 2"/>
          <p:cNvSpPr>
            <a:spLocks noGrp="1"/>
          </p:cNvSpPr>
          <p:nvPr>
            <p:ph type="sldNum" sz="quarter" idx="12"/>
          </p:nvPr>
        </p:nvSpPr>
        <p:spPr/>
        <p:txBody>
          <a:bodyPr/>
          <a:lstStyle/>
          <a:p>
            <a:fld id="{C5BDE208-9292-45E5-B44E-E83542AB4FD9}" type="slidenum">
              <a:rPr lang="en-US" smtClean="0"/>
              <a:t>12</a:t>
            </a:fld>
            <a:endParaRPr lang="en-US"/>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1710981104"/>
              </p:ext>
            </p:extLst>
          </p:nvPr>
        </p:nvGraphicFramePr>
        <p:xfrm>
          <a:off x="914400" y="1447800"/>
          <a:ext cx="7772400" cy="3474720"/>
        </p:xfrm>
        <a:graphic>
          <a:graphicData uri="http://schemas.openxmlformats.org/drawingml/2006/table">
            <a:tbl>
              <a:tblPr firstRow="1" bandRow="1">
                <a:tableStyleId>{5C22544A-7EE6-4342-B048-85BDC9FD1C3A}</a:tableStyleId>
              </a:tblPr>
              <a:tblGrid>
                <a:gridCol w="1943100">
                  <a:extLst>
                    <a:ext uri="{9D8B030D-6E8A-4147-A177-3AD203B41FA5}">
                      <a16:colId xmlns:a16="http://schemas.microsoft.com/office/drawing/2014/main" val="20000"/>
                    </a:ext>
                  </a:extLst>
                </a:gridCol>
                <a:gridCol w="1943100">
                  <a:extLst>
                    <a:ext uri="{9D8B030D-6E8A-4147-A177-3AD203B41FA5}">
                      <a16:colId xmlns:a16="http://schemas.microsoft.com/office/drawing/2014/main" val="20001"/>
                    </a:ext>
                  </a:extLst>
                </a:gridCol>
                <a:gridCol w="1943100">
                  <a:extLst>
                    <a:ext uri="{9D8B030D-6E8A-4147-A177-3AD203B41FA5}">
                      <a16:colId xmlns:a16="http://schemas.microsoft.com/office/drawing/2014/main" val="20002"/>
                    </a:ext>
                  </a:extLst>
                </a:gridCol>
                <a:gridCol w="1943100">
                  <a:extLst>
                    <a:ext uri="{9D8B030D-6E8A-4147-A177-3AD203B41FA5}">
                      <a16:colId xmlns:a16="http://schemas.microsoft.com/office/drawing/2014/main" val="20003"/>
                    </a:ext>
                  </a:extLst>
                </a:gridCol>
              </a:tblGrid>
              <a:tr h="370840">
                <a:tc>
                  <a:txBody>
                    <a:bodyPr/>
                    <a:lstStyle/>
                    <a:p>
                      <a:r>
                        <a:rPr lang="en-US" dirty="0" smtClean="0"/>
                        <a:t>Technical Analyses</a:t>
                      </a:r>
                      <a:endParaRPr lang="en-US" dirty="0"/>
                    </a:p>
                  </a:txBody>
                  <a:tcPr/>
                </a:tc>
                <a:tc>
                  <a:txBody>
                    <a:bodyPr/>
                    <a:lstStyle/>
                    <a:p>
                      <a:r>
                        <a:rPr lang="en-US" dirty="0" smtClean="0"/>
                        <a:t>Fundamental</a:t>
                      </a:r>
                      <a:r>
                        <a:rPr lang="en-US" baseline="0" dirty="0" smtClean="0"/>
                        <a:t> Analyses</a:t>
                      </a:r>
                      <a:endParaRPr lang="en-US" dirty="0"/>
                    </a:p>
                  </a:txBody>
                  <a:tcPr/>
                </a:tc>
                <a:tc>
                  <a:txBody>
                    <a:bodyPr/>
                    <a:lstStyle/>
                    <a:p>
                      <a:r>
                        <a:rPr lang="en-US" dirty="0" smtClean="0"/>
                        <a:t>EMH</a:t>
                      </a:r>
                      <a:endParaRPr lang="en-US" dirty="0"/>
                    </a:p>
                  </a:txBody>
                  <a:tcPr/>
                </a:tc>
                <a:tc>
                  <a:txBody>
                    <a:bodyPr/>
                    <a:lstStyle/>
                    <a:p>
                      <a:r>
                        <a:rPr lang="en-US" dirty="0" smtClean="0"/>
                        <a:t>Behavioral</a:t>
                      </a:r>
                      <a:endParaRPr lang="en-US" dirty="0"/>
                    </a:p>
                  </a:txBody>
                  <a:tcPr/>
                </a:tc>
                <a:extLst>
                  <a:ext uri="{0D108BD9-81ED-4DB2-BD59-A6C34878D82A}">
                    <a16:rowId xmlns:a16="http://schemas.microsoft.com/office/drawing/2014/main" val="10000"/>
                  </a:ext>
                </a:extLst>
              </a:tr>
              <a:tr h="370840">
                <a:tc>
                  <a:txBody>
                    <a:bodyPr/>
                    <a:lstStyle/>
                    <a:p>
                      <a:r>
                        <a:rPr lang="en-US" dirty="0" smtClean="0"/>
                        <a:t>Odd</a:t>
                      </a:r>
                      <a:r>
                        <a:rPr lang="en-US" baseline="0" dirty="0" smtClean="0"/>
                        <a:t> Lots Trading</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P/E Effect (exception to EMH)</a:t>
                      </a:r>
                    </a:p>
                    <a:p>
                      <a:endParaRPr lang="en-US" dirty="0"/>
                    </a:p>
                  </a:txBody>
                  <a:tcPr/>
                </a:tc>
                <a:tc>
                  <a:txBody>
                    <a:bodyPr/>
                    <a:lstStyle/>
                    <a:p>
                      <a:r>
                        <a:rPr lang="en-US" dirty="0" smtClean="0"/>
                        <a:t>Dollar Cost averaging</a:t>
                      </a:r>
                      <a:endParaRPr lang="en-US" dirty="0"/>
                    </a:p>
                  </a:txBody>
                  <a:tcPr/>
                </a:tc>
                <a:tc>
                  <a:txBody>
                    <a:bodyPr/>
                    <a:lstStyle/>
                    <a:p>
                      <a:r>
                        <a:rPr lang="en-US" dirty="0" smtClean="0"/>
                        <a:t>Contrarian (or reversal)</a:t>
                      </a:r>
                      <a:endParaRPr lang="en-US" dirty="0"/>
                    </a:p>
                  </a:txBody>
                  <a:tcPr/>
                </a:tc>
                <a:extLst>
                  <a:ext uri="{0D108BD9-81ED-4DB2-BD59-A6C34878D82A}">
                    <a16:rowId xmlns:a16="http://schemas.microsoft.com/office/drawing/2014/main" val="10001"/>
                  </a:ext>
                </a:extLst>
              </a:tr>
              <a:tr h="370840">
                <a:tc>
                  <a:txBody>
                    <a:bodyPr/>
                    <a:lstStyle/>
                    <a:p>
                      <a:r>
                        <a:rPr lang="en-US" dirty="0" smtClean="0"/>
                        <a:t>Charting (resistance vs support)</a:t>
                      </a:r>
                      <a:endParaRPr lang="en-US" dirty="0"/>
                    </a:p>
                  </a:txBody>
                  <a:tcPr/>
                </a:tc>
                <a:tc>
                  <a:txBody>
                    <a:bodyPr/>
                    <a:lstStyle/>
                    <a:p>
                      <a:endParaRPr lang="en-US"/>
                    </a:p>
                  </a:txBody>
                  <a:tcPr/>
                </a:tc>
                <a:tc>
                  <a:txBody>
                    <a:bodyPr/>
                    <a:lstStyle/>
                    <a:p>
                      <a:r>
                        <a:rPr lang="en-US" dirty="0" smtClean="0"/>
                        <a:t>January Effect (</a:t>
                      </a:r>
                      <a:r>
                        <a:rPr lang="en-US" dirty="0" err="1" smtClean="0"/>
                        <a:t>exeption</a:t>
                      </a:r>
                      <a:r>
                        <a:rPr lang="en-US" dirty="0" smtClean="0"/>
                        <a:t>)</a:t>
                      </a:r>
                      <a:endParaRPr lang="en-US" dirty="0"/>
                    </a:p>
                  </a:txBody>
                  <a:tcPr/>
                </a:tc>
                <a:tc>
                  <a:txBody>
                    <a:bodyPr/>
                    <a:lstStyle/>
                    <a:p>
                      <a:r>
                        <a:rPr lang="en-US" dirty="0" smtClean="0"/>
                        <a:t>Momentum</a:t>
                      </a:r>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a:p>
                  </a:txBody>
                  <a:tcPr/>
                </a:tc>
                <a:tc>
                  <a:txBody>
                    <a:bodyPr/>
                    <a:lstStyle/>
                    <a:p>
                      <a:r>
                        <a:rPr lang="en-US" dirty="0" smtClean="0"/>
                        <a:t>Small Firm Effect (exception)</a:t>
                      </a:r>
                      <a:endParaRPr lang="en-US" dirty="0"/>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a:p>
                  </a:txBody>
                  <a:tcPr/>
                </a:tc>
                <a:tc>
                  <a:txBody>
                    <a:bodyPr/>
                    <a:lstStyle/>
                    <a:p>
                      <a:endParaRPr lang="en-US"/>
                    </a:p>
                  </a:txBody>
                  <a:tcPr/>
                </a:tc>
                <a:tc>
                  <a:txBody>
                    <a:bodyPr/>
                    <a:lstStyle/>
                    <a:p>
                      <a:r>
                        <a:rPr lang="en-US" dirty="0" smtClean="0"/>
                        <a:t>Value Line Effect (Exception)</a:t>
                      </a:r>
                      <a:endParaRPr lang="en-US" dirty="0"/>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778072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7772400" cy="838200"/>
          </a:xfrm>
        </p:spPr>
        <p:txBody>
          <a:bodyPr>
            <a:normAutofit fontScale="90000"/>
          </a:bodyPr>
          <a:lstStyle/>
          <a:p>
            <a:r>
              <a:rPr lang="en-US" dirty="0" smtClean="0"/>
              <a:t>Types of Orders (Buy/Sell) Transactions</a:t>
            </a:r>
            <a:endParaRPr lang="en-US" dirty="0"/>
          </a:p>
        </p:txBody>
      </p:sp>
      <p:sp>
        <p:nvSpPr>
          <p:cNvPr id="3" name="Slide Number Placeholder 2"/>
          <p:cNvSpPr>
            <a:spLocks noGrp="1"/>
          </p:cNvSpPr>
          <p:nvPr>
            <p:ph type="sldNum" sz="quarter" idx="12"/>
          </p:nvPr>
        </p:nvSpPr>
        <p:spPr/>
        <p:txBody>
          <a:bodyPr/>
          <a:lstStyle/>
          <a:p>
            <a:fld id="{C5BDE208-9292-45E5-B44E-E83542AB4FD9}" type="slidenum">
              <a:rPr lang="en-US" smtClean="0"/>
              <a:t>13</a:t>
            </a:fld>
            <a:endParaRPr lang="en-US"/>
          </a:p>
        </p:txBody>
      </p:sp>
      <p:sp>
        <p:nvSpPr>
          <p:cNvPr id="4" name="Content Placeholder 3"/>
          <p:cNvSpPr>
            <a:spLocks noGrp="1"/>
          </p:cNvSpPr>
          <p:nvPr>
            <p:ph sz="quarter" idx="1"/>
          </p:nvPr>
        </p:nvSpPr>
        <p:spPr>
          <a:xfrm>
            <a:off x="914400" y="1000125"/>
            <a:ext cx="7772400" cy="5476875"/>
          </a:xfrm>
        </p:spPr>
        <p:txBody>
          <a:bodyPr>
            <a:normAutofit fontScale="77500" lnSpcReduction="20000"/>
          </a:bodyPr>
          <a:lstStyle/>
          <a:p>
            <a:pPr>
              <a:defRPr/>
            </a:pPr>
            <a:r>
              <a:rPr lang="en-US" sz="2800" b="1" dirty="0"/>
              <a:t>Market order</a:t>
            </a:r>
            <a:r>
              <a:rPr lang="en-US" dirty="0"/>
              <a:t>: </a:t>
            </a:r>
            <a:endParaRPr lang="en-US" dirty="0" smtClean="0"/>
          </a:p>
          <a:p>
            <a:pPr lvl="1">
              <a:defRPr/>
            </a:pPr>
            <a:r>
              <a:rPr lang="en-US" dirty="0" smtClean="0"/>
              <a:t>Request </a:t>
            </a:r>
            <a:r>
              <a:rPr lang="en-US" dirty="0"/>
              <a:t>to buy or sell stock </a:t>
            </a:r>
            <a:r>
              <a:rPr lang="en-US" dirty="0" smtClean="0"/>
              <a:t>immediately (at market value now)</a:t>
            </a:r>
          </a:p>
          <a:p>
            <a:pPr lvl="1">
              <a:defRPr/>
            </a:pPr>
            <a:r>
              <a:rPr lang="en-US" dirty="0" smtClean="0"/>
              <a:t>Used when speed is preferred to than price </a:t>
            </a:r>
            <a:endParaRPr lang="en-US" dirty="0"/>
          </a:p>
          <a:p>
            <a:pPr>
              <a:defRPr/>
            </a:pPr>
            <a:r>
              <a:rPr lang="en-US" b="1" dirty="0"/>
              <a:t>Limit order</a:t>
            </a:r>
            <a:r>
              <a:rPr lang="en-US" dirty="0"/>
              <a:t>: </a:t>
            </a:r>
            <a:endParaRPr lang="en-US" dirty="0" smtClean="0"/>
          </a:p>
          <a:p>
            <a:pPr lvl="1">
              <a:defRPr/>
            </a:pPr>
            <a:r>
              <a:rPr lang="en-US" dirty="0" smtClean="0"/>
              <a:t>Request </a:t>
            </a:r>
            <a:r>
              <a:rPr lang="en-US" dirty="0"/>
              <a:t>to buy or sell a stock at a specified price or better</a:t>
            </a:r>
            <a:r>
              <a:rPr lang="en-US" dirty="0" smtClean="0"/>
              <a:t>.</a:t>
            </a:r>
          </a:p>
          <a:p>
            <a:pPr lvl="1">
              <a:defRPr/>
            </a:pPr>
            <a:r>
              <a:rPr lang="en-US" dirty="0" smtClean="0"/>
              <a:t>Used when price is more important than speed of trade</a:t>
            </a:r>
            <a:endParaRPr lang="en-US" dirty="0"/>
          </a:p>
          <a:p>
            <a:pPr>
              <a:defRPr/>
            </a:pPr>
            <a:r>
              <a:rPr lang="en-US" b="1" dirty="0"/>
              <a:t>Stop-loss order </a:t>
            </a:r>
            <a:r>
              <a:rPr lang="en-US" b="1" dirty="0" smtClean="0"/>
              <a:t>(or stop </a:t>
            </a:r>
            <a:r>
              <a:rPr lang="en-US" b="1" dirty="0"/>
              <a:t>order): </a:t>
            </a:r>
            <a:r>
              <a:rPr lang="en-US" dirty="0" smtClean="0"/>
              <a:t>To limit loss</a:t>
            </a:r>
          </a:p>
          <a:p>
            <a:pPr lvl="1">
              <a:defRPr/>
            </a:pPr>
            <a:r>
              <a:rPr lang="en-US" dirty="0" smtClean="0"/>
              <a:t>Request </a:t>
            </a:r>
            <a:r>
              <a:rPr lang="en-US" dirty="0"/>
              <a:t>to </a:t>
            </a:r>
            <a:r>
              <a:rPr lang="en-US" dirty="0" smtClean="0"/>
              <a:t>buy or sell </a:t>
            </a:r>
            <a:r>
              <a:rPr lang="en-US" dirty="0"/>
              <a:t>a stock </a:t>
            </a:r>
            <a:r>
              <a:rPr lang="en-US" dirty="0" smtClean="0"/>
              <a:t>after it reaches a specified price</a:t>
            </a:r>
          </a:p>
          <a:p>
            <a:pPr lvl="1">
              <a:defRPr/>
            </a:pPr>
            <a:r>
              <a:rPr lang="en-US" dirty="0" smtClean="0"/>
              <a:t>Then after that that, it trades at next chance (i.e. market order)</a:t>
            </a:r>
          </a:p>
          <a:p>
            <a:pPr lvl="1">
              <a:defRPr/>
            </a:pPr>
            <a:r>
              <a:rPr lang="en-US" dirty="0" smtClean="0"/>
              <a:t>E.g. sell a stock if it drops from $15 to $10, then sell at the market rate that exists once the price drops to $10</a:t>
            </a:r>
            <a:endParaRPr lang="en-US" dirty="0"/>
          </a:p>
          <a:p>
            <a:r>
              <a:rPr lang="en-US" b="1" dirty="0" smtClean="0"/>
              <a:t>Stop-Limit Order:</a:t>
            </a:r>
            <a:r>
              <a:rPr lang="en-US" dirty="0" smtClean="0"/>
              <a:t> Combines a Stop with a limit order</a:t>
            </a:r>
          </a:p>
          <a:p>
            <a:pPr lvl="1"/>
            <a:r>
              <a:rPr lang="en-US" dirty="0" smtClean="0"/>
              <a:t>Once a stop price is reached, converts to a limit order/price</a:t>
            </a:r>
          </a:p>
          <a:p>
            <a:pPr lvl="1"/>
            <a:r>
              <a:rPr lang="en-US" dirty="0" smtClean="0"/>
              <a:t>E.g. Stock Price is $35, a stop order is placed at $28 to sell if it reaches that price. Then a limit is placed at $24 (i.e. sell only at $24 or above)</a:t>
            </a:r>
          </a:p>
          <a:p>
            <a:r>
              <a:rPr lang="en-US" b="1" dirty="0" smtClean="0"/>
              <a:t>Trailing Stop Order:</a:t>
            </a:r>
            <a:r>
              <a:rPr lang="en-US" dirty="0" smtClean="0"/>
              <a:t> </a:t>
            </a:r>
          </a:p>
          <a:p>
            <a:pPr lvl="1"/>
            <a:r>
              <a:rPr lang="en-US" dirty="0" smtClean="0"/>
              <a:t>Similar to stop order but based on percentage change in market price</a:t>
            </a:r>
          </a:p>
          <a:p>
            <a:pPr lvl="1"/>
            <a:r>
              <a:rPr lang="en-US" dirty="0" smtClean="0"/>
              <a:t>E.g. stock is bought at $30, but a trailing stop order is placed for 20%. Therefore stock would be sold when price reduces 20% or more. Can be applied to sales</a:t>
            </a:r>
          </a:p>
          <a:p>
            <a:pPr lvl="1"/>
            <a:endParaRPr lang="en-US" b="1" dirty="0"/>
          </a:p>
          <a:p>
            <a:pPr lvl="1"/>
            <a:endParaRPr lang="en-US" dirty="0" smtClean="0"/>
          </a:p>
          <a:p>
            <a:endParaRPr lang="en-US" dirty="0"/>
          </a:p>
        </p:txBody>
      </p:sp>
    </p:spTree>
    <p:extLst>
      <p:ext uri="{BB962C8B-B14F-4D97-AF65-F5344CB8AC3E}">
        <p14:creationId xmlns:p14="http://schemas.microsoft.com/office/powerpoint/2010/main" val="28944243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Bonds (or Debt instruments) </a:t>
            </a:r>
            <a:endParaRPr lang="en-US" dirty="0"/>
          </a:p>
        </p:txBody>
      </p:sp>
      <p:sp>
        <p:nvSpPr>
          <p:cNvPr id="10" name="Slide Number Placeholder 9"/>
          <p:cNvSpPr>
            <a:spLocks noGrp="1"/>
          </p:cNvSpPr>
          <p:nvPr>
            <p:ph type="sldNum" sz="quarter" idx="12"/>
          </p:nvPr>
        </p:nvSpPr>
        <p:spPr/>
        <p:txBody>
          <a:bodyPr/>
          <a:lstStyle/>
          <a:p>
            <a:fld id="{C5BDE208-9292-45E5-B44E-E83542AB4FD9}" type="slidenum">
              <a:rPr lang="en-US" smtClean="0"/>
              <a:t>14</a:t>
            </a:fld>
            <a:endParaRPr lang="en-US"/>
          </a:p>
        </p:txBody>
      </p:sp>
      <p:sp>
        <p:nvSpPr>
          <p:cNvPr id="7" name="Content Placeholder 6"/>
          <p:cNvSpPr>
            <a:spLocks noGrp="1"/>
          </p:cNvSpPr>
          <p:nvPr>
            <p:ph sz="quarter" idx="1"/>
          </p:nvPr>
        </p:nvSpPr>
        <p:spPr>
          <a:xfrm>
            <a:off x="838200" y="1447800"/>
            <a:ext cx="7772400" cy="4800600"/>
          </a:xfrm>
        </p:spPr>
        <p:txBody>
          <a:bodyPr>
            <a:normAutofit lnSpcReduction="10000"/>
          </a:bodyPr>
          <a:lstStyle/>
          <a:p>
            <a:r>
              <a:rPr lang="en-US" dirty="0" smtClean="0"/>
              <a:t>Bond Laddering: having bonds with different maturities</a:t>
            </a:r>
          </a:p>
          <a:p>
            <a:pPr lvl="1"/>
            <a:r>
              <a:rPr lang="en-US" dirty="0" smtClean="0"/>
              <a:t>With each bond maturity, investor buys new bonds than exist in portfolio </a:t>
            </a:r>
          </a:p>
          <a:p>
            <a:r>
              <a:rPr lang="en-US" dirty="0" smtClean="0"/>
              <a:t>Tax Swap: Taking loss from a bond and a profit from another bond</a:t>
            </a:r>
          </a:p>
          <a:p>
            <a:pPr lvl="1"/>
            <a:r>
              <a:rPr lang="en-US" dirty="0" smtClean="0"/>
              <a:t>May or may not offset each other</a:t>
            </a:r>
          </a:p>
          <a:p>
            <a:r>
              <a:rPr lang="en-US" dirty="0" smtClean="0"/>
              <a:t>Barbells: owning both long &amp; short term </a:t>
            </a:r>
            <a:r>
              <a:rPr lang="en-US" dirty="0"/>
              <a:t>b</a:t>
            </a:r>
            <a:r>
              <a:rPr lang="en-US" dirty="0" smtClean="0"/>
              <a:t>onds</a:t>
            </a:r>
          </a:p>
          <a:p>
            <a:pPr lvl="1"/>
            <a:r>
              <a:rPr lang="en-US" dirty="0" smtClean="0"/>
              <a:t>Selling one set with interest rate movements</a:t>
            </a:r>
          </a:p>
          <a:p>
            <a:r>
              <a:rPr lang="en-US" dirty="0" smtClean="0"/>
              <a:t>Bullets: Used when expecting a balloon payment in the future</a:t>
            </a:r>
          </a:p>
          <a:p>
            <a:pPr lvl="1"/>
            <a:r>
              <a:rPr lang="en-US" dirty="0" smtClean="0"/>
              <a:t>Little payments in the beginning, then receive a lump sum in the future. (e.g. Zero-Coupon bonds, </a:t>
            </a:r>
            <a:r>
              <a:rPr lang="en-US" dirty="0" err="1" smtClean="0"/>
              <a:t>etc</a:t>
            </a:r>
            <a:r>
              <a:rPr lang="en-US" dirty="0" smtClean="0"/>
              <a:t>)</a:t>
            </a:r>
          </a:p>
          <a:p>
            <a:endParaRPr lang="en-US" dirty="0"/>
          </a:p>
          <a:p>
            <a:endParaRPr lang="en-US" dirty="0"/>
          </a:p>
        </p:txBody>
      </p:sp>
    </p:spTree>
    <p:extLst>
      <p:ext uri="{BB962C8B-B14F-4D97-AF65-F5344CB8AC3E}">
        <p14:creationId xmlns:p14="http://schemas.microsoft.com/office/powerpoint/2010/main" val="37214131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Indexes &amp; ETFs</a:t>
            </a:r>
          </a:p>
        </p:txBody>
      </p:sp>
      <p:sp>
        <p:nvSpPr>
          <p:cNvPr id="3" name="Slide Number Placeholder 2"/>
          <p:cNvSpPr>
            <a:spLocks noGrp="1"/>
          </p:cNvSpPr>
          <p:nvPr>
            <p:ph type="sldNum" sz="quarter" idx="12"/>
          </p:nvPr>
        </p:nvSpPr>
        <p:spPr/>
        <p:txBody>
          <a:bodyPr/>
          <a:lstStyle/>
          <a:p>
            <a:fld id="{C5BDE208-9292-45E5-B44E-E83542AB4FD9}" type="slidenum">
              <a:rPr lang="en-US" smtClean="0"/>
              <a:t>15</a:t>
            </a:fld>
            <a:endParaRPr lang="en-US"/>
          </a:p>
        </p:txBody>
      </p:sp>
      <p:sp>
        <p:nvSpPr>
          <p:cNvPr id="4" name="Content Placeholder 3"/>
          <p:cNvSpPr>
            <a:spLocks noGrp="1"/>
          </p:cNvSpPr>
          <p:nvPr>
            <p:ph sz="quarter" idx="1"/>
          </p:nvPr>
        </p:nvSpPr>
        <p:spPr>
          <a:xfrm>
            <a:off x="914400" y="1447800"/>
            <a:ext cx="7848600" cy="4800600"/>
          </a:xfrm>
        </p:spPr>
        <p:txBody>
          <a:bodyPr>
            <a:normAutofit fontScale="92500" lnSpcReduction="20000"/>
          </a:bodyPr>
          <a:lstStyle/>
          <a:p>
            <a:r>
              <a:rPr lang="en-US" dirty="0" smtClean="0"/>
              <a:t>Index: </a:t>
            </a:r>
            <a:r>
              <a:rPr lang="en-US" dirty="0"/>
              <a:t>A combination of stocks that </a:t>
            </a:r>
            <a:r>
              <a:rPr lang="en-US" dirty="0" smtClean="0"/>
              <a:t>track performances</a:t>
            </a:r>
          </a:p>
          <a:p>
            <a:pPr lvl="1"/>
            <a:r>
              <a:rPr lang="en-US" dirty="0" smtClean="0"/>
              <a:t>E.g. S&amp;P 500 Index, Dow Jones Industrial Average, Russell 3000 Index</a:t>
            </a:r>
          </a:p>
          <a:p>
            <a:pPr lvl="1"/>
            <a:r>
              <a:rPr lang="en-US" dirty="0" smtClean="0"/>
              <a:t>Usually used as benchmarks for performances</a:t>
            </a:r>
          </a:p>
          <a:p>
            <a:pPr lvl="2"/>
            <a:r>
              <a:rPr lang="en-US" dirty="0" smtClean="0"/>
              <a:t>E.g. S&amp;P500 for stocks &amp; stock portfolios</a:t>
            </a:r>
          </a:p>
          <a:p>
            <a:r>
              <a:rPr lang="en-US" dirty="0" smtClean="0"/>
              <a:t>Exchange Traded Funds (ETFs)</a:t>
            </a:r>
          </a:p>
          <a:p>
            <a:pPr lvl="1"/>
            <a:r>
              <a:rPr lang="en-US" dirty="0" smtClean="0"/>
              <a:t>A traded equity/stock modeled after an index or portfolio (combination) of stocks, or commodity</a:t>
            </a:r>
          </a:p>
          <a:p>
            <a:pPr lvl="1"/>
            <a:r>
              <a:rPr lang="en-US" dirty="0" smtClean="0"/>
              <a:t>Can be an underlying index, sector commodity, or other asset, yet will trade like a stock on a stock exchange</a:t>
            </a:r>
          </a:p>
          <a:p>
            <a:pPr lvl="1"/>
            <a:r>
              <a:rPr lang="en-US" dirty="0" smtClean="0"/>
              <a:t>They are not actively managed by professionals unlike mutual funds</a:t>
            </a:r>
          </a:p>
          <a:p>
            <a:pPr lvl="1"/>
            <a:r>
              <a:rPr lang="en-US" dirty="0" smtClean="0"/>
              <a:t>Mutual funds have most of these features, but cannot be traded the way a stock can.</a:t>
            </a:r>
            <a:endParaRPr lang="en-US" dirty="0"/>
          </a:p>
          <a:p>
            <a:pPr lvl="1"/>
            <a:endParaRPr lang="en-US" dirty="0" smtClean="0"/>
          </a:p>
          <a:p>
            <a:pPr marL="45720" indent="0">
              <a:buNone/>
            </a:pPr>
            <a:r>
              <a:rPr lang="en-US" dirty="0" smtClean="0"/>
              <a:t>Holding ETFs and indexing strategies are </a:t>
            </a:r>
            <a:r>
              <a:rPr lang="en-US" u="sng" dirty="0" smtClean="0"/>
              <a:t>Passive</a:t>
            </a:r>
            <a:r>
              <a:rPr lang="en-US" dirty="0" smtClean="0"/>
              <a:t> trading strategies</a:t>
            </a:r>
          </a:p>
        </p:txBody>
      </p:sp>
    </p:spTree>
    <p:extLst>
      <p:ext uri="{BB962C8B-B14F-4D97-AF65-F5344CB8AC3E}">
        <p14:creationId xmlns:p14="http://schemas.microsoft.com/office/powerpoint/2010/main" val="10474998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lstStyle/>
          <a:p>
            <a:r>
              <a:rPr lang="en-US" dirty="0" smtClean="0"/>
              <a:t>Derivative Assets (Contracts)</a:t>
            </a:r>
            <a:endParaRPr lang="en-US" dirty="0"/>
          </a:p>
        </p:txBody>
      </p:sp>
      <p:sp>
        <p:nvSpPr>
          <p:cNvPr id="3" name="Slide Number Placeholder 2"/>
          <p:cNvSpPr>
            <a:spLocks noGrp="1"/>
          </p:cNvSpPr>
          <p:nvPr>
            <p:ph type="sldNum" sz="quarter" idx="12"/>
          </p:nvPr>
        </p:nvSpPr>
        <p:spPr/>
        <p:txBody>
          <a:bodyPr/>
          <a:lstStyle/>
          <a:p>
            <a:fld id="{C5BDE208-9292-45E5-B44E-E83542AB4FD9}" type="slidenum">
              <a:rPr lang="en-US" smtClean="0"/>
              <a:t>16</a:t>
            </a:fld>
            <a:endParaRPr lang="en-US"/>
          </a:p>
        </p:txBody>
      </p:sp>
      <p:sp>
        <p:nvSpPr>
          <p:cNvPr id="4" name="Content Placeholder 3"/>
          <p:cNvSpPr>
            <a:spLocks noGrp="1"/>
          </p:cNvSpPr>
          <p:nvPr>
            <p:ph sz="quarter" idx="1"/>
          </p:nvPr>
        </p:nvSpPr>
        <p:spPr>
          <a:xfrm>
            <a:off x="914400" y="1143000"/>
            <a:ext cx="7772400" cy="5257800"/>
          </a:xfrm>
        </p:spPr>
        <p:txBody>
          <a:bodyPr>
            <a:normAutofit fontScale="70000" lnSpcReduction="20000"/>
          </a:bodyPr>
          <a:lstStyle/>
          <a:p>
            <a:pPr marL="0" indent="0">
              <a:buNone/>
            </a:pPr>
            <a:r>
              <a:rPr lang="en-US" dirty="0" smtClean="0"/>
              <a:t>Derivative Contracts: A contract whose value comes from the underlying asset. Since these are contracts, they are legally binding</a:t>
            </a:r>
          </a:p>
          <a:p>
            <a:r>
              <a:rPr lang="en-US" b="1" dirty="0" smtClean="0"/>
              <a:t>Options Contract: PUT or CALL</a:t>
            </a:r>
          </a:p>
          <a:p>
            <a:pPr lvl="1"/>
            <a:r>
              <a:rPr lang="en-US" dirty="0" smtClean="0"/>
              <a:t>Confers the right </a:t>
            </a:r>
            <a:r>
              <a:rPr lang="en-US" u="sng" dirty="0" smtClean="0"/>
              <a:t>BUT</a:t>
            </a:r>
            <a:r>
              <a:rPr lang="en-US" dirty="0" smtClean="0"/>
              <a:t> not obligation to buy (for CALL options) or sell (for PUT Options) the underlying asset at a given price at a point in the future.</a:t>
            </a:r>
          </a:p>
          <a:p>
            <a:pPr lvl="1"/>
            <a:r>
              <a:rPr lang="en-US" dirty="0" smtClean="0"/>
              <a:t>These are usually for financial instruments</a:t>
            </a:r>
            <a:endParaRPr lang="en-US" dirty="0"/>
          </a:p>
          <a:p>
            <a:r>
              <a:rPr lang="en-US" b="1" dirty="0"/>
              <a:t>Futures </a:t>
            </a:r>
            <a:r>
              <a:rPr lang="en-US" b="1" dirty="0" smtClean="0"/>
              <a:t>Contracts</a:t>
            </a:r>
          </a:p>
          <a:p>
            <a:pPr lvl="1"/>
            <a:r>
              <a:rPr lang="en-US" dirty="0" smtClean="0"/>
              <a:t>Obligation to buy/sell underlying asset at a given price at a specific time in the future</a:t>
            </a:r>
          </a:p>
          <a:p>
            <a:pPr lvl="1"/>
            <a:r>
              <a:rPr lang="en-US" dirty="0" smtClean="0"/>
              <a:t>Done mostly for commodities, but can exist for securities</a:t>
            </a:r>
          </a:p>
          <a:p>
            <a:pPr lvl="1"/>
            <a:r>
              <a:rPr lang="en-US" dirty="0"/>
              <a:t>Transactions are standardized in size </a:t>
            </a:r>
          </a:p>
          <a:p>
            <a:r>
              <a:rPr lang="en-US" b="1" dirty="0" smtClean="0"/>
              <a:t>Forward Contracts</a:t>
            </a:r>
          </a:p>
          <a:p>
            <a:pPr lvl="1"/>
            <a:r>
              <a:rPr lang="en-US" dirty="0" smtClean="0"/>
              <a:t>Customized between two parties to buy/sell underlying asset at a specific price at a given time in the future</a:t>
            </a:r>
          </a:p>
          <a:p>
            <a:pPr lvl="1"/>
            <a:r>
              <a:rPr lang="en-US" dirty="0" smtClean="0"/>
              <a:t>Mostly done for currencies (Forex)</a:t>
            </a:r>
          </a:p>
          <a:p>
            <a:pPr lvl="1"/>
            <a:endParaRPr lang="en-US" dirty="0"/>
          </a:p>
          <a:p>
            <a:r>
              <a:rPr lang="en-US" dirty="0" smtClean="0"/>
              <a:t>Derivative Contracts tend to be risky and complex</a:t>
            </a:r>
            <a:endParaRPr lang="en-US" dirty="0"/>
          </a:p>
          <a:p>
            <a:pPr lvl="1"/>
            <a:r>
              <a:rPr lang="en-US" dirty="0"/>
              <a:t>Usually suggested to have some experience trading </a:t>
            </a:r>
            <a:r>
              <a:rPr lang="en-US" dirty="0" smtClean="0"/>
              <a:t>in other financial instruments (that act as underlying assets) before </a:t>
            </a:r>
            <a:r>
              <a:rPr lang="en-US" dirty="0"/>
              <a:t>venturing into these areas</a:t>
            </a:r>
          </a:p>
          <a:p>
            <a:pPr lvl="1"/>
            <a:r>
              <a:rPr lang="en-US" dirty="0" smtClean="0"/>
              <a:t>You </a:t>
            </a:r>
            <a:r>
              <a:rPr lang="en-US" dirty="0"/>
              <a:t>can use Paper/Virtual Trading to </a:t>
            </a:r>
            <a:r>
              <a:rPr lang="en-US" dirty="0" smtClean="0"/>
              <a:t>get some experience first with no risk</a:t>
            </a:r>
            <a:endParaRPr lang="en-US" dirty="0"/>
          </a:p>
          <a:p>
            <a:endParaRPr lang="en-US" dirty="0"/>
          </a:p>
        </p:txBody>
      </p:sp>
    </p:spTree>
    <p:extLst>
      <p:ext uri="{BB962C8B-B14F-4D97-AF65-F5344CB8AC3E}">
        <p14:creationId xmlns:p14="http://schemas.microsoft.com/office/powerpoint/2010/main" val="13305253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7772400" cy="914400"/>
          </a:xfrm>
        </p:spPr>
        <p:txBody>
          <a:bodyPr/>
          <a:lstStyle/>
          <a:p>
            <a:r>
              <a:rPr lang="en-US" dirty="0" smtClean="0"/>
              <a:t>Options Trading Strategies</a:t>
            </a:r>
            <a:endParaRPr lang="en-US" dirty="0"/>
          </a:p>
        </p:txBody>
      </p:sp>
      <p:sp>
        <p:nvSpPr>
          <p:cNvPr id="3" name="Slide Number Placeholder 2"/>
          <p:cNvSpPr>
            <a:spLocks noGrp="1"/>
          </p:cNvSpPr>
          <p:nvPr>
            <p:ph type="sldNum" sz="quarter" idx="12"/>
          </p:nvPr>
        </p:nvSpPr>
        <p:spPr/>
        <p:txBody>
          <a:bodyPr/>
          <a:lstStyle/>
          <a:p>
            <a:fld id="{C5BDE208-9292-45E5-B44E-E83542AB4FD9}" type="slidenum">
              <a:rPr lang="en-US" smtClean="0"/>
              <a:t>17</a:t>
            </a:fld>
            <a:endParaRPr lang="en-US"/>
          </a:p>
        </p:txBody>
      </p:sp>
      <p:sp>
        <p:nvSpPr>
          <p:cNvPr id="4" name="Content Placeholder 3"/>
          <p:cNvSpPr>
            <a:spLocks noGrp="1"/>
          </p:cNvSpPr>
          <p:nvPr>
            <p:ph sz="quarter" idx="1"/>
          </p:nvPr>
        </p:nvSpPr>
        <p:spPr>
          <a:xfrm>
            <a:off x="914400" y="1066800"/>
            <a:ext cx="7772400" cy="5562600"/>
          </a:xfrm>
        </p:spPr>
        <p:txBody>
          <a:bodyPr>
            <a:normAutofit fontScale="85000" lnSpcReduction="20000"/>
          </a:bodyPr>
          <a:lstStyle/>
          <a:p>
            <a:r>
              <a:rPr lang="en-US" dirty="0" smtClean="0"/>
              <a:t>Single Option Strategies</a:t>
            </a:r>
          </a:p>
          <a:p>
            <a:pPr lvl="1"/>
            <a:r>
              <a:rPr lang="en-US" dirty="0" smtClean="0"/>
              <a:t>Purchasing or selling calls </a:t>
            </a:r>
          </a:p>
          <a:p>
            <a:pPr lvl="1"/>
            <a:r>
              <a:rPr lang="en-US" dirty="0" smtClean="0"/>
              <a:t>Purchasing or Selling Put Options</a:t>
            </a:r>
          </a:p>
          <a:p>
            <a:r>
              <a:rPr lang="en-US" dirty="0" smtClean="0"/>
              <a:t>Combination Strategies</a:t>
            </a:r>
          </a:p>
          <a:p>
            <a:pPr lvl="1"/>
            <a:r>
              <a:rPr lang="en-US" dirty="0" smtClean="0"/>
              <a:t>Covered Call: Buy underlying asset and sell call option</a:t>
            </a:r>
          </a:p>
          <a:p>
            <a:pPr lvl="1"/>
            <a:r>
              <a:rPr lang="en-US" dirty="0" smtClean="0"/>
              <a:t>Married or protective Put: Buy underlying asset and buy put options</a:t>
            </a:r>
          </a:p>
          <a:p>
            <a:pPr lvl="1"/>
            <a:r>
              <a:rPr lang="en-US" dirty="0" smtClean="0"/>
              <a:t>Straddle </a:t>
            </a:r>
            <a:r>
              <a:rPr lang="en-US" dirty="0"/>
              <a:t>(buying, i.e. long </a:t>
            </a:r>
            <a:r>
              <a:rPr lang="en-US" dirty="0" smtClean="0"/>
              <a:t>straddle </a:t>
            </a:r>
            <a:r>
              <a:rPr lang="en-US" dirty="0"/>
              <a:t>or selling, i.e. short </a:t>
            </a:r>
            <a:r>
              <a:rPr lang="en-US" dirty="0" smtClean="0"/>
              <a:t>straddle)</a:t>
            </a:r>
            <a:endParaRPr lang="en-US" dirty="0"/>
          </a:p>
          <a:p>
            <a:pPr lvl="2"/>
            <a:r>
              <a:rPr lang="en-US" dirty="0" smtClean="0"/>
              <a:t>Buying a put and a call option with same expiration &amp; strike price</a:t>
            </a:r>
          </a:p>
          <a:p>
            <a:pPr lvl="2"/>
            <a:r>
              <a:rPr lang="en-US" dirty="0" smtClean="0"/>
              <a:t>Goal is to profit regardless of the direction of the stock movement</a:t>
            </a:r>
          </a:p>
          <a:p>
            <a:pPr lvl="3"/>
            <a:r>
              <a:rPr lang="en-US" dirty="0" smtClean="0"/>
              <a:t>Profitable when price of underlying asset increases or decreases beyond cost of premium.</a:t>
            </a:r>
          </a:p>
          <a:p>
            <a:pPr lvl="1"/>
            <a:r>
              <a:rPr lang="en-US" dirty="0" smtClean="0"/>
              <a:t>Strangle (buying, i.e. long strangle or selling, i.e. short strangle)</a:t>
            </a:r>
          </a:p>
          <a:p>
            <a:pPr lvl="2"/>
            <a:r>
              <a:rPr lang="en-US" dirty="0"/>
              <a:t>Buying a put and a call option with same expiration &amp; </a:t>
            </a:r>
            <a:r>
              <a:rPr lang="en-US" b="1" u="sng" dirty="0" smtClean="0"/>
              <a:t>different</a:t>
            </a:r>
            <a:r>
              <a:rPr lang="en-US" dirty="0" smtClean="0"/>
              <a:t> strike </a:t>
            </a:r>
            <a:r>
              <a:rPr lang="en-US" dirty="0"/>
              <a:t>price</a:t>
            </a:r>
          </a:p>
          <a:p>
            <a:pPr lvl="1"/>
            <a:r>
              <a:rPr lang="en-US" dirty="0" smtClean="0"/>
              <a:t>Collar (i.e. protective put and covered call)</a:t>
            </a:r>
          </a:p>
          <a:p>
            <a:pPr lvl="2"/>
            <a:r>
              <a:rPr lang="en-US" dirty="0" smtClean="0"/>
              <a:t>If you bought underlying asset, buy a put and sell a call</a:t>
            </a:r>
          </a:p>
          <a:p>
            <a:pPr lvl="2"/>
            <a:r>
              <a:rPr lang="en-US" dirty="0" smtClean="0"/>
              <a:t>Used to prevent against large losses, but reduces large gains</a:t>
            </a:r>
          </a:p>
          <a:p>
            <a:pPr lvl="1"/>
            <a:r>
              <a:rPr lang="en-US" dirty="0" smtClean="0"/>
              <a:t>Option Spreads</a:t>
            </a:r>
            <a:r>
              <a:rPr lang="en-US" dirty="0"/>
              <a:t>: </a:t>
            </a:r>
            <a:r>
              <a:rPr lang="en-US" dirty="0" smtClean="0"/>
              <a:t>Examples include </a:t>
            </a:r>
            <a:r>
              <a:rPr lang="en-US" dirty="0"/>
              <a:t>“Bull Call Spread”, “Bear Put Spread”, </a:t>
            </a:r>
            <a:r>
              <a:rPr lang="en-US" dirty="0" smtClean="0"/>
              <a:t>“Butterfly Spreads” (combines Bull spreads with bear spreads)</a:t>
            </a:r>
          </a:p>
          <a:p>
            <a:pPr lvl="1"/>
            <a:r>
              <a:rPr lang="en-US" dirty="0" smtClean="0"/>
              <a:t>Other Strategies include, “iron Condor”, “Protective Collar”, </a:t>
            </a:r>
          </a:p>
          <a:p>
            <a:pPr lvl="1"/>
            <a:endParaRPr lang="en-US" dirty="0" smtClean="0"/>
          </a:p>
          <a:p>
            <a:endParaRPr lang="en-US" dirty="0"/>
          </a:p>
        </p:txBody>
      </p:sp>
    </p:spTree>
    <p:extLst>
      <p:ext uri="{BB962C8B-B14F-4D97-AF65-F5344CB8AC3E}">
        <p14:creationId xmlns:p14="http://schemas.microsoft.com/office/powerpoint/2010/main" val="14629018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Futures Trading Strategies</a:t>
            </a:r>
            <a:endParaRPr lang="en-US" dirty="0"/>
          </a:p>
        </p:txBody>
      </p:sp>
      <p:sp>
        <p:nvSpPr>
          <p:cNvPr id="3" name="Slide Number Placeholder 2"/>
          <p:cNvSpPr>
            <a:spLocks noGrp="1"/>
          </p:cNvSpPr>
          <p:nvPr>
            <p:ph type="sldNum" sz="quarter" idx="12"/>
          </p:nvPr>
        </p:nvSpPr>
        <p:spPr/>
        <p:txBody>
          <a:bodyPr/>
          <a:lstStyle/>
          <a:p>
            <a:fld id="{C5BDE208-9292-45E5-B44E-E83542AB4FD9}" type="slidenum">
              <a:rPr lang="en-US" smtClean="0"/>
              <a:t>18</a:t>
            </a:fld>
            <a:endParaRPr lang="en-US"/>
          </a:p>
        </p:txBody>
      </p:sp>
      <p:sp>
        <p:nvSpPr>
          <p:cNvPr id="4" name="Content Placeholder 3"/>
          <p:cNvSpPr>
            <a:spLocks noGrp="1"/>
          </p:cNvSpPr>
          <p:nvPr>
            <p:ph sz="quarter" idx="1"/>
          </p:nvPr>
        </p:nvSpPr>
        <p:spPr>
          <a:xfrm>
            <a:off x="914400" y="1600200"/>
            <a:ext cx="7772400" cy="4876800"/>
          </a:xfrm>
        </p:spPr>
        <p:txBody>
          <a:bodyPr/>
          <a:lstStyle/>
          <a:p>
            <a:r>
              <a:rPr lang="en-US" dirty="0" smtClean="0"/>
              <a:t>Taking Long position (i.e. Buying)</a:t>
            </a:r>
          </a:p>
          <a:p>
            <a:r>
              <a:rPr lang="en-US" dirty="0" smtClean="0"/>
              <a:t>Taking short position (i.e. selling)</a:t>
            </a:r>
          </a:p>
          <a:p>
            <a:r>
              <a:rPr lang="en-US" dirty="0"/>
              <a:t>Calendar Spread: Buying &amp; Selling contracts for the same underlying asset with different expiration dates</a:t>
            </a:r>
            <a:endParaRPr lang="en-US" dirty="0" smtClean="0"/>
          </a:p>
          <a:p>
            <a:pPr lvl="1"/>
            <a:r>
              <a:rPr lang="en-US" dirty="0" smtClean="0"/>
              <a:t>Bull Calendar Spread</a:t>
            </a:r>
          </a:p>
          <a:p>
            <a:pPr lvl="2"/>
            <a:r>
              <a:rPr lang="en-US" dirty="0" smtClean="0"/>
              <a:t>Long (i.e. buy) short-term contract &amp; short (i.e. sell) long-term contract</a:t>
            </a:r>
          </a:p>
          <a:p>
            <a:pPr lvl="1"/>
            <a:r>
              <a:rPr lang="en-US" dirty="0" smtClean="0"/>
              <a:t>Bear Calendar Spread</a:t>
            </a:r>
          </a:p>
          <a:p>
            <a:pPr lvl="2"/>
            <a:r>
              <a:rPr lang="en-US" dirty="0" smtClean="0"/>
              <a:t>Short (sell) the short term contract, &amp; long (buy) the long-term contract</a:t>
            </a:r>
            <a:endParaRPr lang="en-US" dirty="0"/>
          </a:p>
        </p:txBody>
      </p:sp>
    </p:spTree>
    <p:extLst>
      <p:ext uri="{BB962C8B-B14F-4D97-AF65-F5344CB8AC3E}">
        <p14:creationId xmlns:p14="http://schemas.microsoft.com/office/powerpoint/2010/main" val="8127776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228600"/>
            <a:ext cx="7772400" cy="838200"/>
          </a:xfrm>
        </p:spPr>
        <p:txBody>
          <a:bodyPr>
            <a:normAutofit fontScale="90000"/>
          </a:bodyPr>
          <a:lstStyle/>
          <a:p>
            <a:r>
              <a:rPr lang="en-US" dirty="0"/>
              <a:t>Investment Portfolio &amp; Diversification</a:t>
            </a:r>
          </a:p>
        </p:txBody>
      </p:sp>
      <p:sp>
        <p:nvSpPr>
          <p:cNvPr id="5" name="Slide Number Placeholder 4"/>
          <p:cNvSpPr>
            <a:spLocks noGrp="1"/>
          </p:cNvSpPr>
          <p:nvPr>
            <p:ph type="sldNum" sz="quarter" idx="12"/>
          </p:nvPr>
        </p:nvSpPr>
        <p:spPr/>
        <p:txBody>
          <a:bodyPr/>
          <a:lstStyle/>
          <a:p>
            <a:fld id="{C5BDE208-9292-45E5-B44E-E83542AB4FD9}" type="slidenum">
              <a:rPr lang="en-US" smtClean="0"/>
              <a:t>19</a:t>
            </a:fld>
            <a:endParaRPr lang="en-US"/>
          </a:p>
        </p:txBody>
      </p:sp>
      <p:sp>
        <p:nvSpPr>
          <p:cNvPr id="9" name="Content Placeholder 8"/>
          <p:cNvSpPr>
            <a:spLocks noGrp="1"/>
          </p:cNvSpPr>
          <p:nvPr>
            <p:ph sz="quarter" idx="1"/>
          </p:nvPr>
        </p:nvSpPr>
        <p:spPr>
          <a:xfrm>
            <a:off x="914400" y="1143000"/>
            <a:ext cx="7772400" cy="5334000"/>
          </a:xfrm>
        </p:spPr>
        <p:txBody>
          <a:bodyPr>
            <a:normAutofit fontScale="85000" lnSpcReduction="20000"/>
          </a:bodyPr>
          <a:lstStyle/>
          <a:p>
            <a:r>
              <a:rPr lang="en-US" b="1" dirty="0"/>
              <a:t>Portfolio: </a:t>
            </a:r>
            <a:r>
              <a:rPr lang="en-US" dirty="0"/>
              <a:t>Combination of financial </a:t>
            </a:r>
            <a:r>
              <a:rPr lang="en-US" dirty="0" smtClean="0"/>
              <a:t>investments</a:t>
            </a:r>
          </a:p>
          <a:p>
            <a:pPr lvl="1"/>
            <a:r>
              <a:rPr lang="en-US" b="1" dirty="0" smtClean="0"/>
              <a:t>Provides Diversification</a:t>
            </a:r>
            <a:r>
              <a:rPr lang="en-US" b="1" dirty="0"/>
              <a:t>:</a:t>
            </a:r>
            <a:r>
              <a:rPr lang="en-US" dirty="0"/>
              <a:t> </a:t>
            </a:r>
            <a:endParaRPr lang="en-US" dirty="0" smtClean="0"/>
          </a:p>
          <a:p>
            <a:pPr lvl="1"/>
            <a:r>
              <a:rPr lang="en-US" dirty="0" smtClean="0"/>
              <a:t>Having </a:t>
            </a:r>
            <a:r>
              <a:rPr lang="en-US" dirty="0"/>
              <a:t>different investments so your risk is not concentrated in one type of investment or asset.</a:t>
            </a:r>
          </a:p>
          <a:p>
            <a:pPr lvl="1"/>
            <a:r>
              <a:rPr lang="en-US" dirty="0"/>
              <a:t>Reduces overall risk in a portfolio over time</a:t>
            </a:r>
          </a:p>
          <a:p>
            <a:r>
              <a:rPr lang="en-US" dirty="0" smtClean="0"/>
              <a:t>Stock </a:t>
            </a:r>
            <a:r>
              <a:rPr lang="en-US" dirty="0"/>
              <a:t>Portfolio</a:t>
            </a:r>
          </a:p>
          <a:p>
            <a:pPr lvl="2"/>
            <a:r>
              <a:rPr lang="en-US" dirty="0"/>
              <a:t>Combination of different stocks ONLY</a:t>
            </a:r>
          </a:p>
          <a:p>
            <a:pPr lvl="2"/>
            <a:r>
              <a:rPr lang="en-US" dirty="0"/>
              <a:t>Reduces risk exposure to one or few stocks</a:t>
            </a:r>
          </a:p>
          <a:p>
            <a:r>
              <a:rPr lang="en-US" dirty="0"/>
              <a:t>Bond Portfolio</a:t>
            </a:r>
          </a:p>
          <a:p>
            <a:pPr marL="914400" lvl="1" indent="-457200"/>
            <a:r>
              <a:rPr lang="en-US" dirty="0"/>
              <a:t>Combination of different bonds ONLY</a:t>
            </a:r>
          </a:p>
          <a:p>
            <a:pPr marL="914400" lvl="1" indent="-457200"/>
            <a:r>
              <a:rPr lang="en-US" dirty="0"/>
              <a:t>Reduces risk exposure to one or few stocks</a:t>
            </a:r>
          </a:p>
          <a:p>
            <a:r>
              <a:rPr lang="en-US" dirty="0"/>
              <a:t>Investment Portfolio</a:t>
            </a:r>
          </a:p>
          <a:p>
            <a:pPr lvl="1"/>
            <a:r>
              <a:rPr lang="en-US" dirty="0"/>
              <a:t>Combination of different investments such as stocks ,bonds, options</a:t>
            </a:r>
          </a:p>
          <a:p>
            <a:pPr lvl="1"/>
            <a:r>
              <a:rPr lang="en-US" dirty="0"/>
              <a:t>Reduces risk exposure to one or few types of assets</a:t>
            </a:r>
          </a:p>
          <a:p>
            <a:endParaRPr lang="en-US" dirty="0" smtClean="0"/>
          </a:p>
          <a:p>
            <a:r>
              <a:rPr lang="en-US" dirty="0" smtClean="0"/>
              <a:t>Note: Diversification does not allow highest return possible for a single asset. However, risks are spread among assets not correlated. </a:t>
            </a:r>
            <a:endParaRPr lang="en-US" dirty="0"/>
          </a:p>
          <a:p>
            <a:endParaRPr lang="en-US" dirty="0"/>
          </a:p>
        </p:txBody>
      </p:sp>
    </p:spTree>
    <p:extLst>
      <p:ext uri="{BB962C8B-B14F-4D97-AF65-F5344CB8AC3E}">
        <p14:creationId xmlns:p14="http://schemas.microsoft.com/office/powerpoint/2010/main" val="1100326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9150" y="160338"/>
            <a:ext cx="7772400" cy="944562"/>
          </a:xfrm>
        </p:spPr>
        <p:txBody>
          <a:bodyPr>
            <a:normAutofit/>
          </a:bodyPr>
          <a:lstStyle/>
          <a:p>
            <a:r>
              <a:rPr lang="en-US" dirty="0" smtClean="0"/>
              <a:t>What Is Your Reason for Investing</a:t>
            </a:r>
            <a:endParaRPr lang="en-US" dirty="0"/>
          </a:p>
        </p:txBody>
      </p:sp>
      <p:sp>
        <p:nvSpPr>
          <p:cNvPr id="3" name="Content Placeholder 2"/>
          <p:cNvSpPr>
            <a:spLocks noGrp="1"/>
          </p:cNvSpPr>
          <p:nvPr>
            <p:ph sz="quarter" idx="1"/>
          </p:nvPr>
        </p:nvSpPr>
        <p:spPr>
          <a:xfrm>
            <a:off x="914400" y="1142999"/>
            <a:ext cx="7772400" cy="5524501"/>
          </a:xfrm>
        </p:spPr>
        <p:txBody>
          <a:bodyPr>
            <a:normAutofit/>
          </a:bodyPr>
          <a:lstStyle/>
          <a:p>
            <a:r>
              <a:rPr lang="en-US" dirty="0" smtClean="0"/>
              <a:t>Retirement</a:t>
            </a:r>
          </a:p>
          <a:p>
            <a:r>
              <a:rPr lang="en-US" dirty="0" smtClean="0"/>
              <a:t>Purchase Goal</a:t>
            </a:r>
          </a:p>
          <a:p>
            <a:r>
              <a:rPr lang="en-US" dirty="0" smtClean="0"/>
              <a:t>Job</a:t>
            </a:r>
          </a:p>
          <a:p>
            <a:r>
              <a:rPr lang="en-US" dirty="0" smtClean="0"/>
              <a:t>Income Replacement </a:t>
            </a:r>
          </a:p>
          <a:p>
            <a:r>
              <a:rPr lang="en-US" dirty="0" smtClean="0"/>
              <a:t>Income supplement</a:t>
            </a:r>
          </a:p>
          <a:p>
            <a:r>
              <a:rPr lang="en-US" dirty="0" smtClean="0"/>
              <a:t>Target purchases</a:t>
            </a:r>
          </a:p>
          <a:p>
            <a:r>
              <a:rPr lang="en-US" dirty="0" smtClean="0"/>
              <a:t>Savings (education goals, health accounts)</a:t>
            </a:r>
            <a:endParaRPr lang="en-US" dirty="0"/>
          </a:p>
          <a:p>
            <a:endParaRPr lang="en-US" dirty="0" smtClean="0"/>
          </a:p>
          <a:p>
            <a:endParaRPr lang="en-US" dirty="0"/>
          </a:p>
          <a:p>
            <a:r>
              <a:rPr lang="en-US" dirty="0" smtClean="0"/>
              <a:t>Investing out of </a:t>
            </a:r>
            <a:r>
              <a:rPr lang="en-US" b="1" u="sng" dirty="0" smtClean="0"/>
              <a:t>DESPERATION</a:t>
            </a:r>
            <a:r>
              <a:rPr lang="en-US" dirty="0" smtClean="0"/>
              <a:t> is not advisable.</a:t>
            </a:r>
          </a:p>
        </p:txBody>
      </p:sp>
      <p:sp>
        <p:nvSpPr>
          <p:cNvPr id="4" name="Slide Number Placeholder 3"/>
          <p:cNvSpPr>
            <a:spLocks noGrp="1"/>
          </p:cNvSpPr>
          <p:nvPr>
            <p:ph type="sldNum" sz="quarter" idx="12"/>
          </p:nvPr>
        </p:nvSpPr>
        <p:spPr/>
        <p:txBody>
          <a:bodyPr/>
          <a:lstStyle/>
          <a:p>
            <a:fld id="{C5BDE208-9292-45E5-B44E-E83542AB4FD9}" type="slidenum">
              <a:rPr lang="en-US" smtClean="0"/>
              <a:t>2</a:t>
            </a:fld>
            <a:endParaRPr lang="en-US"/>
          </a:p>
        </p:txBody>
      </p:sp>
    </p:spTree>
    <p:extLst>
      <p:ext uri="{BB962C8B-B14F-4D97-AF65-F5344CB8AC3E}">
        <p14:creationId xmlns:p14="http://schemas.microsoft.com/office/powerpoint/2010/main" val="16993737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Mutual Fund Investment Strategies</a:t>
            </a:r>
            <a:endParaRPr lang="en-US" dirty="0"/>
          </a:p>
        </p:txBody>
      </p:sp>
      <p:sp>
        <p:nvSpPr>
          <p:cNvPr id="3" name="Slide Number Placeholder 2"/>
          <p:cNvSpPr>
            <a:spLocks noGrp="1"/>
          </p:cNvSpPr>
          <p:nvPr>
            <p:ph type="sldNum" sz="quarter" idx="12"/>
          </p:nvPr>
        </p:nvSpPr>
        <p:spPr/>
        <p:txBody>
          <a:bodyPr/>
          <a:lstStyle/>
          <a:p>
            <a:fld id="{C5BDE208-9292-45E5-B44E-E83542AB4FD9}" type="slidenum">
              <a:rPr lang="en-US" smtClean="0"/>
              <a:t>20</a:t>
            </a:fld>
            <a:endParaRPr lang="en-US"/>
          </a:p>
        </p:txBody>
      </p:sp>
      <p:sp>
        <p:nvSpPr>
          <p:cNvPr id="4" name="Content Placeholder 3"/>
          <p:cNvSpPr>
            <a:spLocks noGrp="1"/>
          </p:cNvSpPr>
          <p:nvPr>
            <p:ph sz="quarter" idx="1"/>
          </p:nvPr>
        </p:nvSpPr>
        <p:spPr>
          <a:xfrm>
            <a:off x="762000" y="1447800"/>
            <a:ext cx="8153400" cy="4572000"/>
          </a:xfrm>
        </p:spPr>
        <p:txBody>
          <a:bodyPr>
            <a:normAutofit fontScale="92500"/>
          </a:bodyPr>
          <a:lstStyle/>
          <a:p>
            <a:r>
              <a:rPr lang="en-US" dirty="0" smtClean="0"/>
              <a:t>Indexing: </a:t>
            </a:r>
          </a:p>
          <a:p>
            <a:pPr lvl="1"/>
            <a:r>
              <a:rPr lang="en-US" dirty="0" smtClean="0"/>
              <a:t>Funds that follow indexes</a:t>
            </a:r>
          </a:p>
          <a:p>
            <a:r>
              <a:rPr lang="en-US" dirty="0" smtClean="0"/>
              <a:t>Style Investing: Funds that follow investment styles</a:t>
            </a:r>
          </a:p>
          <a:p>
            <a:pPr lvl="1"/>
            <a:r>
              <a:rPr lang="en-US" dirty="0" smtClean="0"/>
              <a:t>Aggressive</a:t>
            </a:r>
          </a:p>
          <a:p>
            <a:pPr lvl="1"/>
            <a:r>
              <a:rPr lang="en-US" dirty="0" smtClean="0"/>
              <a:t>Growth</a:t>
            </a:r>
          </a:p>
          <a:p>
            <a:pPr lvl="1"/>
            <a:r>
              <a:rPr lang="en-US" dirty="0" smtClean="0"/>
              <a:t>Midsize</a:t>
            </a:r>
          </a:p>
          <a:p>
            <a:r>
              <a:rPr lang="en-US" dirty="0" smtClean="0"/>
              <a:t>Exchange Traded Funds (ETFs): May follow a stocks, or commodities</a:t>
            </a:r>
          </a:p>
          <a:p>
            <a:r>
              <a:rPr lang="en-US" dirty="0" smtClean="0"/>
              <a:t>Focus investing: Funds have a specific focus</a:t>
            </a:r>
          </a:p>
          <a:p>
            <a:pPr lvl="1"/>
            <a:r>
              <a:rPr lang="en-US" dirty="0" smtClean="0"/>
              <a:t>Sector funds</a:t>
            </a:r>
          </a:p>
          <a:p>
            <a:pPr lvl="1"/>
            <a:r>
              <a:rPr lang="en-US" dirty="0" smtClean="0"/>
              <a:t>ESG (responsible or ethical) Funds</a:t>
            </a:r>
          </a:p>
          <a:p>
            <a:pPr lvl="1"/>
            <a:r>
              <a:rPr lang="en-US" dirty="0" smtClean="0"/>
              <a:t>Emerging Market Funds</a:t>
            </a:r>
            <a:endParaRPr lang="en-US" dirty="0"/>
          </a:p>
        </p:txBody>
      </p:sp>
    </p:spTree>
    <p:extLst>
      <p:ext uri="{BB962C8B-B14F-4D97-AF65-F5344CB8AC3E}">
        <p14:creationId xmlns:p14="http://schemas.microsoft.com/office/powerpoint/2010/main" val="22107832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 </a:t>
            </a:r>
            <a:r>
              <a:rPr lang="en-US" dirty="0"/>
              <a:t>Estate </a:t>
            </a:r>
            <a:r>
              <a:rPr lang="en-US" dirty="0" smtClean="0"/>
              <a:t>Investment Strategy</a:t>
            </a:r>
            <a:endParaRPr lang="en-US" dirty="0"/>
          </a:p>
        </p:txBody>
      </p:sp>
      <p:sp>
        <p:nvSpPr>
          <p:cNvPr id="10" name="Text Placeholder 9"/>
          <p:cNvSpPr>
            <a:spLocks noGrp="1"/>
          </p:cNvSpPr>
          <p:nvPr>
            <p:ph type="body" idx="1"/>
          </p:nvPr>
        </p:nvSpPr>
        <p:spPr/>
        <p:txBody>
          <a:bodyPr/>
          <a:lstStyle/>
          <a:p>
            <a:r>
              <a:rPr lang="en-US" dirty="0" smtClean="0"/>
              <a:t>Direct Real Estate	</a:t>
            </a:r>
            <a:endParaRPr lang="en-US" dirty="0"/>
          </a:p>
        </p:txBody>
      </p:sp>
      <p:sp>
        <p:nvSpPr>
          <p:cNvPr id="12" name="Text Placeholder 11"/>
          <p:cNvSpPr>
            <a:spLocks noGrp="1"/>
          </p:cNvSpPr>
          <p:nvPr>
            <p:ph type="body" sz="half" idx="3"/>
          </p:nvPr>
        </p:nvSpPr>
        <p:spPr>
          <a:xfrm>
            <a:off x="4572000" y="1447800"/>
            <a:ext cx="4114800" cy="762000"/>
          </a:xfrm>
        </p:spPr>
        <p:txBody>
          <a:bodyPr/>
          <a:lstStyle/>
          <a:p>
            <a:r>
              <a:rPr lang="en-US" dirty="0" smtClean="0"/>
              <a:t>Indirect Real Estate</a:t>
            </a:r>
            <a:endParaRPr lang="en-US" dirty="0"/>
          </a:p>
        </p:txBody>
      </p:sp>
      <p:sp>
        <p:nvSpPr>
          <p:cNvPr id="5" name="Slide Number Placeholder 4"/>
          <p:cNvSpPr>
            <a:spLocks noGrp="1"/>
          </p:cNvSpPr>
          <p:nvPr>
            <p:ph type="sldNum" sz="quarter" idx="12"/>
          </p:nvPr>
        </p:nvSpPr>
        <p:spPr/>
        <p:txBody>
          <a:bodyPr/>
          <a:lstStyle/>
          <a:p>
            <a:fld id="{C5BDE208-9292-45E5-B44E-E83542AB4FD9}" type="slidenum">
              <a:rPr lang="en-US" smtClean="0"/>
              <a:t>21</a:t>
            </a:fld>
            <a:endParaRPr lang="en-US"/>
          </a:p>
        </p:txBody>
      </p:sp>
      <p:sp>
        <p:nvSpPr>
          <p:cNvPr id="11" name="Content Placeholder 10"/>
          <p:cNvSpPr>
            <a:spLocks noGrp="1"/>
          </p:cNvSpPr>
          <p:nvPr>
            <p:ph sz="half" idx="2"/>
          </p:nvPr>
        </p:nvSpPr>
        <p:spPr>
          <a:xfrm>
            <a:off x="914400" y="2247900"/>
            <a:ext cx="3200400" cy="2476500"/>
          </a:xfrm>
        </p:spPr>
        <p:txBody>
          <a:bodyPr/>
          <a:lstStyle/>
          <a:p>
            <a:pPr marL="0" indent="-73152">
              <a:lnSpc>
                <a:spcPct val="90000"/>
              </a:lnSpc>
              <a:spcBef>
                <a:spcPts val="0"/>
              </a:spcBef>
              <a:spcAft>
                <a:spcPts val="400"/>
              </a:spcAft>
              <a:buNone/>
              <a:defRPr/>
            </a:pPr>
            <a:r>
              <a:rPr lang="en-US" sz="2200" dirty="0"/>
              <a:t>The investor holds legal title to the property.</a:t>
            </a:r>
          </a:p>
          <a:p>
            <a:pPr lvl="1">
              <a:lnSpc>
                <a:spcPct val="90000"/>
              </a:lnSpc>
              <a:spcBef>
                <a:spcPts val="0"/>
              </a:spcBef>
              <a:spcAft>
                <a:spcPts val="400"/>
              </a:spcAft>
              <a:buSzPct val="100000"/>
              <a:defRPr/>
            </a:pPr>
            <a:r>
              <a:rPr lang="en-US" sz="2200" dirty="0"/>
              <a:t>Single-family dwellings.</a:t>
            </a:r>
          </a:p>
          <a:p>
            <a:pPr lvl="1">
              <a:lnSpc>
                <a:spcPct val="90000"/>
              </a:lnSpc>
              <a:spcBef>
                <a:spcPts val="0"/>
              </a:spcBef>
              <a:spcAft>
                <a:spcPts val="400"/>
              </a:spcAft>
              <a:buSzPct val="100000"/>
              <a:defRPr/>
            </a:pPr>
            <a:r>
              <a:rPr lang="en-US" sz="2200" dirty="0"/>
              <a:t>Duplexes.</a:t>
            </a:r>
          </a:p>
          <a:p>
            <a:pPr lvl="1">
              <a:lnSpc>
                <a:spcPct val="90000"/>
              </a:lnSpc>
              <a:spcBef>
                <a:spcPts val="0"/>
              </a:spcBef>
              <a:spcAft>
                <a:spcPts val="400"/>
              </a:spcAft>
              <a:buSzPct val="100000"/>
              <a:defRPr/>
            </a:pPr>
            <a:r>
              <a:rPr lang="en-US" sz="2200" dirty="0"/>
              <a:t>Apartments.</a:t>
            </a:r>
          </a:p>
          <a:p>
            <a:pPr lvl="1">
              <a:lnSpc>
                <a:spcPct val="90000"/>
              </a:lnSpc>
              <a:spcBef>
                <a:spcPts val="0"/>
              </a:spcBef>
              <a:spcAft>
                <a:spcPts val="400"/>
              </a:spcAft>
              <a:buSzPct val="100000"/>
              <a:defRPr/>
            </a:pPr>
            <a:r>
              <a:rPr lang="en-US" sz="2200" dirty="0"/>
              <a:t>Land.</a:t>
            </a:r>
          </a:p>
          <a:p>
            <a:pPr lvl="1">
              <a:lnSpc>
                <a:spcPct val="90000"/>
              </a:lnSpc>
              <a:spcBef>
                <a:spcPts val="0"/>
              </a:spcBef>
              <a:spcAft>
                <a:spcPts val="400"/>
              </a:spcAft>
              <a:buSzPct val="100000"/>
              <a:defRPr/>
            </a:pPr>
            <a:r>
              <a:rPr lang="en-US" sz="2200" dirty="0"/>
              <a:t>Commercial property</a:t>
            </a:r>
            <a:r>
              <a:rPr lang="en-US" sz="2200" dirty="0" smtClean="0"/>
              <a:t>.</a:t>
            </a:r>
            <a:endParaRPr lang="en-US" sz="2200" dirty="0"/>
          </a:p>
        </p:txBody>
      </p:sp>
      <p:sp>
        <p:nvSpPr>
          <p:cNvPr id="13" name="Content Placeholder 12"/>
          <p:cNvSpPr>
            <a:spLocks noGrp="1"/>
          </p:cNvSpPr>
          <p:nvPr>
            <p:ph sz="half" idx="4"/>
          </p:nvPr>
        </p:nvSpPr>
        <p:spPr>
          <a:xfrm>
            <a:off x="4495800" y="2247900"/>
            <a:ext cx="4191000" cy="2628900"/>
          </a:xfrm>
        </p:spPr>
        <p:txBody>
          <a:bodyPr>
            <a:normAutofit/>
          </a:bodyPr>
          <a:lstStyle/>
          <a:p>
            <a:pPr marL="0" indent="-73152">
              <a:lnSpc>
                <a:spcPct val="90000"/>
              </a:lnSpc>
              <a:spcBef>
                <a:spcPts val="0"/>
              </a:spcBef>
              <a:spcAft>
                <a:spcPts val="400"/>
              </a:spcAft>
              <a:buNone/>
              <a:defRPr/>
            </a:pPr>
            <a:r>
              <a:rPr lang="en-US" sz="2200" dirty="0"/>
              <a:t>I</a:t>
            </a:r>
            <a:r>
              <a:rPr lang="en-US" sz="2200" dirty="0" smtClean="0"/>
              <a:t>nvestor </a:t>
            </a:r>
            <a:r>
              <a:rPr lang="en-US" sz="2200" dirty="0"/>
              <a:t>appoints </a:t>
            </a:r>
            <a:r>
              <a:rPr lang="en-US" sz="2200" dirty="0" smtClean="0"/>
              <a:t>a trustee </a:t>
            </a:r>
            <a:r>
              <a:rPr lang="en-US" sz="2200" dirty="0"/>
              <a:t>who holds legal title on behalf of all investors in the group.</a:t>
            </a:r>
          </a:p>
          <a:p>
            <a:pPr lvl="1">
              <a:lnSpc>
                <a:spcPct val="90000"/>
              </a:lnSpc>
              <a:spcBef>
                <a:spcPts val="0"/>
              </a:spcBef>
              <a:spcAft>
                <a:spcPts val="400"/>
              </a:spcAft>
              <a:buSzPct val="100000"/>
              <a:defRPr/>
            </a:pPr>
            <a:r>
              <a:rPr lang="en-US" sz="2200" dirty="0"/>
              <a:t>Limited partnerships </a:t>
            </a:r>
            <a:endParaRPr lang="en-US" sz="2200" dirty="0" smtClean="0"/>
          </a:p>
          <a:p>
            <a:pPr lvl="1">
              <a:lnSpc>
                <a:spcPct val="90000"/>
              </a:lnSpc>
              <a:spcBef>
                <a:spcPts val="0"/>
              </a:spcBef>
              <a:spcAft>
                <a:spcPts val="400"/>
              </a:spcAft>
              <a:buSzPct val="100000"/>
              <a:defRPr/>
            </a:pPr>
            <a:r>
              <a:rPr lang="en-US" sz="2200" dirty="0" smtClean="0"/>
              <a:t>Syndicates</a:t>
            </a:r>
            <a:r>
              <a:rPr lang="en-US" sz="2200" dirty="0"/>
              <a:t>.</a:t>
            </a:r>
          </a:p>
          <a:p>
            <a:pPr lvl="1">
              <a:lnSpc>
                <a:spcPct val="90000"/>
              </a:lnSpc>
              <a:spcBef>
                <a:spcPts val="0"/>
              </a:spcBef>
              <a:spcAft>
                <a:spcPts val="400"/>
              </a:spcAft>
              <a:buSzPct val="100000"/>
              <a:defRPr/>
            </a:pPr>
            <a:r>
              <a:rPr lang="en-US" sz="2200" dirty="0"/>
              <a:t>Real estate investment trusts.</a:t>
            </a:r>
          </a:p>
          <a:p>
            <a:pPr lvl="1">
              <a:lnSpc>
                <a:spcPct val="90000"/>
              </a:lnSpc>
              <a:spcBef>
                <a:spcPts val="0"/>
              </a:spcBef>
              <a:spcAft>
                <a:spcPts val="400"/>
              </a:spcAft>
              <a:buSzPct val="100000"/>
              <a:defRPr/>
            </a:pPr>
            <a:r>
              <a:rPr lang="en-US" sz="2200" dirty="0"/>
              <a:t>Mortgages and mortgage pools.</a:t>
            </a:r>
          </a:p>
          <a:p>
            <a:endParaRPr lang="en-US" dirty="0"/>
          </a:p>
        </p:txBody>
      </p:sp>
    </p:spTree>
    <p:extLst>
      <p:ext uri="{BB962C8B-B14F-4D97-AF65-F5344CB8AC3E}">
        <p14:creationId xmlns:p14="http://schemas.microsoft.com/office/powerpoint/2010/main" val="16536534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 Implication of Trading</a:t>
            </a:r>
            <a:endParaRPr lang="en-US" dirty="0"/>
          </a:p>
        </p:txBody>
      </p:sp>
      <p:sp>
        <p:nvSpPr>
          <p:cNvPr id="3" name="Text Placeholder 2"/>
          <p:cNvSpPr>
            <a:spLocks noGrp="1"/>
          </p:cNvSpPr>
          <p:nvPr>
            <p:ph type="body" idx="1"/>
          </p:nvPr>
        </p:nvSpPr>
        <p:spPr/>
        <p:txBody>
          <a:bodyPr/>
          <a:lstStyle/>
          <a:p>
            <a:r>
              <a:rPr lang="en-US" dirty="0" smtClean="0"/>
              <a:t>Short-Term Capital Gains</a:t>
            </a:r>
            <a:endParaRPr lang="en-US" dirty="0"/>
          </a:p>
        </p:txBody>
      </p:sp>
      <p:sp>
        <p:nvSpPr>
          <p:cNvPr id="4" name="Text Placeholder 3"/>
          <p:cNvSpPr>
            <a:spLocks noGrp="1"/>
          </p:cNvSpPr>
          <p:nvPr>
            <p:ph type="body" sz="half" idx="3"/>
          </p:nvPr>
        </p:nvSpPr>
        <p:spPr/>
        <p:txBody>
          <a:bodyPr/>
          <a:lstStyle/>
          <a:p>
            <a:r>
              <a:rPr lang="en-US" dirty="0" smtClean="0"/>
              <a:t>Long-Term Capital Gains</a:t>
            </a:r>
            <a:endParaRPr lang="en-US" dirty="0"/>
          </a:p>
        </p:txBody>
      </p:sp>
      <p:sp>
        <p:nvSpPr>
          <p:cNvPr id="5" name="Slide Number Placeholder 4"/>
          <p:cNvSpPr>
            <a:spLocks noGrp="1"/>
          </p:cNvSpPr>
          <p:nvPr>
            <p:ph type="sldNum" sz="quarter" idx="12"/>
          </p:nvPr>
        </p:nvSpPr>
        <p:spPr/>
        <p:txBody>
          <a:bodyPr/>
          <a:lstStyle/>
          <a:p>
            <a:fld id="{C5BDE208-9292-45E5-B44E-E83542AB4FD9}" type="slidenum">
              <a:rPr lang="en-US" smtClean="0"/>
              <a:t>22</a:t>
            </a:fld>
            <a:endParaRPr lang="en-US"/>
          </a:p>
        </p:txBody>
      </p:sp>
      <p:sp>
        <p:nvSpPr>
          <p:cNvPr id="6" name="Content Placeholder 5"/>
          <p:cNvSpPr>
            <a:spLocks noGrp="1"/>
          </p:cNvSpPr>
          <p:nvPr>
            <p:ph sz="half" idx="2"/>
          </p:nvPr>
        </p:nvSpPr>
        <p:spPr/>
        <p:txBody>
          <a:bodyPr/>
          <a:lstStyle/>
          <a:p>
            <a:r>
              <a:rPr lang="en-US" dirty="0" smtClean="0"/>
              <a:t>Stocks held less than a year (ordinary income tax rate)</a:t>
            </a:r>
            <a:endParaRPr lang="en-US" dirty="0"/>
          </a:p>
        </p:txBody>
      </p:sp>
      <p:sp>
        <p:nvSpPr>
          <p:cNvPr id="7" name="Content Placeholder 6"/>
          <p:cNvSpPr>
            <a:spLocks noGrp="1"/>
          </p:cNvSpPr>
          <p:nvPr>
            <p:ph sz="half" idx="4"/>
          </p:nvPr>
        </p:nvSpPr>
        <p:spPr/>
        <p:txBody>
          <a:bodyPr/>
          <a:lstStyle/>
          <a:p>
            <a:r>
              <a:rPr lang="en-US" dirty="0" smtClean="0"/>
              <a:t>Real Estate</a:t>
            </a:r>
          </a:p>
          <a:p>
            <a:r>
              <a:rPr lang="en-US" dirty="0" smtClean="0"/>
              <a:t>Stocks held more than a year (0%,15%, or 20%)</a:t>
            </a:r>
          </a:p>
          <a:p>
            <a:r>
              <a:rPr lang="en-US" dirty="0" smtClean="0"/>
              <a:t>Dividend income</a:t>
            </a:r>
            <a:endParaRPr lang="en-US" dirty="0"/>
          </a:p>
        </p:txBody>
      </p:sp>
    </p:spTree>
    <p:extLst>
      <p:ext uri="{BB962C8B-B14F-4D97-AF65-F5344CB8AC3E}">
        <p14:creationId xmlns:p14="http://schemas.microsoft.com/office/powerpoint/2010/main" val="21157229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Tax Implications in Retirement Assets</a:t>
            </a:r>
            <a:endParaRPr lang="en-US" dirty="0"/>
          </a:p>
        </p:txBody>
      </p:sp>
      <p:sp>
        <p:nvSpPr>
          <p:cNvPr id="3" name="Text Placeholder 2"/>
          <p:cNvSpPr>
            <a:spLocks noGrp="1"/>
          </p:cNvSpPr>
          <p:nvPr>
            <p:ph type="body" idx="1"/>
          </p:nvPr>
        </p:nvSpPr>
        <p:spPr/>
        <p:txBody>
          <a:bodyPr/>
          <a:lstStyle/>
          <a:p>
            <a:r>
              <a:rPr lang="en-US" dirty="0" smtClean="0"/>
              <a:t>Withdrawal Penalties</a:t>
            </a:r>
            <a:endParaRPr lang="en-US" dirty="0"/>
          </a:p>
        </p:txBody>
      </p:sp>
      <p:sp>
        <p:nvSpPr>
          <p:cNvPr id="4" name="Text Placeholder 3"/>
          <p:cNvSpPr>
            <a:spLocks noGrp="1"/>
          </p:cNvSpPr>
          <p:nvPr>
            <p:ph type="body" sz="half" idx="3"/>
          </p:nvPr>
        </p:nvSpPr>
        <p:spPr/>
        <p:txBody>
          <a:bodyPr/>
          <a:lstStyle/>
          <a:p>
            <a:r>
              <a:rPr lang="en-US" dirty="0" smtClean="0"/>
              <a:t>Taxes To Expect</a:t>
            </a:r>
            <a:endParaRPr lang="en-US" dirty="0"/>
          </a:p>
        </p:txBody>
      </p:sp>
      <p:sp>
        <p:nvSpPr>
          <p:cNvPr id="5" name="Slide Number Placeholder 4"/>
          <p:cNvSpPr>
            <a:spLocks noGrp="1"/>
          </p:cNvSpPr>
          <p:nvPr>
            <p:ph type="sldNum" sz="quarter" idx="12"/>
          </p:nvPr>
        </p:nvSpPr>
        <p:spPr/>
        <p:txBody>
          <a:bodyPr/>
          <a:lstStyle/>
          <a:p>
            <a:fld id="{C5BDE208-9292-45E5-B44E-E83542AB4FD9}" type="slidenum">
              <a:rPr lang="en-US" smtClean="0"/>
              <a:t>23</a:t>
            </a:fld>
            <a:endParaRPr lang="en-US"/>
          </a:p>
        </p:txBody>
      </p:sp>
      <p:sp>
        <p:nvSpPr>
          <p:cNvPr id="6" name="Content Placeholder 5"/>
          <p:cNvSpPr>
            <a:spLocks noGrp="1"/>
          </p:cNvSpPr>
          <p:nvPr>
            <p:ph sz="half" idx="2"/>
          </p:nvPr>
        </p:nvSpPr>
        <p:spPr/>
        <p:txBody>
          <a:bodyPr/>
          <a:lstStyle/>
          <a:p>
            <a:r>
              <a:rPr lang="en-US" dirty="0" smtClean="0"/>
              <a:t>Typically 10% if withdrawn before retirement age</a:t>
            </a:r>
          </a:p>
          <a:p>
            <a:pPr lvl="1"/>
            <a:r>
              <a:rPr lang="en-US" dirty="0" smtClean="0"/>
              <a:t>401(k) before 59.5years</a:t>
            </a:r>
          </a:p>
          <a:p>
            <a:pPr lvl="1"/>
            <a:r>
              <a:rPr lang="en-US" dirty="0" smtClean="0"/>
              <a:t>403(b) before 59.5 years</a:t>
            </a:r>
          </a:p>
          <a:p>
            <a:pPr lvl="1"/>
            <a:r>
              <a:rPr lang="en-US" dirty="0" smtClean="0"/>
              <a:t>457(b) No penalty</a:t>
            </a:r>
          </a:p>
          <a:p>
            <a:pPr lvl="1"/>
            <a:r>
              <a:rPr lang="en-US" dirty="0" smtClean="0"/>
              <a:t>IRA before 59.5</a:t>
            </a:r>
          </a:p>
          <a:p>
            <a:pPr lvl="1"/>
            <a:r>
              <a:rPr lang="en-US" dirty="0" smtClean="0"/>
              <a:t>Roth IRA before 59.5</a:t>
            </a:r>
            <a:endParaRPr lang="en-US" dirty="0"/>
          </a:p>
        </p:txBody>
      </p:sp>
      <p:sp>
        <p:nvSpPr>
          <p:cNvPr id="7" name="Content Placeholder 6"/>
          <p:cNvSpPr>
            <a:spLocks noGrp="1"/>
          </p:cNvSpPr>
          <p:nvPr>
            <p:ph sz="half" idx="4"/>
          </p:nvPr>
        </p:nvSpPr>
        <p:spPr>
          <a:xfrm>
            <a:off x="4953000" y="2247900"/>
            <a:ext cx="3733800" cy="4229100"/>
          </a:xfrm>
        </p:spPr>
        <p:txBody>
          <a:bodyPr>
            <a:normAutofit fontScale="92500" lnSpcReduction="10000"/>
          </a:bodyPr>
          <a:lstStyle/>
          <a:p>
            <a:r>
              <a:rPr lang="en-US" dirty="0" smtClean="0"/>
              <a:t>Ordinary Income when withdrawals occur at retirement (except Roth)</a:t>
            </a:r>
          </a:p>
          <a:p>
            <a:r>
              <a:rPr lang="en-US" dirty="0" smtClean="0"/>
              <a:t>Ordinary income after withdrawal before retirement</a:t>
            </a:r>
          </a:p>
          <a:p>
            <a:r>
              <a:rPr lang="en-US" dirty="0" smtClean="0"/>
              <a:t>Required Minimum Distribution (RMD)</a:t>
            </a:r>
          </a:p>
          <a:p>
            <a:pPr lvl="1"/>
            <a:r>
              <a:rPr lang="en-US" dirty="0" smtClean="0"/>
              <a:t>Withdraw a % or </a:t>
            </a:r>
            <a:r>
              <a:rPr lang="en-US" dirty="0" err="1" smtClean="0"/>
              <a:t>govt</a:t>
            </a:r>
            <a:r>
              <a:rPr lang="en-US" dirty="0" smtClean="0"/>
              <a:t> taxes</a:t>
            </a:r>
          </a:p>
          <a:p>
            <a:pPr lvl="1"/>
            <a:r>
              <a:rPr lang="en-US" dirty="0" smtClean="0"/>
              <a:t>At age 72 </a:t>
            </a:r>
            <a:r>
              <a:rPr lang="en-US" dirty="0" err="1" smtClean="0"/>
              <a:t>govt</a:t>
            </a:r>
            <a:r>
              <a:rPr lang="en-US" dirty="0" smtClean="0"/>
              <a:t> starts taking money out if you have not withdrawn any money</a:t>
            </a:r>
            <a:endParaRPr lang="en-US" dirty="0"/>
          </a:p>
        </p:txBody>
      </p:sp>
    </p:spTree>
    <p:extLst>
      <p:ext uri="{BB962C8B-B14F-4D97-AF65-F5344CB8AC3E}">
        <p14:creationId xmlns:p14="http://schemas.microsoft.com/office/powerpoint/2010/main" val="26586554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33400" y="3124200"/>
            <a:ext cx="8229600" cy="1143000"/>
          </a:xfrm>
        </p:spPr>
        <p:txBody>
          <a:bodyPr/>
          <a:lstStyle/>
          <a:p>
            <a:pPr algn="ctr"/>
            <a:r>
              <a:rPr lang="en-US" dirty="0" smtClean="0"/>
              <a:t>Questions???</a:t>
            </a:r>
            <a:endParaRPr lang="en-US" dirty="0"/>
          </a:p>
        </p:txBody>
      </p:sp>
      <p:sp>
        <p:nvSpPr>
          <p:cNvPr id="2" name="Slide Number Placeholder 1"/>
          <p:cNvSpPr>
            <a:spLocks noGrp="1"/>
          </p:cNvSpPr>
          <p:nvPr>
            <p:ph type="sldNum" sz="quarter" idx="12"/>
          </p:nvPr>
        </p:nvSpPr>
        <p:spPr/>
        <p:txBody>
          <a:bodyPr/>
          <a:lstStyle/>
          <a:p>
            <a:fld id="{C5BDE208-9292-45E5-B44E-E83542AB4FD9}" type="slidenum">
              <a:rPr lang="en-US" smtClean="0"/>
              <a:t>24</a:t>
            </a:fld>
            <a:endParaRPr lang="en-US"/>
          </a:p>
        </p:txBody>
      </p:sp>
    </p:spTree>
    <p:extLst>
      <p:ext uri="{BB962C8B-B14F-4D97-AF65-F5344CB8AC3E}">
        <p14:creationId xmlns:p14="http://schemas.microsoft.com/office/powerpoint/2010/main" val="262935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Investing</a:t>
            </a:r>
            <a:endParaRPr lang="en-US" dirty="0"/>
          </a:p>
        </p:txBody>
      </p:sp>
      <p:sp>
        <p:nvSpPr>
          <p:cNvPr id="3" name="Slide Number Placeholder 2"/>
          <p:cNvSpPr>
            <a:spLocks noGrp="1"/>
          </p:cNvSpPr>
          <p:nvPr>
            <p:ph type="sldNum" sz="quarter" idx="12"/>
          </p:nvPr>
        </p:nvSpPr>
        <p:spPr/>
        <p:txBody>
          <a:bodyPr/>
          <a:lstStyle/>
          <a:p>
            <a:fld id="{C5BDE208-9292-45E5-B44E-E83542AB4FD9}" type="slidenum">
              <a:rPr lang="en-US" smtClean="0"/>
              <a:t>3</a:t>
            </a:fld>
            <a:endParaRPr lang="en-US"/>
          </a:p>
        </p:txBody>
      </p:sp>
      <p:sp>
        <p:nvSpPr>
          <p:cNvPr id="4" name="Content Placeholder 3"/>
          <p:cNvSpPr>
            <a:spLocks noGrp="1"/>
          </p:cNvSpPr>
          <p:nvPr>
            <p:ph sz="quarter" idx="1"/>
          </p:nvPr>
        </p:nvSpPr>
        <p:spPr>
          <a:xfrm>
            <a:off x="914400" y="1447800"/>
            <a:ext cx="7772400" cy="5029200"/>
          </a:xfrm>
        </p:spPr>
        <p:txBody>
          <a:bodyPr>
            <a:normAutofit/>
          </a:bodyPr>
          <a:lstStyle/>
          <a:p>
            <a:r>
              <a:rPr lang="en-US" dirty="0" smtClean="0"/>
              <a:t>Speculation: Hoping to profit investing in something but also expecting a probability and possibility of loss</a:t>
            </a:r>
          </a:p>
          <a:p>
            <a:r>
              <a:rPr lang="en-US" dirty="0" smtClean="0"/>
              <a:t>Hedging: To create certainty in investment outcome by taking an opposite position to offset losses</a:t>
            </a:r>
          </a:p>
          <a:p>
            <a:r>
              <a:rPr lang="en-US" dirty="0" smtClean="0"/>
              <a:t>Arbitrage: Taking advantage of market mispricing or imperfections to make profit</a:t>
            </a:r>
          </a:p>
          <a:p>
            <a:pPr lvl="1"/>
            <a:r>
              <a:rPr lang="en-US" dirty="0" smtClean="0"/>
              <a:t>Involves simultaneously buying and selling the same asset in mispriced markets (for example)</a:t>
            </a:r>
          </a:p>
          <a:p>
            <a:pPr marL="0" indent="0">
              <a:buNone/>
            </a:pPr>
            <a:endParaRPr lang="en-US" u="sng" dirty="0" smtClean="0"/>
          </a:p>
          <a:p>
            <a:pPr marL="0" indent="0">
              <a:buNone/>
            </a:pPr>
            <a:r>
              <a:rPr lang="en-US" u="sng" dirty="0" smtClean="0"/>
              <a:t>NOTE</a:t>
            </a:r>
            <a:r>
              <a:rPr lang="en-US" dirty="0" smtClean="0"/>
              <a:t>: These </a:t>
            </a:r>
            <a:r>
              <a:rPr lang="en-US" dirty="0"/>
              <a:t>are also the main </a:t>
            </a:r>
            <a:r>
              <a:rPr lang="en-US" dirty="0" smtClean="0"/>
              <a:t>motivation of investors </a:t>
            </a:r>
            <a:r>
              <a:rPr lang="en-US" dirty="0"/>
              <a:t>you can find in a </a:t>
            </a:r>
            <a:r>
              <a:rPr lang="en-US" dirty="0" smtClean="0"/>
              <a:t>market as well as categorizations.</a:t>
            </a:r>
            <a:endParaRPr lang="en-US" dirty="0"/>
          </a:p>
          <a:p>
            <a:endParaRPr lang="en-US" dirty="0"/>
          </a:p>
        </p:txBody>
      </p:sp>
    </p:spTree>
    <p:extLst>
      <p:ext uri="{BB962C8B-B14F-4D97-AF65-F5344CB8AC3E}">
        <p14:creationId xmlns:p14="http://schemas.microsoft.com/office/powerpoint/2010/main" val="123504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your risk Tolerance level</a:t>
            </a:r>
            <a:endParaRPr lang="en-US" dirty="0"/>
          </a:p>
        </p:txBody>
      </p:sp>
      <p:sp>
        <p:nvSpPr>
          <p:cNvPr id="3" name="Slide Number Placeholder 2"/>
          <p:cNvSpPr>
            <a:spLocks noGrp="1"/>
          </p:cNvSpPr>
          <p:nvPr>
            <p:ph type="sldNum" sz="quarter" idx="12"/>
          </p:nvPr>
        </p:nvSpPr>
        <p:spPr/>
        <p:txBody>
          <a:bodyPr/>
          <a:lstStyle/>
          <a:p>
            <a:fld id="{C5BDE208-9292-45E5-B44E-E83542AB4FD9}" type="slidenum">
              <a:rPr lang="en-US" smtClean="0"/>
              <a:t>4</a:t>
            </a:fld>
            <a:endParaRPr lang="en-US"/>
          </a:p>
        </p:txBody>
      </p:sp>
      <p:sp>
        <p:nvSpPr>
          <p:cNvPr id="4" name="Content Placeholder 3"/>
          <p:cNvSpPr>
            <a:spLocks noGrp="1"/>
          </p:cNvSpPr>
          <p:nvPr>
            <p:ph sz="quarter" idx="1"/>
          </p:nvPr>
        </p:nvSpPr>
        <p:spPr>
          <a:xfrm>
            <a:off x="914400" y="1447800"/>
            <a:ext cx="7772400" cy="4762500"/>
          </a:xfrm>
        </p:spPr>
        <p:txBody>
          <a:bodyPr>
            <a:normAutofit fontScale="92500"/>
          </a:bodyPr>
          <a:lstStyle/>
          <a:p>
            <a:pPr marL="457200" indent="-457200">
              <a:buFont typeface="Arial" panose="020B0604020202020204" pitchFamily="34" charset="0"/>
              <a:buChar char="•"/>
            </a:pPr>
            <a:r>
              <a:rPr lang="en-US" dirty="0" smtClean="0"/>
              <a:t>Definition</a:t>
            </a:r>
          </a:p>
          <a:p>
            <a:pPr marL="457200" indent="-457200">
              <a:buFont typeface="Arial" panose="020B0604020202020204" pitchFamily="34" charset="0"/>
              <a:buChar char="•"/>
            </a:pPr>
            <a:r>
              <a:rPr lang="en-US" dirty="0" smtClean="0"/>
              <a:t>Risk Tolerance: Level of risk an investor is willing to take on </a:t>
            </a:r>
            <a:endParaRPr lang="en-US" dirty="0"/>
          </a:p>
          <a:p>
            <a:pPr marL="731520" lvl="1" indent="-457200">
              <a:buFont typeface="Arial" panose="020B0604020202020204" pitchFamily="34" charset="0"/>
              <a:buChar char="•"/>
            </a:pPr>
            <a:r>
              <a:rPr lang="en-US" dirty="0" smtClean="0"/>
              <a:t>vs. Risk Capacity: How much loss one can comfortably manage  given present circumstances</a:t>
            </a:r>
          </a:p>
          <a:p>
            <a:pPr marL="457200" indent="-457200">
              <a:buFont typeface="Arial" panose="020B0604020202020204" pitchFamily="34" charset="0"/>
              <a:buChar char="•"/>
            </a:pPr>
            <a:r>
              <a:rPr lang="en-US" dirty="0" smtClean="0"/>
              <a:t>PASS Allocation Score by William </a:t>
            </a:r>
            <a:r>
              <a:rPr lang="en-US" dirty="0" err="1" smtClean="0"/>
              <a:t>Droms</a:t>
            </a:r>
            <a:r>
              <a:rPr lang="en-US" dirty="0" smtClean="0"/>
              <a:t> &amp; Steven Strauss</a:t>
            </a:r>
          </a:p>
          <a:p>
            <a:pPr marL="731520" lvl="1" indent="-457200">
              <a:buFont typeface="Arial" panose="020B0604020202020204" pitchFamily="34" charset="0"/>
              <a:buChar char="•"/>
            </a:pPr>
            <a:r>
              <a:rPr lang="en-US" dirty="0" smtClean="0"/>
              <a:t>More commonly used by practitioners and advisors</a:t>
            </a:r>
            <a:endParaRPr lang="en-US" dirty="0"/>
          </a:p>
          <a:p>
            <a:pPr marL="457200" indent="-457200">
              <a:buFont typeface="Arial" panose="020B0604020202020204" pitchFamily="34" charset="0"/>
              <a:buChar char="•"/>
            </a:pPr>
            <a:r>
              <a:rPr lang="en-US" dirty="0" smtClean="0"/>
              <a:t>Using Questionnaires</a:t>
            </a:r>
          </a:p>
          <a:p>
            <a:pPr marL="731520" lvl="1" indent="-457200">
              <a:buFont typeface="Arial" panose="020B0604020202020204" pitchFamily="34" charset="0"/>
              <a:buChar char="•"/>
            </a:pPr>
            <a:r>
              <a:rPr lang="en-US" dirty="0" smtClean="0"/>
              <a:t>Some investment platforms already have some (read disclaimers)</a:t>
            </a:r>
          </a:p>
          <a:p>
            <a:pPr marL="731520" lvl="1" indent="-457200">
              <a:buFont typeface="Arial" panose="020B0604020202020204" pitchFamily="34" charset="0"/>
              <a:buChar char="•"/>
            </a:pPr>
            <a:r>
              <a:rPr lang="en-US" dirty="0">
                <a:hlinkClick r:id="rId3"/>
              </a:rPr>
              <a:t>https://www.investright.org/informed-investing/know-yourself/test-your-risk-tolerance</a:t>
            </a:r>
            <a:r>
              <a:rPr lang="en-US" dirty="0" smtClean="0">
                <a:hlinkClick r:id="rId3"/>
              </a:rPr>
              <a:t>/</a:t>
            </a:r>
            <a:endParaRPr lang="en-US" dirty="0" smtClean="0"/>
          </a:p>
          <a:p>
            <a:pPr marL="731520" lvl="1" indent="-457200">
              <a:buFont typeface="Arial" panose="020B0604020202020204" pitchFamily="34" charset="0"/>
              <a:buChar char="•"/>
            </a:pPr>
            <a:r>
              <a:rPr lang="en-US" dirty="0"/>
              <a:t>https://pfp.missouri.edu/research/investment-risk-tolerance-assessment/</a:t>
            </a:r>
          </a:p>
        </p:txBody>
      </p:sp>
    </p:spTree>
    <p:extLst>
      <p:ext uri="{BB962C8B-B14F-4D97-AF65-F5344CB8AC3E}">
        <p14:creationId xmlns:p14="http://schemas.microsoft.com/office/powerpoint/2010/main" val="20820472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81000"/>
            <a:ext cx="7772400" cy="334962"/>
          </a:xfrm>
        </p:spPr>
        <p:txBody>
          <a:bodyPr>
            <a:normAutofit fontScale="90000"/>
          </a:bodyPr>
          <a:lstStyle/>
          <a:p>
            <a:r>
              <a:rPr lang="en-US" dirty="0" smtClean="0"/>
              <a:t>Risk Pyramid In Investing</a:t>
            </a:r>
            <a:endParaRPr lang="en-US" dirty="0"/>
          </a:p>
        </p:txBody>
      </p:sp>
      <p:sp>
        <p:nvSpPr>
          <p:cNvPr id="9" name="Slide Number Placeholder 8"/>
          <p:cNvSpPr>
            <a:spLocks noGrp="1"/>
          </p:cNvSpPr>
          <p:nvPr>
            <p:ph type="sldNum" sz="quarter" idx="12"/>
          </p:nvPr>
        </p:nvSpPr>
        <p:spPr/>
        <p:txBody>
          <a:bodyPr/>
          <a:lstStyle/>
          <a:p>
            <a:fld id="{C5BDE208-9292-45E5-B44E-E83542AB4FD9}" type="slidenum">
              <a:rPr lang="en-US" smtClean="0"/>
              <a:t>5</a:t>
            </a:fld>
            <a:endParaRPr lang="en-US"/>
          </a:p>
        </p:txBody>
      </p:sp>
      <p:sp>
        <p:nvSpPr>
          <p:cNvPr id="6" name="Content Placeholder 5"/>
          <p:cNvSpPr>
            <a:spLocks noGrp="1"/>
          </p:cNvSpPr>
          <p:nvPr>
            <p:ph sz="quarter" idx="2"/>
          </p:nvPr>
        </p:nvSpPr>
        <p:spPr>
          <a:xfrm>
            <a:off x="6400800" y="685800"/>
            <a:ext cx="2362200" cy="5867400"/>
          </a:xfrm>
        </p:spPr>
        <p:txBody>
          <a:bodyPr>
            <a:normAutofit/>
          </a:bodyPr>
          <a:lstStyle/>
          <a:p>
            <a:endParaRPr lang="en-US" sz="2000" dirty="0" smtClean="0"/>
          </a:p>
          <a:p>
            <a:endParaRPr lang="en-US" sz="2000" dirty="0" smtClean="0"/>
          </a:p>
          <a:p>
            <a:endParaRPr lang="en-US" sz="2000" dirty="0" smtClean="0"/>
          </a:p>
          <a:p>
            <a:endParaRPr lang="en-US" sz="2000" dirty="0"/>
          </a:p>
        </p:txBody>
      </p:sp>
      <p:sp>
        <p:nvSpPr>
          <p:cNvPr id="3" name="TextBox 2"/>
          <p:cNvSpPr txBox="1"/>
          <p:nvPr/>
        </p:nvSpPr>
        <p:spPr>
          <a:xfrm>
            <a:off x="228600" y="5118999"/>
            <a:ext cx="8610600" cy="954107"/>
          </a:xfrm>
          <a:prstGeom prst="rect">
            <a:avLst/>
          </a:prstGeom>
          <a:noFill/>
        </p:spPr>
        <p:txBody>
          <a:bodyPr wrap="square" rtlCol="0">
            <a:spAutoFit/>
          </a:bodyPr>
          <a:lstStyle/>
          <a:p>
            <a:r>
              <a:rPr lang="en-US" sz="2800" b="1" u="sng" dirty="0" smtClean="0"/>
              <a:t>NOTE:</a:t>
            </a:r>
            <a:r>
              <a:rPr lang="en-US" sz="2800" dirty="0" smtClean="0"/>
              <a:t> There is potential to lose money in investing. Losses can be substantial. There is also no guarantee of gains </a:t>
            </a:r>
            <a:r>
              <a:rPr lang="en-US" sz="2800" smtClean="0"/>
              <a:t>or profits. </a:t>
            </a:r>
            <a:endParaRPr lang="en-US" sz="2800" b="1" u="sng"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00200" y="838200"/>
            <a:ext cx="6183243" cy="4191000"/>
          </a:xfrm>
          <a:prstGeom prst="rect">
            <a:avLst/>
          </a:prstGeom>
        </p:spPr>
      </p:pic>
    </p:spTree>
    <p:extLst>
      <p:ext uri="{BB962C8B-B14F-4D97-AF65-F5344CB8AC3E}">
        <p14:creationId xmlns:p14="http://schemas.microsoft.com/office/powerpoint/2010/main" val="4272369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Psychology of Investing</a:t>
            </a:r>
            <a:endParaRPr lang="en-US" dirty="0"/>
          </a:p>
        </p:txBody>
      </p:sp>
      <p:sp>
        <p:nvSpPr>
          <p:cNvPr id="3" name="Slide Number Placeholder 2"/>
          <p:cNvSpPr>
            <a:spLocks noGrp="1"/>
          </p:cNvSpPr>
          <p:nvPr>
            <p:ph type="sldNum" sz="quarter" idx="12"/>
          </p:nvPr>
        </p:nvSpPr>
        <p:spPr/>
        <p:txBody>
          <a:bodyPr/>
          <a:lstStyle/>
          <a:p>
            <a:fld id="{C5BDE208-9292-45E5-B44E-E83542AB4FD9}" type="slidenum">
              <a:rPr lang="en-US" smtClean="0"/>
              <a:t>6</a:t>
            </a:fld>
            <a:endParaRPr lang="en-US"/>
          </a:p>
        </p:txBody>
      </p:sp>
      <p:sp>
        <p:nvSpPr>
          <p:cNvPr id="7" name="Content Placeholder 6"/>
          <p:cNvSpPr>
            <a:spLocks noGrp="1"/>
          </p:cNvSpPr>
          <p:nvPr>
            <p:ph sz="quarter" idx="1"/>
          </p:nvPr>
        </p:nvSpPr>
        <p:spPr/>
        <p:txBody>
          <a:bodyPr/>
          <a:lstStyle/>
          <a:p>
            <a:r>
              <a:rPr lang="en-US" dirty="0" smtClean="0"/>
              <a:t>Role </a:t>
            </a:r>
            <a:r>
              <a:rPr lang="en-US" dirty="0"/>
              <a:t>of emotions</a:t>
            </a:r>
          </a:p>
          <a:p>
            <a:pPr lvl="1"/>
            <a:r>
              <a:rPr lang="en-US" dirty="0"/>
              <a:t>Fear</a:t>
            </a:r>
          </a:p>
          <a:p>
            <a:pPr lvl="1"/>
            <a:r>
              <a:rPr lang="en-US" dirty="0"/>
              <a:t>Greed</a:t>
            </a:r>
          </a:p>
          <a:p>
            <a:pPr lvl="1"/>
            <a:r>
              <a:rPr lang="en-US" dirty="0"/>
              <a:t>Desperation</a:t>
            </a:r>
          </a:p>
          <a:p>
            <a:r>
              <a:rPr lang="en-US" dirty="0"/>
              <a:t>Behavioral Biases in </a:t>
            </a:r>
            <a:r>
              <a:rPr lang="en-US" dirty="0" smtClean="0"/>
              <a:t>investing (some) include:</a:t>
            </a:r>
          </a:p>
          <a:p>
            <a:pPr lvl="1"/>
            <a:r>
              <a:rPr lang="en-US" dirty="0" smtClean="0"/>
              <a:t>Overconfidence bias</a:t>
            </a:r>
          </a:p>
          <a:p>
            <a:pPr lvl="1"/>
            <a:r>
              <a:rPr lang="en-US" dirty="0" smtClean="0"/>
              <a:t>Familiarity bias</a:t>
            </a:r>
          </a:p>
          <a:p>
            <a:pPr lvl="1"/>
            <a:r>
              <a:rPr lang="en-US" dirty="0" smtClean="0"/>
              <a:t>Loss aversion</a:t>
            </a:r>
          </a:p>
          <a:p>
            <a:pPr lvl="1"/>
            <a:r>
              <a:rPr lang="en-US" dirty="0" smtClean="0"/>
              <a:t>Self-attribution bias, etc.</a:t>
            </a:r>
            <a:endParaRPr lang="en-US" dirty="0"/>
          </a:p>
          <a:p>
            <a:endParaRPr lang="en-US" dirty="0" smtClean="0"/>
          </a:p>
        </p:txBody>
      </p:sp>
    </p:spTree>
    <p:extLst>
      <p:ext uri="{BB962C8B-B14F-4D97-AF65-F5344CB8AC3E}">
        <p14:creationId xmlns:p14="http://schemas.microsoft.com/office/powerpoint/2010/main" val="27427834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1143000"/>
          </a:xfrm>
        </p:spPr>
        <p:txBody>
          <a:bodyPr/>
          <a:lstStyle/>
          <a:p>
            <a:r>
              <a:rPr lang="en-US" dirty="0" smtClean="0"/>
              <a:t>Types of Assets Discussed</a:t>
            </a:r>
            <a:endParaRPr lang="en-US" dirty="0"/>
          </a:p>
        </p:txBody>
      </p:sp>
      <p:sp>
        <p:nvSpPr>
          <p:cNvPr id="3" name="Slide Number Placeholder 2"/>
          <p:cNvSpPr>
            <a:spLocks noGrp="1"/>
          </p:cNvSpPr>
          <p:nvPr>
            <p:ph type="sldNum" sz="quarter" idx="12"/>
          </p:nvPr>
        </p:nvSpPr>
        <p:spPr/>
        <p:txBody>
          <a:bodyPr/>
          <a:lstStyle/>
          <a:p>
            <a:fld id="{C5BDE208-9292-45E5-B44E-E83542AB4FD9}" type="slidenum">
              <a:rPr lang="en-US" smtClean="0"/>
              <a:t>7</a:t>
            </a:fld>
            <a:endParaRPr lang="en-US"/>
          </a:p>
        </p:txBody>
      </p:sp>
      <p:sp>
        <p:nvSpPr>
          <p:cNvPr id="4" name="Content Placeholder 3"/>
          <p:cNvSpPr>
            <a:spLocks noGrp="1"/>
          </p:cNvSpPr>
          <p:nvPr>
            <p:ph sz="quarter" idx="1"/>
          </p:nvPr>
        </p:nvSpPr>
        <p:spPr>
          <a:xfrm>
            <a:off x="914400" y="1447800"/>
            <a:ext cx="7772400" cy="5029200"/>
          </a:xfrm>
        </p:spPr>
        <p:txBody>
          <a:bodyPr>
            <a:normAutofit/>
          </a:bodyPr>
          <a:lstStyle/>
          <a:p>
            <a:pPr marL="457200" indent="-457200">
              <a:buFont typeface="Arial" panose="020B0604020202020204" pitchFamily="34" charset="0"/>
              <a:buChar char="•"/>
            </a:pPr>
            <a:r>
              <a:rPr lang="en-US" dirty="0" smtClean="0"/>
              <a:t>Stocks</a:t>
            </a:r>
          </a:p>
          <a:p>
            <a:pPr marL="457200" indent="-457200">
              <a:buFont typeface="Arial" panose="020B0604020202020204" pitchFamily="34" charset="0"/>
              <a:buChar char="•"/>
            </a:pPr>
            <a:r>
              <a:rPr lang="en-US" dirty="0" smtClean="0"/>
              <a:t>Bonds</a:t>
            </a:r>
          </a:p>
          <a:p>
            <a:pPr marL="457200" indent="-457200">
              <a:buFont typeface="Arial" panose="020B0604020202020204" pitchFamily="34" charset="0"/>
              <a:buChar char="•"/>
            </a:pPr>
            <a:r>
              <a:rPr lang="en-US" dirty="0" smtClean="0"/>
              <a:t>Derivatives</a:t>
            </a:r>
          </a:p>
          <a:p>
            <a:pPr marL="731520" lvl="1" indent="-457200">
              <a:buFont typeface="Arial" panose="020B0604020202020204" pitchFamily="34" charset="0"/>
              <a:buChar char="•"/>
            </a:pPr>
            <a:r>
              <a:rPr lang="en-US" dirty="0" smtClean="0"/>
              <a:t>Options</a:t>
            </a:r>
          </a:p>
          <a:p>
            <a:pPr marL="731520" lvl="1" indent="-457200">
              <a:buFont typeface="Arial" panose="020B0604020202020204" pitchFamily="34" charset="0"/>
              <a:buChar char="•"/>
            </a:pPr>
            <a:r>
              <a:rPr lang="en-US" dirty="0" smtClean="0"/>
              <a:t>Futures</a:t>
            </a:r>
          </a:p>
          <a:p>
            <a:pPr marL="731520" lvl="1" indent="-457200">
              <a:buFont typeface="Arial" panose="020B0604020202020204" pitchFamily="34" charset="0"/>
              <a:buChar char="•"/>
            </a:pPr>
            <a:r>
              <a:rPr lang="en-US" dirty="0" smtClean="0">
                <a:solidFill>
                  <a:srgbClr val="FF0000"/>
                </a:solidFill>
              </a:rPr>
              <a:t>Forwards</a:t>
            </a:r>
          </a:p>
          <a:p>
            <a:pPr marL="731520" lvl="1" indent="-457200">
              <a:buFont typeface="Arial" panose="020B0604020202020204" pitchFamily="34" charset="0"/>
              <a:buChar char="•"/>
            </a:pPr>
            <a:r>
              <a:rPr lang="en-US" dirty="0" smtClean="0">
                <a:solidFill>
                  <a:srgbClr val="FF0000"/>
                </a:solidFill>
              </a:rPr>
              <a:t>Swaps</a:t>
            </a:r>
          </a:p>
          <a:p>
            <a:pPr marL="457200" indent="-457200">
              <a:buFont typeface="Arial" panose="020B0604020202020204" pitchFamily="34" charset="0"/>
              <a:buChar char="•"/>
            </a:pPr>
            <a:r>
              <a:rPr lang="en-US" dirty="0" smtClean="0"/>
              <a:t>Alternative Investments</a:t>
            </a:r>
          </a:p>
          <a:p>
            <a:pPr marL="731520" lvl="1" indent="-457200">
              <a:buFont typeface="Arial" panose="020B0604020202020204" pitchFamily="34" charset="0"/>
              <a:buChar char="•"/>
            </a:pPr>
            <a:r>
              <a:rPr lang="en-US" dirty="0" smtClean="0"/>
              <a:t>Traditionally applied to investments outside of stocks &amp; bonds</a:t>
            </a:r>
          </a:p>
          <a:p>
            <a:pPr marL="731520" lvl="1" indent="-457200">
              <a:buFont typeface="Arial" panose="020B0604020202020204" pitchFamily="34" charset="0"/>
              <a:buChar char="•"/>
            </a:pPr>
            <a:r>
              <a:rPr lang="en-US" dirty="0" smtClean="0"/>
              <a:t>Art, Jewelry, vintage, collector’s items, antiques, etc.</a:t>
            </a:r>
          </a:p>
          <a:p>
            <a:pPr marL="457200" indent="-457200">
              <a:buFont typeface="Arial" panose="020B0604020202020204" pitchFamily="34" charset="0"/>
              <a:buChar char="•"/>
            </a:pPr>
            <a:r>
              <a:rPr lang="en-US" dirty="0" smtClean="0"/>
              <a:t>Real Estate</a:t>
            </a:r>
            <a:endParaRPr lang="en-US" dirty="0"/>
          </a:p>
        </p:txBody>
      </p:sp>
    </p:spTree>
    <p:extLst>
      <p:ext uri="{BB962C8B-B14F-4D97-AF65-F5344CB8AC3E}">
        <p14:creationId xmlns:p14="http://schemas.microsoft.com/office/powerpoint/2010/main" val="8365364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Investment </a:t>
            </a:r>
            <a:r>
              <a:rPr lang="en-US" sz="3200" dirty="0" smtClean="0"/>
              <a:t>Theories (for most assets)</a:t>
            </a:r>
            <a:endParaRPr lang="en-US" sz="3200" dirty="0"/>
          </a:p>
        </p:txBody>
      </p:sp>
      <p:sp>
        <p:nvSpPr>
          <p:cNvPr id="3" name="Content Placeholder 2"/>
          <p:cNvSpPr>
            <a:spLocks noGrp="1"/>
          </p:cNvSpPr>
          <p:nvPr>
            <p:ph idx="1"/>
          </p:nvPr>
        </p:nvSpPr>
        <p:spPr>
          <a:xfrm>
            <a:off x="99391" y="1331843"/>
            <a:ext cx="9031639" cy="5518051"/>
          </a:xfrm>
        </p:spPr>
        <p:txBody>
          <a:bodyPr>
            <a:normAutofit fontScale="62500" lnSpcReduction="20000"/>
          </a:bodyPr>
          <a:lstStyle/>
          <a:p>
            <a:r>
              <a:rPr lang="en-US" dirty="0"/>
              <a:t>Fundamental </a:t>
            </a:r>
            <a:r>
              <a:rPr lang="en-US" dirty="0" smtClean="0"/>
              <a:t>Analysis</a:t>
            </a:r>
          </a:p>
          <a:p>
            <a:pPr marL="342900" indent="-342900">
              <a:buFont typeface="Arial" panose="020B0604020202020204" pitchFamily="34" charset="0"/>
              <a:buChar char="•"/>
            </a:pPr>
            <a:r>
              <a:rPr lang="en-US" altLang="en-US" sz="2200" dirty="0" smtClean="0"/>
              <a:t>Assume </a:t>
            </a:r>
            <a:r>
              <a:rPr lang="en-US" altLang="en-US" sz="2200" dirty="0"/>
              <a:t>that a stock’s intrinsic or real value is determined by the company’s future </a:t>
            </a:r>
            <a:r>
              <a:rPr lang="en-US" altLang="en-US" sz="2200" dirty="0" smtClean="0"/>
              <a:t>earnings</a:t>
            </a:r>
          </a:p>
          <a:p>
            <a:pPr marL="342900" lvl="1">
              <a:buSzPct val="100000"/>
            </a:pPr>
            <a:r>
              <a:rPr lang="en-US" sz="2100" b="1" dirty="0" smtClean="0"/>
              <a:t>Fundamental </a:t>
            </a:r>
            <a:r>
              <a:rPr lang="en-US" sz="2100" b="1" dirty="0"/>
              <a:t>analyses consider things such as: </a:t>
            </a:r>
            <a:r>
              <a:rPr lang="en-US" altLang="en-US" sz="2100" b="1" dirty="0"/>
              <a:t>Expected earnings, Financial strength of the company, Type of industry company is </a:t>
            </a:r>
            <a:r>
              <a:rPr lang="en-US" altLang="en-US" sz="2100" b="1" dirty="0" smtClean="0"/>
              <a:t>in, </a:t>
            </a:r>
            <a:r>
              <a:rPr lang="en-US" altLang="en-US" sz="2100" b="1" dirty="0"/>
              <a:t>New product development, Economic growth of the overall economy.</a:t>
            </a:r>
          </a:p>
          <a:p>
            <a:r>
              <a:rPr lang="en-US" dirty="0" smtClean="0"/>
              <a:t>Technical Analysis</a:t>
            </a:r>
          </a:p>
          <a:p>
            <a:pPr marL="457200" indent="-457200">
              <a:buFont typeface="Arial" panose="020B0604020202020204" pitchFamily="34" charset="0"/>
              <a:buChar char="•"/>
            </a:pPr>
            <a:r>
              <a:rPr lang="en-US" altLang="en-US" sz="2200" dirty="0"/>
              <a:t>Based on the assumption that a stock’s market value is determined by the forces of supply and demand in the stock market as a </a:t>
            </a:r>
            <a:r>
              <a:rPr lang="en-US" altLang="en-US" sz="2200" dirty="0" smtClean="0"/>
              <a:t>whole</a:t>
            </a:r>
          </a:p>
          <a:p>
            <a:pPr lvl="1" indent="-457200">
              <a:buClrTx/>
            </a:pPr>
            <a:r>
              <a:rPr lang="en-US" altLang="en-US" dirty="0" smtClean="0"/>
              <a:t>Deviates from fundamentalism by assuming </a:t>
            </a:r>
            <a:r>
              <a:rPr lang="en-US" altLang="en-US" dirty="0"/>
              <a:t>that past market trends can predict the future direction for the market as a </a:t>
            </a:r>
            <a:r>
              <a:rPr lang="en-US" altLang="en-US" dirty="0" smtClean="0"/>
              <a:t>whole instead of fundamental value.</a:t>
            </a:r>
          </a:p>
          <a:p>
            <a:pPr lvl="1" indent="-457200">
              <a:buClrTx/>
            </a:pPr>
            <a:r>
              <a:rPr lang="en-US" altLang="en-US" dirty="0"/>
              <a:t>Chartists plot past price movements and other market averages to observe trends they use to predict a stock’s future value.</a:t>
            </a:r>
          </a:p>
          <a:p>
            <a:r>
              <a:rPr lang="en-US" dirty="0" smtClean="0"/>
              <a:t>Efficient </a:t>
            </a:r>
            <a:r>
              <a:rPr lang="en-US" dirty="0"/>
              <a:t>Market Hypotheses (EMH</a:t>
            </a:r>
            <a:r>
              <a:rPr lang="en-US" dirty="0" smtClean="0"/>
              <a:t>)</a:t>
            </a:r>
          </a:p>
          <a:p>
            <a:pPr marL="342900" lvl="1">
              <a:buClrTx/>
            </a:pPr>
            <a:r>
              <a:rPr lang="en-US" b="1" dirty="0"/>
              <a:t>Based on the assumption that stock price movements are purely random.</a:t>
            </a:r>
          </a:p>
          <a:p>
            <a:pPr marL="342900" lvl="1">
              <a:buClrTx/>
            </a:pPr>
            <a:r>
              <a:rPr lang="en-US" dirty="0"/>
              <a:t>A stock’s current market price reflects its true </a:t>
            </a:r>
            <a:r>
              <a:rPr lang="en-US" dirty="0" smtClean="0"/>
              <a:t>value (</a:t>
            </a:r>
            <a:r>
              <a:rPr lang="en-US" i="1" dirty="0" smtClean="0"/>
              <a:t>News??</a:t>
            </a:r>
            <a:r>
              <a:rPr lang="en-US" dirty="0" smtClean="0"/>
              <a:t>).</a:t>
            </a:r>
            <a:endParaRPr lang="en-US" dirty="0"/>
          </a:p>
          <a:p>
            <a:pPr marL="342900" lvl="1">
              <a:buClrTx/>
            </a:pPr>
            <a:r>
              <a:rPr lang="en-US" dirty="0" smtClean="0"/>
              <a:t>It </a:t>
            </a:r>
            <a:r>
              <a:rPr lang="en-US" dirty="0"/>
              <a:t>is impossible for an investor to outperform the average for the stock market as a whole over a long period of time unless they pick riskier </a:t>
            </a:r>
            <a:r>
              <a:rPr lang="en-US" dirty="0" smtClean="0"/>
              <a:t>investments </a:t>
            </a:r>
            <a:r>
              <a:rPr lang="en-US" i="1" dirty="0" smtClean="0"/>
              <a:t>(beta &amp; Alpha)</a:t>
            </a:r>
          </a:p>
          <a:p>
            <a:pPr marL="342900" lvl="1">
              <a:buClrTx/>
            </a:pPr>
            <a:r>
              <a:rPr lang="en-US" dirty="0" smtClean="0"/>
              <a:t>Behavioral theories adopted based on contrary evidence or observations (i.e. violations)</a:t>
            </a:r>
            <a:endParaRPr lang="en-US" dirty="0"/>
          </a:p>
        </p:txBody>
      </p:sp>
    </p:spTree>
    <p:extLst>
      <p:ext uri="{BB962C8B-B14F-4D97-AF65-F5344CB8AC3E}">
        <p14:creationId xmlns:p14="http://schemas.microsoft.com/office/powerpoint/2010/main" val="24737352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Tools of Technical Analyses</a:t>
            </a:r>
            <a:endParaRPr lang="en-US" dirty="0"/>
          </a:p>
        </p:txBody>
      </p:sp>
      <p:sp>
        <p:nvSpPr>
          <p:cNvPr id="3" name="Content Placeholder 2"/>
          <p:cNvSpPr>
            <a:spLocks noGrp="1"/>
          </p:cNvSpPr>
          <p:nvPr>
            <p:ph idx="1"/>
          </p:nvPr>
        </p:nvSpPr>
        <p:spPr/>
        <p:txBody>
          <a:bodyPr>
            <a:normAutofit fontScale="55000" lnSpcReduction="20000"/>
          </a:bodyPr>
          <a:lstStyle/>
          <a:p>
            <a:pPr marL="457200" indent="-457200"/>
            <a:r>
              <a:rPr lang="en-US" b="1" dirty="0" smtClean="0"/>
              <a:t>Using Charts</a:t>
            </a:r>
            <a:r>
              <a:rPr lang="en-US" dirty="0" smtClean="0"/>
              <a:t>: Plotting historical prices to determine pattern, and using moving averages. Trends such as support vs resistance.</a:t>
            </a:r>
          </a:p>
          <a:p>
            <a:pPr marL="457200" indent="-457200"/>
            <a:r>
              <a:rPr lang="en-US" b="1" dirty="0" smtClean="0"/>
              <a:t>Market Volume</a:t>
            </a:r>
            <a:r>
              <a:rPr lang="en-US" dirty="0" smtClean="0"/>
              <a:t>: market volume along with direction of market movement captures investor sentiment</a:t>
            </a:r>
          </a:p>
          <a:p>
            <a:pPr marL="914400" lvl="1" indent="-457200"/>
            <a:r>
              <a:rPr lang="en-US" dirty="0" smtClean="0"/>
              <a:t>Linked to investor sentiment in behavioral finance</a:t>
            </a:r>
          </a:p>
          <a:p>
            <a:pPr marL="457200" indent="-457200"/>
            <a:r>
              <a:rPr lang="en-US" b="1" dirty="0" smtClean="0"/>
              <a:t>Short Interest</a:t>
            </a:r>
            <a:r>
              <a:rPr lang="en-US" dirty="0" smtClean="0"/>
              <a:t>: provides insight into future demand for a stock. E.g. large short positions need to be bought and indicate built up demand.</a:t>
            </a:r>
          </a:p>
          <a:p>
            <a:pPr marL="914400" lvl="1" indent="-457200"/>
            <a:r>
              <a:rPr lang="en-US" dirty="0" smtClean="0"/>
              <a:t>Linked to Contrarian strategy in behavioral finance</a:t>
            </a:r>
          </a:p>
          <a:p>
            <a:pPr marL="457200" indent="-457200"/>
            <a:r>
              <a:rPr lang="en-US" b="1" dirty="0" smtClean="0"/>
              <a:t>Odd Lot Trading</a:t>
            </a:r>
            <a:r>
              <a:rPr lang="en-US" dirty="0" smtClean="0"/>
              <a:t>: Taking the opposite trades of retail investors who trade less than 100 shares</a:t>
            </a:r>
          </a:p>
          <a:p>
            <a:pPr marL="914400" lvl="1" indent="-457200"/>
            <a:r>
              <a:rPr lang="en-US" dirty="0" smtClean="0"/>
              <a:t>Linked to contrarian strategy in Behavioral finance</a:t>
            </a:r>
          </a:p>
          <a:p>
            <a:pPr marL="457200" indent="-457200"/>
            <a:r>
              <a:rPr lang="en-US" b="1" dirty="0" smtClean="0"/>
              <a:t>Dow Theory: </a:t>
            </a:r>
            <a:r>
              <a:rPr lang="en-US" dirty="0" smtClean="0"/>
              <a:t>A signal but not predictor of an end to bull or bear markets. Foundational series of writing that gave birth to tenets in technical analyses</a:t>
            </a:r>
          </a:p>
          <a:p>
            <a:pPr marL="457200" indent="-457200"/>
            <a:r>
              <a:rPr lang="en-US" b="1" dirty="0" smtClean="0"/>
              <a:t>Breadth of the Market</a:t>
            </a:r>
            <a:r>
              <a:rPr lang="en-US" dirty="0" smtClean="0"/>
              <a:t>: Measure of number of stocks increasing in value versus the opposite.</a:t>
            </a:r>
          </a:p>
          <a:p>
            <a:pPr marL="914400" lvl="1" indent="-457200"/>
            <a:r>
              <a:rPr lang="en-US" dirty="0" smtClean="0"/>
              <a:t>Somewhat linked to momentum trading in behavioral finance</a:t>
            </a:r>
          </a:p>
          <a:p>
            <a:pPr marL="457200" indent="-457200"/>
            <a:r>
              <a:rPr lang="en-US" b="1" dirty="0" smtClean="0"/>
              <a:t>Advance Decline Line:</a:t>
            </a:r>
            <a:r>
              <a:rPr lang="en-US" dirty="0" smtClean="0"/>
              <a:t> difference between number of stocks that closed up versus those that lost value</a:t>
            </a:r>
            <a:endParaRPr lang="en-US" b="1" dirty="0"/>
          </a:p>
        </p:txBody>
      </p:sp>
      <p:sp>
        <p:nvSpPr>
          <p:cNvPr id="5" name="Text Placeholder 4"/>
          <p:cNvSpPr>
            <a:spLocks noGrp="1"/>
          </p:cNvSpPr>
          <p:nvPr>
            <p:ph type="body" sz="quarter" idx="16"/>
          </p:nvPr>
        </p:nvSpPr>
        <p:spPr/>
        <p:txBody>
          <a:bodyPr/>
          <a:lstStyle/>
          <a:p>
            <a:endParaRPr lang="en-US"/>
          </a:p>
        </p:txBody>
      </p:sp>
    </p:spTree>
    <p:extLst>
      <p:ext uri="{BB962C8B-B14F-4D97-AF65-F5344CB8AC3E}">
        <p14:creationId xmlns:p14="http://schemas.microsoft.com/office/powerpoint/2010/main" val="300275478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1048222EBABBD4A8216E96C900F751F" ma:contentTypeVersion="9" ma:contentTypeDescription="Create a new document." ma:contentTypeScope="" ma:versionID="5f10bccb995e3a48c2e088967bd81dbb">
  <xsd:schema xmlns:xsd="http://www.w3.org/2001/XMLSchema" xmlns:xs="http://www.w3.org/2001/XMLSchema" xmlns:p="http://schemas.microsoft.com/office/2006/metadata/properties" xmlns:ns3="0bb7179b-43bd-4992-881c-606d8873dcce" targetNamespace="http://schemas.microsoft.com/office/2006/metadata/properties" ma:root="true" ma:fieldsID="acb4acd4dc40e54341df9a1bc676380a" ns3:_="">
    <xsd:import namespace="0bb7179b-43bd-4992-881c-606d8873dcc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EventHashCode" minOccurs="0"/>
                <xsd:element ref="ns3:MediaServiceGenerationTime" minOccurs="0"/>
                <xsd:element ref="ns3:MediaServiceDateTaken" minOccurs="0"/>
                <xsd:element ref="ns3:MediaServiceOCR"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b7179b-43bd-4992-881c-606d8873dcc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EventHashCode" ma:index="11" nillable="true" ma:displayName="MediaServiceEventHashCode" ma:hidden="true" ma:internalName="MediaServiceEventHashCode"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9AE80F3-FBBC-4374-8916-34D6E125A8FF}">
  <ds:schemaRefs>
    <ds:schemaRef ds:uri="http://schemas.microsoft.com/sharepoint/v3/contenttype/forms"/>
  </ds:schemaRefs>
</ds:datastoreItem>
</file>

<file path=customXml/itemProps2.xml><?xml version="1.0" encoding="utf-8"?>
<ds:datastoreItem xmlns:ds="http://schemas.openxmlformats.org/officeDocument/2006/customXml" ds:itemID="{AA545A5A-36AE-43CA-B971-44FE2D4FA5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b7179b-43bd-4992-881c-606d8873dcc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16E45CC-8A21-4E1E-8078-8A2CFD81ED12}">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0bb7179b-43bd-4992-881c-606d8873dcce"/>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Equity</Template>
  <TotalTime>26867</TotalTime>
  <Words>2287</Words>
  <Application>Microsoft Office PowerPoint</Application>
  <PresentationFormat>On-screen Show (4:3)</PresentationFormat>
  <Paragraphs>301</Paragraphs>
  <Slides>24</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Century Gothic</vt:lpstr>
      <vt:lpstr>Franklin Gothic Book</vt:lpstr>
      <vt:lpstr>Perpetua</vt:lpstr>
      <vt:lpstr>Wingdings 2</vt:lpstr>
      <vt:lpstr>Equity</vt:lpstr>
      <vt:lpstr>Investing 2.0- Investing Strategies</vt:lpstr>
      <vt:lpstr>What Is Your Reason for Investing</vt:lpstr>
      <vt:lpstr>Types of Investing</vt:lpstr>
      <vt:lpstr>What is your risk Tolerance level</vt:lpstr>
      <vt:lpstr>Risk Pyramid In Investing</vt:lpstr>
      <vt:lpstr>Psychology of Investing</vt:lpstr>
      <vt:lpstr>Types of Assets Discussed</vt:lpstr>
      <vt:lpstr>Investment Theories (for most assets)</vt:lpstr>
      <vt:lpstr>Tools of Technical Analyses</vt:lpstr>
      <vt:lpstr>Some Investment Strategies</vt:lpstr>
      <vt:lpstr>Stocks (or Equity)</vt:lpstr>
      <vt:lpstr>Stock Trading Strategies by investment theory</vt:lpstr>
      <vt:lpstr>Types of Orders (Buy/Sell) Transactions</vt:lpstr>
      <vt:lpstr>Bonds (or Debt instruments) </vt:lpstr>
      <vt:lpstr>Indexes &amp; ETFs</vt:lpstr>
      <vt:lpstr>Derivative Assets (Contracts)</vt:lpstr>
      <vt:lpstr>Options Trading Strategies</vt:lpstr>
      <vt:lpstr>Futures Trading Strategies</vt:lpstr>
      <vt:lpstr>Investment Portfolio &amp; Diversification</vt:lpstr>
      <vt:lpstr>Mutual Fund Investment Strategies</vt:lpstr>
      <vt:lpstr>Real Estate Investment Strategy</vt:lpstr>
      <vt:lpstr>Tax Implication of Trading</vt:lpstr>
      <vt:lpstr>Tax Implications in Retirement Assets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Investments</dc:title>
  <dc:creator>ckadanso</dc:creator>
  <cp:lastModifiedBy>Danso, Charles K</cp:lastModifiedBy>
  <cp:revision>117</cp:revision>
  <dcterms:created xsi:type="dcterms:W3CDTF">2022-02-25T05:22:32Z</dcterms:created>
  <dcterms:modified xsi:type="dcterms:W3CDTF">2022-10-19T17:51:14Z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0x01010091048222EBABBD4A8216E96C900F751F</vt:lpwstr>
  </property>
</Properties>
</file>