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4" r:id="rId3"/>
    <p:sldId id="257" r:id="rId4"/>
    <p:sldId id="258" r:id="rId5"/>
    <p:sldId id="263" r:id="rId6"/>
    <p:sldId id="259" r:id="rId7"/>
    <p:sldId id="260" r:id="rId8"/>
    <p:sldId id="261" r:id="rId9"/>
    <p:sldId id="265" r:id="rId10"/>
    <p:sldId id="266" r:id="rId11"/>
    <p:sldId id="26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533" autoAdjust="0"/>
  </p:normalViewPr>
  <p:slideViewPr>
    <p:cSldViewPr>
      <p:cViewPr varScale="1">
        <p:scale>
          <a:sx n="63" d="100"/>
          <a:sy n="63" d="100"/>
        </p:scale>
        <p:origin x="1380"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F85EE3-72F8-4764-AF52-498D3357CE7A}" type="datetimeFigureOut">
              <a:rPr lang="en-US" smtClean="0"/>
              <a:t>11/2/2021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26B66D-8ABB-40F1-84F7-9BCE3434DAEB}" type="slidenum">
              <a:rPr lang="en-US" smtClean="0"/>
              <a:t>‹#›</a:t>
            </a:fld>
            <a:endParaRPr lang="en-US"/>
          </a:p>
        </p:txBody>
      </p:sp>
    </p:spTree>
    <p:extLst>
      <p:ext uri="{BB962C8B-B14F-4D97-AF65-F5344CB8AC3E}">
        <p14:creationId xmlns:p14="http://schemas.microsoft.com/office/powerpoint/2010/main" val="4023446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Since conditions</a:t>
            </a:r>
            <a:r>
              <a:rPr lang="en-US" baseline="0" dirty="0" smtClean="0"/>
              <a:t> varies per each loan, it is not covered in this presentation. These conditions are what is stated in the loan agreements between lender &amp; borrower.</a:t>
            </a:r>
            <a:endParaRPr lang="en-US" dirty="0"/>
          </a:p>
        </p:txBody>
      </p:sp>
      <p:sp>
        <p:nvSpPr>
          <p:cNvPr id="4" name="Slide Number Placeholder 3"/>
          <p:cNvSpPr>
            <a:spLocks noGrp="1"/>
          </p:cNvSpPr>
          <p:nvPr>
            <p:ph type="sldNum" sz="quarter" idx="10"/>
          </p:nvPr>
        </p:nvSpPr>
        <p:spPr/>
        <p:txBody>
          <a:bodyPr/>
          <a:lstStyle/>
          <a:p>
            <a:fld id="{7F26B66D-8ABB-40F1-84F7-9BCE3434DAEB}" type="slidenum">
              <a:rPr lang="en-US" smtClean="0"/>
              <a:t>3</a:t>
            </a:fld>
            <a:endParaRPr lang="en-US"/>
          </a:p>
        </p:txBody>
      </p:sp>
    </p:spTree>
    <p:extLst>
      <p:ext uri="{BB962C8B-B14F-4D97-AF65-F5344CB8AC3E}">
        <p14:creationId xmlns:p14="http://schemas.microsoft.com/office/powerpoint/2010/main" val="2216037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assume the same scenario holds from previous slide.</a:t>
            </a:r>
            <a:r>
              <a:rPr lang="en-US" baseline="0" dirty="0" smtClean="0"/>
              <a:t> The rent is added back to the total expenses to get recurring expenses. The principal &amp; interest (P+I) changes with the interest rate and the down payment. This is because the down payment affects the total loan amount borrowed, and sometimes can lead to favorable loan terms while the interest rates affects how much total interest from compounding is paid.</a:t>
            </a:r>
          </a:p>
          <a:p>
            <a:endParaRPr lang="en-US" baseline="0" dirty="0" smtClean="0"/>
          </a:p>
          <a:p>
            <a:r>
              <a:rPr lang="en-US" dirty="0" smtClean="0"/>
              <a:t>FHA Loans are Federal Housing Agency (FHA) loans while conventional loans are loans provided by financial</a:t>
            </a:r>
            <a:r>
              <a:rPr lang="en-US" baseline="0" dirty="0" smtClean="0"/>
              <a:t> institutions like banks.</a:t>
            </a:r>
            <a:endParaRPr lang="en-US" dirty="0"/>
          </a:p>
        </p:txBody>
      </p:sp>
      <p:sp>
        <p:nvSpPr>
          <p:cNvPr id="4" name="Slide Number Placeholder 3"/>
          <p:cNvSpPr>
            <a:spLocks noGrp="1"/>
          </p:cNvSpPr>
          <p:nvPr>
            <p:ph type="sldNum" sz="quarter" idx="10"/>
          </p:nvPr>
        </p:nvSpPr>
        <p:spPr/>
        <p:txBody>
          <a:bodyPr/>
          <a:lstStyle/>
          <a:p>
            <a:fld id="{7F26B66D-8ABB-40F1-84F7-9BCE3434DAEB}" type="slidenum">
              <a:rPr lang="en-US" smtClean="0"/>
              <a:t>8</a:t>
            </a:fld>
            <a:endParaRPr lang="en-US"/>
          </a:p>
        </p:txBody>
      </p:sp>
    </p:spTree>
    <p:extLst>
      <p:ext uri="{BB962C8B-B14F-4D97-AF65-F5344CB8AC3E}">
        <p14:creationId xmlns:p14="http://schemas.microsoft.com/office/powerpoint/2010/main" val="3680715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8DBE72-87CE-4915-9F41-66E4C03B4B0F}"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DF0D96-A062-4B2F-81BB-ED0345C249CC}" type="slidenum">
              <a:rPr lang="en-US" smtClean="0"/>
              <a:t>‹#›</a:t>
            </a:fld>
            <a:endParaRPr lang="en-US"/>
          </a:p>
        </p:txBody>
      </p:sp>
    </p:spTree>
    <p:extLst>
      <p:ext uri="{BB962C8B-B14F-4D97-AF65-F5344CB8AC3E}">
        <p14:creationId xmlns:p14="http://schemas.microsoft.com/office/powerpoint/2010/main" val="2213573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8DBE72-87CE-4915-9F41-66E4C03B4B0F}"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DF0D96-A062-4B2F-81BB-ED0345C249CC}" type="slidenum">
              <a:rPr lang="en-US" smtClean="0"/>
              <a:t>‹#›</a:t>
            </a:fld>
            <a:endParaRPr lang="en-US"/>
          </a:p>
        </p:txBody>
      </p:sp>
    </p:spTree>
    <p:extLst>
      <p:ext uri="{BB962C8B-B14F-4D97-AF65-F5344CB8AC3E}">
        <p14:creationId xmlns:p14="http://schemas.microsoft.com/office/powerpoint/2010/main" val="2802213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8DBE72-87CE-4915-9F41-66E4C03B4B0F}"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DF0D96-A062-4B2F-81BB-ED0345C249CC}" type="slidenum">
              <a:rPr lang="en-US" smtClean="0"/>
              <a:t>‹#›</a:t>
            </a:fld>
            <a:endParaRPr lang="en-US"/>
          </a:p>
        </p:txBody>
      </p:sp>
    </p:spTree>
    <p:extLst>
      <p:ext uri="{BB962C8B-B14F-4D97-AF65-F5344CB8AC3E}">
        <p14:creationId xmlns:p14="http://schemas.microsoft.com/office/powerpoint/2010/main" val="1240468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8DBE72-87CE-4915-9F41-66E4C03B4B0F}"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DF0D96-A062-4B2F-81BB-ED0345C249CC}" type="slidenum">
              <a:rPr lang="en-US" smtClean="0"/>
              <a:t>‹#›</a:t>
            </a:fld>
            <a:endParaRPr lang="en-US"/>
          </a:p>
        </p:txBody>
      </p:sp>
    </p:spTree>
    <p:extLst>
      <p:ext uri="{BB962C8B-B14F-4D97-AF65-F5344CB8AC3E}">
        <p14:creationId xmlns:p14="http://schemas.microsoft.com/office/powerpoint/2010/main" val="1647577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8DBE72-87CE-4915-9F41-66E4C03B4B0F}"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DF0D96-A062-4B2F-81BB-ED0345C249CC}" type="slidenum">
              <a:rPr lang="en-US" smtClean="0"/>
              <a:t>‹#›</a:t>
            </a:fld>
            <a:endParaRPr lang="en-US"/>
          </a:p>
        </p:txBody>
      </p:sp>
    </p:spTree>
    <p:extLst>
      <p:ext uri="{BB962C8B-B14F-4D97-AF65-F5344CB8AC3E}">
        <p14:creationId xmlns:p14="http://schemas.microsoft.com/office/powerpoint/2010/main" val="2757488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8DBE72-87CE-4915-9F41-66E4C03B4B0F}"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DF0D96-A062-4B2F-81BB-ED0345C249CC}" type="slidenum">
              <a:rPr lang="en-US" smtClean="0"/>
              <a:t>‹#›</a:t>
            </a:fld>
            <a:endParaRPr lang="en-US"/>
          </a:p>
        </p:txBody>
      </p:sp>
    </p:spTree>
    <p:extLst>
      <p:ext uri="{BB962C8B-B14F-4D97-AF65-F5344CB8AC3E}">
        <p14:creationId xmlns:p14="http://schemas.microsoft.com/office/powerpoint/2010/main" val="1000969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8DBE72-87CE-4915-9F41-66E4C03B4B0F}" type="datetimeFigureOut">
              <a:rPr lang="en-US" smtClean="0"/>
              <a:t>11/2/2021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DF0D96-A062-4B2F-81BB-ED0345C249CC}" type="slidenum">
              <a:rPr lang="en-US" smtClean="0"/>
              <a:t>‹#›</a:t>
            </a:fld>
            <a:endParaRPr lang="en-US"/>
          </a:p>
        </p:txBody>
      </p:sp>
    </p:spTree>
    <p:extLst>
      <p:ext uri="{BB962C8B-B14F-4D97-AF65-F5344CB8AC3E}">
        <p14:creationId xmlns:p14="http://schemas.microsoft.com/office/powerpoint/2010/main" val="3808513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8DBE72-87CE-4915-9F41-66E4C03B4B0F}" type="datetimeFigureOut">
              <a:rPr lang="en-US" smtClean="0"/>
              <a:t>11/2/2021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DF0D96-A062-4B2F-81BB-ED0345C249CC}" type="slidenum">
              <a:rPr lang="en-US" smtClean="0"/>
              <a:t>‹#›</a:t>
            </a:fld>
            <a:endParaRPr lang="en-US"/>
          </a:p>
        </p:txBody>
      </p:sp>
    </p:spTree>
    <p:extLst>
      <p:ext uri="{BB962C8B-B14F-4D97-AF65-F5344CB8AC3E}">
        <p14:creationId xmlns:p14="http://schemas.microsoft.com/office/powerpoint/2010/main" val="625355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8DBE72-87CE-4915-9F41-66E4C03B4B0F}" type="datetimeFigureOut">
              <a:rPr lang="en-US" smtClean="0"/>
              <a:t>11/2/2021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DF0D96-A062-4B2F-81BB-ED0345C249CC}" type="slidenum">
              <a:rPr lang="en-US" smtClean="0"/>
              <a:t>‹#›</a:t>
            </a:fld>
            <a:endParaRPr lang="en-US"/>
          </a:p>
        </p:txBody>
      </p:sp>
    </p:spTree>
    <p:extLst>
      <p:ext uri="{BB962C8B-B14F-4D97-AF65-F5344CB8AC3E}">
        <p14:creationId xmlns:p14="http://schemas.microsoft.com/office/powerpoint/2010/main" val="1871018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8DBE72-87CE-4915-9F41-66E4C03B4B0F}"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DF0D96-A062-4B2F-81BB-ED0345C249CC}" type="slidenum">
              <a:rPr lang="en-US" smtClean="0"/>
              <a:t>‹#›</a:t>
            </a:fld>
            <a:endParaRPr lang="en-US"/>
          </a:p>
        </p:txBody>
      </p:sp>
    </p:spTree>
    <p:extLst>
      <p:ext uri="{BB962C8B-B14F-4D97-AF65-F5344CB8AC3E}">
        <p14:creationId xmlns:p14="http://schemas.microsoft.com/office/powerpoint/2010/main" val="3936802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8DBE72-87CE-4915-9F41-66E4C03B4B0F}"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DF0D96-A062-4B2F-81BB-ED0345C249CC}" type="slidenum">
              <a:rPr lang="en-US" smtClean="0"/>
              <a:t>‹#›</a:t>
            </a:fld>
            <a:endParaRPr lang="en-US"/>
          </a:p>
        </p:txBody>
      </p:sp>
    </p:spTree>
    <p:extLst>
      <p:ext uri="{BB962C8B-B14F-4D97-AF65-F5344CB8AC3E}">
        <p14:creationId xmlns:p14="http://schemas.microsoft.com/office/powerpoint/2010/main" val="1026044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8DBE72-87CE-4915-9F41-66E4C03B4B0F}" type="datetimeFigureOut">
              <a:rPr lang="en-US" smtClean="0"/>
              <a:t>11/2/2021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DF0D96-A062-4B2F-81BB-ED0345C249CC}" type="slidenum">
              <a:rPr lang="en-US" smtClean="0"/>
              <a:t>‹#›</a:t>
            </a:fld>
            <a:endParaRPr lang="en-US"/>
          </a:p>
        </p:txBody>
      </p:sp>
    </p:spTree>
    <p:extLst>
      <p:ext uri="{BB962C8B-B14F-4D97-AF65-F5344CB8AC3E}">
        <p14:creationId xmlns:p14="http://schemas.microsoft.com/office/powerpoint/2010/main" val="1677943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143000"/>
            <a:ext cx="7772400" cy="1470025"/>
          </a:xfrm>
        </p:spPr>
        <p:txBody>
          <a:bodyPr/>
          <a:lstStyle/>
          <a:p>
            <a:r>
              <a:rPr lang="en-US" dirty="0" smtClean="0"/>
              <a:t>Lending Session</a:t>
            </a:r>
            <a:endParaRPr lang="en-US" dirty="0"/>
          </a:p>
        </p:txBody>
      </p:sp>
      <p:sp>
        <p:nvSpPr>
          <p:cNvPr id="3" name="Subtitle 2"/>
          <p:cNvSpPr>
            <a:spLocks noGrp="1"/>
          </p:cNvSpPr>
          <p:nvPr>
            <p:ph type="subTitle" idx="1"/>
          </p:nvPr>
        </p:nvSpPr>
        <p:spPr>
          <a:xfrm>
            <a:off x="1600200" y="3048000"/>
            <a:ext cx="6400800" cy="2057400"/>
          </a:xfrm>
        </p:spPr>
        <p:txBody>
          <a:bodyPr>
            <a:normAutofit fontScale="92500" lnSpcReduction="10000"/>
          </a:bodyPr>
          <a:lstStyle/>
          <a:p>
            <a:r>
              <a:rPr lang="en-US" dirty="0" smtClean="0"/>
              <a:t>Prepared by:</a:t>
            </a:r>
          </a:p>
          <a:p>
            <a:r>
              <a:rPr lang="en-US" dirty="0" smtClean="0"/>
              <a:t>Charles Danso, PhD</a:t>
            </a:r>
          </a:p>
          <a:p>
            <a:r>
              <a:rPr lang="en-US" dirty="0" smtClean="0"/>
              <a:t>Financial Fitness Program, CSULA </a:t>
            </a:r>
          </a:p>
          <a:p>
            <a:r>
              <a:rPr lang="en-US" dirty="0" smtClean="0"/>
              <a:t>Fall</a:t>
            </a:r>
            <a:r>
              <a:rPr lang="en-US" dirty="0" smtClean="0"/>
              <a:t> </a:t>
            </a:r>
            <a:r>
              <a:rPr lang="en-US" dirty="0" smtClean="0"/>
              <a:t>2021</a:t>
            </a:r>
            <a:endParaRPr lang="en-US" dirty="0"/>
          </a:p>
        </p:txBody>
      </p:sp>
      <p:sp>
        <p:nvSpPr>
          <p:cNvPr id="4" name="TextBox 3"/>
          <p:cNvSpPr txBox="1"/>
          <p:nvPr/>
        </p:nvSpPr>
        <p:spPr>
          <a:xfrm>
            <a:off x="838200" y="5943601"/>
            <a:ext cx="7924800" cy="646331"/>
          </a:xfrm>
          <a:prstGeom prst="rect">
            <a:avLst/>
          </a:prstGeom>
          <a:noFill/>
        </p:spPr>
        <p:txBody>
          <a:bodyPr wrap="square" rtlCol="0">
            <a:spAutoFit/>
          </a:bodyPr>
          <a:lstStyle/>
          <a:p>
            <a:r>
              <a:rPr lang="en-US" dirty="0"/>
              <a:t>Please do not use or duplicate without permission from the author, Charles Danso         Email: cdanso@calstatela.edu</a:t>
            </a:r>
          </a:p>
        </p:txBody>
      </p:sp>
    </p:spTree>
    <p:extLst>
      <p:ext uri="{BB962C8B-B14F-4D97-AF65-F5344CB8AC3E}">
        <p14:creationId xmlns:p14="http://schemas.microsoft.com/office/powerpoint/2010/main" val="35860275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&amp; Credit Repair </a:t>
            </a:r>
            <a:r>
              <a:rPr lang="en-US" smtClean="0"/>
              <a:t>(Misc.)</a:t>
            </a:r>
            <a:r>
              <a:rPr lang="en-US" dirty="0" smtClean="0"/>
              <a:t>	</a:t>
            </a:r>
            <a:endParaRPr lang="en-US" dirty="0"/>
          </a:p>
        </p:txBody>
      </p:sp>
      <p:sp>
        <p:nvSpPr>
          <p:cNvPr id="3" name="Content Placeholder 2"/>
          <p:cNvSpPr>
            <a:spLocks noGrp="1"/>
          </p:cNvSpPr>
          <p:nvPr>
            <p:ph idx="1"/>
          </p:nvPr>
        </p:nvSpPr>
        <p:spPr/>
        <p:txBody>
          <a:bodyPr/>
          <a:lstStyle/>
          <a:p>
            <a:r>
              <a:rPr lang="en-US" dirty="0" smtClean="0"/>
              <a:t>Consolidation loan</a:t>
            </a:r>
          </a:p>
          <a:p>
            <a:r>
              <a:rPr lang="en-US" dirty="0" smtClean="0"/>
              <a:t>Credit Repair (Warning)</a:t>
            </a:r>
          </a:p>
          <a:p>
            <a:pPr lvl="1"/>
            <a:r>
              <a:rPr lang="en-US" dirty="0" smtClean="0"/>
              <a:t>Closing revolving accounts</a:t>
            </a:r>
          </a:p>
          <a:p>
            <a:pPr lvl="1"/>
            <a:r>
              <a:rPr lang="en-US" dirty="0" smtClean="0"/>
              <a:t>Co-signing &amp; co-application</a:t>
            </a:r>
            <a:endParaRPr lang="en-US" dirty="0"/>
          </a:p>
        </p:txBody>
      </p:sp>
    </p:spTree>
    <p:extLst>
      <p:ext uri="{BB962C8B-B14F-4D97-AF65-F5344CB8AC3E}">
        <p14:creationId xmlns:p14="http://schemas.microsoft.com/office/powerpoint/2010/main" val="12166031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667000"/>
            <a:ext cx="8229600" cy="1143000"/>
          </a:xfrm>
        </p:spPr>
        <p:txBody>
          <a:bodyPr/>
          <a:lstStyle/>
          <a:p>
            <a:r>
              <a:rPr lang="en-US" dirty="0" smtClean="0"/>
              <a:t>QUESTIONS??</a:t>
            </a:r>
            <a:endParaRPr lang="en-US" dirty="0"/>
          </a:p>
        </p:txBody>
      </p:sp>
    </p:spTree>
    <p:extLst>
      <p:ext uri="{BB962C8B-B14F-4D97-AF65-F5344CB8AC3E}">
        <p14:creationId xmlns:p14="http://schemas.microsoft.com/office/powerpoint/2010/main" val="3529800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2886"/>
            <a:ext cx="8229600" cy="881514"/>
          </a:xfrm>
        </p:spPr>
        <p:txBody>
          <a:bodyPr/>
          <a:lstStyle/>
          <a:p>
            <a:r>
              <a:rPr lang="en-US" dirty="0" smtClean="0"/>
              <a:t>Types of Loans</a:t>
            </a:r>
            <a:endParaRPr lang="en-US" dirty="0"/>
          </a:p>
        </p:txBody>
      </p:sp>
      <p:sp>
        <p:nvSpPr>
          <p:cNvPr id="3" name="Content Placeholder 2"/>
          <p:cNvSpPr>
            <a:spLocks noGrp="1"/>
          </p:cNvSpPr>
          <p:nvPr>
            <p:ph idx="1"/>
          </p:nvPr>
        </p:nvSpPr>
        <p:spPr>
          <a:xfrm>
            <a:off x="457200" y="1143000"/>
            <a:ext cx="8229600" cy="5257800"/>
          </a:xfrm>
        </p:spPr>
        <p:txBody>
          <a:bodyPr>
            <a:normAutofit fontScale="77500" lnSpcReduction="20000"/>
          </a:bodyPr>
          <a:lstStyle/>
          <a:p>
            <a:r>
              <a:rPr lang="en-US" dirty="0" smtClean="0"/>
              <a:t>Term to maturity</a:t>
            </a:r>
          </a:p>
          <a:p>
            <a:pPr lvl="1"/>
            <a:r>
              <a:rPr lang="en-US" dirty="0" smtClean="0"/>
              <a:t>Short: </a:t>
            </a:r>
            <a:r>
              <a:rPr lang="en-US" u="sng" dirty="0" smtClean="0"/>
              <a:t>Example</a:t>
            </a:r>
            <a:r>
              <a:rPr lang="en-US" dirty="0" smtClean="0"/>
              <a:t> </a:t>
            </a:r>
            <a:r>
              <a:rPr lang="en-US" i="1" dirty="0" smtClean="0"/>
              <a:t>credit cards (can be intermediate too),</a:t>
            </a:r>
            <a:endParaRPr lang="en-US" dirty="0" smtClean="0"/>
          </a:p>
          <a:p>
            <a:pPr lvl="1"/>
            <a:r>
              <a:rPr lang="en-US" dirty="0" smtClean="0"/>
              <a:t>Intermediate: </a:t>
            </a:r>
            <a:r>
              <a:rPr lang="en-US" u="sng" dirty="0" smtClean="0"/>
              <a:t>Example-</a:t>
            </a:r>
            <a:r>
              <a:rPr lang="en-US" dirty="0" smtClean="0"/>
              <a:t> Auto Loan, personal loan</a:t>
            </a:r>
          </a:p>
          <a:p>
            <a:pPr lvl="1"/>
            <a:r>
              <a:rPr lang="en-US" dirty="0" smtClean="0"/>
              <a:t>Long-term: </a:t>
            </a:r>
            <a:r>
              <a:rPr lang="en-US" u="sng" dirty="0" smtClean="0"/>
              <a:t>Example-</a:t>
            </a:r>
            <a:r>
              <a:rPr lang="en-US" dirty="0" smtClean="0"/>
              <a:t> Student Loan, Mortgages</a:t>
            </a:r>
          </a:p>
          <a:p>
            <a:r>
              <a:rPr lang="en-US" dirty="0" smtClean="0"/>
              <a:t>Secure (</a:t>
            </a:r>
            <a:r>
              <a:rPr lang="en-US" dirty="0" err="1" smtClean="0"/>
              <a:t>Collaterized</a:t>
            </a:r>
            <a:r>
              <a:rPr lang="en-US" dirty="0" smtClean="0"/>
              <a:t>) &amp; Non-secured Debt</a:t>
            </a:r>
          </a:p>
          <a:p>
            <a:pPr lvl="1"/>
            <a:r>
              <a:rPr lang="en-US" dirty="0" smtClean="0"/>
              <a:t>E.g. credit cards,</a:t>
            </a:r>
          </a:p>
          <a:p>
            <a:r>
              <a:rPr lang="en-US" dirty="0" smtClean="0"/>
              <a:t>Purpose</a:t>
            </a:r>
          </a:p>
          <a:p>
            <a:pPr lvl="1"/>
            <a:r>
              <a:rPr lang="en-US" dirty="0" smtClean="0"/>
              <a:t>Home Purchase: Mortgage</a:t>
            </a:r>
          </a:p>
          <a:p>
            <a:pPr lvl="1"/>
            <a:r>
              <a:rPr lang="en-US" dirty="0" smtClean="0"/>
              <a:t>Education: Student Loans</a:t>
            </a:r>
          </a:p>
          <a:p>
            <a:pPr lvl="1"/>
            <a:r>
              <a:rPr lang="en-US" dirty="0" smtClean="0"/>
              <a:t>Car Purchase: Auto Loan</a:t>
            </a:r>
          </a:p>
          <a:p>
            <a:pPr lvl="1"/>
            <a:r>
              <a:rPr lang="en-US" dirty="0" smtClean="0"/>
              <a:t>Home Construction: Construction loan</a:t>
            </a:r>
          </a:p>
          <a:p>
            <a:pPr lvl="1"/>
            <a:r>
              <a:rPr lang="en-US" dirty="0" smtClean="0"/>
              <a:t>Debt Consolidation</a:t>
            </a:r>
          </a:p>
          <a:p>
            <a:pPr lvl="1"/>
            <a:r>
              <a:rPr lang="en-US" dirty="0" smtClean="0"/>
              <a:t>Personal Loan</a:t>
            </a:r>
          </a:p>
          <a:p>
            <a:pPr lvl="1"/>
            <a:r>
              <a:rPr lang="en-US" dirty="0" smtClean="0"/>
              <a:t>Revolving Credit: Credit cars, and store cards</a:t>
            </a:r>
          </a:p>
          <a:p>
            <a:pPr lvl="1"/>
            <a:endParaRPr lang="en-US" dirty="0" smtClean="0"/>
          </a:p>
          <a:p>
            <a:endParaRPr lang="en-US" dirty="0" smtClean="0"/>
          </a:p>
          <a:p>
            <a:endParaRPr lang="en-US" dirty="0"/>
          </a:p>
        </p:txBody>
      </p:sp>
    </p:spTree>
    <p:extLst>
      <p:ext uri="{BB962C8B-B14F-4D97-AF65-F5344CB8AC3E}">
        <p14:creationId xmlns:p14="http://schemas.microsoft.com/office/powerpoint/2010/main" val="24313277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“C’s” to Accessing loans</a:t>
            </a:r>
            <a:endParaRPr lang="en-US" dirty="0"/>
          </a:p>
        </p:txBody>
      </p:sp>
      <p:sp>
        <p:nvSpPr>
          <p:cNvPr id="3" name="Content Placeholder 2"/>
          <p:cNvSpPr>
            <a:spLocks noGrp="1"/>
          </p:cNvSpPr>
          <p:nvPr>
            <p:ph idx="1"/>
          </p:nvPr>
        </p:nvSpPr>
        <p:spPr/>
        <p:txBody>
          <a:bodyPr/>
          <a:lstStyle/>
          <a:p>
            <a:r>
              <a:rPr lang="en-US" dirty="0" smtClean="0"/>
              <a:t>Credit History &amp; Score (Character)</a:t>
            </a:r>
          </a:p>
          <a:p>
            <a:r>
              <a:rPr lang="en-US" dirty="0" smtClean="0"/>
              <a:t>Collateral</a:t>
            </a:r>
          </a:p>
          <a:p>
            <a:r>
              <a:rPr lang="en-US" dirty="0" smtClean="0"/>
              <a:t>Capital</a:t>
            </a:r>
          </a:p>
          <a:p>
            <a:r>
              <a:rPr lang="en-US" dirty="0" smtClean="0"/>
              <a:t>Capacity</a:t>
            </a:r>
          </a:p>
          <a:p>
            <a:r>
              <a:rPr lang="en-US" i="1" dirty="0" smtClean="0"/>
              <a:t>Conditions (of loan)</a:t>
            </a:r>
            <a:endParaRPr lang="en-US" i="1" dirty="0"/>
          </a:p>
        </p:txBody>
      </p:sp>
    </p:spTree>
    <p:extLst>
      <p:ext uri="{BB962C8B-B14F-4D97-AF65-F5344CB8AC3E}">
        <p14:creationId xmlns:p14="http://schemas.microsoft.com/office/powerpoint/2010/main" val="2976083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Scores</a:t>
            </a:r>
            <a:endParaRPr lang="en-US" dirty="0"/>
          </a:p>
        </p:txBody>
      </p:sp>
      <p:sp>
        <p:nvSpPr>
          <p:cNvPr id="3" name="Content Placeholder 2"/>
          <p:cNvSpPr>
            <a:spLocks noGrp="1"/>
          </p:cNvSpPr>
          <p:nvPr>
            <p:ph idx="1"/>
          </p:nvPr>
        </p:nvSpPr>
        <p:spPr/>
        <p:txBody>
          <a:bodyPr/>
          <a:lstStyle/>
          <a:p>
            <a:r>
              <a:rPr lang="en-US" dirty="0" smtClean="0"/>
              <a:t>Includes FICO &amp; other credit history reports</a:t>
            </a:r>
          </a:p>
          <a:p>
            <a:r>
              <a:rPr lang="en-US" dirty="0" smtClean="0"/>
              <a:t>Used in determining the interest rate for borrower.</a:t>
            </a:r>
          </a:p>
          <a:p>
            <a:r>
              <a:rPr lang="en-US" dirty="0" smtClean="0"/>
              <a:t>The higher, the more favorable rates &amp; types of credit one is likely to get.</a:t>
            </a:r>
            <a:endParaRPr lang="en-US" dirty="0"/>
          </a:p>
        </p:txBody>
      </p:sp>
    </p:spTree>
    <p:extLst>
      <p:ext uri="{BB962C8B-B14F-4D97-AF65-F5344CB8AC3E}">
        <p14:creationId xmlns:p14="http://schemas.microsoft.com/office/powerpoint/2010/main" val="328966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Capital</a:t>
            </a:r>
            <a:endParaRPr lang="en-US" dirty="0"/>
          </a:p>
        </p:txBody>
      </p:sp>
      <p:sp>
        <p:nvSpPr>
          <p:cNvPr id="3" name="Content Placeholder 2"/>
          <p:cNvSpPr>
            <a:spLocks noGrp="1"/>
          </p:cNvSpPr>
          <p:nvPr>
            <p:ph idx="1"/>
          </p:nvPr>
        </p:nvSpPr>
        <p:spPr/>
        <p:txBody>
          <a:bodyPr/>
          <a:lstStyle/>
          <a:p>
            <a:r>
              <a:rPr lang="en-US" dirty="0" smtClean="0"/>
              <a:t>How much money you can put down</a:t>
            </a:r>
          </a:p>
          <a:p>
            <a:r>
              <a:rPr lang="en-US" dirty="0" smtClean="0"/>
              <a:t>It’s used to show readiness/seriousness of borrower. </a:t>
            </a:r>
            <a:endParaRPr lang="en-US" dirty="0"/>
          </a:p>
        </p:txBody>
      </p:sp>
    </p:spTree>
    <p:extLst>
      <p:ext uri="{BB962C8B-B14F-4D97-AF65-F5344CB8AC3E}">
        <p14:creationId xmlns:p14="http://schemas.microsoft.com/office/powerpoint/2010/main" val="16028076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Collateral</a:t>
            </a:r>
            <a:endParaRPr lang="en-US" dirty="0"/>
          </a:p>
        </p:txBody>
      </p:sp>
      <p:sp>
        <p:nvSpPr>
          <p:cNvPr id="3" name="Content Placeholder 2"/>
          <p:cNvSpPr>
            <a:spLocks noGrp="1"/>
          </p:cNvSpPr>
          <p:nvPr>
            <p:ph idx="1"/>
          </p:nvPr>
        </p:nvSpPr>
        <p:spPr>
          <a:xfrm>
            <a:off x="457200" y="1143000"/>
            <a:ext cx="8229600" cy="5105400"/>
          </a:xfrm>
        </p:spPr>
        <p:txBody>
          <a:bodyPr>
            <a:normAutofit fontScale="92500"/>
          </a:bodyPr>
          <a:lstStyle/>
          <a:p>
            <a:r>
              <a:rPr lang="en-US" dirty="0" smtClean="0"/>
              <a:t>Collateral is a asset received as security of the loan.</a:t>
            </a:r>
          </a:p>
          <a:p>
            <a:pPr lvl="1"/>
            <a:r>
              <a:rPr lang="en-US" dirty="0" smtClean="0"/>
              <a:t>Helps to offset default by borrower</a:t>
            </a:r>
          </a:p>
          <a:p>
            <a:pPr lvl="1"/>
            <a:r>
              <a:rPr lang="en-US" dirty="0" smtClean="0"/>
              <a:t>Can be investment accounts, land, home, automobile.</a:t>
            </a:r>
          </a:p>
          <a:p>
            <a:pPr lvl="2"/>
            <a:r>
              <a:rPr lang="en-US" dirty="0" smtClean="0"/>
              <a:t>Cash accounts &amp; investment accounts are more common in the US.</a:t>
            </a:r>
          </a:p>
          <a:p>
            <a:r>
              <a:rPr lang="en-US" dirty="0" smtClean="0"/>
              <a:t>The higher the value of the collateral, the higher likelihood of having lower the payments all else constant.</a:t>
            </a:r>
          </a:p>
          <a:p>
            <a:pPr lvl="1"/>
            <a:r>
              <a:rPr lang="en-US" dirty="0" smtClean="0"/>
              <a:t>Similarly, one can access a higher loan value with a higher valued collateral.</a:t>
            </a:r>
          </a:p>
          <a:p>
            <a:endParaRPr lang="en-US" dirty="0"/>
          </a:p>
          <a:p>
            <a:pPr lvl="2"/>
            <a:endParaRPr lang="en-US" dirty="0"/>
          </a:p>
        </p:txBody>
      </p:sp>
    </p:spTree>
    <p:extLst>
      <p:ext uri="{BB962C8B-B14F-4D97-AF65-F5344CB8AC3E}">
        <p14:creationId xmlns:p14="http://schemas.microsoft.com/office/powerpoint/2010/main" val="23778359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14939"/>
          </a:xfrm>
        </p:spPr>
        <p:txBody>
          <a:bodyPr/>
          <a:lstStyle/>
          <a:p>
            <a:r>
              <a:rPr lang="en-US" dirty="0" smtClean="0"/>
              <a:t>Capacity</a:t>
            </a:r>
            <a:endParaRPr lang="en-US" dirty="0"/>
          </a:p>
        </p:txBody>
      </p:sp>
      <p:sp>
        <p:nvSpPr>
          <p:cNvPr id="3" name="Content Placeholder 2"/>
          <p:cNvSpPr>
            <a:spLocks noGrp="1"/>
          </p:cNvSpPr>
          <p:nvPr>
            <p:ph idx="1"/>
          </p:nvPr>
        </p:nvSpPr>
        <p:spPr>
          <a:xfrm>
            <a:off x="381000" y="685800"/>
            <a:ext cx="8458200" cy="5943600"/>
          </a:xfrm>
        </p:spPr>
        <p:txBody>
          <a:bodyPr/>
          <a:lstStyle/>
          <a:p>
            <a:r>
              <a:rPr lang="en-US" sz="2800" dirty="0" smtClean="0"/>
              <a:t>Capacity gauges the ability of borrower to repay loan against existing recurring debt and evaluating debt to income ratios.</a:t>
            </a:r>
          </a:p>
          <a:p>
            <a:r>
              <a:rPr lang="en-US" sz="2800" dirty="0" smtClean="0"/>
              <a:t>Joe Exotic makes $120,000 before taxes (gross income)</a:t>
            </a:r>
          </a:p>
          <a:p>
            <a:endParaRPr lang="en-US" sz="2800"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71091559"/>
              </p:ext>
            </p:extLst>
          </p:nvPr>
        </p:nvGraphicFramePr>
        <p:xfrm>
          <a:off x="609600" y="2667000"/>
          <a:ext cx="4572000" cy="3837706"/>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0000"/>
                    </a:ext>
                  </a:extLst>
                </a:gridCol>
                <a:gridCol w="945630">
                  <a:extLst>
                    <a:ext uri="{9D8B030D-6E8A-4147-A177-3AD203B41FA5}">
                      <a16:colId xmlns:a16="http://schemas.microsoft.com/office/drawing/2014/main" val="20001"/>
                    </a:ext>
                  </a:extLst>
                </a:gridCol>
                <a:gridCol w="1873770">
                  <a:extLst>
                    <a:ext uri="{9D8B030D-6E8A-4147-A177-3AD203B41FA5}">
                      <a16:colId xmlns:a16="http://schemas.microsoft.com/office/drawing/2014/main" val="20002"/>
                    </a:ext>
                  </a:extLst>
                </a:gridCol>
              </a:tblGrid>
              <a:tr h="557802">
                <a:tc>
                  <a:txBody>
                    <a:bodyPr/>
                    <a:lstStyle/>
                    <a:p>
                      <a:r>
                        <a:rPr lang="en-US" dirty="0" smtClean="0"/>
                        <a:t>Item</a:t>
                      </a:r>
                      <a:endParaRPr lang="en-US" dirty="0"/>
                    </a:p>
                  </a:txBody>
                  <a:tcPr/>
                </a:tc>
                <a:tc>
                  <a:txBody>
                    <a:bodyPr/>
                    <a:lstStyle/>
                    <a:p>
                      <a:r>
                        <a:rPr lang="en-US" dirty="0" smtClean="0"/>
                        <a:t>Monthly</a:t>
                      </a:r>
                      <a:endParaRPr lang="en-US" dirty="0"/>
                    </a:p>
                  </a:txBody>
                  <a:tcPr/>
                </a:tc>
                <a:tc>
                  <a:txBody>
                    <a:bodyPr/>
                    <a:lstStyle/>
                    <a:p>
                      <a:r>
                        <a:rPr lang="en-US" dirty="0" smtClean="0"/>
                        <a:t>Annual/Total Value</a:t>
                      </a:r>
                      <a:endParaRPr lang="en-US" dirty="0"/>
                    </a:p>
                  </a:txBody>
                  <a:tcPr/>
                </a:tc>
                <a:extLst>
                  <a:ext uri="{0D108BD9-81ED-4DB2-BD59-A6C34878D82A}">
                    <a16:rowId xmlns:a16="http://schemas.microsoft.com/office/drawing/2014/main" val="10000"/>
                  </a:ext>
                </a:extLst>
              </a:tr>
              <a:tr h="318744">
                <a:tc>
                  <a:txBody>
                    <a:bodyPr/>
                    <a:lstStyle/>
                    <a:p>
                      <a:r>
                        <a:rPr lang="en-US" dirty="0" smtClean="0"/>
                        <a:t>Income</a:t>
                      </a:r>
                      <a:endParaRPr lang="en-US" dirty="0"/>
                    </a:p>
                  </a:txBody>
                  <a:tcPr/>
                </a:tc>
                <a:tc>
                  <a:txBody>
                    <a:bodyPr/>
                    <a:lstStyle/>
                    <a:p>
                      <a:pPr algn="ctr"/>
                      <a:r>
                        <a:rPr lang="en-US" dirty="0" smtClean="0"/>
                        <a:t>$10,000</a:t>
                      </a:r>
                      <a:endParaRPr lang="en-US" dirty="0"/>
                    </a:p>
                  </a:txBody>
                  <a:tcPr/>
                </a:tc>
                <a:tc>
                  <a:txBody>
                    <a:bodyPr/>
                    <a:lstStyle/>
                    <a:p>
                      <a:pPr algn="ctr"/>
                      <a:r>
                        <a:rPr lang="en-US" dirty="0" smtClean="0"/>
                        <a:t>$120,000</a:t>
                      </a:r>
                      <a:endParaRPr lang="en-US" dirty="0"/>
                    </a:p>
                  </a:txBody>
                  <a:tcPr/>
                </a:tc>
                <a:extLst>
                  <a:ext uri="{0D108BD9-81ED-4DB2-BD59-A6C34878D82A}">
                    <a16:rowId xmlns:a16="http://schemas.microsoft.com/office/drawing/2014/main" val="10001"/>
                  </a:ext>
                </a:extLst>
              </a:tr>
              <a:tr h="318744">
                <a:tc>
                  <a:txBody>
                    <a:bodyPr/>
                    <a:lstStyle/>
                    <a:p>
                      <a:r>
                        <a:rPr lang="en-US" dirty="0" smtClean="0"/>
                        <a:t>Car Loan</a:t>
                      </a:r>
                      <a:endParaRPr lang="en-US" dirty="0"/>
                    </a:p>
                  </a:txBody>
                  <a:tcPr/>
                </a:tc>
                <a:tc>
                  <a:txBody>
                    <a:bodyPr/>
                    <a:lstStyle/>
                    <a:p>
                      <a:pPr algn="ctr"/>
                      <a:r>
                        <a:rPr lang="en-US" dirty="0" smtClean="0"/>
                        <a:t>$300</a:t>
                      </a:r>
                      <a:endParaRPr lang="en-US" dirty="0"/>
                    </a:p>
                  </a:txBody>
                  <a:tcPr/>
                </a:tc>
                <a:tc>
                  <a:txBody>
                    <a:bodyPr/>
                    <a:lstStyle/>
                    <a:p>
                      <a:pPr marL="0" algn="ctr" defTabSz="914400" rtl="0" eaLnBrk="1" fontAlgn="b" latinLnBrk="0" hangingPunct="1"/>
                      <a:r>
                        <a:rPr lang="en-US" sz="1800" kern="1200" dirty="0">
                          <a:solidFill>
                            <a:schemeClr val="dk1"/>
                          </a:solidFill>
                          <a:latin typeface="+mn-lt"/>
                          <a:ea typeface="+mn-ea"/>
                          <a:cs typeface="+mn-cs"/>
                        </a:rPr>
                        <a:t>$3,600 </a:t>
                      </a:r>
                    </a:p>
                  </a:txBody>
                  <a:tcPr marL="9525" marR="9525" marT="9525" marB="0" anchor="b"/>
                </a:tc>
                <a:extLst>
                  <a:ext uri="{0D108BD9-81ED-4DB2-BD59-A6C34878D82A}">
                    <a16:rowId xmlns:a16="http://schemas.microsoft.com/office/drawing/2014/main" val="10002"/>
                  </a:ext>
                </a:extLst>
              </a:tr>
              <a:tr h="318744">
                <a:tc>
                  <a:txBody>
                    <a:bodyPr/>
                    <a:lstStyle/>
                    <a:p>
                      <a:r>
                        <a:rPr lang="en-US" dirty="0" smtClean="0"/>
                        <a:t>Student</a:t>
                      </a:r>
                      <a:r>
                        <a:rPr lang="en-US" baseline="0" dirty="0" smtClean="0"/>
                        <a:t> Loan</a:t>
                      </a:r>
                      <a:endParaRPr lang="en-US" dirty="0"/>
                    </a:p>
                  </a:txBody>
                  <a:tcPr/>
                </a:tc>
                <a:tc>
                  <a:txBody>
                    <a:bodyPr/>
                    <a:lstStyle/>
                    <a:p>
                      <a:pPr algn="ctr"/>
                      <a:r>
                        <a:rPr lang="en-US" dirty="0" smtClean="0"/>
                        <a:t>$700</a:t>
                      </a:r>
                      <a:endParaRPr lang="en-US" dirty="0"/>
                    </a:p>
                  </a:txBody>
                  <a:tcPr/>
                </a:tc>
                <a:tc>
                  <a:txBody>
                    <a:bodyPr/>
                    <a:lstStyle/>
                    <a:p>
                      <a:pPr marL="0" algn="ctr" defTabSz="914400" rtl="0" eaLnBrk="1" fontAlgn="b" latinLnBrk="0" hangingPunct="1"/>
                      <a:r>
                        <a:rPr lang="en-US" sz="1800" kern="1200" dirty="0">
                          <a:solidFill>
                            <a:schemeClr val="dk1"/>
                          </a:solidFill>
                          <a:latin typeface="+mn-lt"/>
                          <a:ea typeface="+mn-ea"/>
                          <a:cs typeface="+mn-cs"/>
                        </a:rPr>
                        <a:t>$6,000 </a:t>
                      </a:r>
                    </a:p>
                  </a:txBody>
                  <a:tcPr marL="9525" marR="9525" marT="9525" marB="0" anchor="b"/>
                </a:tc>
                <a:extLst>
                  <a:ext uri="{0D108BD9-81ED-4DB2-BD59-A6C34878D82A}">
                    <a16:rowId xmlns:a16="http://schemas.microsoft.com/office/drawing/2014/main" val="10003"/>
                  </a:ext>
                </a:extLst>
              </a:tr>
              <a:tr h="318744">
                <a:tc>
                  <a:txBody>
                    <a:bodyPr/>
                    <a:lstStyle/>
                    <a:p>
                      <a:r>
                        <a:rPr lang="en-US" dirty="0" smtClean="0"/>
                        <a:t>Credit Cards</a:t>
                      </a:r>
                      <a:endParaRPr lang="en-US" dirty="0"/>
                    </a:p>
                  </a:txBody>
                  <a:tcPr/>
                </a:tc>
                <a:tc>
                  <a:txBody>
                    <a:bodyPr/>
                    <a:lstStyle/>
                    <a:p>
                      <a:pPr algn="ctr"/>
                      <a:r>
                        <a:rPr lang="en-US" dirty="0" smtClean="0"/>
                        <a:t>$100</a:t>
                      </a:r>
                      <a:endParaRPr lang="en-US" dirty="0"/>
                    </a:p>
                  </a:txBody>
                  <a:tcPr/>
                </a:tc>
                <a:tc>
                  <a:txBody>
                    <a:bodyPr/>
                    <a:lstStyle/>
                    <a:p>
                      <a:pPr marL="0" algn="ctr" defTabSz="914400" rtl="0" eaLnBrk="1" fontAlgn="b" latinLnBrk="0" hangingPunct="1"/>
                      <a:r>
                        <a:rPr lang="en-US" sz="1800" kern="1200" dirty="0">
                          <a:solidFill>
                            <a:schemeClr val="dk1"/>
                          </a:solidFill>
                          <a:latin typeface="+mn-lt"/>
                          <a:ea typeface="+mn-ea"/>
                          <a:cs typeface="+mn-cs"/>
                        </a:rPr>
                        <a:t>$1,200 </a:t>
                      </a:r>
                    </a:p>
                  </a:txBody>
                  <a:tcPr marL="9525" marR="9525" marT="9525" marB="0" anchor="b"/>
                </a:tc>
                <a:extLst>
                  <a:ext uri="{0D108BD9-81ED-4DB2-BD59-A6C34878D82A}">
                    <a16:rowId xmlns:a16="http://schemas.microsoft.com/office/drawing/2014/main" val="10004"/>
                  </a:ext>
                </a:extLst>
              </a:tr>
              <a:tr h="318744">
                <a:tc>
                  <a:txBody>
                    <a:bodyPr/>
                    <a:lstStyle/>
                    <a:p>
                      <a:r>
                        <a:rPr lang="en-US" dirty="0" smtClean="0"/>
                        <a:t>Personal</a:t>
                      </a:r>
                      <a:r>
                        <a:rPr lang="en-US" baseline="0" dirty="0" smtClean="0"/>
                        <a:t> Loan</a:t>
                      </a:r>
                      <a:endParaRPr lang="en-US" dirty="0"/>
                    </a:p>
                  </a:txBody>
                  <a:tcPr/>
                </a:tc>
                <a:tc>
                  <a:txBody>
                    <a:bodyPr/>
                    <a:lstStyle/>
                    <a:p>
                      <a:pPr algn="ctr"/>
                      <a:r>
                        <a:rPr lang="en-US" dirty="0" smtClean="0"/>
                        <a:t>$450</a:t>
                      </a:r>
                      <a:endParaRPr lang="en-US" dirty="0"/>
                    </a:p>
                  </a:txBody>
                  <a:tcPr/>
                </a:tc>
                <a:tc>
                  <a:txBody>
                    <a:bodyPr/>
                    <a:lstStyle/>
                    <a:p>
                      <a:pPr marL="0" algn="ctr" defTabSz="914400" rtl="0" eaLnBrk="1" fontAlgn="b" latinLnBrk="0" hangingPunct="1"/>
                      <a:r>
                        <a:rPr lang="en-US" sz="1800" kern="1200" dirty="0">
                          <a:solidFill>
                            <a:schemeClr val="dk1"/>
                          </a:solidFill>
                          <a:latin typeface="+mn-lt"/>
                          <a:ea typeface="+mn-ea"/>
                          <a:cs typeface="+mn-cs"/>
                        </a:rPr>
                        <a:t>$5,400 </a:t>
                      </a:r>
                    </a:p>
                  </a:txBody>
                  <a:tcPr marL="9525" marR="9525" marT="9525" marB="0" anchor="b"/>
                </a:tc>
                <a:extLst>
                  <a:ext uri="{0D108BD9-81ED-4DB2-BD59-A6C34878D82A}">
                    <a16:rowId xmlns:a16="http://schemas.microsoft.com/office/drawing/2014/main" val="10005"/>
                  </a:ext>
                </a:extLst>
              </a:tr>
              <a:tr h="318744">
                <a:tc>
                  <a:txBody>
                    <a:bodyPr/>
                    <a:lstStyle/>
                    <a:p>
                      <a:r>
                        <a:rPr lang="en-US" dirty="0" smtClean="0"/>
                        <a:t>Rent</a:t>
                      </a:r>
                      <a:endParaRPr lang="en-US" dirty="0"/>
                    </a:p>
                  </a:txBody>
                  <a:tcPr/>
                </a:tc>
                <a:tc>
                  <a:txBody>
                    <a:bodyPr/>
                    <a:lstStyle/>
                    <a:p>
                      <a:pPr algn="ctr"/>
                      <a:r>
                        <a:rPr lang="en-US" dirty="0" smtClean="0"/>
                        <a:t>$1,600</a:t>
                      </a:r>
                      <a:endParaRPr lang="en-US" dirty="0"/>
                    </a:p>
                  </a:txBody>
                  <a:tcPr/>
                </a:tc>
                <a:tc>
                  <a:txBody>
                    <a:bodyPr/>
                    <a:lstStyle/>
                    <a:p>
                      <a:pPr marL="0" algn="ctr" defTabSz="914400" rtl="0" eaLnBrk="1" fontAlgn="b" latinLnBrk="0" hangingPunct="1"/>
                      <a:r>
                        <a:rPr lang="en-US" sz="1800" kern="1200" dirty="0">
                          <a:solidFill>
                            <a:schemeClr val="dk1"/>
                          </a:solidFill>
                          <a:latin typeface="+mn-lt"/>
                          <a:ea typeface="+mn-ea"/>
                          <a:cs typeface="+mn-cs"/>
                        </a:rPr>
                        <a:t>$19,200 </a:t>
                      </a:r>
                    </a:p>
                  </a:txBody>
                  <a:tcPr marL="9525" marR="9525" marT="9525" marB="0" anchor="b"/>
                </a:tc>
                <a:extLst>
                  <a:ext uri="{0D108BD9-81ED-4DB2-BD59-A6C34878D82A}">
                    <a16:rowId xmlns:a16="http://schemas.microsoft.com/office/drawing/2014/main" val="10006"/>
                  </a:ext>
                </a:extLst>
              </a:tr>
              <a:tr h="501533">
                <a:tc>
                  <a:txBody>
                    <a:bodyPr/>
                    <a:lstStyle/>
                    <a:p>
                      <a:r>
                        <a:rPr lang="en-US" dirty="0" smtClean="0"/>
                        <a:t>Total</a:t>
                      </a:r>
                      <a:r>
                        <a:rPr lang="en-US" baseline="0" dirty="0" smtClean="0"/>
                        <a:t> Expenses</a:t>
                      </a:r>
                      <a:endParaRPr lang="en-US" dirty="0"/>
                    </a:p>
                  </a:txBody>
                  <a:tcPr/>
                </a:tc>
                <a:tc>
                  <a:txBody>
                    <a:bodyPr/>
                    <a:lstStyle/>
                    <a:p>
                      <a:pPr algn="ctr"/>
                      <a:r>
                        <a:rPr lang="en-US" dirty="0" smtClean="0"/>
                        <a:t>$3,150</a:t>
                      </a:r>
                      <a:endParaRPr lang="en-US" dirty="0"/>
                    </a:p>
                  </a:txBody>
                  <a:tcPr/>
                </a:tc>
                <a:tc>
                  <a:txBody>
                    <a:bodyPr/>
                    <a:lstStyle/>
                    <a:p>
                      <a:pPr algn="ctr"/>
                      <a:r>
                        <a:rPr lang="en-US" dirty="0" smtClean="0"/>
                        <a:t>$37,800</a:t>
                      </a:r>
                      <a:endParaRPr lang="en-US" dirty="0"/>
                    </a:p>
                  </a:txBody>
                  <a:tcPr/>
                </a:tc>
                <a:extLst>
                  <a:ext uri="{0D108BD9-81ED-4DB2-BD59-A6C34878D82A}">
                    <a16:rowId xmlns:a16="http://schemas.microsoft.com/office/drawing/2014/main" val="10007"/>
                  </a:ext>
                </a:extLst>
              </a:tr>
              <a:tr h="501533">
                <a:tc>
                  <a:txBody>
                    <a:bodyPr/>
                    <a:lstStyle/>
                    <a:p>
                      <a:r>
                        <a:rPr lang="en-US" b="1" dirty="0" smtClean="0"/>
                        <a:t>Balance</a:t>
                      </a:r>
                      <a:endParaRPr lang="en-US" b="1" dirty="0"/>
                    </a:p>
                  </a:txBody>
                  <a:tcPr/>
                </a:tc>
                <a:tc>
                  <a:txBody>
                    <a:bodyPr/>
                    <a:lstStyle/>
                    <a:p>
                      <a:pPr algn="ctr"/>
                      <a:r>
                        <a:rPr lang="en-US" b="1" dirty="0" smtClean="0"/>
                        <a:t>$6,850</a:t>
                      </a:r>
                      <a:endParaRPr lang="en-US" b="1" dirty="0"/>
                    </a:p>
                  </a:txBody>
                  <a:tcPr/>
                </a:tc>
                <a:tc>
                  <a:txBody>
                    <a:bodyPr/>
                    <a:lstStyle/>
                    <a:p>
                      <a:pPr algn="ctr"/>
                      <a:endParaRPr lang="en-US" b="1" dirty="0"/>
                    </a:p>
                  </a:txBody>
                  <a:tcPr/>
                </a:tc>
                <a:extLst>
                  <a:ext uri="{0D108BD9-81ED-4DB2-BD59-A6C34878D82A}">
                    <a16:rowId xmlns:a16="http://schemas.microsoft.com/office/drawing/2014/main" val="10008"/>
                  </a:ext>
                </a:extLst>
              </a:tr>
            </a:tbl>
          </a:graphicData>
        </a:graphic>
      </p:graphicFrame>
      <p:sp>
        <p:nvSpPr>
          <p:cNvPr id="5" name="TextBox 4"/>
          <p:cNvSpPr txBox="1"/>
          <p:nvPr/>
        </p:nvSpPr>
        <p:spPr>
          <a:xfrm>
            <a:off x="5562600" y="3124200"/>
            <a:ext cx="3276600" cy="2862322"/>
          </a:xfrm>
          <a:prstGeom prst="rect">
            <a:avLst/>
          </a:prstGeom>
          <a:noFill/>
        </p:spPr>
        <p:txBody>
          <a:bodyPr wrap="square" rtlCol="0">
            <a:spAutoFit/>
          </a:bodyPr>
          <a:lstStyle/>
          <a:p>
            <a:r>
              <a:rPr lang="en-US" sz="2000" dirty="0" smtClean="0"/>
              <a:t>Note: Some loans do not use all or certain expenses in determining capacity. Some may use additional expenses not shown here. </a:t>
            </a:r>
          </a:p>
          <a:p>
            <a:endParaRPr lang="en-US" sz="2000" dirty="0" smtClean="0"/>
          </a:p>
          <a:p>
            <a:r>
              <a:rPr lang="en-US" sz="2000" dirty="0" smtClean="0"/>
              <a:t>For example: home loans do not include rental expense in determining capacity. </a:t>
            </a:r>
            <a:endParaRPr lang="en-US" sz="2000" dirty="0"/>
          </a:p>
        </p:txBody>
      </p:sp>
    </p:spTree>
    <p:extLst>
      <p:ext uri="{BB962C8B-B14F-4D97-AF65-F5344CB8AC3E}">
        <p14:creationId xmlns:p14="http://schemas.microsoft.com/office/powerpoint/2010/main" val="2600709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636"/>
            <a:ext cx="8229600" cy="748364"/>
          </a:xfrm>
        </p:spPr>
        <p:txBody>
          <a:bodyPr>
            <a:normAutofit fontScale="90000"/>
          </a:bodyPr>
          <a:lstStyle/>
          <a:p>
            <a:r>
              <a:rPr lang="en-US" dirty="0" smtClean="0"/>
              <a:t>Applying to Home Purchase</a:t>
            </a:r>
            <a:endParaRPr lang="en-US" dirty="0"/>
          </a:p>
        </p:txBody>
      </p:sp>
      <p:sp>
        <p:nvSpPr>
          <p:cNvPr id="3" name="Content Placeholder 2"/>
          <p:cNvSpPr>
            <a:spLocks noGrp="1"/>
          </p:cNvSpPr>
          <p:nvPr>
            <p:ph idx="1"/>
          </p:nvPr>
        </p:nvSpPr>
        <p:spPr>
          <a:xfrm>
            <a:off x="6553200" y="762000"/>
            <a:ext cx="2514600" cy="5715000"/>
          </a:xfrm>
        </p:spPr>
        <p:txBody>
          <a:bodyPr>
            <a:normAutofit fontScale="85000" lnSpcReduction="10000"/>
          </a:bodyPr>
          <a:lstStyle/>
          <a:p>
            <a:pPr>
              <a:buFont typeface="Wingdings" panose="05000000000000000000" pitchFamily="2" charset="2"/>
              <a:buChar char="q"/>
            </a:pPr>
            <a:r>
              <a:rPr lang="en-US" sz="1900" dirty="0" smtClean="0"/>
              <a:t>Mr. Exotic wants to explore buying a $500,000 home.</a:t>
            </a:r>
          </a:p>
          <a:p>
            <a:pPr>
              <a:buFont typeface="Wingdings" panose="05000000000000000000" pitchFamily="2" charset="2"/>
              <a:buChar char="q"/>
            </a:pPr>
            <a:endParaRPr lang="en-US" sz="1900" dirty="0"/>
          </a:p>
          <a:p>
            <a:pPr>
              <a:buFont typeface="Wingdings" panose="05000000000000000000" pitchFamily="2" charset="2"/>
              <a:buChar char="q"/>
            </a:pPr>
            <a:r>
              <a:rPr lang="en-US" sz="1900" dirty="0" smtClean="0"/>
              <a:t>These numbers  are made up for illustrative purposes</a:t>
            </a:r>
          </a:p>
          <a:p>
            <a:pPr marL="0" indent="0">
              <a:buNone/>
            </a:pPr>
            <a:endParaRPr lang="en-US" sz="1900" dirty="0" smtClean="0"/>
          </a:p>
          <a:p>
            <a:pPr>
              <a:buFont typeface="Wingdings" panose="05000000000000000000" pitchFamily="2" charset="2"/>
              <a:buChar char="q"/>
            </a:pPr>
            <a:r>
              <a:rPr lang="en-US" sz="1900" dirty="0" smtClean="0"/>
              <a:t>Keep in mind mortgage includes expenses such as home owner’s insurance, taxes, mortgage insurance (PMI) if down payment is less than 20%, possibly Home owner’s association (HOA) fees. </a:t>
            </a:r>
          </a:p>
          <a:p>
            <a:pPr marL="0" indent="0">
              <a:buNone/>
            </a:pPr>
            <a:endParaRPr lang="en-US" sz="1900" dirty="0" smtClean="0"/>
          </a:p>
          <a:p>
            <a:pPr>
              <a:buFont typeface="Wingdings" panose="05000000000000000000" pitchFamily="2" charset="2"/>
              <a:buChar char="q"/>
            </a:pPr>
            <a:r>
              <a:rPr lang="en-US" sz="1900" dirty="0" smtClean="0"/>
              <a:t>The different cases examine scenarios with different down payments &amp; credit scores</a:t>
            </a:r>
          </a:p>
          <a:p>
            <a:pPr>
              <a:buFontTx/>
              <a:buChar char="-"/>
            </a:pPr>
            <a:endParaRPr lang="en-US" sz="2400" dirty="0" smtClean="0"/>
          </a:p>
          <a:p>
            <a:pPr marL="0" indent="0">
              <a:buNone/>
            </a:pPr>
            <a:endParaRPr lang="en-US" sz="2800" dirty="0"/>
          </a:p>
        </p:txBody>
      </p:sp>
      <p:graphicFrame>
        <p:nvGraphicFramePr>
          <p:cNvPr id="5" name="Table 4"/>
          <p:cNvGraphicFramePr>
            <a:graphicFrameLocks noGrp="1"/>
          </p:cNvGraphicFramePr>
          <p:nvPr>
            <p:extLst>
              <p:ext uri="{D42A27DB-BD31-4B8C-83A1-F6EECF244321}">
                <p14:modId xmlns:p14="http://schemas.microsoft.com/office/powerpoint/2010/main" val="294922605"/>
              </p:ext>
            </p:extLst>
          </p:nvPr>
        </p:nvGraphicFramePr>
        <p:xfrm>
          <a:off x="152400" y="762000"/>
          <a:ext cx="6324600" cy="569976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1066800">
                  <a:extLst>
                    <a:ext uri="{9D8B030D-6E8A-4147-A177-3AD203B41FA5}">
                      <a16:colId xmlns:a16="http://schemas.microsoft.com/office/drawing/2014/main" val="20004"/>
                    </a:ext>
                  </a:extLst>
                </a:gridCol>
              </a:tblGrid>
              <a:tr h="447040">
                <a:tc>
                  <a:txBody>
                    <a:bodyPr/>
                    <a:lstStyle/>
                    <a:p>
                      <a:r>
                        <a:rPr lang="en-US" dirty="0" smtClean="0"/>
                        <a:t>Item</a:t>
                      </a:r>
                      <a:endParaRPr lang="en-US" dirty="0"/>
                    </a:p>
                  </a:txBody>
                  <a:tcPr/>
                </a:tc>
                <a:tc>
                  <a:txBody>
                    <a:bodyPr/>
                    <a:lstStyle/>
                    <a:p>
                      <a:r>
                        <a:rPr lang="en-US" dirty="0" smtClean="0"/>
                        <a:t>Case 1</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Case 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Case 3</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Case 4</a:t>
                      </a:r>
                    </a:p>
                  </a:txBody>
                  <a:tcPr/>
                </a:tc>
                <a:extLst>
                  <a:ext uri="{0D108BD9-81ED-4DB2-BD59-A6C34878D82A}">
                    <a16:rowId xmlns:a16="http://schemas.microsoft.com/office/drawing/2014/main" val="10000"/>
                  </a:ext>
                </a:extLst>
              </a:tr>
              <a:tr h="543560">
                <a:tc>
                  <a:txBody>
                    <a:bodyPr/>
                    <a:lstStyle/>
                    <a:p>
                      <a:r>
                        <a:rPr lang="en-US" sz="1600" b="1" dirty="0" smtClean="0"/>
                        <a:t>Home Value</a:t>
                      </a:r>
                      <a:endParaRPr lang="en-US" sz="1600" b="1" dirty="0"/>
                    </a:p>
                  </a:txBody>
                  <a:tcPr/>
                </a:tc>
                <a:tc>
                  <a:txBody>
                    <a:bodyPr/>
                    <a:lstStyle/>
                    <a:p>
                      <a:r>
                        <a:rPr lang="en-US" dirty="0" smtClean="0"/>
                        <a:t>$500,000</a:t>
                      </a:r>
                      <a:endParaRPr lang="en-US" dirty="0"/>
                    </a:p>
                  </a:txBody>
                  <a:tcPr/>
                </a:tc>
                <a:tc>
                  <a:txBody>
                    <a:bodyPr/>
                    <a:lstStyle/>
                    <a:p>
                      <a:r>
                        <a:rPr lang="en-US" dirty="0" smtClean="0"/>
                        <a:t>$500,000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$500,000</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$500,000</a:t>
                      </a:r>
                    </a:p>
                    <a:p>
                      <a:endParaRPr lang="en-US" dirty="0"/>
                    </a:p>
                  </a:txBody>
                  <a:tcPr/>
                </a:tc>
                <a:extLst>
                  <a:ext uri="{0D108BD9-81ED-4DB2-BD59-A6C34878D82A}">
                    <a16:rowId xmlns:a16="http://schemas.microsoft.com/office/drawing/2014/main" val="10001"/>
                  </a:ext>
                </a:extLst>
              </a:tr>
              <a:tr h="447040">
                <a:tc>
                  <a:txBody>
                    <a:bodyPr/>
                    <a:lstStyle/>
                    <a:p>
                      <a:r>
                        <a:rPr lang="en-US" sz="1600" b="1" dirty="0" smtClean="0"/>
                        <a:t>Credit Score</a:t>
                      </a:r>
                      <a:endParaRPr lang="en-US" sz="1600" b="1" dirty="0"/>
                    </a:p>
                  </a:txBody>
                  <a:tcPr/>
                </a:tc>
                <a:tc>
                  <a:txBody>
                    <a:bodyPr/>
                    <a:lstStyle/>
                    <a:p>
                      <a:r>
                        <a:rPr lang="en-US" dirty="0" smtClean="0"/>
                        <a:t>Excellent</a:t>
                      </a:r>
                      <a:endParaRPr lang="en-US" dirty="0"/>
                    </a:p>
                  </a:txBody>
                  <a:tcPr/>
                </a:tc>
                <a:tc>
                  <a:txBody>
                    <a:bodyPr/>
                    <a:lstStyle/>
                    <a:p>
                      <a:r>
                        <a:rPr lang="en-US" dirty="0" smtClean="0"/>
                        <a:t>Good</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Excellent</a:t>
                      </a:r>
                    </a:p>
                  </a:txBody>
                  <a:tcPr/>
                </a:tc>
                <a:tc>
                  <a:txBody>
                    <a:bodyPr/>
                    <a:lstStyle/>
                    <a:p>
                      <a:r>
                        <a:rPr lang="en-US" dirty="0" smtClean="0"/>
                        <a:t>Average</a:t>
                      </a:r>
                      <a:endParaRPr lang="en-US" dirty="0"/>
                    </a:p>
                  </a:txBody>
                  <a:tcPr/>
                </a:tc>
                <a:extLst>
                  <a:ext uri="{0D108BD9-81ED-4DB2-BD59-A6C34878D82A}">
                    <a16:rowId xmlns:a16="http://schemas.microsoft.com/office/drawing/2014/main" val="10002"/>
                  </a:ext>
                </a:extLst>
              </a:tr>
              <a:tr h="4470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t>Down Payment</a:t>
                      </a:r>
                    </a:p>
                  </a:txBody>
                  <a:tcPr/>
                </a:tc>
                <a:tc>
                  <a:txBody>
                    <a:bodyPr/>
                    <a:lstStyle/>
                    <a:p>
                      <a:r>
                        <a:rPr lang="en-US" dirty="0" smtClean="0"/>
                        <a:t>3.5</a:t>
                      </a:r>
                      <a:endParaRPr lang="en-US" dirty="0"/>
                    </a:p>
                  </a:txBody>
                  <a:tcPr/>
                </a:tc>
                <a:tc>
                  <a:txBody>
                    <a:bodyPr/>
                    <a:lstStyle/>
                    <a:p>
                      <a:r>
                        <a:rPr lang="en-US" dirty="0" smtClean="0"/>
                        <a:t>15</a:t>
                      </a:r>
                      <a:endParaRPr lang="en-US" dirty="0"/>
                    </a:p>
                  </a:txBody>
                  <a:tcPr/>
                </a:tc>
                <a:tc>
                  <a:txBody>
                    <a:bodyPr/>
                    <a:lstStyle/>
                    <a:p>
                      <a:r>
                        <a:rPr lang="en-US" dirty="0" smtClean="0"/>
                        <a:t>20</a:t>
                      </a:r>
                      <a:endParaRPr lang="en-US" dirty="0"/>
                    </a:p>
                  </a:txBody>
                  <a:tcPr/>
                </a:tc>
                <a:tc>
                  <a:txBody>
                    <a:bodyPr/>
                    <a:lstStyle/>
                    <a:p>
                      <a:r>
                        <a:rPr lang="en-US" dirty="0" smtClean="0"/>
                        <a:t>3.5</a:t>
                      </a:r>
                      <a:endParaRPr lang="en-US" dirty="0"/>
                    </a:p>
                  </a:txBody>
                  <a:tcPr/>
                </a:tc>
                <a:extLst>
                  <a:ext uri="{0D108BD9-81ED-4DB2-BD59-A6C34878D82A}">
                    <a16:rowId xmlns:a16="http://schemas.microsoft.com/office/drawing/2014/main" val="10003"/>
                  </a:ext>
                </a:extLst>
              </a:tr>
              <a:tr h="447040">
                <a:tc>
                  <a:txBody>
                    <a:bodyPr/>
                    <a:lstStyle/>
                    <a:p>
                      <a:r>
                        <a:rPr lang="en-US" sz="1600" b="1" dirty="0" smtClean="0"/>
                        <a:t>Interest rate</a:t>
                      </a:r>
                      <a:endParaRPr lang="en-US" sz="1600" b="1" dirty="0"/>
                    </a:p>
                  </a:txBody>
                  <a:tcPr/>
                </a:tc>
                <a:tc>
                  <a:txBody>
                    <a:bodyPr/>
                    <a:lstStyle/>
                    <a:p>
                      <a:r>
                        <a:rPr lang="en-US" b="1" dirty="0" smtClean="0"/>
                        <a:t>2.75%</a:t>
                      </a:r>
                      <a:endParaRPr lang="en-US" b="1" dirty="0"/>
                    </a:p>
                  </a:txBody>
                  <a:tcPr/>
                </a:tc>
                <a:tc>
                  <a:txBody>
                    <a:bodyPr/>
                    <a:lstStyle/>
                    <a:p>
                      <a:r>
                        <a:rPr lang="en-US" b="1" dirty="0" smtClean="0"/>
                        <a:t>3.15%</a:t>
                      </a:r>
                      <a:endParaRPr lang="en-US" b="1" dirty="0"/>
                    </a:p>
                  </a:txBody>
                  <a:tcPr/>
                </a:tc>
                <a:tc>
                  <a:txBody>
                    <a:bodyPr/>
                    <a:lstStyle/>
                    <a:p>
                      <a:r>
                        <a:rPr lang="en-US" b="1" dirty="0" smtClean="0"/>
                        <a:t>2.5%</a:t>
                      </a:r>
                      <a:endParaRPr lang="en-US" b="1" dirty="0"/>
                    </a:p>
                  </a:txBody>
                  <a:tcPr/>
                </a:tc>
                <a:tc>
                  <a:txBody>
                    <a:bodyPr/>
                    <a:lstStyle/>
                    <a:p>
                      <a:r>
                        <a:rPr lang="en-US" b="1" dirty="0" smtClean="0"/>
                        <a:t>3.75%</a:t>
                      </a:r>
                      <a:endParaRPr lang="en-US" b="1" dirty="0"/>
                    </a:p>
                  </a:txBody>
                  <a:tcPr/>
                </a:tc>
                <a:extLst>
                  <a:ext uri="{0D108BD9-81ED-4DB2-BD59-A6C34878D82A}">
                    <a16:rowId xmlns:a16="http://schemas.microsoft.com/office/drawing/2014/main" val="10004"/>
                  </a:ext>
                </a:extLst>
              </a:tr>
              <a:tr h="447040">
                <a:tc>
                  <a:txBody>
                    <a:bodyPr/>
                    <a:lstStyle/>
                    <a:p>
                      <a:r>
                        <a:rPr lang="en-US" sz="1600" b="1" dirty="0" smtClean="0"/>
                        <a:t>Loan Term (Years)</a:t>
                      </a:r>
                      <a:endParaRPr lang="en-US" sz="1600" b="1" dirty="0"/>
                    </a:p>
                  </a:txBody>
                  <a:tcPr/>
                </a:tc>
                <a:tc>
                  <a:txBody>
                    <a:bodyPr/>
                    <a:lstStyle/>
                    <a:p>
                      <a:r>
                        <a:rPr lang="en-US" dirty="0" smtClean="0"/>
                        <a:t>30</a:t>
                      </a:r>
                      <a:endParaRPr lang="en-US" dirty="0"/>
                    </a:p>
                  </a:txBody>
                  <a:tcPr/>
                </a:tc>
                <a:tc>
                  <a:txBody>
                    <a:bodyPr/>
                    <a:lstStyle/>
                    <a:p>
                      <a:r>
                        <a:rPr lang="en-US" dirty="0" smtClean="0"/>
                        <a:t>30</a:t>
                      </a:r>
                      <a:endParaRPr lang="en-US" dirty="0"/>
                    </a:p>
                  </a:txBody>
                  <a:tcPr/>
                </a:tc>
                <a:tc>
                  <a:txBody>
                    <a:bodyPr/>
                    <a:lstStyle/>
                    <a:p>
                      <a:r>
                        <a:rPr lang="en-US" dirty="0" smtClean="0"/>
                        <a:t>30</a:t>
                      </a:r>
                      <a:endParaRPr lang="en-US" dirty="0"/>
                    </a:p>
                  </a:txBody>
                  <a:tcPr/>
                </a:tc>
                <a:tc>
                  <a:txBody>
                    <a:bodyPr/>
                    <a:lstStyle/>
                    <a:p>
                      <a:r>
                        <a:rPr lang="en-US" dirty="0" smtClean="0"/>
                        <a:t>30</a:t>
                      </a:r>
                      <a:endParaRPr lang="en-US" dirty="0"/>
                    </a:p>
                  </a:txBody>
                  <a:tcPr/>
                </a:tc>
                <a:extLst>
                  <a:ext uri="{0D108BD9-81ED-4DB2-BD59-A6C34878D82A}">
                    <a16:rowId xmlns:a16="http://schemas.microsoft.com/office/drawing/2014/main" val="10005"/>
                  </a:ext>
                </a:extLst>
              </a:tr>
              <a:tr h="447040">
                <a:tc>
                  <a:txBody>
                    <a:bodyPr/>
                    <a:lstStyle/>
                    <a:p>
                      <a:r>
                        <a:rPr lang="en-US" sz="1600" b="1" dirty="0" smtClean="0"/>
                        <a:t>Frequency (monthly)</a:t>
                      </a:r>
                      <a:endParaRPr lang="en-US" sz="1600" b="1" dirty="0"/>
                    </a:p>
                  </a:txBody>
                  <a:tcPr/>
                </a:tc>
                <a:tc>
                  <a:txBody>
                    <a:bodyPr/>
                    <a:lstStyle/>
                    <a:p>
                      <a:r>
                        <a:rPr lang="en-US" dirty="0" smtClean="0"/>
                        <a:t>12</a:t>
                      </a:r>
                      <a:endParaRPr lang="en-US" dirty="0"/>
                    </a:p>
                  </a:txBody>
                  <a:tcPr/>
                </a:tc>
                <a:tc>
                  <a:txBody>
                    <a:bodyPr/>
                    <a:lstStyle/>
                    <a:p>
                      <a:r>
                        <a:rPr lang="en-US" dirty="0" smtClean="0"/>
                        <a:t>12</a:t>
                      </a:r>
                      <a:endParaRPr lang="en-US" dirty="0"/>
                    </a:p>
                  </a:txBody>
                  <a:tcPr/>
                </a:tc>
                <a:tc>
                  <a:txBody>
                    <a:bodyPr/>
                    <a:lstStyle/>
                    <a:p>
                      <a:r>
                        <a:rPr lang="en-US" dirty="0" smtClean="0"/>
                        <a:t>12</a:t>
                      </a:r>
                      <a:endParaRPr lang="en-US" dirty="0"/>
                    </a:p>
                  </a:txBody>
                  <a:tcPr/>
                </a:tc>
                <a:tc>
                  <a:txBody>
                    <a:bodyPr/>
                    <a:lstStyle/>
                    <a:p>
                      <a:r>
                        <a:rPr lang="en-US" dirty="0" smtClean="0"/>
                        <a:t>12</a:t>
                      </a:r>
                      <a:endParaRPr lang="en-US" dirty="0"/>
                    </a:p>
                  </a:txBody>
                  <a:tcPr/>
                </a:tc>
                <a:extLst>
                  <a:ext uri="{0D108BD9-81ED-4DB2-BD59-A6C34878D82A}">
                    <a16:rowId xmlns:a16="http://schemas.microsoft.com/office/drawing/2014/main" val="10006"/>
                  </a:ext>
                </a:extLst>
              </a:tr>
              <a:tr h="447040">
                <a:tc>
                  <a:txBody>
                    <a:bodyPr/>
                    <a:lstStyle/>
                    <a:p>
                      <a:r>
                        <a:rPr lang="en-US" sz="1600" b="1" dirty="0" smtClean="0"/>
                        <a:t>Income after recurring debt</a:t>
                      </a:r>
                      <a:endParaRPr lang="en-US" sz="1600" b="1" dirty="0"/>
                    </a:p>
                  </a:txBody>
                  <a:tcPr/>
                </a:tc>
                <a:tc>
                  <a:txBody>
                    <a:bodyPr/>
                    <a:lstStyle/>
                    <a:p>
                      <a:r>
                        <a:rPr lang="en-US" dirty="0" smtClean="0"/>
                        <a:t>$8,450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$8,450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$8,450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$8,450</a:t>
                      </a:r>
                    </a:p>
                  </a:txBody>
                  <a:tcPr/>
                </a:tc>
                <a:extLst>
                  <a:ext uri="{0D108BD9-81ED-4DB2-BD59-A6C34878D82A}">
                    <a16:rowId xmlns:a16="http://schemas.microsoft.com/office/drawing/2014/main" val="10007"/>
                  </a:ext>
                </a:extLst>
              </a:tr>
              <a:tr h="447040">
                <a:tc>
                  <a:txBody>
                    <a:bodyPr/>
                    <a:lstStyle/>
                    <a:p>
                      <a:r>
                        <a:rPr lang="en-US" sz="1600" b="1" dirty="0" smtClean="0"/>
                        <a:t>FHA Loan</a:t>
                      </a:r>
                      <a:r>
                        <a:rPr lang="en-US" sz="1600" b="1" baseline="0" dirty="0" smtClean="0"/>
                        <a:t> cap (45%)</a:t>
                      </a:r>
                      <a:br>
                        <a:rPr lang="en-US" sz="1600" b="1" baseline="0" dirty="0" smtClean="0"/>
                      </a:br>
                      <a:r>
                        <a:rPr lang="en-US" sz="1600" b="1" baseline="0" dirty="0" smtClean="0">
                          <a:solidFill>
                            <a:srgbClr val="FF0000"/>
                          </a:solidFill>
                        </a:rPr>
                        <a:t>[$3,802.50]</a:t>
                      </a:r>
                      <a:endParaRPr lang="en-US" sz="1600" b="1" dirty="0">
                        <a:solidFill>
                          <a:srgbClr val="FF0000"/>
                        </a:solidFill>
                      </a:endParaRPr>
                    </a:p>
                  </a:txBody>
                  <a:tcPr/>
                </a:tc>
                <a:tc>
                  <a:txBody>
                    <a:bodyPr/>
                    <a:lstStyle/>
                    <a:p>
                      <a:r>
                        <a:rPr lang="en-US" dirty="0" smtClean="0"/>
                        <a:t>$931,435</a:t>
                      </a:r>
                      <a:br>
                        <a:rPr lang="en-US" dirty="0" smtClean="0"/>
                      </a:br>
                      <a:endParaRPr lang="en-US" dirty="0"/>
                    </a:p>
                  </a:txBody>
                  <a:tcPr/>
                </a:tc>
                <a:tc>
                  <a:txBody>
                    <a:bodyPr/>
                    <a:lstStyle/>
                    <a:p>
                      <a:r>
                        <a:rPr lang="en-US" dirty="0" smtClean="0"/>
                        <a:t>$884,844</a:t>
                      </a:r>
                      <a:endParaRPr lang="en-US" dirty="0"/>
                    </a:p>
                  </a:txBody>
                  <a:tcPr/>
                </a:tc>
                <a:tc>
                  <a:txBody>
                    <a:bodyPr/>
                    <a:lstStyle/>
                    <a:p>
                      <a:r>
                        <a:rPr lang="en-US" dirty="0" smtClean="0"/>
                        <a:t>$962,364</a:t>
                      </a:r>
                      <a:endParaRPr lang="en-US" dirty="0"/>
                    </a:p>
                  </a:txBody>
                  <a:tcPr/>
                </a:tc>
                <a:tc>
                  <a:txBody>
                    <a:bodyPr/>
                    <a:lstStyle/>
                    <a:p>
                      <a:r>
                        <a:rPr lang="en-US" dirty="0" smtClean="0"/>
                        <a:t>$821,069</a:t>
                      </a:r>
                      <a:endParaRPr lang="en-US" dirty="0"/>
                    </a:p>
                  </a:txBody>
                  <a:tcPr/>
                </a:tc>
                <a:extLst>
                  <a:ext uri="{0D108BD9-81ED-4DB2-BD59-A6C34878D82A}">
                    <a16:rowId xmlns:a16="http://schemas.microsoft.com/office/drawing/2014/main" val="10008"/>
                  </a:ext>
                </a:extLst>
              </a:tr>
              <a:tr h="447040">
                <a:tc>
                  <a:txBody>
                    <a:bodyPr/>
                    <a:lstStyle/>
                    <a:p>
                      <a:r>
                        <a:rPr lang="en-US" sz="1600" b="1" dirty="0" smtClean="0"/>
                        <a:t>Conventional loan cap (35%) </a:t>
                      </a:r>
                      <a:r>
                        <a:rPr lang="en-US" sz="1600" b="1" dirty="0" smtClean="0">
                          <a:solidFill>
                            <a:srgbClr val="FF0000"/>
                          </a:solidFill>
                        </a:rPr>
                        <a:t>[$2,957.50]</a:t>
                      </a:r>
                      <a:endParaRPr lang="en-US" sz="1600" b="1" dirty="0">
                        <a:solidFill>
                          <a:srgbClr val="FF0000"/>
                        </a:solidFill>
                      </a:endParaRPr>
                    </a:p>
                  </a:txBody>
                  <a:tcPr/>
                </a:tc>
                <a:tc>
                  <a:txBody>
                    <a:bodyPr/>
                    <a:lstStyle/>
                    <a:p>
                      <a:r>
                        <a:rPr lang="en-US" dirty="0" smtClean="0"/>
                        <a:t>$724,449</a:t>
                      </a:r>
                      <a:endParaRPr lang="en-US" dirty="0"/>
                    </a:p>
                  </a:txBody>
                  <a:tcPr/>
                </a:tc>
                <a:tc>
                  <a:txBody>
                    <a:bodyPr/>
                    <a:lstStyle/>
                    <a:p>
                      <a:r>
                        <a:rPr lang="en-US" dirty="0" smtClean="0"/>
                        <a:t>$688,212</a:t>
                      </a:r>
                      <a:endParaRPr lang="en-US" dirty="0"/>
                    </a:p>
                  </a:txBody>
                  <a:tcPr/>
                </a:tc>
                <a:tc>
                  <a:txBody>
                    <a:bodyPr/>
                    <a:lstStyle/>
                    <a:p>
                      <a:r>
                        <a:rPr lang="en-US" dirty="0" smtClean="0"/>
                        <a:t>$748,505</a:t>
                      </a:r>
                      <a:endParaRPr lang="en-US" dirty="0"/>
                    </a:p>
                  </a:txBody>
                  <a:tcPr/>
                </a:tc>
                <a:tc>
                  <a:txBody>
                    <a:bodyPr/>
                    <a:lstStyle/>
                    <a:p>
                      <a:r>
                        <a:rPr lang="en-US" dirty="0" smtClean="0"/>
                        <a:t>$638,609</a:t>
                      </a:r>
                      <a:endParaRPr lang="en-US" dirty="0"/>
                    </a:p>
                  </a:txBody>
                  <a:tcPr/>
                </a:tc>
                <a:extLst>
                  <a:ext uri="{0D108BD9-81ED-4DB2-BD59-A6C34878D82A}">
                    <a16:rowId xmlns:a16="http://schemas.microsoft.com/office/drawing/2014/main" val="10009"/>
                  </a:ext>
                </a:extLst>
              </a:tr>
              <a:tr h="447040">
                <a:tc>
                  <a:txBody>
                    <a:bodyPr/>
                    <a:lstStyle/>
                    <a:p>
                      <a:r>
                        <a:rPr lang="en-US" sz="1600" b="1" dirty="0" smtClean="0"/>
                        <a:t>Principal</a:t>
                      </a:r>
                      <a:r>
                        <a:rPr lang="en-US" sz="1600" b="1" baseline="0" dirty="0" smtClean="0"/>
                        <a:t> &amp; interest payments</a:t>
                      </a:r>
                      <a:endParaRPr lang="en-US" sz="1600" b="1" dirty="0"/>
                    </a:p>
                  </a:txBody>
                  <a:tcPr/>
                </a:tc>
                <a:tc>
                  <a:txBody>
                    <a:bodyPr/>
                    <a:lstStyle/>
                    <a:p>
                      <a:r>
                        <a:rPr lang="en-US" dirty="0" smtClean="0"/>
                        <a:t>$1,970</a:t>
                      </a:r>
                      <a:endParaRPr lang="en-US" dirty="0"/>
                    </a:p>
                  </a:txBody>
                  <a:tcPr/>
                </a:tc>
                <a:tc>
                  <a:txBody>
                    <a:bodyPr/>
                    <a:lstStyle/>
                    <a:p>
                      <a:r>
                        <a:rPr lang="en-US" dirty="0" smtClean="0"/>
                        <a:t>$1,826</a:t>
                      </a:r>
                      <a:endParaRPr lang="en-US" dirty="0"/>
                    </a:p>
                  </a:txBody>
                  <a:tcPr/>
                </a:tc>
                <a:tc>
                  <a:txBody>
                    <a:bodyPr/>
                    <a:lstStyle/>
                    <a:p>
                      <a:r>
                        <a:rPr lang="en-US" dirty="0" smtClean="0"/>
                        <a:t>$1,580</a:t>
                      </a:r>
                      <a:endParaRPr lang="en-US" dirty="0"/>
                    </a:p>
                  </a:txBody>
                  <a:tcPr/>
                </a:tc>
                <a:tc>
                  <a:txBody>
                    <a:bodyPr/>
                    <a:lstStyle/>
                    <a:p>
                      <a:r>
                        <a:rPr lang="en-US" dirty="0" smtClean="0"/>
                        <a:t>$2,235</a:t>
                      </a:r>
                      <a:endParaRPr lang="en-US" dirty="0"/>
                    </a:p>
                  </a:txBody>
                  <a:tcPr/>
                </a:tc>
                <a:extLst>
                  <a:ext uri="{0D108BD9-81ED-4DB2-BD59-A6C34878D82A}">
                    <a16:rowId xmlns:a16="http://schemas.microsoft.com/office/drawing/2014/main" val="10010"/>
                  </a:ext>
                </a:extLst>
              </a:tr>
            </a:tbl>
          </a:graphicData>
        </a:graphic>
      </p:graphicFrame>
      <p:sp>
        <p:nvSpPr>
          <p:cNvPr id="6" name="Rectangle 5"/>
          <p:cNvSpPr/>
          <p:nvPr/>
        </p:nvSpPr>
        <p:spPr>
          <a:xfrm>
            <a:off x="2209800" y="1828800"/>
            <a:ext cx="4267200" cy="9144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209800" y="5867400"/>
            <a:ext cx="4267200" cy="6096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156438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39762"/>
          </a:xfrm>
        </p:spPr>
        <p:txBody>
          <a:bodyPr>
            <a:normAutofit fontScale="90000"/>
          </a:bodyPr>
          <a:lstStyle/>
          <a:p>
            <a:r>
              <a:rPr lang="en-US" dirty="0" smtClean="0"/>
              <a:t>Summary of Examples (from slide 8)</a:t>
            </a:r>
            <a:endParaRPr lang="en-US" dirty="0"/>
          </a:p>
        </p:txBody>
      </p:sp>
      <p:sp>
        <p:nvSpPr>
          <p:cNvPr id="3" name="Content Placeholder 2"/>
          <p:cNvSpPr>
            <a:spLocks noGrp="1"/>
          </p:cNvSpPr>
          <p:nvPr>
            <p:ph idx="1"/>
          </p:nvPr>
        </p:nvSpPr>
        <p:spPr>
          <a:xfrm>
            <a:off x="457200" y="914400"/>
            <a:ext cx="8382000" cy="5638800"/>
          </a:xfrm>
        </p:spPr>
        <p:txBody>
          <a:bodyPr>
            <a:normAutofit fontScale="85000" lnSpcReduction="10000"/>
          </a:bodyPr>
          <a:lstStyle/>
          <a:p>
            <a:r>
              <a:rPr lang="en-US" dirty="0" smtClean="0"/>
              <a:t>The examples in slide 8, are for illustration. </a:t>
            </a:r>
          </a:p>
          <a:p>
            <a:pPr lvl="1"/>
            <a:r>
              <a:rPr lang="en-US" dirty="0" smtClean="0"/>
              <a:t>Lenders may use more detailed and advanced formulas to determine loan. However, logic is similar.</a:t>
            </a:r>
          </a:p>
          <a:p>
            <a:r>
              <a:rPr lang="en-US" dirty="0" smtClean="0"/>
              <a:t>Rows 8 &amp; 9 show much monthly payments one is capable of handling based on the capacity limits of different loan types.</a:t>
            </a:r>
          </a:p>
          <a:p>
            <a:pPr lvl="1"/>
            <a:r>
              <a:rPr lang="en-US" dirty="0" smtClean="0"/>
              <a:t>The maximum payment amount is highlighted in red.</a:t>
            </a:r>
          </a:p>
          <a:p>
            <a:pPr lvl="1"/>
            <a:r>
              <a:rPr lang="en-US" dirty="0" smtClean="0"/>
              <a:t>The payment amount is used to determine the maximum home value one can afford in the table.</a:t>
            </a:r>
          </a:p>
          <a:p>
            <a:r>
              <a:rPr lang="en-US" dirty="0" smtClean="0"/>
              <a:t>The last row from table show the principal &amp; interest payments for the different scenarios when looking to purchase a $500,000 home.</a:t>
            </a:r>
          </a:p>
          <a:p>
            <a:pPr lvl="1"/>
            <a:r>
              <a:rPr lang="en-US" dirty="0" smtClean="0"/>
              <a:t>Where interest rates differ from differences in credit scores.</a:t>
            </a:r>
          </a:p>
          <a:p>
            <a:pPr lvl="1"/>
            <a:r>
              <a:rPr lang="en-US" dirty="0" smtClean="0"/>
              <a:t>When down payments amounts differ.</a:t>
            </a:r>
          </a:p>
          <a:p>
            <a:endParaRPr lang="en-US" dirty="0"/>
          </a:p>
        </p:txBody>
      </p:sp>
    </p:spTree>
    <p:extLst>
      <p:ext uri="{BB962C8B-B14F-4D97-AF65-F5344CB8AC3E}">
        <p14:creationId xmlns:p14="http://schemas.microsoft.com/office/powerpoint/2010/main" val="17597657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7518</TotalTime>
  <Words>844</Words>
  <Application>Microsoft Office PowerPoint</Application>
  <PresentationFormat>On-screen Show (4:3)</PresentationFormat>
  <Paragraphs>158</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Wingdings</vt:lpstr>
      <vt:lpstr>Office Theme</vt:lpstr>
      <vt:lpstr>Lending Session</vt:lpstr>
      <vt:lpstr>Types of Loans</vt:lpstr>
      <vt:lpstr>The “C’s” to Accessing loans</vt:lpstr>
      <vt:lpstr>Credit Scores</vt:lpstr>
      <vt:lpstr>Capital</vt:lpstr>
      <vt:lpstr>Collateral</vt:lpstr>
      <vt:lpstr>Capacity</vt:lpstr>
      <vt:lpstr>Applying to Home Purchase</vt:lpstr>
      <vt:lpstr>Summary of Examples (from slide 8)</vt:lpstr>
      <vt:lpstr>Credit &amp; Credit Repair (Misc.)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ckadanso</dc:creator>
  <cp:lastModifiedBy>Danso, Charles K</cp:lastModifiedBy>
  <cp:revision>30</cp:revision>
  <dcterms:created xsi:type="dcterms:W3CDTF">2021-03-24T16:24:02Z</dcterms:created>
  <dcterms:modified xsi:type="dcterms:W3CDTF">2021-11-02T20:59:27Z</dcterms:modified>
</cp:coreProperties>
</file>