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256" r:id="rId5"/>
    <p:sldId id="271" r:id="rId6"/>
    <p:sldId id="272" r:id="rId7"/>
    <p:sldId id="265" r:id="rId8"/>
    <p:sldId id="257" r:id="rId9"/>
    <p:sldId id="261" r:id="rId10"/>
    <p:sldId id="268" r:id="rId11"/>
    <p:sldId id="258" r:id="rId12"/>
    <p:sldId id="259" r:id="rId13"/>
    <p:sldId id="262" r:id="rId14"/>
    <p:sldId id="260" r:id="rId15"/>
    <p:sldId id="279" r:id="rId16"/>
    <p:sldId id="263" r:id="rId17"/>
    <p:sldId id="264" r:id="rId18"/>
    <p:sldId id="267" r:id="rId19"/>
    <p:sldId id="266" r:id="rId20"/>
    <p:sldId id="274"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806" autoAdjust="0"/>
  </p:normalViewPr>
  <p:slideViewPr>
    <p:cSldViewPr>
      <p:cViewPr varScale="1">
        <p:scale>
          <a:sx n="56" d="100"/>
          <a:sy n="56" d="100"/>
        </p:scale>
        <p:origin x="1580"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709C95-28BE-4B10-B7A8-5C5FA78CBAC6}" type="datetimeFigureOut">
              <a:rPr lang="en-US" smtClean="0"/>
              <a:t>10/4/2022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438D45-9350-47D5-B0E5-23A17E638CC1}" type="slidenum">
              <a:rPr lang="en-US" smtClean="0"/>
              <a:t>‹#›</a:t>
            </a:fld>
            <a:endParaRPr lang="en-US"/>
          </a:p>
        </p:txBody>
      </p:sp>
    </p:spTree>
    <p:extLst>
      <p:ext uri="{BB962C8B-B14F-4D97-AF65-F5344CB8AC3E}">
        <p14:creationId xmlns:p14="http://schemas.microsoft.com/office/powerpoint/2010/main" val="2308072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nam10.safelinks.protection.outlook.com/?url=https%3A%2F%2Fcalstatela.co1.qualtrics.com%2Fjfe%2Fform%2FSV_8Ize9pF0D0nu0qV&amp;data=05%7C01%7Ccdanso%40calstatela.edu%7C3b81f37fd5664b220baf08daa56f5378%7Cce8a2002448f4f5882b1d86f73e3afdd%7C0%7C0%7C638004194803468870%7CUnknown%7CTWFpbGZsb3d8eyJWIjoiMC4wLjAwMDAiLCJQIjoiV2luMzIiLCJBTiI6Ik1haWwiLCJXVCI6Mn0%3D%7C3000%7C%7C%7C&amp;sdata=uATX7TBiqBu3eufNAUfJXwtAbMlR7RfVrTyx5I5bVPg%3D&amp;reserved=0"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s://nam10.safelinks.protection.outlook.com/?url=https%3A%2F%2Fcalstatela.co1.qualtrics.com%2Fjfe%2Fform%2FSV_eJ7f1AqxicEkw8S&amp;data=05%7C01%7Ccdanso%40calstatela.edu%7C3b81f37fd5664b220baf08daa56f5378%7Cce8a2002448f4f5882b1d86f73e3afdd%7C0%7C0%7C638004194803468870%7CUnknown%7CTWFpbGZsb3d8eyJWIjoiMC4wLjAwMDAiLCJQIjoiV2luMzIiLCJBTiI6Ik1haWwiLCJXVCI6Mn0%3D%7C3000%7C%7C%7C&amp;sdata=NrrSu4PxhVDbdJnzGu38ln7G4pHO%2F2Go%2Fqhn9qTtwJs%3D&amp;reserved=0"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Before each workshop survey: </a:t>
            </a:r>
            <a:r>
              <a:rPr lang="en-US" sz="1200" b="0" i="0" kern="1200" dirty="0" smtClean="0">
                <a:solidFill>
                  <a:schemeClr val="tx1"/>
                </a:solidFill>
                <a:effectLst/>
                <a:latin typeface="+mn-lt"/>
                <a:ea typeface="+mn-ea"/>
                <a:cs typeface="+mn-cs"/>
                <a:hlinkClick r:id="rId3" tooltip="Original URL: https://calstatela.co1.qualtrics.com/jfe/form/SV_8Ize9pF0D0nu0qV. Click or tap if you trust this link."/>
              </a:rPr>
              <a:t>https://calstatela.co1.qualtrics.com/jfe/form/SV_8Ize9pF0D0nu0qV</a:t>
            </a:r>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After each workshop survey: </a:t>
            </a:r>
            <a:r>
              <a:rPr lang="en-US" sz="1200" b="0" i="0" kern="1200" dirty="0" smtClean="0">
                <a:solidFill>
                  <a:schemeClr val="tx1"/>
                </a:solidFill>
                <a:effectLst/>
                <a:latin typeface="+mn-lt"/>
                <a:ea typeface="+mn-ea"/>
                <a:cs typeface="+mn-cs"/>
                <a:hlinkClick r:id="rId4" tooltip="Original URL: https://calstatela.co1.qualtrics.com/jfe/form/SV_eJ7f1AqxicEkw8S. Click or tap if you trust this link."/>
              </a:rPr>
              <a:t>https://calstatela.co1.qualtrics.com/jfe/form/SV_eJ7f1AqxicEkw8S</a:t>
            </a:r>
            <a:endParaRPr lang="en-US" sz="1200" b="0" i="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5438D45-9350-47D5-B0E5-23A17E638CC1}" type="slidenum">
              <a:rPr lang="en-US" smtClean="0"/>
              <a:t>3</a:t>
            </a:fld>
            <a:endParaRPr lang="en-US"/>
          </a:p>
        </p:txBody>
      </p:sp>
    </p:spTree>
    <p:extLst>
      <p:ext uri="{BB962C8B-B14F-4D97-AF65-F5344CB8AC3E}">
        <p14:creationId xmlns:p14="http://schemas.microsoft.com/office/powerpoint/2010/main" val="16398303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r>
              <a:rPr lang="en-US" baseline="0" dirty="0" smtClean="0"/>
              <a:t>This exhibit is taken from Kapoor, Jack Personal Finance, 13</a:t>
            </a:r>
            <a:r>
              <a:rPr lang="en-US" baseline="30000" dirty="0" smtClean="0"/>
              <a:t>th</a:t>
            </a:r>
            <a:r>
              <a:rPr lang="en-US" baseline="0" dirty="0" smtClean="0"/>
              <a:t> Edition</a:t>
            </a:r>
            <a:endParaRPr lang="en-US" dirty="0"/>
          </a:p>
        </p:txBody>
      </p:sp>
      <p:sp>
        <p:nvSpPr>
          <p:cNvPr id="4" name="Slide Number Placeholder 3"/>
          <p:cNvSpPr>
            <a:spLocks noGrp="1"/>
          </p:cNvSpPr>
          <p:nvPr>
            <p:ph type="sldNum" sz="quarter" idx="10"/>
          </p:nvPr>
        </p:nvSpPr>
        <p:spPr/>
        <p:txBody>
          <a:bodyPr/>
          <a:lstStyle/>
          <a:p>
            <a:fld id="{25438D45-9350-47D5-B0E5-23A17E638CC1}" type="slidenum">
              <a:rPr lang="en-US" smtClean="0"/>
              <a:t>19</a:t>
            </a:fld>
            <a:endParaRPr lang="en-US"/>
          </a:p>
        </p:txBody>
      </p:sp>
    </p:spTree>
    <p:extLst>
      <p:ext uri="{BB962C8B-B14F-4D97-AF65-F5344CB8AC3E}">
        <p14:creationId xmlns:p14="http://schemas.microsoft.com/office/powerpoint/2010/main" val="15503675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r>
              <a:rPr lang="en-US" baseline="0" dirty="0" smtClean="0"/>
              <a:t>This exhibit is taken from Kapoor, Jack Personal Finance, 13</a:t>
            </a:r>
            <a:r>
              <a:rPr lang="en-US" baseline="30000" dirty="0" smtClean="0"/>
              <a:t>th</a:t>
            </a:r>
            <a:r>
              <a:rPr lang="en-US" baseline="0" dirty="0" smtClean="0"/>
              <a:t> Edition</a:t>
            </a:r>
            <a:endParaRPr lang="en-US" dirty="0"/>
          </a:p>
        </p:txBody>
      </p:sp>
      <p:sp>
        <p:nvSpPr>
          <p:cNvPr id="4" name="Slide Number Placeholder 3"/>
          <p:cNvSpPr>
            <a:spLocks noGrp="1"/>
          </p:cNvSpPr>
          <p:nvPr>
            <p:ph type="sldNum" sz="quarter" idx="10"/>
          </p:nvPr>
        </p:nvSpPr>
        <p:spPr/>
        <p:txBody>
          <a:bodyPr/>
          <a:lstStyle/>
          <a:p>
            <a:fld id="{25438D45-9350-47D5-B0E5-23A17E638CC1}" type="slidenum">
              <a:rPr lang="en-US" smtClean="0"/>
              <a:t>20</a:t>
            </a:fld>
            <a:endParaRPr lang="en-US"/>
          </a:p>
        </p:txBody>
      </p:sp>
    </p:spTree>
    <p:extLst>
      <p:ext uri="{BB962C8B-B14F-4D97-AF65-F5344CB8AC3E}">
        <p14:creationId xmlns:p14="http://schemas.microsoft.com/office/powerpoint/2010/main" val="15503675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 exhibit 3-7 for an example of a developing</a:t>
            </a:r>
            <a:r>
              <a:rPr lang="en-US" baseline="0" dirty="0" smtClean="0"/>
              <a:t> &amp; implementing a budget. Review exhibit 3-8 for some budget allocations for different life situations or for different people in different situations.</a:t>
            </a:r>
          </a:p>
          <a:p>
            <a:endParaRPr lang="en-US" baseline="0" dirty="0" smtClean="0"/>
          </a:p>
          <a:p>
            <a:r>
              <a:rPr lang="en-US" baseline="0" dirty="0" smtClean="0"/>
              <a:t>I personally used credit cards throughout grad school to help with expenses and I understand that sometimes, it’s more than a simple budgeting skill. </a:t>
            </a:r>
            <a:endParaRPr lang="en-US" dirty="0"/>
          </a:p>
        </p:txBody>
      </p:sp>
      <p:sp>
        <p:nvSpPr>
          <p:cNvPr id="4" name="Slide Number Placeholder 3"/>
          <p:cNvSpPr>
            <a:spLocks noGrp="1"/>
          </p:cNvSpPr>
          <p:nvPr>
            <p:ph type="sldNum" sz="quarter" idx="10"/>
          </p:nvPr>
        </p:nvSpPr>
        <p:spPr/>
        <p:txBody>
          <a:bodyPr/>
          <a:lstStyle/>
          <a:p>
            <a:fld id="{25438D45-9350-47D5-B0E5-23A17E638CC1}" type="slidenum">
              <a:rPr lang="en-US" smtClean="0"/>
              <a:t>5</a:t>
            </a:fld>
            <a:endParaRPr lang="en-US"/>
          </a:p>
        </p:txBody>
      </p:sp>
    </p:spTree>
    <p:extLst>
      <p:ext uri="{BB962C8B-B14F-4D97-AF65-F5344CB8AC3E}">
        <p14:creationId xmlns:p14="http://schemas.microsoft.com/office/powerpoint/2010/main" val="964292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note on acquiring assets to take care of liability. This could be in the short-ter</a:t>
            </a:r>
            <a:r>
              <a:rPr lang="en-US" baseline="0" dirty="0" smtClean="0"/>
              <a:t>m or long-term. Look at exhibit 3-6 for some examples of short, intermediate &amp; long term goals.</a:t>
            </a:r>
          </a:p>
          <a:p>
            <a:endParaRPr lang="en-US" baseline="0" dirty="0" smtClean="0"/>
          </a:p>
          <a:p>
            <a:r>
              <a:rPr lang="en-US" baseline="0" dirty="0" smtClean="0"/>
              <a:t>Some school of thought emphasize getting multiple sources of income as a path to wealth building. This is true so far as one factors in controlling expenses. In short, if your expenses outweigh your income even with multiple streams of income, it will be difficult to generate wealth.</a:t>
            </a:r>
            <a:endParaRPr lang="en-US" dirty="0"/>
          </a:p>
        </p:txBody>
      </p:sp>
      <p:sp>
        <p:nvSpPr>
          <p:cNvPr id="4" name="Slide Number Placeholder 3"/>
          <p:cNvSpPr>
            <a:spLocks noGrp="1"/>
          </p:cNvSpPr>
          <p:nvPr>
            <p:ph type="sldNum" sz="quarter" idx="10"/>
          </p:nvPr>
        </p:nvSpPr>
        <p:spPr/>
        <p:txBody>
          <a:bodyPr/>
          <a:lstStyle/>
          <a:p>
            <a:fld id="{25438D45-9350-47D5-B0E5-23A17E638CC1}" type="slidenum">
              <a:rPr lang="en-US" smtClean="0"/>
              <a:t>6</a:t>
            </a:fld>
            <a:endParaRPr lang="en-US"/>
          </a:p>
        </p:txBody>
      </p:sp>
    </p:spTree>
    <p:extLst>
      <p:ext uri="{BB962C8B-B14F-4D97-AF65-F5344CB8AC3E}">
        <p14:creationId xmlns:p14="http://schemas.microsoft.com/office/powerpoint/2010/main" val="29018048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Remember the notes on controlling expenses with an increase in income in slide</a:t>
            </a:r>
            <a:r>
              <a:rPr lang="en-US" baseline="0" dirty="0" smtClean="0"/>
              <a:t> 2? </a:t>
            </a:r>
            <a:r>
              <a:rPr lang="en-US" dirty="0" smtClean="0"/>
              <a:t>Let’s say you take</a:t>
            </a:r>
            <a:r>
              <a:rPr lang="en-US" baseline="0" dirty="0" smtClean="0"/>
              <a:t> home $3,000 a month after taxes and your all your expenses are $2,900. Therefore your leftover cash is $(3,000-2,900) = $100. You pick up additional work as a Lyft/Uber Driver and make an extra $1,000 a month after taxes. If you still maintain expenses of $2,900, your leftover cash now is $1,100. However, if you decide to get some nicer things such as new shoes, new TV, your expenses could actually increase beyond the $2,900 you had before getting additional income.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25438D45-9350-47D5-B0E5-23A17E638CC1}" type="slidenum">
              <a:rPr lang="en-US" smtClean="0"/>
              <a:t>8</a:t>
            </a:fld>
            <a:endParaRPr lang="en-US"/>
          </a:p>
        </p:txBody>
      </p:sp>
    </p:spTree>
    <p:extLst>
      <p:ext uri="{BB962C8B-B14F-4D97-AF65-F5344CB8AC3E}">
        <p14:creationId xmlns:p14="http://schemas.microsoft.com/office/powerpoint/2010/main" val="154229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my characterizations based on what you</a:t>
            </a:r>
            <a:r>
              <a:rPr lang="en-US" baseline="0" dirty="0" smtClean="0"/>
              <a:t> will generally come across. Those that break down based on some percentages I refer to as “percentage breakdowns” (very original). These tend to be the more common approaches. Other approaches include fixed vs variable cost, and then categorical. Categorical is where you lump expenses in categories. Typically you see these on the budgeting apps.</a:t>
            </a:r>
            <a:endParaRPr lang="en-US" dirty="0"/>
          </a:p>
        </p:txBody>
      </p:sp>
      <p:sp>
        <p:nvSpPr>
          <p:cNvPr id="4" name="Slide Number Placeholder 3"/>
          <p:cNvSpPr>
            <a:spLocks noGrp="1"/>
          </p:cNvSpPr>
          <p:nvPr>
            <p:ph type="sldNum" sz="quarter" idx="10"/>
          </p:nvPr>
        </p:nvSpPr>
        <p:spPr/>
        <p:txBody>
          <a:bodyPr/>
          <a:lstStyle/>
          <a:p>
            <a:fld id="{25438D45-9350-47D5-B0E5-23A17E638CC1}" type="slidenum">
              <a:rPr lang="en-US" smtClean="0"/>
              <a:t>9</a:t>
            </a:fld>
            <a:endParaRPr lang="en-US"/>
          </a:p>
        </p:txBody>
      </p:sp>
    </p:spTree>
    <p:extLst>
      <p:ext uri="{BB962C8B-B14F-4D97-AF65-F5344CB8AC3E}">
        <p14:creationId xmlns:p14="http://schemas.microsoft.com/office/powerpoint/2010/main" val="29770002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a:t>
            </a:r>
            <a:r>
              <a:rPr lang="en-US" baseline="0" dirty="0" smtClean="0"/>
              <a:t> that even though Wants are easier to reduce/control/eliminate in most cases, it is not the only way. Sometimes you can shop around for better deals on “needs” or try and reduce them if they are variable </a:t>
            </a:r>
            <a:r>
              <a:rPr lang="en-US" baseline="0" dirty="0" err="1" smtClean="0"/>
              <a:t>variable</a:t>
            </a:r>
            <a:r>
              <a:rPr lang="en-US" baseline="0" dirty="0" smtClean="0"/>
              <a:t>. So for example utility bill, gas, car insurance, rent can all be reduced if you shopped around for bargains or made some slight changes to how they are used. In some cases, there is nothing that can be done. That is where targeting wants can be helpful.</a:t>
            </a:r>
            <a:endParaRPr lang="en-US" dirty="0"/>
          </a:p>
        </p:txBody>
      </p:sp>
      <p:sp>
        <p:nvSpPr>
          <p:cNvPr id="4" name="Slide Number Placeholder 3"/>
          <p:cNvSpPr>
            <a:spLocks noGrp="1"/>
          </p:cNvSpPr>
          <p:nvPr>
            <p:ph type="sldNum" sz="quarter" idx="10"/>
          </p:nvPr>
        </p:nvSpPr>
        <p:spPr/>
        <p:txBody>
          <a:bodyPr/>
          <a:lstStyle/>
          <a:p>
            <a:fld id="{25438D45-9350-47D5-B0E5-23A17E638CC1}" type="slidenum">
              <a:rPr lang="en-US" smtClean="0"/>
              <a:t>10</a:t>
            </a:fld>
            <a:endParaRPr lang="en-US"/>
          </a:p>
        </p:txBody>
      </p:sp>
    </p:spTree>
    <p:extLst>
      <p:ext uri="{BB962C8B-B14F-4D97-AF65-F5344CB8AC3E}">
        <p14:creationId xmlns:p14="http://schemas.microsoft.com/office/powerpoint/2010/main" val="2533572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438D45-9350-47D5-B0E5-23A17E638CC1}" type="slidenum">
              <a:rPr lang="en-US" smtClean="0"/>
              <a:t>16</a:t>
            </a:fld>
            <a:endParaRPr lang="en-US"/>
          </a:p>
        </p:txBody>
      </p:sp>
    </p:spTree>
    <p:extLst>
      <p:ext uri="{BB962C8B-B14F-4D97-AF65-F5344CB8AC3E}">
        <p14:creationId xmlns:p14="http://schemas.microsoft.com/office/powerpoint/2010/main" val="29748337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r>
              <a:rPr lang="en-US" baseline="0" dirty="0" smtClean="0"/>
              <a:t>This exhibit is taken from Kapoor, Jack Personal Finance, 13</a:t>
            </a:r>
            <a:r>
              <a:rPr lang="en-US" baseline="30000" dirty="0" smtClean="0"/>
              <a:t>th</a:t>
            </a:r>
            <a:r>
              <a:rPr lang="en-US" baseline="0" dirty="0" smtClean="0"/>
              <a:t> Edition</a:t>
            </a:r>
            <a:endParaRPr lang="en-US" dirty="0"/>
          </a:p>
        </p:txBody>
      </p:sp>
      <p:sp>
        <p:nvSpPr>
          <p:cNvPr id="4" name="Slide Number Placeholder 3"/>
          <p:cNvSpPr>
            <a:spLocks noGrp="1"/>
          </p:cNvSpPr>
          <p:nvPr>
            <p:ph type="sldNum" sz="quarter" idx="10"/>
          </p:nvPr>
        </p:nvSpPr>
        <p:spPr/>
        <p:txBody>
          <a:bodyPr/>
          <a:lstStyle/>
          <a:p>
            <a:fld id="{25438D45-9350-47D5-B0E5-23A17E638CC1}" type="slidenum">
              <a:rPr lang="en-US" smtClean="0"/>
              <a:t>17</a:t>
            </a:fld>
            <a:endParaRPr lang="en-US"/>
          </a:p>
        </p:txBody>
      </p:sp>
    </p:spTree>
    <p:extLst>
      <p:ext uri="{BB962C8B-B14F-4D97-AF65-F5344CB8AC3E}">
        <p14:creationId xmlns:p14="http://schemas.microsoft.com/office/powerpoint/2010/main" val="15503675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Financial Goals should be specific, measurable, actionable, realistic</a:t>
            </a:r>
            <a:r>
              <a:rPr lang="en-US" baseline="0" dirty="0" smtClean="0"/>
              <a:t> and have a timeline. They also can be for individuals or groups (partners)</a:t>
            </a:r>
          </a:p>
          <a:p>
            <a:endParaRPr lang="en-US" baseline="0" dirty="0" smtClean="0"/>
          </a:p>
          <a:p>
            <a:r>
              <a:rPr lang="en-US" baseline="0" dirty="0" smtClean="0"/>
              <a:t>This exhibit is taken from Kapoor, Jack Personal Finance, 13</a:t>
            </a:r>
            <a:r>
              <a:rPr lang="en-US" baseline="30000" dirty="0" smtClean="0"/>
              <a:t>th</a:t>
            </a:r>
            <a:r>
              <a:rPr lang="en-US" baseline="0" dirty="0" smtClean="0"/>
              <a:t> Edition</a:t>
            </a:r>
            <a:endParaRPr lang="en-US" dirty="0"/>
          </a:p>
        </p:txBody>
      </p:sp>
      <p:sp>
        <p:nvSpPr>
          <p:cNvPr id="4" name="Slide Number Placeholder 3"/>
          <p:cNvSpPr>
            <a:spLocks noGrp="1"/>
          </p:cNvSpPr>
          <p:nvPr>
            <p:ph type="sldNum" sz="quarter" idx="10"/>
          </p:nvPr>
        </p:nvSpPr>
        <p:spPr/>
        <p:txBody>
          <a:bodyPr/>
          <a:lstStyle/>
          <a:p>
            <a:fld id="{25438D45-9350-47D5-B0E5-23A17E638CC1}" type="slidenum">
              <a:rPr lang="en-US" smtClean="0"/>
              <a:t>18</a:t>
            </a:fld>
            <a:endParaRPr lang="en-US"/>
          </a:p>
        </p:txBody>
      </p:sp>
    </p:spTree>
    <p:extLst>
      <p:ext uri="{BB962C8B-B14F-4D97-AF65-F5344CB8AC3E}">
        <p14:creationId xmlns:p14="http://schemas.microsoft.com/office/powerpoint/2010/main" val="1550367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F290FA-C0DD-4DDE-B79A-7762B9672980}" type="datetimeFigureOut">
              <a:rPr lang="en-US" smtClean="0"/>
              <a:t>10/4/2022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88E17-DD2E-4ADB-BA21-A4914AD9B109}" type="slidenum">
              <a:rPr lang="en-US" smtClean="0"/>
              <a:t>‹#›</a:t>
            </a:fld>
            <a:endParaRPr lang="en-US"/>
          </a:p>
        </p:txBody>
      </p:sp>
    </p:spTree>
    <p:extLst>
      <p:ext uri="{BB962C8B-B14F-4D97-AF65-F5344CB8AC3E}">
        <p14:creationId xmlns:p14="http://schemas.microsoft.com/office/powerpoint/2010/main" val="2375384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F290FA-C0DD-4DDE-B79A-7762B9672980}" type="datetimeFigureOut">
              <a:rPr lang="en-US" smtClean="0"/>
              <a:t>10/4/2022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88E17-DD2E-4ADB-BA21-A4914AD9B109}" type="slidenum">
              <a:rPr lang="en-US" smtClean="0"/>
              <a:t>‹#›</a:t>
            </a:fld>
            <a:endParaRPr lang="en-US"/>
          </a:p>
        </p:txBody>
      </p:sp>
    </p:spTree>
    <p:extLst>
      <p:ext uri="{BB962C8B-B14F-4D97-AF65-F5344CB8AC3E}">
        <p14:creationId xmlns:p14="http://schemas.microsoft.com/office/powerpoint/2010/main" val="3636324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F290FA-C0DD-4DDE-B79A-7762B9672980}" type="datetimeFigureOut">
              <a:rPr lang="en-US" smtClean="0"/>
              <a:t>10/4/2022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88E17-DD2E-4ADB-BA21-A4914AD9B109}" type="slidenum">
              <a:rPr lang="en-US" smtClean="0"/>
              <a:t>‹#›</a:t>
            </a:fld>
            <a:endParaRPr lang="en-US"/>
          </a:p>
        </p:txBody>
      </p:sp>
    </p:spTree>
    <p:extLst>
      <p:ext uri="{BB962C8B-B14F-4D97-AF65-F5344CB8AC3E}">
        <p14:creationId xmlns:p14="http://schemas.microsoft.com/office/powerpoint/2010/main" val="1797829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F290FA-C0DD-4DDE-B79A-7762B9672980}" type="datetimeFigureOut">
              <a:rPr lang="en-US" smtClean="0"/>
              <a:t>10/4/2022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88E17-DD2E-4ADB-BA21-A4914AD9B109}" type="slidenum">
              <a:rPr lang="en-US" smtClean="0"/>
              <a:t>‹#›</a:t>
            </a:fld>
            <a:endParaRPr lang="en-US"/>
          </a:p>
        </p:txBody>
      </p:sp>
    </p:spTree>
    <p:extLst>
      <p:ext uri="{BB962C8B-B14F-4D97-AF65-F5344CB8AC3E}">
        <p14:creationId xmlns:p14="http://schemas.microsoft.com/office/powerpoint/2010/main" val="3280156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F290FA-C0DD-4DDE-B79A-7762B9672980}" type="datetimeFigureOut">
              <a:rPr lang="en-US" smtClean="0"/>
              <a:t>10/4/2022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88E17-DD2E-4ADB-BA21-A4914AD9B109}" type="slidenum">
              <a:rPr lang="en-US" smtClean="0"/>
              <a:t>‹#›</a:t>
            </a:fld>
            <a:endParaRPr lang="en-US"/>
          </a:p>
        </p:txBody>
      </p:sp>
    </p:spTree>
    <p:extLst>
      <p:ext uri="{BB962C8B-B14F-4D97-AF65-F5344CB8AC3E}">
        <p14:creationId xmlns:p14="http://schemas.microsoft.com/office/powerpoint/2010/main" val="1793018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F290FA-C0DD-4DDE-B79A-7762B9672980}" type="datetimeFigureOut">
              <a:rPr lang="en-US" smtClean="0"/>
              <a:t>10/4/2022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A88E17-DD2E-4ADB-BA21-A4914AD9B109}" type="slidenum">
              <a:rPr lang="en-US" smtClean="0"/>
              <a:t>‹#›</a:t>
            </a:fld>
            <a:endParaRPr lang="en-US"/>
          </a:p>
        </p:txBody>
      </p:sp>
    </p:spTree>
    <p:extLst>
      <p:ext uri="{BB962C8B-B14F-4D97-AF65-F5344CB8AC3E}">
        <p14:creationId xmlns:p14="http://schemas.microsoft.com/office/powerpoint/2010/main" val="1082212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F290FA-C0DD-4DDE-B79A-7762B9672980}" type="datetimeFigureOut">
              <a:rPr lang="en-US" smtClean="0"/>
              <a:t>10/4/2022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A88E17-DD2E-4ADB-BA21-A4914AD9B109}" type="slidenum">
              <a:rPr lang="en-US" smtClean="0"/>
              <a:t>‹#›</a:t>
            </a:fld>
            <a:endParaRPr lang="en-US"/>
          </a:p>
        </p:txBody>
      </p:sp>
    </p:spTree>
    <p:extLst>
      <p:ext uri="{BB962C8B-B14F-4D97-AF65-F5344CB8AC3E}">
        <p14:creationId xmlns:p14="http://schemas.microsoft.com/office/powerpoint/2010/main" val="2879801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F290FA-C0DD-4DDE-B79A-7762B9672980}" type="datetimeFigureOut">
              <a:rPr lang="en-US" smtClean="0"/>
              <a:t>10/4/2022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A88E17-DD2E-4ADB-BA21-A4914AD9B109}" type="slidenum">
              <a:rPr lang="en-US" smtClean="0"/>
              <a:t>‹#›</a:t>
            </a:fld>
            <a:endParaRPr lang="en-US"/>
          </a:p>
        </p:txBody>
      </p:sp>
    </p:spTree>
    <p:extLst>
      <p:ext uri="{BB962C8B-B14F-4D97-AF65-F5344CB8AC3E}">
        <p14:creationId xmlns:p14="http://schemas.microsoft.com/office/powerpoint/2010/main" val="605832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F290FA-C0DD-4DDE-B79A-7762B9672980}" type="datetimeFigureOut">
              <a:rPr lang="en-US" smtClean="0"/>
              <a:t>10/4/2022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A88E17-DD2E-4ADB-BA21-A4914AD9B109}" type="slidenum">
              <a:rPr lang="en-US" smtClean="0"/>
              <a:t>‹#›</a:t>
            </a:fld>
            <a:endParaRPr lang="en-US"/>
          </a:p>
        </p:txBody>
      </p:sp>
    </p:spTree>
    <p:extLst>
      <p:ext uri="{BB962C8B-B14F-4D97-AF65-F5344CB8AC3E}">
        <p14:creationId xmlns:p14="http://schemas.microsoft.com/office/powerpoint/2010/main" val="2558755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F290FA-C0DD-4DDE-B79A-7762B9672980}" type="datetimeFigureOut">
              <a:rPr lang="en-US" smtClean="0"/>
              <a:t>10/4/2022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A88E17-DD2E-4ADB-BA21-A4914AD9B109}" type="slidenum">
              <a:rPr lang="en-US" smtClean="0"/>
              <a:t>‹#›</a:t>
            </a:fld>
            <a:endParaRPr lang="en-US"/>
          </a:p>
        </p:txBody>
      </p:sp>
    </p:spTree>
    <p:extLst>
      <p:ext uri="{BB962C8B-B14F-4D97-AF65-F5344CB8AC3E}">
        <p14:creationId xmlns:p14="http://schemas.microsoft.com/office/powerpoint/2010/main" val="240030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F290FA-C0DD-4DDE-B79A-7762B9672980}" type="datetimeFigureOut">
              <a:rPr lang="en-US" smtClean="0"/>
              <a:t>10/4/2022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A88E17-DD2E-4ADB-BA21-A4914AD9B109}" type="slidenum">
              <a:rPr lang="en-US" smtClean="0"/>
              <a:t>‹#›</a:t>
            </a:fld>
            <a:endParaRPr lang="en-US"/>
          </a:p>
        </p:txBody>
      </p:sp>
    </p:spTree>
    <p:extLst>
      <p:ext uri="{BB962C8B-B14F-4D97-AF65-F5344CB8AC3E}">
        <p14:creationId xmlns:p14="http://schemas.microsoft.com/office/powerpoint/2010/main" val="2670898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F290FA-C0DD-4DDE-B79A-7762B9672980}" type="datetimeFigureOut">
              <a:rPr lang="en-US" smtClean="0"/>
              <a:t>10/4/2022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A88E17-DD2E-4ADB-BA21-A4914AD9B109}" type="slidenum">
              <a:rPr lang="en-US" smtClean="0"/>
              <a:t>‹#›</a:t>
            </a:fld>
            <a:endParaRPr lang="en-US"/>
          </a:p>
        </p:txBody>
      </p:sp>
    </p:spTree>
    <p:extLst>
      <p:ext uri="{BB962C8B-B14F-4D97-AF65-F5344CB8AC3E}">
        <p14:creationId xmlns:p14="http://schemas.microsoft.com/office/powerpoint/2010/main" val="549753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brookings.edu/wp-content/uploads/2016/08/where_does_all_the_money_go.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about.saverlife.org/" TargetMode="External"/><Relationship Id="rId2" Type="http://schemas.openxmlformats.org/officeDocument/2006/relationships/hyperlink" Target="https://albert.com/" TargetMode="External"/><Relationship Id="rId1" Type="http://schemas.openxmlformats.org/officeDocument/2006/relationships/slideLayout" Target="../slideLayouts/slideLayout2.xml"/><Relationship Id="rId4" Type="http://schemas.openxmlformats.org/officeDocument/2006/relationships/hyperlink" Target="https://www.scratch.fi/"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cnbc.com/2019/07/20/heres-why-so-many-americans-cant-handle-a-400-unexpected-expense.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vertex42.com/ExcelTemplate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marcus.com/us/en/resources/managing-debt/how-rising-income-level-increases-your-deb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914400"/>
            <a:ext cx="8153400" cy="2362200"/>
          </a:xfrm>
        </p:spPr>
        <p:txBody>
          <a:bodyPr/>
          <a:lstStyle/>
          <a:p>
            <a:r>
              <a:rPr lang="en-US" dirty="0" smtClean="0"/>
              <a:t>Personal Financial Budgeting</a:t>
            </a:r>
            <a:br>
              <a:rPr lang="en-US" dirty="0" smtClean="0"/>
            </a:br>
            <a:r>
              <a:rPr lang="en-US" dirty="0" smtClean="0"/>
              <a:t>(Budgeting)</a:t>
            </a:r>
            <a:endParaRPr lang="en-US" dirty="0"/>
          </a:p>
        </p:txBody>
      </p:sp>
      <p:sp>
        <p:nvSpPr>
          <p:cNvPr id="3" name="Subtitle 2"/>
          <p:cNvSpPr>
            <a:spLocks noGrp="1"/>
          </p:cNvSpPr>
          <p:nvPr>
            <p:ph type="subTitle" idx="1"/>
          </p:nvPr>
        </p:nvSpPr>
        <p:spPr>
          <a:xfrm>
            <a:off x="1295400" y="3200400"/>
            <a:ext cx="6934200" cy="2209800"/>
          </a:xfrm>
        </p:spPr>
        <p:txBody>
          <a:bodyPr>
            <a:normAutofit lnSpcReduction="10000"/>
          </a:bodyPr>
          <a:lstStyle/>
          <a:p>
            <a:r>
              <a:rPr lang="en-US" dirty="0" smtClean="0"/>
              <a:t>By:</a:t>
            </a:r>
          </a:p>
          <a:p>
            <a:r>
              <a:rPr lang="en-US" smtClean="0"/>
              <a:t>Dr. </a:t>
            </a:r>
            <a:r>
              <a:rPr lang="en-US" dirty="0" smtClean="0"/>
              <a:t>Charles Danso</a:t>
            </a:r>
            <a:endParaRPr lang="en-US" dirty="0" smtClean="0"/>
          </a:p>
          <a:p>
            <a:r>
              <a:rPr lang="en-US" dirty="0" smtClean="0"/>
              <a:t>Assistant Professor of Finance</a:t>
            </a:r>
          </a:p>
          <a:p>
            <a:r>
              <a:rPr lang="en-US" dirty="0" smtClean="0"/>
              <a:t>CSU, Los Angeles</a:t>
            </a:r>
            <a:endParaRPr lang="en-US" dirty="0"/>
          </a:p>
        </p:txBody>
      </p:sp>
      <p:sp>
        <p:nvSpPr>
          <p:cNvPr id="4" name="TextBox 3"/>
          <p:cNvSpPr txBox="1"/>
          <p:nvPr/>
        </p:nvSpPr>
        <p:spPr>
          <a:xfrm>
            <a:off x="838200" y="5943601"/>
            <a:ext cx="7924800" cy="646331"/>
          </a:xfrm>
          <a:prstGeom prst="rect">
            <a:avLst/>
          </a:prstGeom>
          <a:noFill/>
        </p:spPr>
        <p:txBody>
          <a:bodyPr wrap="square" rtlCol="0">
            <a:spAutoFit/>
          </a:bodyPr>
          <a:lstStyle/>
          <a:p>
            <a:r>
              <a:rPr lang="en-US" dirty="0"/>
              <a:t>Please do not use or duplicate without permission from the author, Charles Danso         Email: cdanso@calstatela.edu</a:t>
            </a:r>
          </a:p>
        </p:txBody>
      </p:sp>
    </p:spTree>
    <p:extLst>
      <p:ext uri="{BB962C8B-B14F-4D97-AF65-F5344CB8AC3E}">
        <p14:creationId xmlns:p14="http://schemas.microsoft.com/office/powerpoint/2010/main" val="907224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lstStyle/>
          <a:p>
            <a:r>
              <a:rPr lang="en-US" dirty="0" smtClean="0"/>
              <a:t>Which Approach is better?</a:t>
            </a:r>
            <a:endParaRPr lang="en-US" dirty="0"/>
          </a:p>
        </p:txBody>
      </p:sp>
      <p:sp>
        <p:nvSpPr>
          <p:cNvPr id="3" name="Content Placeholder 2"/>
          <p:cNvSpPr>
            <a:spLocks noGrp="1"/>
          </p:cNvSpPr>
          <p:nvPr>
            <p:ph idx="1"/>
          </p:nvPr>
        </p:nvSpPr>
        <p:spPr>
          <a:xfrm>
            <a:off x="228600" y="838200"/>
            <a:ext cx="8763000" cy="5791200"/>
          </a:xfrm>
        </p:spPr>
        <p:txBody>
          <a:bodyPr>
            <a:normAutofit fontScale="85000" lnSpcReduction="20000"/>
          </a:bodyPr>
          <a:lstStyle/>
          <a:p>
            <a:r>
              <a:rPr lang="en-US" dirty="0" smtClean="0"/>
              <a:t>The </a:t>
            </a:r>
            <a:r>
              <a:rPr lang="en-US" b="1" u="sng" dirty="0" smtClean="0"/>
              <a:t>best</a:t>
            </a:r>
            <a:r>
              <a:rPr lang="en-US" dirty="0" smtClean="0"/>
              <a:t> approach is what fits best within your goals &amp; personality.</a:t>
            </a:r>
          </a:p>
          <a:p>
            <a:pPr lvl="1"/>
            <a:r>
              <a:rPr lang="en-US" dirty="0" smtClean="0"/>
              <a:t>See </a:t>
            </a:r>
            <a:r>
              <a:rPr lang="en-US" dirty="0" smtClean="0">
                <a:hlinkClick r:id="rId3"/>
              </a:rPr>
              <a:t>Link </a:t>
            </a:r>
            <a:r>
              <a:rPr lang="en-US" dirty="0" smtClean="0"/>
              <a:t>for differences in budgeting across economic classes and over time.</a:t>
            </a:r>
          </a:p>
          <a:p>
            <a:pPr marL="0" indent="0">
              <a:buNone/>
            </a:pPr>
            <a:r>
              <a:rPr lang="en-US" b="1" u="sng" dirty="0" smtClean="0"/>
              <a:t>Getting more leftover money (Requires behavior change)</a:t>
            </a:r>
            <a:r>
              <a:rPr lang="en-US" dirty="0" smtClean="0"/>
              <a:t>:</a:t>
            </a:r>
          </a:p>
          <a:p>
            <a:r>
              <a:rPr lang="en-US" dirty="0" smtClean="0"/>
              <a:t>Percentage breakdown</a:t>
            </a:r>
          </a:p>
          <a:p>
            <a:pPr lvl="1"/>
            <a:r>
              <a:rPr lang="en-US" dirty="0" smtClean="0"/>
              <a:t>Reduce spending on “wants”</a:t>
            </a:r>
          </a:p>
          <a:p>
            <a:r>
              <a:rPr lang="en-US" dirty="0" smtClean="0"/>
              <a:t>For Fixed v Variable expense approach</a:t>
            </a:r>
          </a:p>
          <a:p>
            <a:pPr lvl="1"/>
            <a:r>
              <a:rPr lang="en-US" dirty="0" smtClean="0"/>
              <a:t>Reduce/control spending on variable cost</a:t>
            </a:r>
          </a:p>
          <a:p>
            <a:r>
              <a:rPr lang="en-US" dirty="0" smtClean="0"/>
              <a:t>For categorical approach (Combines 2 strategies)</a:t>
            </a:r>
          </a:p>
          <a:p>
            <a:pPr lvl="1"/>
            <a:r>
              <a:rPr lang="en-US" dirty="0" smtClean="0"/>
              <a:t>Modify spending in categories with larger expenses (if they are not needs)</a:t>
            </a:r>
          </a:p>
          <a:p>
            <a:pPr lvl="2"/>
            <a:r>
              <a:rPr lang="en-US" dirty="0" smtClean="0"/>
              <a:t>Or think of some lifestyle changes if they are needs. For example, do you need a two bedroom in a place like LA by yourself if you could split the room or get a one-bedroom for cheaper?</a:t>
            </a:r>
          </a:p>
        </p:txBody>
      </p:sp>
    </p:spTree>
    <p:extLst>
      <p:ext uri="{BB962C8B-B14F-4D97-AF65-F5344CB8AC3E}">
        <p14:creationId xmlns:p14="http://schemas.microsoft.com/office/powerpoint/2010/main" val="18021686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106"/>
            <a:ext cx="8229600" cy="1058694"/>
          </a:xfrm>
        </p:spPr>
        <p:txBody>
          <a:bodyPr/>
          <a:lstStyle/>
          <a:p>
            <a:r>
              <a:rPr lang="en-US" dirty="0" smtClean="0"/>
              <a:t>Using Technology in Budgeting</a:t>
            </a:r>
            <a:endParaRPr lang="en-US" dirty="0"/>
          </a:p>
        </p:txBody>
      </p:sp>
      <p:sp>
        <p:nvSpPr>
          <p:cNvPr id="3" name="Content Placeholder 2"/>
          <p:cNvSpPr>
            <a:spLocks noGrp="1"/>
          </p:cNvSpPr>
          <p:nvPr>
            <p:ph idx="1"/>
          </p:nvPr>
        </p:nvSpPr>
        <p:spPr>
          <a:xfrm>
            <a:off x="457200" y="1066800"/>
            <a:ext cx="8229600" cy="5486400"/>
          </a:xfrm>
        </p:spPr>
        <p:txBody>
          <a:bodyPr>
            <a:normAutofit/>
          </a:bodyPr>
          <a:lstStyle/>
          <a:p>
            <a:r>
              <a:rPr lang="en-US" dirty="0" smtClean="0"/>
              <a:t>Several apps and functions within bank accounts have been created to help with this.</a:t>
            </a:r>
          </a:p>
          <a:p>
            <a:pPr lvl="1"/>
            <a:r>
              <a:rPr lang="en-US" dirty="0" smtClean="0"/>
              <a:t>Popular apps include Acorns, </a:t>
            </a:r>
            <a:r>
              <a:rPr lang="en-US" dirty="0" err="1" smtClean="0"/>
              <a:t>Qapital</a:t>
            </a:r>
            <a:r>
              <a:rPr lang="en-US" dirty="0" smtClean="0"/>
              <a:t>, Digit, </a:t>
            </a:r>
            <a:r>
              <a:rPr lang="en-US" dirty="0" err="1" smtClean="0"/>
              <a:t>ClarityMoney</a:t>
            </a:r>
            <a:endParaRPr lang="en-US" dirty="0" smtClean="0"/>
          </a:p>
          <a:p>
            <a:pPr lvl="2"/>
            <a:r>
              <a:rPr lang="en-US" dirty="0" smtClean="0"/>
              <a:t>Please note that these are not advertisements for them, but to indicate that there is technology to help.</a:t>
            </a:r>
            <a:endParaRPr lang="en-US" dirty="0"/>
          </a:p>
          <a:p>
            <a:pPr marL="0" indent="0">
              <a:buNone/>
            </a:pPr>
            <a:r>
              <a:rPr lang="en-US" dirty="0" smtClean="0"/>
              <a:t>Some Useful Financial Tech Applications</a:t>
            </a:r>
          </a:p>
          <a:p>
            <a:r>
              <a:rPr lang="en-US" dirty="0" smtClean="0"/>
              <a:t>Albert: </a:t>
            </a:r>
            <a:r>
              <a:rPr lang="en-US" dirty="0" smtClean="0">
                <a:hlinkClick r:id="rId2"/>
              </a:rPr>
              <a:t>https</a:t>
            </a:r>
            <a:r>
              <a:rPr lang="en-US" dirty="0">
                <a:hlinkClick r:id="rId2"/>
              </a:rPr>
              <a:t>://albert.com</a:t>
            </a:r>
            <a:r>
              <a:rPr lang="en-US" dirty="0" smtClean="0">
                <a:hlinkClick r:id="rId2"/>
              </a:rPr>
              <a:t>/</a:t>
            </a:r>
            <a:endParaRPr lang="en-US" dirty="0" smtClean="0"/>
          </a:p>
          <a:p>
            <a:r>
              <a:rPr lang="en-US" dirty="0"/>
              <a:t>EARN: </a:t>
            </a:r>
            <a:r>
              <a:rPr lang="en-US" dirty="0">
                <a:hlinkClick r:id="rId3"/>
              </a:rPr>
              <a:t>https://about.saverlife.org</a:t>
            </a:r>
            <a:r>
              <a:rPr lang="en-US" dirty="0" smtClean="0">
                <a:hlinkClick r:id="rId3"/>
              </a:rPr>
              <a:t>/</a:t>
            </a:r>
            <a:endParaRPr lang="en-US" dirty="0" smtClean="0"/>
          </a:p>
          <a:p>
            <a:r>
              <a:rPr lang="en-US" dirty="0"/>
              <a:t>Scratch: </a:t>
            </a:r>
            <a:r>
              <a:rPr lang="en-US" dirty="0">
                <a:hlinkClick r:id="rId4"/>
              </a:rPr>
              <a:t>https://www.scratch.fi</a:t>
            </a:r>
            <a:r>
              <a:rPr lang="en-US" dirty="0" smtClean="0">
                <a:hlinkClick r:id="rId4"/>
              </a:rPr>
              <a:t>/</a:t>
            </a:r>
            <a:endParaRPr lang="en-US" dirty="0" smtClean="0"/>
          </a:p>
          <a:p>
            <a:endParaRPr lang="en-US" dirty="0" smtClean="0"/>
          </a:p>
          <a:p>
            <a:endParaRPr lang="en-US" dirty="0"/>
          </a:p>
        </p:txBody>
      </p:sp>
    </p:spTree>
    <p:extLst>
      <p:ext uri="{BB962C8B-B14F-4D97-AF65-F5344CB8AC3E}">
        <p14:creationId xmlns:p14="http://schemas.microsoft.com/office/powerpoint/2010/main" val="18767398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Takeaways</a:t>
            </a:r>
            <a:endParaRPr lang="en-US" dirty="0"/>
          </a:p>
        </p:txBody>
      </p:sp>
      <p:sp>
        <p:nvSpPr>
          <p:cNvPr id="3" name="Content Placeholder 2"/>
          <p:cNvSpPr>
            <a:spLocks noGrp="1"/>
          </p:cNvSpPr>
          <p:nvPr>
            <p:ph idx="1"/>
          </p:nvPr>
        </p:nvSpPr>
        <p:spPr/>
        <p:txBody>
          <a:bodyPr/>
          <a:lstStyle/>
          <a:p>
            <a:r>
              <a:rPr lang="en-US" dirty="0" smtClean="0"/>
              <a:t>Budgeting helps to track where income goes</a:t>
            </a:r>
          </a:p>
          <a:p>
            <a:r>
              <a:rPr lang="en-US" dirty="0" smtClean="0"/>
              <a:t>It can be documented formally or mentally</a:t>
            </a:r>
          </a:p>
          <a:p>
            <a:r>
              <a:rPr lang="en-US" dirty="0" smtClean="0"/>
              <a:t>Budgeting can help in positively affecting the overall wealth of an individual</a:t>
            </a:r>
          </a:p>
          <a:p>
            <a:r>
              <a:rPr lang="en-US" dirty="0" smtClean="0"/>
              <a:t>It requires discipline. Income increase does not imply good budgeting ability</a:t>
            </a:r>
          </a:p>
          <a:p>
            <a:endParaRPr lang="en-US" dirty="0"/>
          </a:p>
        </p:txBody>
      </p:sp>
    </p:spTree>
    <p:extLst>
      <p:ext uri="{BB962C8B-B14F-4D97-AF65-F5344CB8AC3E}">
        <p14:creationId xmlns:p14="http://schemas.microsoft.com/office/powerpoint/2010/main" val="29075894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229600" cy="1524000"/>
          </a:xfrm>
        </p:spPr>
        <p:txBody>
          <a:bodyPr>
            <a:normAutofit/>
          </a:bodyPr>
          <a:lstStyle/>
          <a:p>
            <a:r>
              <a:rPr lang="en-US" dirty="0" smtClean="0"/>
              <a:t>Some Popular Books In Personal Finance &amp; Budgeting</a:t>
            </a:r>
            <a:endParaRPr lang="en-US" dirty="0"/>
          </a:p>
        </p:txBody>
      </p:sp>
      <p:sp>
        <p:nvSpPr>
          <p:cNvPr id="3" name="Content Placeholder 2"/>
          <p:cNvSpPr>
            <a:spLocks noGrp="1"/>
          </p:cNvSpPr>
          <p:nvPr>
            <p:ph idx="1"/>
          </p:nvPr>
        </p:nvSpPr>
        <p:spPr>
          <a:xfrm>
            <a:off x="457200" y="1905000"/>
            <a:ext cx="8229600" cy="4221163"/>
          </a:xfrm>
        </p:spPr>
        <p:txBody>
          <a:bodyPr>
            <a:normAutofit/>
          </a:bodyPr>
          <a:lstStyle/>
          <a:p>
            <a:r>
              <a:rPr lang="en-US" dirty="0" smtClean="0"/>
              <a:t>The </a:t>
            </a:r>
            <a:r>
              <a:rPr lang="en-US" dirty="0"/>
              <a:t>Art of Exceptional Living by Jim </a:t>
            </a:r>
            <a:r>
              <a:rPr lang="en-US" dirty="0" err="1"/>
              <a:t>Rohn</a:t>
            </a:r>
            <a:r>
              <a:rPr lang="en-US" dirty="0"/>
              <a:t> </a:t>
            </a:r>
            <a:endParaRPr lang="en-US" dirty="0" smtClean="0"/>
          </a:p>
          <a:p>
            <a:r>
              <a:rPr lang="en-US" dirty="0" smtClean="0"/>
              <a:t>Love </a:t>
            </a:r>
            <a:r>
              <a:rPr lang="en-US" dirty="0"/>
              <a:t>Your Life, Not Theirs by Rachel </a:t>
            </a:r>
            <a:r>
              <a:rPr lang="en-US" dirty="0" err="1"/>
              <a:t>Cruze</a:t>
            </a:r>
            <a:r>
              <a:rPr lang="en-US" dirty="0"/>
              <a:t> </a:t>
            </a:r>
            <a:endParaRPr lang="en-US" dirty="0" smtClean="0"/>
          </a:p>
          <a:p>
            <a:r>
              <a:rPr lang="en-US" dirty="0" smtClean="0"/>
              <a:t>The </a:t>
            </a:r>
            <a:r>
              <a:rPr lang="en-US" dirty="0"/>
              <a:t>Total Money Makeover by Dave </a:t>
            </a:r>
            <a:r>
              <a:rPr lang="en-US" dirty="0" smtClean="0"/>
              <a:t>Ramsey</a:t>
            </a:r>
          </a:p>
          <a:p>
            <a:r>
              <a:rPr lang="en-US" dirty="0" smtClean="0"/>
              <a:t>Rich </a:t>
            </a:r>
            <a:r>
              <a:rPr lang="en-US" dirty="0"/>
              <a:t>Dad Poor Dad by Robert </a:t>
            </a:r>
            <a:r>
              <a:rPr lang="en-US" dirty="0" err="1"/>
              <a:t>Kiyosaki</a:t>
            </a:r>
            <a:r>
              <a:rPr lang="en-US" dirty="0"/>
              <a:t> </a:t>
            </a:r>
            <a:endParaRPr lang="en-US" dirty="0" smtClean="0"/>
          </a:p>
          <a:p>
            <a:r>
              <a:rPr lang="en-US" dirty="0" smtClean="0"/>
              <a:t>The </a:t>
            </a:r>
            <a:r>
              <a:rPr lang="en-US" dirty="0"/>
              <a:t>Millionaire Next Door by Thomas </a:t>
            </a:r>
            <a:r>
              <a:rPr lang="en-US" dirty="0" smtClean="0"/>
              <a:t>Stanley</a:t>
            </a:r>
          </a:p>
          <a:p>
            <a:r>
              <a:rPr lang="en-US" dirty="0" smtClean="0"/>
              <a:t>I </a:t>
            </a:r>
            <a:r>
              <a:rPr lang="en-US" dirty="0"/>
              <a:t>Will Teach You To Be Rich </a:t>
            </a:r>
            <a:r>
              <a:rPr lang="en-US" dirty="0" smtClean="0"/>
              <a:t>by </a:t>
            </a:r>
            <a:r>
              <a:rPr lang="en-US" dirty="0" err="1"/>
              <a:t>Ramit</a:t>
            </a:r>
            <a:r>
              <a:rPr lang="en-US" dirty="0"/>
              <a:t> </a:t>
            </a:r>
            <a:r>
              <a:rPr lang="en-US" dirty="0" err="1" smtClean="0"/>
              <a:t>Sethi</a:t>
            </a:r>
            <a:endParaRPr lang="en-US" dirty="0"/>
          </a:p>
          <a:p>
            <a:r>
              <a:rPr lang="en-US" dirty="0" smtClean="0"/>
              <a:t>The </a:t>
            </a:r>
            <a:r>
              <a:rPr lang="en-US" dirty="0"/>
              <a:t>Compound </a:t>
            </a:r>
            <a:r>
              <a:rPr lang="en-US" dirty="0" smtClean="0"/>
              <a:t>Effect by </a:t>
            </a:r>
            <a:r>
              <a:rPr lang="en-US" dirty="0"/>
              <a:t>Darren </a:t>
            </a:r>
            <a:r>
              <a:rPr lang="en-US" dirty="0" smtClean="0"/>
              <a:t>Hardy .</a:t>
            </a:r>
            <a:endParaRPr lang="en-US" dirty="0"/>
          </a:p>
          <a:p>
            <a:endParaRPr lang="en-US" dirty="0"/>
          </a:p>
        </p:txBody>
      </p:sp>
    </p:spTree>
    <p:extLst>
      <p:ext uri="{BB962C8B-B14F-4D97-AF65-F5344CB8AC3E}">
        <p14:creationId xmlns:p14="http://schemas.microsoft.com/office/powerpoint/2010/main" val="5298748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066800"/>
          </a:xfrm>
        </p:spPr>
        <p:txBody>
          <a:bodyPr/>
          <a:lstStyle/>
          <a:p>
            <a:r>
              <a:rPr lang="en-US" dirty="0" smtClean="0"/>
              <a:t>Reflection Questions</a:t>
            </a:r>
            <a:endParaRPr lang="en-US" dirty="0"/>
          </a:p>
        </p:txBody>
      </p:sp>
      <p:sp>
        <p:nvSpPr>
          <p:cNvPr id="3" name="Content Placeholder 2"/>
          <p:cNvSpPr>
            <a:spLocks noGrp="1"/>
          </p:cNvSpPr>
          <p:nvPr>
            <p:ph idx="1"/>
          </p:nvPr>
        </p:nvSpPr>
        <p:spPr>
          <a:xfrm>
            <a:off x="457200" y="1066800"/>
            <a:ext cx="8229600" cy="5059363"/>
          </a:xfrm>
        </p:spPr>
        <p:txBody>
          <a:bodyPr>
            <a:normAutofit fontScale="92500"/>
          </a:bodyPr>
          <a:lstStyle/>
          <a:p>
            <a:r>
              <a:rPr lang="en-US" dirty="0" smtClean="0"/>
              <a:t>Based on presentation, consider these questions:</a:t>
            </a:r>
          </a:p>
          <a:p>
            <a:pPr marL="514350" indent="-514350">
              <a:buAutoNum type="arabicParenR"/>
            </a:pPr>
            <a:r>
              <a:rPr lang="en-US" dirty="0" smtClean="0"/>
              <a:t>How would you summarize generating wealth using Assets, liabilities, cash flow? </a:t>
            </a:r>
          </a:p>
          <a:p>
            <a:pPr marL="514350" indent="-514350">
              <a:buAutoNum type="arabicParenR"/>
            </a:pPr>
            <a:r>
              <a:rPr lang="en-US" dirty="0" smtClean="0"/>
              <a:t>How may your income and expenses play into obtaining net wealth and how may budgeting help with that?</a:t>
            </a:r>
          </a:p>
          <a:p>
            <a:pPr marL="514350" indent="-514350">
              <a:buAutoNum type="arabicParenR"/>
            </a:pPr>
            <a:r>
              <a:rPr lang="en-US" dirty="0" smtClean="0"/>
              <a:t>Does having a higher/increased income, or separately/jointly more assets equate to a positive net wealth? Consider  Why or Why not? </a:t>
            </a:r>
            <a:endParaRPr lang="en-US" dirty="0"/>
          </a:p>
        </p:txBody>
      </p:sp>
    </p:spTree>
    <p:extLst>
      <p:ext uri="{BB962C8B-B14F-4D97-AF65-F5344CB8AC3E}">
        <p14:creationId xmlns:p14="http://schemas.microsoft.com/office/powerpoint/2010/main" val="14884290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2667000"/>
            <a:ext cx="8229600" cy="1143000"/>
          </a:xfrm>
        </p:spPr>
        <p:txBody>
          <a:bodyPr/>
          <a:lstStyle/>
          <a:p>
            <a:r>
              <a:rPr lang="en-US" dirty="0" smtClean="0"/>
              <a:t>QUESTIONS?</a:t>
            </a:r>
            <a:endParaRPr lang="en-US" dirty="0"/>
          </a:p>
        </p:txBody>
      </p:sp>
    </p:spTree>
    <p:extLst>
      <p:ext uri="{BB962C8B-B14F-4D97-AF65-F5344CB8AC3E}">
        <p14:creationId xmlns:p14="http://schemas.microsoft.com/office/powerpoint/2010/main" val="22432856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Poll Questions</a:t>
            </a:r>
            <a:endParaRPr lang="en-US" dirty="0"/>
          </a:p>
        </p:txBody>
      </p:sp>
      <p:sp>
        <p:nvSpPr>
          <p:cNvPr id="3" name="Content Placeholder 2"/>
          <p:cNvSpPr>
            <a:spLocks noGrp="1"/>
          </p:cNvSpPr>
          <p:nvPr>
            <p:ph idx="1"/>
          </p:nvPr>
        </p:nvSpPr>
        <p:spPr>
          <a:xfrm>
            <a:off x="457200" y="1600200"/>
            <a:ext cx="8229600" cy="4724400"/>
          </a:xfrm>
        </p:spPr>
        <p:txBody>
          <a:bodyPr>
            <a:normAutofit fontScale="92500" lnSpcReduction="20000"/>
          </a:bodyPr>
          <a:lstStyle/>
          <a:p>
            <a:pPr marL="514350" indent="-514350">
              <a:buFont typeface="+mj-lt"/>
              <a:buAutoNum type="arabicPeriod"/>
            </a:pPr>
            <a:r>
              <a:rPr lang="en-US" sz="2800" dirty="0" smtClean="0"/>
              <a:t>I able to save some money when I get paid.</a:t>
            </a:r>
          </a:p>
          <a:p>
            <a:pPr marL="514350" indent="-514350">
              <a:buFont typeface="+mj-lt"/>
              <a:buAutoNum type="arabicPeriod"/>
            </a:pPr>
            <a:r>
              <a:rPr lang="en-US" sz="2800" dirty="0" smtClean="0"/>
              <a:t>I have bought something I wanted immediately instead of waiting for when price goes down (i.e. sales event).</a:t>
            </a:r>
          </a:p>
          <a:p>
            <a:pPr marL="514350" indent="-514350">
              <a:buFont typeface="+mj-lt"/>
              <a:buAutoNum type="arabicPeriod"/>
            </a:pPr>
            <a:r>
              <a:rPr lang="en-US" sz="2800" dirty="0" smtClean="0"/>
              <a:t>I know of budgeting techniques.</a:t>
            </a:r>
          </a:p>
          <a:p>
            <a:pPr marL="514350" indent="-514350">
              <a:buFont typeface="+mj-lt"/>
              <a:buAutoNum type="arabicPeriod"/>
            </a:pPr>
            <a:r>
              <a:rPr lang="en-US" sz="2800" dirty="0" smtClean="0"/>
              <a:t>In my life now, I consider these a WANT</a:t>
            </a:r>
          </a:p>
          <a:p>
            <a:pPr marL="914400" lvl="1" indent="-514350"/>
            <a:r>
              <a:rPr lang="en-US" sz="2400" dirty="0"/>
              <a:t>A </a:t>
            </a:r>
            <a:r>
              <a:rPr lang="en-US" sz="2400" dirty="0" smtClean="0"/>
              <a:t>car</a:t>
            </a:r>
          </a:p>
          <a:p>
            <a:pPr marL="914400" lvl="1" indent="-514350"/>
            <a:r>
              <a:rPr lang="en-US" sz="2400" dirty="0" smtClean="0"/>
              <a:t>Individual </a:t>
            </a:r>
            <a:r>
              <a:rPr lang="en-US" sz="2400" dirty="0"/>
              <a:t>living </a:t>
            </a:r>
            <a:r>
              <a:rPr lang="en-US" sz="2400" dirty="0" smtClean="0"/>
              <a:t>space</a:t>
            </a:r>
          </a:p>
          <a:p>
            <a:pPr marL="914400" lvl="1" indent="-514350"/>
            <a:r>
              <a:rPr lang="en-US" sz="2400" dirty="0" smtClean="0"/>
              <a:t>Traveling </a:t>
            </a:r>
          </a:p>
          <a:p>
            <a:pPr marL="914400" lvl="1" indent="-514350"/>
            <a:r>
              <a:rPr lang="en-US" sz="2400" dirty="0" smtClean="0"/>
              <a:t>Designer clothes</a:t>
            </a:r>
          </a:p>
          <a:p>
            <a:pPr marL="914400" lvl="1" indent="-514350"/>
            <a:r>
              <a:rPr lang="en-US" sz="2400" dirty="0" smtClean="0"/>
              <a:t>Build a stock portfolio</a:t>
            </a:r>
            <a:endParaRPr lang="en-US" sz="2400" dirty="0"/>
          </a:p>
          <a:p>
            <a:pPr marL="514350" indent="-514350">
              <a:buFont typeface="+mj-lt"/>
              <a:buAutoNum type="arabicPeriod"/>
            </a:pPr>
            <a:r>
              <a:rPr lang="en-US" sz="2800" dirty="0" smtClean="0"/>
              <a:t>In </a:t>
            </a:r>
            <a:r>
              <a:rPr lang="en-US" sz="2800" dirty="0"/>
              <a:t>my life now, </a:t>
            </a:r>
            <a:r>
              <a:rPr lang="en-US" sz="2800" dirty="0" smtClean="0"/>
              <a:t>from the previous list (in q4), I </a:t>
            </a:r>
            <a:r>
              <a:rPr lang="en-US" sz="2800" dirty="0"/>
              <a:t>consider these a NEED </a:t>
            </a:r>
          </a:p>
          <a:p>
            <a:pPr marL="0" indent="0">
              <a:buNone/>
            </a:pPr>
            <a:endParaRPr lang="en-US" sz="2800" dirty="0"/>
          </a:p>
        </p:txBody>
      </p:sp>
    </p:spTree>
    <p:extLst>
      <p:ext uri="{BB962C8B-B14F-4D97-AF65-F5344CB8AC3E}">
        <p14:creationId xmlns:p14="http://schemas.microsoft.com/office/powerpoint/2010/main" val="35111091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2819400" cy="6172200"/>
          </a:xfrm>
        </p:spPr>
        <p:txBody>
          <a:bodyPr>
            <a:normAutofit/>
          </a:bodyPr>
          <a:lstStyle/>
          <a:p>
            <a:r>
              <a:rPr lang="en-US" sz="3600" dirty="0" smtClean="0"/>
              <a:t>Steps In Creating &amp; Implementing A Budget</a:t>
            </a:r>
            <a:endParaRPr lang="en-US" sz="3600"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198672" y="0"/>
            <a:ext cx="5945328" cy="6910104"/>
          </a:xfrm>
        </p:spPr>
      </p:pic>
    </p:spTree>
    <p:extLst>
      <p:ext uri="{BB962C8B-B14F-4D97-AF65-F5344CB8AC3E}">
        <p14:creationId xmlns:p14="http://schemas.microsoft.com/office/powerpoint/2010/main" val="23857758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Examples of Common Financial Goals</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2346" y="1143000"/>
            <a:ext cx="9081654" cy="5257800"/>
          </a:xfrm>
        </p:spPr>
      </p:pic>
    </p:spTree>
    <p:extLst>
      <p:ext uri="{BB962C8B-B14F-4D97-AF65-F5344CB8AC3E}">
        <p14:creationId xmlns:p14="http://schemas.microsoft.com/office/powerpoint/2010/main" val="30299189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839200" cy="563562"/>
          </a:xfrm>
        </p:spPr>
        <p:txBody>
          <a:bodyPr>
            <a:normAutofit fontScale="90000"/>
          </a:bodyPr>
          <a:lstStyle/>
          <a:p>
            <a:r>
              <a:rPr lang="en-US" dirty="0" smtClean="0"/>
              <a:t>Budgeting in Action</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 y="877656"/>
            <a:ext cx="8854210" cy="5980344"/>
          </a:xfrm>
        </p:spPr>
      </p:pic>
    </p:spTree>
    <p:extLst>
      <p:ext uri="{BB962C8B-B14F-4D97-AF65-F5344CB8AC3E}">
        <p14:creationId xmlns:p14="http://schemas.microsoft.com/office/powerpoint/2010/main" val="30299189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smtClean="0"/>
              <a:t>Beginning Survey </a:t>
            </a:r>
            <a:endParaRPr lang="en-US" dirty="0" smtClean="0"/>
          </a:p>
          <a:p>
            <a:r>
              <a:rPr lang="en-US" dirty="0" smtClean="0"/>
              <a:t>Presentation</a:t>
            </a:r>
          </a:p>
          <a:p>
            <a:r>
              <a:rPr lang="en-US" dirty="0" smtClean="0"/>
              <a:t>Ending Survey</a:t>
            </a:r>
          </a:p>
          <a:p>
            <a:r>
              <a:rPr lang="en-US" dirty="0" smtClean="0"/>
              <a:t>Questions &amp; Answers (Q&amp;A)</a:t>
            </a:r>
            <a:endParaRPr lang="en-US" dirty="0"/>
          </a:p>
        </p:txBody>
      </p:sp>
    </p:spTree>
    <p:extLst>
      <p:ext uri="{BB962C8B-B14F-4D97-AF65-F5344CB8AC3E}">
        <p14:creationId xmlns:p14="http://schemas.microsoft.com/office/powerpoint/2010/main" val="38263347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10" y="24161"/>
            <a:ext cx="8915400" cy="563562"/>
          </a:xfrm>
        </p:spPr>
        <p:txBody>
          <a:bodyPr>
            <a:noAutofit/>
          </a:bodyPr>
          <a:lstStyle/>
          <a:p>
            <a:r>
              <a:rPr lang="en-US" sz="3600" dirty="0" smtClean="0"/>
              <a:t>Typical Budget Allocations based on life Cycle</a:t>
            </a:r>
            <a:endParaRPr lang="en-US" sz="3600"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7200" y="536189"/>
            <a:ext cx="8381999" cy="6286499"/>
          </a:xfrm>
        </p:spPr>
      </p:pic>
    </p:spTree>
    <p:extLst>
      <p:ext uri="{BB962C8B-B14F-4D97-AF65-F5344CB8AC3E}">
        <p14:creationId xmlns:p14="http://schemas.microsoft.com/office/powerpoint/2010/main" val="30299189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057400"/>
            <a:ext cx="8305800" cy="2514600"/>
          </a:xfrm>
        </p:spPr>
        <p:txBody>
          <a:bodyPr>
            <a:normAutofit/>
          </a:bodyPr>
          <a:lstStyle/>
          <a:p>
            <a:r>
              <a:rPr lang="en-US" dirty="0" smtClean="0"/>
              <a:t>Please complete the </a:t>
            </a:r>
            <a:r>
              <a:rPr lang="en-US" dirty="0" smtClean="0"/>
              <a:t>survey</a:t>
            </a:r>
            <a:r>
              <a:rPr lang="en-US" dirty="0" smtClean="0"/>
              <a:t/>
            </a:r>
            <a:br>
              <a:rPr lang="en-US" dirty="0" smtClean="0"/>
            </a:br>
            <a:r>
              <a:rPr lang="en-US" dirty="0" smtClean="0"/>
              <a:t/>
            </a:r>
            <a:br>
              <a:rPr lang="en-US" dirty="0" smtClean="0"/>
            </a:br>
            <a:r>
              <a:rPr lang="en-US" dirty="0" smtClean="0"/>
              <a:t>The link is in the chat</a:t>
            </a:r>
            <a:endParaRPr lang="en-US" dirty="0"/>
          </a:p>
        </p:txBody>
      </p:sp>
    </p:spTree>
    <p:extLst>
      <p:ext uri="{BB962C8B-B14F-4D97-AF65-F5344CB8AC3E}">
        <p14:creationId xmlns:p14="http://schemas.microsoft.com/office/powerpoint/2010/main" val="22854747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of Presentation</a:t>
            </a:r>
            <a:endParaRPr lang="en-US" dirty="0"/>
          </a:p>
        </p:txBody>
      </p:sp>
      <p:sp>
        <p:nvSpPr>
          <p:cNvPr id="3" name="Content Placeholder 2"/>
          <p:cNvSpPr>
            <a:spLocks noGrp="1"/>
          </p:cNvSpPr>
          <p:nvPr>
            <p:ph idx="1"/>
          </p:nvPr>
        </p:nvSpPr>
        <p:spPr/>
        <p:txBody>
          <a:bodyPr/>
          <a:lstStyle/>
          <a:p>
            <a:r>
              <a:rPr lang="en-US" dirty="0" smtClean="0"/>
              <a:t>Importance </a:t>
            </a:r>
            <a:r>
              <a:rPr lang="en-US" dirty="0" smtClean="0"/>
              <a:t>of Budgeting</a:t>
            </a:r>
          </a:p>
          <a:p>
            <a:r>
              <a:rPr lang="en-US" dirty="0" smtClean="0"/>
              <a:t>Wealth Building Equations</a:t>
            </a:r>
          </a:p>
          <a:p>
            <a:r>
              <a:rPr lang="en-US" dirty="0" smtClean="0"/>
              <a:t>Budgeting Approaches</a:t>
            </a:r>
          </a:p>
          <a:p>
            <a:r>
              <a:rPr lang="en-US" dirty="0" smtClean="0"/>
              <a:t>Quick overview of Financial Documents</a:t>
            </a:r>
          </a:p>
          <a:p>
            <a:endParaRPr lang="en-US" dirty="0" smtClean="0"/>
          </a:p>
          <a:p>
            <a:endParaRPr lang="en-US" dirty="0" smtClean="0"/>
          </a:p>
          <a:p>
            <a:endParaRPr lang="en-US" dirty="0"/>
          </a:p>
        </p:txBody>
      </p:sp>
    </p:spTree>
    <p:extLst>
      <p:ext uri="{BB962C8B-B14F-4D97-AF65-F5344CB8AC3E}">
        <p14:creationId xmlns:p14="http://schemas.microsoft.com/office/powerpoint/2010/main" val="17205431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7289"/>
            <a:ext cx="8458200" cy="877111"/>
          </a:xfrm>
        </p:spPr>
        <p:txBody>
          <a:bodyPr>
            <a:normAutofit fontScale="90000"/>
          </a:bodyPr>
          <a:lstStyle/>
          <a:p>
            <a:r>
              <a:rPr lang="en-US" dirty="0" smtClean="0"/>
              <a:t>Importance of budgeting: </a:t>
            </a:r>
            <a:r>
              <a:rPr lang="en-US" sz="4200" dirty="0" smtClean="0"/>
              <a:t>Giving Context</a:t>
            </a:r>
            <a:endParaRPr lang="en-US" sz="4200" dirty="0"/>
          </a:p>
        </p:txBody>
      </p:sp>
      <p:sp>
        <p:nvSpPr>
          <p:cNvPr id="3" name="Content Placeholder 2"/>
          <p:cNvSpPr>
            <a:spLocks noGrp="1"/>
          </p:cNvSpPr>
          <p:nvPr>
            <p:ph idx="1"/>
          </p:nvPr>
        </p:nvSpPr>
        <p:spPr>
          <a:xfrm>
            <a:off x="152400" y="914400"/>
            <a:ext cx="8839200" cy="5715000"/>
          </a:xfrm>
        </p:spPr>
        <p:txBody>
          <a:bodyPr>
            <a:normAutofit fontScale="70000" lnSpcReduction="20000"/>
          </a:bodyPr>
          <a:lstStyle/>
          <a:p>
            <a:r>
              <a:rPr lang="en-US" dirty="0" smtClean="0"/>
              <a:t>A budget details a spending plan of income</a:t>
            </a:r>
          </a:p>
          <a:p>
            <a:pPr lvl="1"/>
            <a:r>
              <a:rPr lang="en-US" dirty="0" smtClean="0"/>
              <a:t>This allows one to track spending and adjust accordingly to fit their goals.</a:t>
            </a:r>
          </a:p>
          <a:p>
            <a:r>
              <a:rPr lang="en-US" dirty="0" smtClean="0"/>
              <a:t>How many people will be able cover a cash emergency of $400 without taking on debt or selling something. See </a:t>
            </a:r>
            <a:r>
              <a:rPr lang="en-US" dirty="0" smtClean="0">
                <a:hlinkClick r:id="rId3"/>
              </a:rPr>
              <a:t>Link</a:t>
            </a:r>
            <a:r>
              <a:rPr lang="en-US" dirty="0" smtClean="0"/>
              <a:t>. </a:t>
            </a:r>
          </a:p>
          <a:p>
            <a:pPr lvl="1"/>
            <a:r>
              <a:rPr lang="en-US" dirty="0" smtClean="0"/>
              <a:t>There were two studies with different results. Once found about 40% saying they could not.</a:t>
            </a:r>
          </a:p>
          <a:p>
            <a:pPr lvl="1"/>
            <a:r>
              <a:rPr lang="en-US" dirty="0" smtClean="0"/>
              <a:t>However, another study found that less than 20% did not have $400 in bank accounts. </a:t>
            </a:r>
          </a:p>
          <a:p>
            <a:pPr lvl="2"/>
            <a:r>
              <a:rPr lang="en-US" dirty="0" smtClean="0"/>
              <a:t>Debt obligations was a reason for the discrepancy. Please read article for explanation</a:t>
            </a:r>
          </a:p>
          <a:p>
            <a:pPr marL="0" indent="0">
              <a:buNone/>
            </a:pPr>
            <a:endParaRPr lang="en-US" b="1" u="sng" dirty="0" smtClean="0"/>
          </a:p>
          <a:p>
            <a:pPr marL="0" indent="0">
              <a:buNone/>
            </a:pPr>
            <a:r>
              <a:rPr lang="en-US" b="1" u="sng" dirty="0" smtClean="0"/>
              <a:t>Takeaway</a:t>
            </a:r>
            <a:r>
              <a:rPr lang="en-US" dirty="0" smtClean="0"/>
              <a:t>:</a:t>
            </a:r>
          </a:p>
          <a:p>
            <a:r>
              <a:rPr lang="en-US" dirty="0" smtClean="0"/>
              <a:t>Individuals should strive to have some emergency fund they can cover without using debt (where possible).</a:t>
            </a:r>
          </a:p>
          <a:p>
            <a:pPr lvl="1"/>
            <a:r>
              <a:rPr lang="en-US" dirty="0" smtClean="0"/>
              <a:t>Tracking expenses through budgeting can help attain this over time if you can afford to make some changes to spending.</a:t>
            </a:r>
          </a:p>
          <a:p>
            <a:pPr lvl="2"/>
            <a:r>
              <a:rPr lang="en-US" dirty="0" smtClean="0"/>
              <a:t>The  key word is “afford”. I am very aware at some stage that most expenses may be needs. This is where income may not be enough to pay for expenses for some people; I do not want to be insensitive to these situations.</a:t>
            </a:r>
          </a:p>
        </p:txBody>
      </p:sp>
    </p:spTree>
    <p:extLst>
      <p:ext uri="{BB962C8B-B14F-4D97-AF65-F5344CB8AC3E}">
        <p14:creationId xmlns:p14="http://schemas.microsoft.com/office/powerpoint/2010/main" val="23268434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728"/>
            <a:ext cx="8229600" cy="914400"/>
          </a:xfrm>
        </p:spPr>
        <p:txBody>
          <a:bodyPr/>
          <a:lstStyle/>
          <a:p>
            <a:r>
              <a:rPr lang="en-US" dirty="0" smtClean="0"/>
              <a:t>Equation(s) to Wealth Building</a:t>
            </a:r>
            <a:endParaRPr lang="en-US" dirty="0"/>
          </a:p>
        </p:txBody>
      </p:sp>
      <p:sp>
        <p:nvSpPr>
          <p:cNvPr id="3" name="Content Placeholder 2"/>
          <p:cNvSpPr>
            <a:spLocks noGrp="1"/>
          </p:cNvSpPr>
          <p:nvPr>
            <p:ph idx="1"/>
          </p:nvPr>
        </p:nvSpPr>
        <p:spPr>
          <a:xfrm>
            <a:off x="304800" y="1066800"/>
            <a:ext cx="8686800" cy="5486400"/>
          </a:xfrm>
        </p:spPr>
        <p:txBody>
          <a:bodyPr>
            <a:normAutofit fontScale="92500" lnSpcReduction="20000"/>
          </a:bodyPr>
          <a:lstStyle/>
          <a:p>
            <a:r>
              <a:rPr lang="en-US" dirty="0" smtClean="0"/>
              <a:t>The path to building wealth starts with getting a Positive cash flow (CF)</a:t>
            </a:r>
          </a:p>
          <a:p>
            <a:pPr lvl="1"/>
            <a:r>
              <a:rPr lang="en-US" dirty="0" smtClean="0"/>
              <a:t>Then channel the CF towards income generating assets.</a:t>
            </a:r>
          </a:p>
          <a:p>
            <a:pPr marL="0" indent="0">
              <a:buNone/>
            </a:pPr>
            <a:r>
              <a:rPr lang="en-US" b="1" u="sng" dirty="0" smtClean="0"/>
              <a:t>Some Equations:</a:t>
            </a:r>
          </a:p>
          <a:p>
            <a:r>
              <a:rPr lang="en-US" dirty="0" smtClean="0"/>
              <a:t>Take home pay (i.e. net income)-fixed expenses = discretionary income</a:t>
            </a:r>
          </a:p>
          <a:p>
            <a:pPr lvl="1"/>
            <a:r>
              <a:rPr lang="en-US" dirty="0" smtClean="0"/>
              <a:t>[Discretionary income – variable expenses]</a:t>
            </a:r>
          </a:p>
          <a:p>
            <a:pPr lvl="2"/>
            <a:r>
              <a:rPr lang="en-US" dirty="0" smtClean="0"/>
              <a:t>This will yield surplus (positive CF) or a deficit (negative CF)</a:t>
            </a:r>
          </a:p>
          <a:p>
            <a:pPr marL="0" indent="0">
              <a:buNone/>
            </a:pPr>
            <a:r>
              <a:rPr lang="en-US" b="1" u="sng" dirty="0" smtClean="0"/>
              <a:t>Using Excess CF:</a:t>
            </a:r>
          </a:p>
          <a:p>
            <a:r>
              <a:rPr lang="en-US" dirty="0" smtClean="0"/>
              <a:t>Save/invest the surplus to acquire assets.</a:t>
            </a:r>
          </a:p>
          <a:p>
            <a:r>
              <a:rPr lang="en-US" dirty="0" smtClean="0"/>
              <a:t>A general goal will be to make assets generate cash flow/increase in value to help you with expenses now or later.</a:t>
            </a:r>
            <a:endParaRPr lang="en-US" dirty="0"/>
          </a:p>
        </p:txBody>
      </p:sp>
    </p:spTree>
    <p:extLst>
      <p:ext uri="{BB962C8B-B14F-4D97-AF65-F5344CB8AC3E}">
        <p14:creationId xmlns:p14="http://schemas.microsoft.com/office/powerpoint/2010/main" val="18885188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Some Financial Documents</a:t>
            </a:r>
            <a:endParaRPr lang="en-US" dirty="0"/>
          </a:p>
        </p:txBody>
      </p:sp>
      <p:sp>
        <p:nvSpPr>
          <p:cNvPr id="3" name="Content Placeholder 2"/>
          <p:cNvSpPr>
            <a:spLocks noGrp="1"/>
          </p:cNvSpPr>
          <p:nvPr>
            <p:ph idx="1"/>
          </p:nvPr>
        </p:nvSpPr>
        <p:spPr/>
        <p:txBody>
          <a:bodyPr/>
          <a:lstStyle/>
          <a:p>
            <a:r>
              <a:rPr lang="en-US" dirty="0" smtClean="0"/>
              <a:t>Personal Income statement</a:t>
            </a:r>
          </a:p>
          <a:p>
            <a:r>
              <a:rPr lang="en-US" dirty="0" smtClean="0"/>
              <a:t>Statement of Personal Wealth</a:t>
            </a:r>
          </a:p>
          <a:p>
            <a:r>
              <a:rPr lang="en-US" dirty="0" smtClean="0"/>
              <a:t>Budgeting Sheet</a:t>
            </a:r>
          </a:p>
          <a:p>
            <a:pPr marL="0" indent="0">
              <a:buNone/>
            </a:pPr>
            <a:endParaRPr lang="en-US" dirty="0" smtClean="0"/>
          </a:p>
          <a:p>
            <a:r>
              <a:rPr lang="en-US" dirty="0" smtClean="0"/>
              <a:t>You can get some Excel templates from this website:</a:t>
            </a:r>
          </a:p>
          <a:p>
            <a:pPr marL="0" indent="0">
              <a:buNone/>
            </a:pPr>
            <a:r>
              <a:rPr lang="en-US" dirty="0">
                <a:hlinkClick r:id="rId2"/>
              </a:rPr>
              <a:t>https://www.vertex42.com/ExcelTemplates/</a:t>
            </a:r>
            <a:endParaRPr lang="en-US" dirty="0"/>
          </a:p>
          <a:p>
            <a:endParaRPr lang="en-US" dirty="0"/>
          </a:p>
        </p:txBody>
      </p:sp>
    </p:spTree>
    <p:extLst>
      <p:ext uri="{BB962C8B-B14F-4D97-AF65-F5344CB8AC3E}">
        <p14:creationId xmlns:p14="http://schemas.microsoft.com/office/powerpoint/2010/main" val="8354575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9183"/>
            <a:ext cx="8229600" cy="867383"/>
          </a:xfrm>
        </p:spPr>
        <p:txBody>
          <a:bodyPr>
            <a:normAutofit/>
          </a:bodyPr>
          <a:lstStyle/>
          <a:p>
            <a:r>
              <a:rPr lang="en-US" dirty="0" smtClean="0"/>
              <a:t>Generating more income</a:t>
            </a:r>
            <a:endParaRPr lang="en-US" dirty="0"/>
          </a:p>
        </p:txBody>
      </p:sp>
      <p:sp>
        <p:nvSpPr>
          <p:cNvPr id="3" name="Content Placeholder 2"/>
          <p:cNvSpPr>
            <a:spLocks noGrp="1"/>
          </p:cNvSpPr>
          <p:nvPr>
            <p:ph idx="1"/>
          </p:nvPr>
        </p:nvSpPr>
        <p:spPr>
          <a:xfrm>
            <a:off x="457200" y="838200"/>
            <a:ext cx="8458200" cy="5943600"/>
          </a:xfrm>
        </p:spPr>
        <p:txBody>
          <a:bodyPr>
            <a:normAutofit fontScale="92500" lnSpcReduction="10000"/>
          </a:bodyPr>
          <a:lstStyle/>
          <a:p>
            <a:r>
              <a:rPr lang="en-US" dirty="0" smtClean="0"/>
              <a:t>Is pointless if you still spend more</a:t>
            </a:r>
          </a:p>
          <a:p>
            <a:r>
              <a:rPr lang="en-US" dirty="0" smtClean="0"/>
              <a:t>“</a:t>
            </a:r>
            <a:r>
              <a:rPr lang="en-US" b="1" dirty="0" smtClean="0"/>
              <a:t>Lifestyle Inflation</a:t>
            </a:r>
            <a:r>
              <a:rPr lang="en-US" dirty="0" smtClean="0"/>
              <a:t>” tends to occur with increases in income. See </a:t>
            </a:r>
            <a:r>
              <a:rPr lang="en-US" dirty="0" smtClean="0">
                <a:hlinkClick r:id="rId3"/>
              </a:rPr>
              <a:t>Article</a:t>
            </a:r>
            <a:r>
              <a:rPr lang="en-US" dirty="0" smtClean="0"/>
              <a:t> on lifestyle inflation</a:t>
            </a:r>
          </a:p>
          <a:p>
            <a:r>
              <a:rPr lang="en-US" dirty="0" smtClean="0"/>
              <a:t>So there are behavioral aspect to budgeting that requires being self-disciplined</a:t>
            </a:r>
          </a:p>
          <a:p>
            <a:pPr lvl="1"/>
            <a:r>
              <a:rPr lang="en-US" dirty="0" smtClean="0"/>
              <a:t>Accountability is key</a:t>
            </a:r>
          </a:p>
          <a:p>
            <a:r>
              <a:rPr lang="en-US" dirty="0" smtClean="0"/>
              <a:t>However, sometimes you cannot do anything in your situation at that time. </a:t>
            </a:r>
          </a:p>
          <a:p>
            <a:pPr lvl="1"/>
            <a:r>
              <a:rPr lang="en-US" dirty="0" smtClean="0"/>
              <a:t>It may be important to evaluate what you can do to change that in the long-term.</a:t>
            </a:r>
          </a:p>
          <a:p>
            <a:pPr lvl="2"/>
            <a:r>
              <a:rPr lang="en-US" dirty="0" smtClean="0"/>
              <a:t>This may include moving to low cost areas, finding additional ways to generate more income, etc.</a:t>
            </a:r>
          </a:p>
          <a:p>
            <a:pPr lvl="2"/>
            <a:r>
              <a:rPr lang="en-US" dirty="0" smtClean="0"/>
              <a:t>Let’s be honest, everyone can benefit from a high income starting out, but that is not the reality for most people.</a:t>
            </a:r>
          </a:p>
          <a:p>
            <a:endParaRPr lang="en-US" dirty="0"/>
          </a:p>
        </p:txBody>
      </p:sp>
    </p:spTree>
    <p:extLst>
      <p:ext uri="{BB962C8B-B14F-4D97-AF65-F5344CB8AC3E}">
        <p14:creationId xmlns:p14="http://schemas.microsoft.com/office/powerpoint/2010/main" val="19093294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228600"/>
            <a:ext cx="8229600" cy="1143000"/>
          </a:xfrm>
        </p:spPr>
        <p:txBody>
          <a:bodyPr/>
          <a:lstStyle/>
          <a:p>
            <a:r>
              <a:rPr lang="en-US" dirty="0" smtClean="0"/>
              <a:t>Some approaches to Budgeting</a:t>
            </a:r>
            <a:endParaRPr lang="en-US" dirty="0"/>
          </a:p>
        </p:txBody>
      </p:sp>
      <p:sp>
        <p:nvSpPr>
          <p:cNvPr id="3" name="Content Placeholder 2"/>
          <p:cNvSpPr>
            <a:spLocks noGrp="1"/>
          </p:cNvSpPr>
          <p:nvPr>
            <p:ph idx="1"/>
          </p:nvPr>
        </p:nvSpPr>
        <p:spPr>
          <a:xfrm>
            <a:off x="499110" y="914400"/>
            <a:ext cx="8458200" cy="5562600"/>
          </a:xfrm>
        </p:spPr>
        <p:txBody>
          <a:bodyPr>
            <a:normAutofit fontScale="77500" lnSpcReduction="20000"/>
          </a:bodyPr>
          <a:lstStyle/>
          <a:p>
            <a:r>
              <a:rPr lang="en-US" dirty="0" smtClean="0"/>
              <a:t>The percentage breakdown (X-Y-Z method)</a:t>
            </a:r>
          </a:p>
          <a:p>
            <a:pPr lvl="1"/>
            <a:r>
              <a:rPr lang="en-US" dirty="0" smtClean="0"/>
              <a:t>Needs (X)-Wants (Y)-*Financial Future (Z)</a:t>
            </a:r>
          </a:p>
          <a:p>
            <a:pPr lvl="2"/>
            <a:r>
              <a:rPr lang="en-US" dirty="0" smtClean="0"/>
              <a:t>Example: 50/30/20</a:t>
            </a:r>
          </a:p>
          <a:p>
            <a:pPr lvl="2"/>
            <a:r>
              <a:rPr lang="en-US" dirty="0" smtClean="0"/>
              <a:t>Example: 70/20/10</a:t>
            </a:r>
          </a:p>
          <a:p>
            <a:pPr marL="0" indent="0">
              <a:buNone/>
            </a:pPr>
            <a:r>
              <a:rPr lang="en-US" dirty="0"/>
              <a:t>*Financial future can include savings, investments, etc.</a:t>
            </a:r>
          </a:p>
          <a:p>
            <a:endParaRPr lang="en-US" dirty="0" smtClean="0"/>
          </a:p>
          <a:p>
            <a:r>
              <a:rPr lang="en-US" dirty="0" smtClean="0"/>
              <a:t>Zero Based Budgeting</a:t>
            </a:r>
          </a:p>
          <a:p>
            <a:pPr lvl="1"/>
            <a:r>
              <a:rPr lang="en-US" dirty="0" smtClean="0"/>
              <a:t>Goal is to have income minus all expenses (including debts) equal to 0</a:t>
            </a:r>
          </a:p>
          <a:p>
            <a:pPr marL="0" indent="0">
              <a:buNone/>
            </a:pPr>
            <a:endParaRPr lang="en-US" i="1" dirty="0" smtClean="0"/>
          </a:p>
          <a:p>
            <a:pPr marL="0" indent="0">
              <a:buNone/>
            </a:pPr>
            <a:r>
              <a:rPr lang="en-US" i="1" dirty="0" smtClean="0"/>
              <a:t>How I call/group the remaining approaches:</a:t>
            </a:r>
          </a:p>
          <a:p>
            <a:r>
              <a:rPr lang="en-US" dirty="0" smtClean="0"/>
              <a:t>Fixed versus Variable Expenses</a:t>
            </a:r>
          </a:p>
          <a:p>
            <a:r>
              <a:rPr lang="en-US" dirty="0"/>
              <a:t>Categorical</a:t>
            </a:r>
          </a:p>
          <a:p>
            <a:pPr lvl="1"/>
            <a:r>
              <a:rPr lang="en-US" dirty="0"/>
              <a:t>where you lump expenses in </a:t>
            </a:r>
            <a:r>
              <a:rPr lang="en-US" dirty="0" smtClean="0"/>
              <a:t>groups (in bank accounts &amp; apps)</a:t>
            </a:r>
          </a:p>
          <a:p>
            <a:endParaRPr lang="en-US" dirty="0" smtClean="0"/>
          </a:p>
          <a:p>
            <a:endParaRPr lang="en-US" dirty="0"/>
          </a:p>
        </p:txBody>
      </p:sp>
    </p:spTree>
    <p:extLst>
      <p:ext uri="{BB962C8B-B14F-4D97-AF65-F5344CB8AC3E}">
        <p14:creationId xmlns:p14="http://schemas.microsoft.com/office/powerpoint/2010/main" val="15795575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1048222EBABBD4A8216E96C900F751F" ma:contentTypeVersion="9" ma:contentTypeDescription="Create a new document." ma:contentTypeScope="" ma:versionID="5f10bccb995e3a48c2e088967bd81dbb">
  <xsd:schema xmlns:xsd="http://www.w3.org/2001/XMLSchema" xmlns:xs="http://www.w3.org/2001/XMLSchema" xmlns:p="http://schemas.microsoft.com/office/2006/metadata/properties" xmlns:ns3="0bb7179b-43bd-4992-881c-606d8873dcce" targetNamespace="http://schemas.microsoft.com/office/2006/metadata/properties" ma:root="true" ma:fieldsID="acb4acd4dc40e54341df9a1bc676380a" ns3:_="">
    <xsd:import namespace="0bb7179b-43bd-4992-881c-606d8873dcc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EventHashCode" minOccurs="0"/>
                <xsd:element ref="ns3:MediaServiceGenerationTime" minOccurs="0"/>
                <xsd:element ref="ns3:MediaServiceDateTaken"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b7179b-43bd-4992-881c-606d8873dcc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EventHashCode" ma:index="11" nillable="true" ma:displayName="MediaServiceEventHashCode" ma:hidden="true" ma:internalName="MediaServiceEventHashCode"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BB6B827-81A6-4B4E-B09B-6A72BEB535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b7179b-43bd-4992-881c-606d8873dcc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E2D53DA-B922-476A-902D-8C1433D11A6A}">
  <ds:schemaRefs>
    <ds:schemaRef ds:uri="http://schemas.microsoft.com/sharepoint/v3/contenttype/forms"/>
  </ds:schemaRefs>
</ds:datastoreItem>
</file>

<file path=customXml/itemProps3.xml><?xml version="1.0" encoding="utf-8"?>
<ds:datastoreItem xmlns:ds="http://schemas.openxmlformats.org/officeDocument/2006/customXml" ds:itemID="{C25053AD-1237-4E3C-85CD-938183A83DA7}">
  <ds:schemaRefs>
    <ds:schemaRef ds:uri="http://purl.org/dc/dcmitype/"/>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purl.org/dc/terms/"/>
    <ds:schemaRef ds:uri="http://schemas.microsoft.com/office/infopath/2007/PartnerControls"/>
    <ds:schemaRef ds:uri="0bb7179b-43bd-4992-881c-606d8873dcc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5884</TotalTime>
  <Words>1604</Words>
  <Application>Microsoft Office PowerPoint</Application>
  <PresentationFormat>On-screen Show (4:3)</PresentationFormat>
  <Paragraphs>154</Paragraphs>
  <Slides>20</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Personal Financial Budgeting (Budgeting)</vt:lpstr>
      <vt:lpstr>Agenda</vt:lpstr>
      <vt:lpstr>Please complete the survey  The link is in the chat</vt:lpstr>
      <vt:lpstr>Outline of Presentation</vt:lpstr>
      <vt:lpstr>Importance of budgeting: Giving Context</vt:lpstr>
      <vt:lpstr>Equation(s) to Wealth Building</vt:lpstr>
      <vt:lpstr>Some Financial Documents</vt:lpstr>
      <vt:lpstr>Generating more income</vt:lpstr>
      <vt:lpstr>Some approaches to Budgeting</vt:lpstr>
      <vt:lpstr>Which Approach is better?</vt:lpstr>
      <vt:lpstr>Using Technology in Budgeting</vt:lpstr>
      <vt:lpstr>Takeaways</vt:lpstr>
      <vt:lpstr>Some Popular Books In Personal Finance &amp; Budgeting</vt:lpstr>
      <vt:lpstr>Reflection Questions</vt:lpstr>
      <vt:lpstr>QUESTIONS?</vt:lpstr>
      <vt:lpstr>Poll Questions</vt:lpstr>
      <vt:lpstr>Steps In Creating &amp; Implementing A Budget</vt:lpstr>
      <vt:lpstr>Examples of Common Financial Goals</vt:lpstr>
      <vt:lpstr>Budgeting in Action</vt:lpstr>
      <vt:lpstr>Typical Budget Allocations based on life Cycle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Financial Budgeting</dc:title>
  <dc:creator>ckadanso</dc:creator>
  <cp:lastModifiedBy>Danso, Charles K</cp:lastModifiedBy>
  <cp:revision>50</cp:revision>
  <dcterms:created xsi:type="dcterms:W3CDTF">2020-09-13T14:08:59Z</dcterms:created>
  <dcterms:modified xsi:type="dcterms:W3CDTF">2022-10-04T18:45:45Z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0x01010091048222EBABBD4A8216E96C900F751F</vt:lpwstr>
  </property>
</Properties>
</file>