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0" r:id="rId4"/>
    <p:sldId id="291" r:id="rId5"/>
    <p:sldId id="258" r:id="rId6"/>
    <p:sldId id="269" r:id="rId7"/>
    <p:sldId id="298" r:id="rId8"/>
    <p:sldId id="299" r:id="rId9"/>
    <p:sldId id="300" r:id="rId10"/>
    <p:sldId id="302" r:id="rId11"/>
    <p:sldId id="260" r:id="rId12"/>
    <p:sldId id="303" r:id="rId13"/>
    <p:sldId id="304" r:id="rId14"/>
    <p:sldId id="261" r:id="rId15"/>
    <p:sldId id="264" r:id="rId16"/>
    <p:sldId id="268" r:id="rId17"/>
    <p:sldId id="270" r:id="rId18"/>
    <p:sldId id="275" r:id="rId19"/>
    <p:sldId id="274" r:id="rId20"/>
    <p:sldId id="273" r:id="rId21"/>
    <p:sldId id="272" r:id="rId22"/>
    <p:sldId id="271" r:id="rId23"/>
    <p:sldId id="276" r:id="rId24"/>
    <p:sldId id="277" r:id="rId25"/>
    <p:sldId id="265" r:id="rId26"/>
    <p:sldId id="267" r:id="rId27"/>
    <p:sldId id="266" r:id="rId28"/>
    <p:sldId id="262" r:id="rId29"/>
    <p:sldId id="292" r:id="rId30"/>
    <p:sldId id="283" r:id="rId31"/>
    <p:sldId id="284" r:id="rId32"/>
    <p:sldId id="263" r:id="rId33"/>
    <p:sldId id="280" r:id="rId34"/>
    <p:sldId id="278" r:id="rId35"/>
    <p:sldId id="293" r:id="rId36"/>
    <p:sldId id="297" r:id="rId37"/>
    <p:sldId id="281" r:id="rId38"/>
    <p:sldId id="285" r:id="rId39"/>
    <p:sldId id="286" r:id="rId40"/>
    <p:sldId id="282" r:id="rId41"/>
    <p:sldId id="294" r:id="rId42"/>
    <p:sldId id="295" r:id="rId43"/>
    <p:sldId id="287" r:id="rId44"/>
    <p:sldId id="296" r:id="rId45"/>
    <p:sldId id="289" r:id="rId46"/>
    <p:sldId id="288" r:id="rId47"/>
    <p:sldId id="3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p:restoredTop sz="96098"/>
  </p:normalViewPr>
  <p:slideViewPr>
    <p:cSldViewPr snapToGrid="0" snapToObjects="1">
      <p:cViewPr>
        <p:scale>
          <a:sx n="110" d="100"/>
          <a:sy n="110" d="100"/>
        </p:scale>
        <p:origin x="34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CD35-1013-8A40-9E20-5EE882755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D80CFE-B489-4642-AA89-E3B311701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75D729-D0E6-0842-8932-46A9EAB2D9C9}"/>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5" name="Footer Placeholder 4">
            <a:extLst>
              <a:ext uri="{FF2B5EF4-FFF2-40B4-BE49-F238E27FC236}">
                <a16:creationId xmlns:a16="http://schemas.microsoft.com/office/drawing/2014/main" id="{74CBCDE8-3D0F-2344-BA4A-6D6B831FE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599B0-C1E9-8C4F-A0CA-A2CE0244F143}"/>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94489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5BA8-585B-3141-82D5-73BD57B628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A3F36-EAE3-3B4F-BFE5-E70BCFB22D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31830-A509-3247-BE22-4C2A10DCA1C2}"/>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5" name="Footer Placeholder 4">
            <a:extLst>
              <a:ext uri="{FF2B5EF4-FFF2-40B4-BE49-F238E27FC236}">
                <a16:creationId xmlns:a16="http://schemas.microsoft.com/office/drawing/2014/main" id="{A86F56EA-1F4E-C747-AC73-9C0F6FD8B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E06B0-362C-4648-812C-8EA321D6C0F9}"/>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3687625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82C53B-C92D-8740-9939-B75B035C8F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6A5E0E-B1F4-7C49-800D-7FC11FD857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2DFEA-F79F-E84E-9807-FE4ADC91D898}"/>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5" name="Footer Placeholder 4">
            <a:extLst>
              <a:ext uri="{FF2B5EF4-FFF2-40B4-BE49-F238E27FC236}">
                <a16:creationId xmlns:a16="http://schemas.microsoft.com/office/drawing/2014/main" id="{377F8A59-DB2D-194A-AE2B-A68DB86C9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E55BF-8055-1A47-BE2A-5DCD2C5E5539}"/>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247804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D867-4783-7F40-AF1C-AD4383D74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4C4EF-98E0-2F48-9E41-AA0062E28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B0034-3325-104A-899F-716EDB7AB905}"/>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5" name="Footer Placeholder 4">
            <a:extLst>
              <a:ext uri="{FF2B5EF4-FFF2-40B4-BE49-F238E27FC236}">
                <a16:creationId xmlns:a16="http://schemas.microsoft.com/office/drawing/2014/main" id="{939682C1-FC72-854C-9FB2-270E06948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90285-28B4-A74B-8900-D2959FBD8A4E}"/>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66429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5EA6-256C-124D-A137-ED412F47EB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ECF39-E079-E241-8885-86DC9292AE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ACF4A-1455-C740-88E0-093D9FBA1E2B}"/>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5" name="Footer Placeholder 4">
            <a:extLst>
              <a:ext uri="{FF2B5EF4-FFF2-40B4-BE49-F238E27FC236}">
                <a16:creationId xmlns:a16="http://schemas.microsoft.com/office/drawing/2014/main" id="{589826B5-C613-6943-A273-A235E4755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97AA9-E2BC-4B43-B443-4904DC3C3B65}"/>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363376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419-21E4-5A4F-BE8B-81000BB2B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6F1B1D-9660-B14D-B2ED-86D02B2824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3DBD6-F558-2745-82B6-7D1F4E62C8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805169-9A49-364F-9136-8F29C45E8C42}"/>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6" name="Footer Placeholder 5">
            <a:extLst>
              <a:ext uri="{FF2B5EF4-FFF2-40B4-BE49-F238E27FC236}">
                <a16:creationId xmlns:a16="http://schemas.microsoft.com/office/drawing/2014/main" id="{BE52DEFE-600E-B142-9699-3054D23B9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65BB9-FEB2-BF40-8967-6A73613719E5}"/>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235328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4EDE-ECB8-8149-A26F-B08A7871A2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0467C-40E1-5943-95C0-82200C6F0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763C6B-160B-8B48-9EC1-9125C8424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022E1-E567-BB4C-8DE3-C76CE4545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A16F0-879A-9340-96FA-76FD0B03E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E7DF9-9351-B94E-92BB-B33954F68614}"/>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8" name="Footer Placeholder 7">
            <a:extLst>
              <a:ext uri="{FF2B5EF4-FFF2-40B4-BE49-F238E27FC236}">
                <a16:creationId xmlns:a16="http://schemas.microsoft.com/office/drawing/2014/main" id="{7F04B985-D5B0-A548-8EB3-3E71CA1855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DFF50-B6A4-7B44-875E-50163A478ED0}"/>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147224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D19F-CD3C-6B4E-A59D-E107A60A00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FC6105-C851-2E40-8F15-49DA1A3C8A43}"/>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4" name="Footer Placeholder 3">
            <a:extLst>
              <a:ext uri="{FF2B5EF4-FFF2-40B4-BE49-F238E27FC236}">
                <a16:creationId xmlns:a16="http://schemas.microsoft.com/office/drawing/2014/main" id="{BDE02061-CB80-114D-9847-EE5C73672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D235BC-8F82-2042-9FB5-A89037BCECBE}"/>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397305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38789-8DD3-3E44-8C10-81CEBCD4574D}"/>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3" name="Footer Placeholder 2">
            <a:extLst>
              <a:ext uri="{FF2B5EF4-FFF2-40B4-BE49-F238E27FC236}">
                <a16:creationId xmlns:a16="http://schemas.microsoft.com/office/drawing/2014/main" id="{2494457D-EBB8-894A-9928-297603831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B72673-9CB3-A941-8BEA-0BFA48C51966}"/>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390888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0FA4-766A-BB46-B9F8-7D2361F12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2860CA-6581-E045-B76F-7FAFDB02F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B4F58-957F-BC40-83E7-F714AFE5D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4BA65-F14F-DC43-AEEB-C9C4A44302C2}"/>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6" name="Footer Placeholder 5">
            <a:extLst>
              <a:ext uri="{FF2B5EF4-FFF2-40B4-BE49-F238E27FC236}">
                <a16:creationId xmlns:a16="http://schemas.microsoft.com/office/drawing/2014/main" id="{9DA3D364-A479-4A41-AF39-CD8D8A1A3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7B7FD-FBD6-8040-9FAA-5F979FD9043B}"/>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3171083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841B-9561-1048-9949-0C304D041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70CC0B-9261-0C4D-A1F5-B8EE47F10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56A78F-3706-8D4F-88B2-40A955F9B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F81CF0-1115-CE4B-AAFD-2D870CDC0CFA}"/>
              </a:ext>
            </a:extLst>
          </p:cNvPr>
          <p:cNvSpPr>
            <a:spLocks noGrp="1"/>
          </p:cNvSpPr>
          <p:nvPr>
            <p:ph type="dt" sz="half" idx="10"/>
          </p:nvPr>
        </p:nvSpPr>
        <p:spPr/>
        <p:txBody>
          <a:bodyPr/>
          <a:lstStyle/>
          <a:p>
            <a:fld id="{F6980C4F-1BD3-F441-9139-5F600076AE14}" type="datetimeFigureOut">
              <a:rPr lang="en-US" smtClean="0"/>
              <a:t>11/14/21</a:t>
            </a:fld>
            <a:endParaRPr lang="en-US"/>
          </a:p>
        </p:txBody>
      </p:sp>
      <p:sp>
        <p:nvSpPr>
          <p:cNvPr id="6" name="Footer Placeholder 5">
            <a:extLst>
              <a:ext uri="{FF2B5EF4-FFF2-40B4-BE49-F238E27FC236}">
                <a16:creationId xmlns:a16="http://schemas.microsoft.com/office/drawing/2014/main" id="{CEEE0A10-1457-614E-8DCF-36FE12DEF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97D38-B317-9E40-AA93-A4142EE140A6}"/>
              </a:ext>
            </a:extLst>
          </p:cNvPr>
          <p:cNvSpPr>
            <a:spLocks noGrp="1"/>
          </p:cNvSpPr>
          <p:nvPr>
            <p:ph type="sldNum" sz="quarter" idx="12"/>
          </p:nvPr>
        </p:nvSpPr>
        <p:spPr/>
        <p:txBody>
          <a:bodyPr/>
          <a:lstStyle/>
          <a:p>
            <a:fld id="{2B6D52D7-7C8A-D34F-937E-FDD32E6F02F9}" type="slidenum">
              <a:rPr lang="en-US" smtClean="0"/>
              <a:t>‹#›</a:t>
            </a:fld>
            <a:endParaRPr lang="en-US"/>
          </a:p>
        </p:txBody>
      </p:sp>
    </p:spTree>
    <p:extLst>
      <p:ext uri="{BB962C8B-B14F-4D97-AF65-F5344CB8AC3E}">
        <p14:creationId xmlns:p14="http://schemas.microsoft.com/office/powerpoint/2010/main" val="292486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077A4-12C4-0C46-9372-2BCA16C41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69A8D-6DFD-B448-8FC7-EC8761CC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B0084-BBB2-114C-BB63-F2060C55B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80C4F-1BD3-F441-9139-5F600076AE14}" type="datetimeFigureOut">
              <a:rPr lang="en-US" smtClean="0"/>
              <a:t>11/14/21</a:t>
            </a:fld>
            <a:endParaRPr lang="en-US"/>
          </a:p>
        </p:txBody>
      </p:sp>
      <p:sp>
        <p:nvSpPr>
          <p:cNvPr id="5" name="Footer Placeholder 4">
            <a:extLst>
              <a:ext uri="{FF2B5EF4-FFF2-40B4-BE49-F238E27FC236}">
                <a16:creationId xmlns:a16="http://schemas.microsoft.com/office/drawing/2014/main" id="{4B2A837B-0AAC-3147-8E89-6289D22BB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29F19D-5160-C443-92C9-8D6BD0B5E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D52D7-7C8A-D34F-937E-FDD32E6F02F9}" type="slidenum">
              <a:rPr lang="en-US" smtClean="0"/>
              <a:t>‹#›</a:t>
            </a:fld>
            <a:endParaRPr lang="en-US"/>
          </a:p>
        </p:txBody>
      </p:sp>
    </p:spTree>
    <p:extLst>
      <p:ext uri="{BB962C8B-B14F-4D97-AF65-F5344CB8AC3E}">
        <p14:creationId xmlns:p14="http://schemas.microsoft.com/office/powerpoint/2010/main" val="1605348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lickcharts.com/sp500"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spglobal.com/spdji/en/education/article/spiva-scorecards-an-overvie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eekingalpha.com/author/paul-franke/?source=content_type%3Areact%7Csection%3Aauthor%7Cbutton%3Aname%7Cfirst_level_url%3Aarticle"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ekingalpha.com/author/paul-franke/?source=content_type%3Areact%7Csection%3Aauthor%7Cbutton%3Aname%7Cfirst_level_url%3Aarticl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nvestorplace.com/stock-quotes/vss-stock-quote/"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investorplace.com/stock-quotes/vdc-stock-quote/" TargetMode="External"/><Relationship Id="rId4" Type="http://schemas.openxmlformats.org/officeDocument/2006/relationships/hyperlink" Target="https://investorplace.com/stock-quotes/vgsh-stock-quot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63EC-98D7-2949-96B5-8038BC1168EE}"/>
              </a:ext>
            </a:extLst>
          </p:cNvPr>
          <p:cNvSpPr>
            <a:spLocks noGrp="1"/>
          </p:cNvSpPr>
          <p:nvPr>
            <p:ph type="ctrTitle"/>
          </p:nvPr>
        </p:nvSpPr>
        <p:spPr>
          <a:xfrm>
            <a:off x="1524000" y="1122363"/>
            <a:ext cx="9144000" cy="2387600"/>
          </a:xfrm>
        </p:spPr>
        <p:txBody>
          <a:bodyPr/>
          <a:lstStyle/>
          <a:p>
            <a:r>
              <a:rPr lang="en-US" dirty="0"/>
              <a:t>Practical Investing Tips for </a:t>
            </a:r>
            <a:br>
              <a:rPr lang="en-US" dirty="0"/>
            </a:br>
            <a:r>
              <a:rPr lang="en-US" dirty="0"/>
              <a:t>Young Professionals</a:t>
            </a:r>
          </a:p>
        </p:txBody>
      </p:sp>
      <p:sp>
        <p:nvSpPr>
          <p:cNvPr id="3" name="Subtitle 2">
            <a:extLst>
              <a:ext uri="{FF2B5EF4-FFF2-40B4-BE49-F238E27FC236}">
                <a16:creationId xmlns:a16="http://schemas.microsoft.com/office/drawing/2014/main" id="{FB6C849B-79FA-AC4A-A1C0-1190E0ECF8AD}"/>
              </a:ext>
            </a:extLst>
          </p:cNvPr>
          <p:cNvSpPr>
            <a:spLocks noGrp="1"/>
          </p:cNvSpPr>
          <p:nvPr>
            <p:ph type="subTitle" idx="1"/>
          </p:nvPr>
        </p:nvSpPr>
        <p:spPr/>
        <p:txBody>
          <a:bodyPr/>
          <a:lstStyle/>
          <a:p>
            <a:r>
              <a:rPr lang="en-US" dirty="0"/>
              <a:t>By </a:t>
            </a:r>
            <a:r>
              <a:rPr lang="en-US" dirty="0" err="1"/>
              <a:t>Cezhan</a:t>
            </a:r>
            <a:r>
              <a:rPr lang="en-US" dirty="0"/>
              <a:t> Ambrose</a:t>
            </a:r>
          </a:p>
          <a:p>
            <a:r>
              <a:rPr lang="en-US" dirty="0"/>
              <a:t>CSULA</a:t>
            </a:r>
          </a:p>
        </p:txBody>
      </p:sp>
    </p:spTree>
    <p:extLst>
      <p:ext uri="{BB962C8B-B14F-4D97-AF65-F5344CB8AC3E}">
        <p14:creationId xmlns:p14="http://schemas.microsoft.com/office/powerpoint/2010/main" val="4246170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44E1-034B-2549-9573-F1F4FE41603C}"/>
              </a:ext>
            </a:extLst>
          </p:cNvPr>
          <p:cNvSpPr>
            <a:spLocks noGrp="1"/>
          </p:cNvSpPr>
          <p:nvPr>
            <p:ph type="title"/>
          </p:nvPr>
        </p:nvSpPr>
        <p:spPr>
          <a:xfrm>
            <a:off x="838200" y="365125"/>
            <a:ext cx="10515600" cy="757619"/>
          </a:xfrm>
        </p:spPr>
        <p:txBody>
          <a:bodyPr/>
          <a:lstStyle/>
          <a:p>
            <a:r>
              <a:rPr lang="en-US" dirty="0"/>
              <a:t>Berkshire Hathaway Operating Businesses</a:t>
            </a:r>
          </a:p>
        </p:txBody>
      </p:sp>
      <p:pic>
        <p:nvPicPr>
          <p:cNvPr id="8" name="Content Placeholder 4">
            <a:extLst>
              <a:ext uri="{FF2B5EF4-FFF2-40B4-BE49-F238E27FC236}">
                <a16:creationId xmlns:a16="http://schemas.microsoft.com/office/drawing/2014/main" id="{745D9EBA-14AA-B041-9950-FD22A4183EC9}"/>
              </a:ext>
            </a:extLst>
          </p:cNvPr>
          <p:cNvPicPr>
            <a:picLocks noChangeAspect="1"/>
          </p:cNvPicPr>
          <p:nvPr/>
        </p:nvPicPr>
        <p:blipFill rotWithShape="1">
          <a:blip r:embed="rId2"/>
          <a:srcRect l="50000" t="23481" r="1985"/>
          <a:stretch/>
        </p:blipFill>
        <p:spPr>
          <a:xfrm>
            <a:off x="242732" y="3901843"/>
            <a:ext cx="3937012" cy="2948709"/>
          </a:xfrm>
          <a:prstGeom prst="rect">
            <a:avLst/>
          </a:prstGeom>
        </p:spPr>
      </p:pic>
      <p:pic>
        <p:nvPicPr>
          <p:cNvPr id="9" name="Content Placeholder 4">
            <a:extLst>
              <a:ext uri="{FF2B5EF4-FFF2-40B4-BE49-F238E27FC236}">
                <a16:creationId xmlns:a16="http://schemas.microsoft.com/office/drawing/2014/main" id="{F6B2CAA5-94DD-A141-815B-6B45BA2B5C97}"/>
              </a:ext>
            </a:extLst>
          </p:cNvPr>
          <p:cNvPicPr>
            <a:picLocks noChangeAspect="1"/>
          </p:cNvPicPr>
          <p:nvPr/>
        </p:nvPicPr>
        <p:blipFill rotWithShape="1">
          <a:blip r:embed="rId2"/>
          <a:srcRect t="23481" r="50000"/>
          <a:stretch/>
        </p:blipFill>
        <p:spPr>
          <a:xfrm>
            <a:off x="0" y="982506"/>
            <a:ext cx="4179744" cy="3006224"/>
          </a:xfrm>
          <a:prstGeom prst="rect">
            <a:avLst/>
          </a:prstGeom>
        </p:spPr>
      </p:pic>
      <p:pic>
        <p:nvPicPr>
          <p:cNvPr id="20" name="Content Placeholder 19">
            <a:extLst>
              <a:ext uri="{FF2B5EF4-FFF2-40B4-BE49-F238E27FC236}">
                <a16:creationId xmlns:a16="http://schemas.microsoft.com/office/drawing/2014/main" id="{5A061B7B-8E07-5A46-8F01-0572DCCC22C6}"/>
              </a:ext>
            </a:extLst>
          </p:cNvPr>
          <p:cNvPicPr>
            <a:picLocks noGrp="1" noChangeAspect="1"/>
          </p:cNvPicPr>
          <p:nvPr>
            <p:ph idx="1"/>
          </p:nvPr>
        </p:nvPicPr>
        <p:blipFill rotWithShape="1">
          <a:blip r:embed="rId3"/>
          <a:srcRect t="5482"/>
          <a:stretch/>
        </p:blipFill>
        <p:spPr>
          <a:xfrm>
            <a:off x="7849491" y="982506"/>
            <a:ext cx="3983786" cy="4112766"/>
          </a:xfrm>
        </p:spPr>
      </p:pic>
      <p:pic>
        <p:nvPicPr>
          <p:cNvPr id="22" name="Picture 21">
            <a:extLst>
              <a:ext uri="{FF2B5EF4-FFF2-40B4-BE49-F238E27FC236}">
                <a16:creationId xmlns:a16="http://schemas.microsoft.com/office/drawing/2014/main" id="{36816900-43A8-F748-88A2-B323F63985D9}"/>
              </a:ext>
            </a:extLst>
          </p:cNvPr>
          <p:cNvPicPr>
            <a:picLocks noChangeAspect="1"/>
          </p:cNvPicPr>
          <p:nvPr/>
        </p:nvPicPr>
        <p:blipFill>
          <a:blip r:embed="rId4"/>
          <a:stretch>
            <a:fillRect/>
          </a:stretch>
        </p:blipFill>
        <p:spPr>
          <a:xfrm>
            <a:off x="4114800" y="982506"/>
            <a:ext cx="3962400" cy="4559300"/>
          </a:xfrm>
          <a:prstGeom prst="rect">
            <a:avLst/>
          </a:prstGeom>
        </p:spPr>
      </p:pic>
      <p:sp>
        <p:nvSpPr>
          <p:cNvPr id="23" name="TextBox 22">
            <a:extLst>
              <a:ext uri="{FF2B5EF4-FFF2-40B4-BE49-F238E27FC236}">
                <a16:creationId xmlns:a16="http://schemas.microsoft.com/office/drawing/2014/main" id="{64988405-0309-2146-94F0-5A804BB2B9E1}"/>
              </a:ext>
            </a:extLst>
          </p:cNvPr>
          <p:cNvSpPr txBox="1"/>
          <p:nvPr/>
        </p:nvSpPr>
        <p:spPr>
          <a:xfrm>
            <a:off x="4687746" y="6176963"/>
            <a:ext cx="4826643" cy="369332"/>
          </a:xfrm>
          <a:prstGeom prst="rect">
            <a:avLst/>
          </a:prstGeom>
          <a:noFill/>
        </p:spPr>
        <p:txBody>
          <a:bodyPr wrap="square" rtlCol="0">
            <a:spAutoFit/>
          </a:bodyPr>
          <a:lstStyle/>
          <a:p>
            <a:r>
              <a:rPr lang="en-US" dirty="0"/>
              <a:t>Source: Berkshire Hathaway Annual Report 2020</a:t>
            </a:r>
          </a:p>
        </p:txBody>
      </p:sp>
    </p:spTree>
    <p:extLst>
      <p:ext uri="{BB962C8B-B14F-4D97-AF65-F5344CB8AC3E}">
        <p14:creationId xmlns:p14="http://schemas.microsoft.com/office/powerpoint/2010/main" val="424380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AD93-89E6-C747-B636-A0870DDF5E9F}"/>
              </a:ext>
            </a:extLst>
          </p:cNvPr>
          <p:cNvSpPr>
            <a:spLocks noGrp="1"/>
          </p:cNvSpPr>
          <p:nvPr>
            <p:ph type="title"/>
          </p:nvPr>
        </p:nvSpPr>
        <p:spPr>
          <a:xfrm>
            <a:off x="2250311" y="365125"/>
            <a:ext cx="9035005" cy="1325563"/>
          </a:xfrm>
        </p:spPr>
        <p:txBody>
          <a:bodyPr/>
          <a:lstStyle/>
          <a:p>
            <a:r>
              <a:rPr lang="en-US" dirty="0"/>
              <a:t>How does BRK compare vs S&amp;P 500?</a:t>
            </a:r>
          </a:p>
        </p:txBody>
      </p:sp>
      <p:sp>
        <p:nvSpPr>
          <p:cNvPr id="8" name="TextBox 7">
            <a:extLst>
              <a:ext uri="{FF2B5EF4-FFF2-40B4-BE49-F238E27FC236}">
                <a16:creationId xmlns:a16="http://schemas.microsoft.com/office/drawing/2014/main" id="{0420A88F-7791-634F-9B6F-4558AF7AC6CD}"/>
              </a:ext>
            </a:extLst>
          </p:cNvPr>
          <p:cNvSpPr txBox="1"/>
          <p:nvPr/>
        </p:nvSpPr>
        <p:spPr>
          <a:xfrm>
            <a:off x="135523" y="1932019"/>
            <a:ext cx="361065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The S&amp;P 500 Index Represents the top major components of the US public stock market</a:t>
            </a:r>
          </a:p>
          <a:p>
            <a:endParaRPr lang="en-US" dirty="0"/>
          </a:p>
          <a:p>
            <a:pPr marL="285750" indent="-285750">
              <a:buFont typeface="Arial" panose="020B0604020202020204" pitchFamily="34" charset="0"/>
              <a:buChar char="•"/>
            </a:pPr>
            <a:r>
              <a:rPr lang="en-US" dirty="0"/>
              <a:t>The S&amp;P 500 is the most common “benchmark” to which we compare performance of other investment opportunities</a:t>
            </a:r>
          </a:p>
          <a:p>
            <a:endParaRPr lang="en-US" dirty="0"/>
          </a:p>
          <a:p>
            <a:pPr marL="285750" indent="-285750">
              <a:buFont typeface="Arial" panose="020B0604020202020204" pitchFamily="34" charset="0"/>
              <a:buChar char="•"/>
            </a:pPr>
            <a:r>
              <a:rPr lang="en-US" dirty="0"/>
              <a:t>If we compare the S&amp;P 500 index to BRK shares we see significant outperformance over the S&amp;P 500 from 1996 until today (480.83% vs. 208.47%, 2.3x outperformance vs S&amp;P). </a:t>
            </a:r>
          </a:p>
        </p:txBody>
      </p:sp>
      <p:pic>
        <p:nvPicPr>
          <p:cNvPr id="12" name="Content Placeholder 11">
            <a:extLst>
              <a:ext uri="{FF2B5EF4-FFF2-40B4-BE49-F238E27FC236}">
                <a16:creationId xmlns:a16="http://schemas.microsoft.com/office/drawing/2014/main" id="{5D7DCC2E-F16A-1949-A469-6E133A15FBC8}"/>
              </a:ext>
            </a:extLst>
          </p:cNvPr>
          <p:cNvPicPr>
            <a:picLocks noGrp="1" noChangeAspect="1"/>
          </p:cNvPicPr>
          <p:nvPr>
            <p:ph idx="1"/>
          </p:nvPr>
        </p:nvPicPr>
        <p:blipFill>
          <a:blip r:embed="rId2"/>
          <a:stretch>
            <a:fillRect/>
          </a:stretch>
        </p:blipFill>
        <p:spPr>
          <a:xfrm>
            <a:off x="4018210" y="1690688"/>
            <a:ext cx="7945300" cy="4351338"/>
          </a:xfrm>
        </p:spPr>
      </p:pic>
    </p:spTree>
    <p:extLst>
      <p:ext uri="{BB962C8B-B14F-4D97-AF65-F5344CB8AC3E}">
        <p14:creationId xmlns:p14="http://schemas.microsoft.com/office/powerpoint/2010/main" val="302012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00E-E591-C040-BB17-8234FB7AF63A}"/>
              </a:ext>
            </a:extLst>
          </p:cNvPr>
          <p:cNvSpPr>
            <a:spLocks noGrp="1"/>
          </p:cNvSpPr>
          <p:nvPr>
            <p:ph type="title"/>
          </p:nvPr>
        </p:nvSpPr>
        <p:spPr/>
        <p:txBody>
          <a:bodyPr/>
          <a:lstStyle/>
          <a:p>
            <a:r>
              <a:rPr lang="en-US" dirty="0"/>
              <a:t>How Berkshire Hathaway Makes its Money</a:t>
            </a:r>
          </a:p>
        </p:txBody>
      </p:sp>
      <p:pic>
        <p:nvPicPr>
          <p:cNvPr id="5" name="Content Placeholder 4">
            <a:extLst>
              <a:ext uri="{FF2B5EF4-FFF2-40B4-BE49-F238E27FC236}">
                <a16:creationId xmlns:a16="http://schemas.microsoft.com/office/drawing/2014/main" id="{73DF5D8F-5912-9944-9DBE-24FE116D2FD4}"/>
              </a:ext>
            </a:extLst>
          </p:cNvPr>
          <p:cNvPicPr>
            <a:picLocks noGrp="1" noChangeAspect="1"/>
          </p:cNvPicPr>
          <p:nvPr>
            <p:ph idx="1"/>
          </p:nvPr>
        </p:nvPicPr>
        <p:blipFill rotWithShape="1">
          <a:blip r:embed="rId2"/>
          <a:srcRect t="6191"/>
          <a:stretch/>
        </p:blipFill>
        <p:spPr>
          <a:xfrm>
            <a:off x="3392014" y="2095017"/>
            <a:ext cx="5407972" cy="4081945"/>
          </a:xfrm>
        </p:spPr>
      </p:pic>
    </p:spTree>
    <p:extLst>
      <p:ext uri="{BB962C8B-B14F-4D97-AF65-F5344CB8AC3E}">
        <p14:creationId xmlns:p14="http://schemas.microsoft.com/office/powerpoint/2010/main" val="147218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97D4-3E32-E343-8119-F2EB6F50698E}"/>
              </a:ext>
            </a:extLst>
          </p:cNvPr>
          <p:cNvSpPr>
            <a:spLocks noGrp="1"/>
          </p:cNvSpPr>
          <p:nvPr>
            <p:ph type="title"/>
          </p:nvPr>
        </p:nvSpPr>
        <p:spPr>
          <a:xfrm>
            <a:off x="3511952" y="231648"/>
            <a:ext cx="7657618" cy="596891"/>
          </a:xfrm>
        </p:spPr>
        <p:txBody>
          <a:bodyPr>
            <a:normAutofit fontScale="90000"/>
          </a:bodyPr>
          <a:lstStyle/>
          <a:p>
            <a:r>
              <a:rPr lang="en-US" dirty="0"/>
              <a:t>Top 50 Components of the S&amp;P 500</a:t>
            </a:r>
          </a:p>
        </p:txBody>
      </p:sp>
      <p:pic>
        <p:nvPicPr>
          <p:cNvPr id="9" name="Content Placeholder 8">
            <a:extLst>
              <a:ext uri="{FF2B5EF4-FFF2-40B4-BE49-F238E27FC236}">
                <a16:creationId xmlns:a16="http://schemas.microsoft.com/office/drawing/2014/main" id="{037325BE-6937-AF4C-B8D8-1B39B7D1F19A}"/>
              </a:ext>
            </a:extLst>
          </p:cNvPr>
          <p:cNvPicPr>
            <a:picLocks noGrp="1" noChangeAspect="1"/>
          </p:cNvPicPr>
          <p:nvPr>
            <p:ph idx="1"/>
          </p:nvPr>
        </p:nvPicPr>
        <p:blipFill rotWithShape="1">
          <a:blip r:embed="rId2"/>
          <a:srcRect t="1112"/>
          <a:stretch/>
        </p:blipFill>
        <p:spPr>
          <a:xfrm>
            <a:off x="3381326" y="953426"/>
            <a:ext cx="4092828" cy="5594746"/>
          </a:xfrm>
        </p:spPr>
      </p:pic>
      <p:sp>
        <p:nvSpPr>
          <p:cNvPr id="14" name="TextBox 13">
            <a:extLst>
              <a:ext uri="{FF2B5EF4-FFF2-40B4-BE49-F238E27FC236}">
                <a16:creationId xmlns:a16="http://schemas.microsoft.com/office/drawing/2014/main" id="{07BB4758-6303-104E-B3A6-EFAE49E73FCA}"/>
              </a:ext>
            </a:extLst>
          </p:cNvPr>
          <p:cNvSpPr txBox="1"/>
          <p:nvPr/>
        </p:nvSpPr>
        <p:spPr>
          <a:xfrm>
            <a:off x="258080" y="6435976"/>
            <a:ext cx="4459768" cy="369332"/>
          </a:xfrm>
          <a:prstGeom prst="rect">
            <a:avLst/>
          </a:prstGeom>
          <a:noFill/>
        </p:spPr>
        <p:txBody>
          <a:bodyPr wrap="square" rtlCol="0">
            <a:spAutoFit/>
          </a:bodyPr>
          <a:lstStyle/>
          <a:p>
            <a:r>
              <a:rPr lang="en-US" dirty="0"/>
              <a:t>Source: </a:t>
            </a:r>
            <a:r>
              <a:rPr lang="en-US" dirty="0">
                <a:hlinkClick r:id="rId3"/>
              </a:rPr>
              <a:t>https://www.slickcharts.com/sp500</a:t>
            </a:r>
            <a:endParaRPr lang="en-US" dirty="0"/>
          </a:p>
        </p:txBody>
      </p:sp>
      <p:sp>
        <p:nvSpPr>
          <p:cNvPr id="18" name="TextBox 17">
            <a:extLst>
              <a:ext uri="{FF2B5EF4-FFF2-40B4-BE49-F238E27FC236}">
                <a16:creationId xmlns:a16="http://schemas.microsoft.com/office/drawing/2014/main" id="{08FC7BEF-8019-0A4A-90B5-CD0294139D83}"/>
              </a:ext>
            </a:extLst>
          </p:cNvPr>
          <p:cNvSpPr txBox="1"/>
          <p:nvPr/>
        </p:nvSpPr>
        <p:spPr>
          <a:xfrm>
            <a:off x="88728" y="1676299"/>
            <a:ext cx="2828092"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The S&amp;P 500 Index is an index of the top major 500 components of the US stock market</a:t>
            </a:r>
          </a:p>
          <a:p>
            <a:endParaRPr lang="en-US" dirty="0"/>
          </a:p>
          <a:p>
            <a:pPr marL="285750" indent="-285750">
              <a:buFont typeface="Arial" panose="020B0604020202020204" pitchFamily="34" charset="0"/>
              <a:buChar char="•"/>
            </a:pPr>
            <a:r>
              <a:rPr lang="en-US" dirty="0"/>
              <a:t>Investors consider the S&amp;P 500  to be a fair representation of the expected “market return” and therefore use it as a “benchmark” to measure performance of other similar equity investments</a:t>
            </a:r>
          </a:p>
        </p:txBody>
      </p:sp>
      <p:pic>
        <p:nvPicPr>
          <p:cNvPr id="20" name="Picture 19">
            <a:extLst>
              <a:ext uri="{FF2B5EF4-FFF2-40B4-BE49-F238E27FC236}">
                <a16:creationId xmlns:a16="http://schemas.microsoft.com/office/drawing/2014/main" id="{021F99EF-9E72-114D-87EF-4E2248824C9F}"/>
              </a:ext>
            </a:extLst>
          </p:cNvPr>
          <p:cNvPicPr>
            <a:picLocks noChangeAspect="1"/>
          </p:cNvPicPr>
          <p:nvPr/>
        </p:nvPicPr>
        <p:blipFill rotWithShape="1">
          <a:blip r:embed="rId4"/>
          <a:srcRect t="1714"/>
          <a:stretch/>
        </p:blipFill>
        <p:spPr>
          <a:xfrm>
            <a:off x="7635546" y="767505"/>
            <a:ext cx="4186061" cy="5853137"/>
          </a:xfrm>
          <a:prstGeom prst="rect">
            <a:avLst/>
          </a:prstGeom>
        </p:spPr>
      </p:pic>
    </p:spTree>
    <p:extLst>
      <p:ext uri="{BB962C8B-B14F-4D97-AF65-F5344CB8AC3E}">
        <p14:creationId xmlns:p14="http://schemas.microsoft.com/office/powerpoint/2010/main" val="1615223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D8E1-AC8A-2044-BCC2-DBB43A2264F0}"/>
              </a:ext>
            </a:extLst>
          </p:cNvPr>
          <p:cNvSpPr>
            <a:spLocks noGrp="1"/>
          </p:cNvSpPr>
          <p:nvPr>
            <p:ph type="title"/>
          </p:nvPr>
        </p:nvSpPr>
        <p:spPr/>
        <p:txBody>
          <a:bodyPr/>
          <a:lstStyle/>
          <a:p>
            <a:r>
              <a:rPr lang="en-US" dirty="0"/>
              <a:t>BRK.B vs. S&amp;P 500 5-year Chart</a:t>
            </a:r>
          </a:p>
        </p:txBody>
      </p:sp>
      <p:pic>
        <p:nvPicPr>
          <p:cNvPr id="5" name="Content Placeholder 4">
            <a:extLst>
              <a:ext uri="{FF2B5EF4-FFF2-40B4-BE49-F238E27FC236}">
                <a16:creationId xmlns:a16="http://schemas.microsoft.com/office/drawing/2014/main" id="{D514A78E-373C-7B4E-AE8D-A078632E783A}"/>
              </a:ext>
            </a:extLst>
          </p:cNvPr>
          <p:cNvPicPr>
            <a:picLocks noGrp="1" noChangeAspect="1"/>
          </p:cNvPicPr>
          <p:nvPr>
            <p:ph idx="1"/>
          </p:nvPr>
        </p:nvPicPr>
        <p:blipFill>
          <a:blip r:embed="rId2"/>
          <a:stretch>
            <a:fillRect/>
          </a:stretch>
        </p:blipFill>
        <p:spPr>
          <a:xfrm>
            <a:off x="838200" y="1792171"/>
            <a:ext cx="7831002" cy="4351338"/>
          </a:xfrm>
        </p:spPr>
      </p:pic>
      <p:sp>
        <p:nvSpPr>
          <p:cNvPr id="6" name="TextBox 5">
            <a:extLst>
              <a:ext uri="{FF2B5EF4-FFF2-40B4-BE49-F238E27FC236}">
                <a16:creationId xmlns:a16="http://schemas.microsoft.com/office/drawing/2014/main" id="{2429B4A3-624D-7842-A378-02F48727FE16}"/>
              </a:ext>
            </a:extLst>
          </p:cNvPr>
          <p:cNvSpPr txBox="1"/>
          <p:nvPr/>
        </p:nvSpPr>
        <p:spPr>
          <a:xfrm>
            <a:off x="9143999" y="1564135"/>
            <a:ext cx="2608290" cy="4247317"/>
          </a:xfrm>
          <a:prstGeom prst="rect">
            <a:avLst/>
          </a:prstGeom>
          <a:noFill/>
        </p:spPr>
        <p:txBody>
          <a:bodyPr wrap="square" rtlCol="0">
            <a:spAutoFit/>
          </a:bodyPr>
          <a:lstStyle/>
          <a:p>
            <a:r>
              <a:rPr lang="en-US" dirty="0"/>
              <a:t>But we need to be careful because if we look at just the 5 year chart comparison, we see that the S&amp;P 500 has actually outperformed BRK by 114.29% vs. 82.25% over the past five years.</a:t>
            </a:r>
          </a:p>
          <a:p>
            <a:endParaRPr lang="en-US" dirty="0"/>
          </a:p>
          <a:p>
            <a:r>
              <a:rPr lang="en-US" dirty="0"/>
              <a:t>This illustrates the importance of a long-term investment horizon, as well as the importance of understanding short-term market trends.</a:t>
            </a:r>
          </a:p>
        </p:txBody>
      </p:sp>
    </p:spTree>
    <p:extLst>
      <p:ext uri="{BB962C8B-B14F-4D97-AF65-F5344CB8AC3E}">
        <p14:creationId xmlns:p14="http://schemas.microsoft.com/office/powerpoint/2010/main" val="129782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9C40-0885-A94C-9CA2-43B1AAD70AF1}"/>
              </a:ext>
            </a:extLst>
          </p:cNvPr>
          <p:cNvSpPr>
            <a:spLocks noGrp="1"/>
          </p:cNvSpPr>
          <p:nvPr>
            <p:ph type="title"/>
          </p:nvPr>
        </p:nvSpPr>
        <p:spPr/>
        <p:txBody>
          <a:bodyPr/>
          <a:lstStyle/>
          <a:p>
            <a:pPr algn="ctr"/>
            <a:r>
              <a:rPr lang="en-US" dirty="0"/>
              <a:t>Passive Investing (Index Strategy)</a:t>
            </a:r>
          </a:p>
        </p:txBody>
      </p:sp>
      <p:sp>
        <p:nvSpPr>
          <p:cNvPr id="3" name="Content Placeholder 2">
            <a:extLst>
              <a:ext uri="{FF2B5EF4-FFF2-40B4-BE49-F238E27FC236}">
                <a16:creationId xmlns:a16="http://schemas.microsoft.com/office/drawing/2014/main" id="{764DF1E8-F53A-DA4F-9954-20011A07A402}"/>
              </a:ext>
            </a:extLst>
          </p:cNvPr>
          <p:cNvSpPr>
            <a:spLocks noGrp="1"/>
          </p:cNvSpPr>
          <p:nvPr>
            <p:ph idx="1"/>
          </p:nvPr>
        </p:nvSpPr>
        <p:spPr/>
        <p:txBody>
          <a:bodyPr>
            <a:normAutofit lnSpcReduction="10000"/>
          </a:bodyPr>
          <a:lstStyle/>
          <a:p>
            <a:pPr marL="0" indent="0">
              <a:buNone/>
            </a:pPr>
            <a:r>
              <a:rPr lang="en-US" dirty="0"/>
              <a:t>What is the S&amp;P 500 Index?</a:t>
            </a:r>
          </a:p>
          <a:p>
            <a:r>
              <a:rPr lang="en-US" dirty="0"/>
              <a:t>The S&amp;P 500 is a stock market index tracking the performance of 500 of the largest companies listed on the major stock exchanges in the United States. It is one of the most commonly followed equity indices. </a:t>
            </a:r>
          </a:p>
          <a:p>
            <a:endParaRPr lang="en-US" dirty="0"/>
          </a:p>
          <a:p>
            <a:r>
              <a:rPr lang="en-US" dirty="0"/>
              <a:t>To put another way, if you invest in the S&amp;P 500, you are investing in an index of 500 of the biggest, most well-known publicly traded companies in the stock market</a:t>
            </a:r>
          </a:p>
          <a:p>
            <a:r>
              <a:rPr lang="en-US" dirty="0"/>
              <a:t>This is the benchmark by which active equity portfolios are measured</a:t>
            </a:r>
          </a:p>
        </p:txBody>
      </p:sp>
    </p:spTree>
    <p:extLst>
      <p:ext uri="{BB962C8B-B14F-4D97-AF65-F5344CB8AC3E}">
        <p14:creationId xmlns:p14="http://schemas.microsoft.com/office/powerpoint/2010/main" val="95004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6801-D3E3-534D-B365-ECAB70ABEF54}"/>
              </a:ext>
            </a:extLst>
          </p:cNvPr>
          <p:cNvSpPr>
            <a:spLocks noGrp="1"/>
          </p:cNvSpPr>
          <p:nvPr>
            <p:ph type="title"/>
          </p:nvPr>
        </p:nvSpPr>
        <p:spPr/>
        <p:txBody>
          <a:bodyPr/>
          <a:lstStyle/>
          <a:p>
            <a:pPr algn="ctr"/>
            <a:r>
              <a:rPr lang="en-US" dirty="0"/>
              <a:t>Passive Investing (Index Strategy)</a:t>
            </a:r>
          </a:p>
        </p:txBody>
      </p:sp>
      <p:sp>
        <p:nvSpPr>
          <p:cNvPr id="3" name="Content Placeholder 2">
            <a:extLst>
              <a:ext uri="{FF2B5EF4-FFF2-40B4-BE49-F238E27FC236}">
                <a16:creationId xmlns:a16="http://schemas.microsoft.com/office/drawing/2014/main" id="{09943A03-32B0-F144-8AF7-C8799BD71A88}"/>
              </a:ext>
            </a:extLst>
          </p:cNvPr>
          <p:cNvSpPr>
            <a:spLocks noGrp="1"/>
          </p:cNvSpPr>
          <p:nvPr>
            <p:ph idx="1"/>
          </p:nvPr>
        </p:nvSpPr>
        <p:spPr/>
        <p:txBody>
          <a:bodyPr/>
          <a:lstStyle/>
          <a:p>
            <a:r>
              <a:rPr lang="en-US" dirty="0"/>
              <a:t>The biggest advantage of investing a passive strategy (an index fund) is investors are not required to manage/follow the market closely, or spend time analyzing numerous stocks and portfolios</a:t>
            </a:r>
          </a:p>
          <a:p>
            <a:r>
              <a:rPr lang="en-US" dirty="0"/>
              <a:t>In the end, most investors also find it difficult to beat the performance of the S&amp;P 500 index.</a:t>
            </a:r>
          </a:p>
          <a:p>
            <a:endParaRPr lang="en-US" dirty="0"/>
          </a:p>
        </p:txBody>
      </p:sp>
    </p:spTree>
    <p:extLst>
      <p:ext uri="{BB962C8B-B14F-4D97-AF65-F5344CB8AC3E}">
        <p14:creationId xmlns:p14="http://schemas.microsoft.com/office/powerpoint/2010/main" val="272621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D708-DAF4-D44C-AAB0-25317AFBC88C}"/>
              </a:ext>
            </a:extLst>
          </p:cNvPr>
          <p:cNvSpPr>
            <a:spLocks noGrp="1"/>
          </p:cNvSpPr>
          <p:nvPr>
            <p:ph type="title"/>
          </p:nvPr>
        </p:nvSpPr>
        <p:spPr/>
        <p:txBody>
          <a:bodyPr>
            <a:normAutofit/>
          </a:bodyPr>
          <a:lstStyle/>
          <a:p>
            <a:r>
              <a:rPr lang="en-US" sz="4200" dirty="0"/>
              <a:t>S&amp;P Dow Jones SPIVA Scorecards: An Overview</a:t>
            </a:r>
          </a:p>
        </p:txBody>
      </p:sp>
      <p:sp>
        <p:nvSpPr>
          <p:cNvPr id="3" name="Content Placeholder 2">
            <a:extLst>
              <a:ext uri="{FF2B5EF4-FFF2-40B4-BE49-F238E27FC236}">
                <a16:creationId xmlns:a16="http://schemas.microsoft.com/office/drawing/2014/main" id="{A201563E-7B1B-5941-B092-8EB206F7A9C7}"/>
              </a:ext>
            </a:extLst>
          </p:cNvPr>
          <p:cNvSpPr>
            <a:spLocks noGrp="1"/>
          </p:cNvSpPr>
          <p:nvPr>
            <p:ph idx="1"/>
          </p:nvPr>
        </p:nvSpPr>
        <p:spPr/>
        <p:txBody>
          <a:bodyPr>
            <a:normAutofit fontScale="92500" lnSpcReduction="10000"/>
          </a:bodyPr>
          <a:lstStyle/>
          <a:p>
            <a:pPr marL="0" indent="0" fontAlgn="base">
              <a:buNone/>
            </a:pPr>
            <a:r>
              <a:rPr lang="en-US" b="1" dirty="0"/>
              <a:t>WHAT IS SPIVA?</a:t>
            </a:r>
            <a:endParaRPr lang="en-US" dirty="0"/>
          </a:p>
          <a:p>
            <a:pPr fontAlgn="base"/>
            <a:r>
              <a:rPr lang="en-US" b="1" u="sng" dirty="0"/>
              <a:t>S</a:t>
            </a:r>
            <a:r>
              <a:rPr lang="en-US" dirty="0"/>
              <a:t>&amp;</a:t>
            </a:r>
            <a:r>
              <a:rPr lang="en-US" b="1" u="sng" dirty="0"/>
              <a:t>P</a:t>
            </a:r>
            <a:r>
              <a:rPr lang="en-US" dirty="0"/>
              <a:t> </a:t>
            </a:r>
            <a:r>
              <a:rPr lang="en-US" b="1" u="sng" dirty="0"/>
              <a:t>I</a:t>
            </a:r>
            <a:r>
              <a:rPr lang="en-US" dirty="0"/>
              <a:t>ndices </a:t>
            </a:r>
            <a:r>
              <a:rPr lang="en-US" b="1" u="sng" dirty="0"/>
              <a:t>V</a:t>
            </a:r>
            <a:r>
              <a:rPr lang="en-US" dirty="0"/>
              <a:t>ersus </a:t>
            </a:r>
            <a:r>
              <a:rPr lang="en-US" b="1" u="sng" dirty="0"/>
              <a:t>A</a:t>
            </a:r>
            <a:r>
              <a:rPr lang="en-US" dirty="0"/>
              <a:t>ctive (SPIVA) scorecards are semiannual reports published by S&amp;P Dow Jones Indices that compare the performance of active equity and fixed income mutual funds against their benchmarks over different time horizons</a:t>
            </a:r>
          </a:p>
          <a:p>
            <a:pPr fontAlgn="base"/>
            <a:r>
              <a:rPr lang="en-US" dirty="0"/>
              <a:t>The inaugural scorecard was published in 2002 and focused on the U.S., and has since been extended to Australia, Canada, Europe, India, Japan, Latin America, South Africa, and the Middle East and North Africa (MENA)</a:t>
            </a:r>
          </a:p>
          <a:p>
            <a:pPr fontAlgn="base"/>
            <a:r>
              <a:rPr lang="en-US" dirty="0"/>
              <a:t>The overwhelming evidence supports the case for </a:t>
            </a:r>
            <a:r>
              <a:rPr lang="en-US" b="1" dirty="0"/>
              <a:t>Passive</a:t>
            </a:r>
            <a:r>
              <a:rPr lang="en-US" dirty="0"/>
              <a:t> investing</a:t>
            </a:r>
          </a:p>
          <a:p>
            <a:r>
              <a:rPr lang="en-US" dirty="0">
                <a:hlinkClick r:id="rId2"/>
              </a:rPr>
              <a:t>Source: https://www.spglobal.com/spdji/en/education/article/spiva-scorecards-an-overview</a:t>
            </a:r>
            <a:endParaRPr lang="en-US" dirty="0"/>
          </a:p>
        </p:txBody>
      </p:sp>
    </p:spTree>
    <p:extLst>
      <p:ext uri="{BB962C8B-B14F-4D97-AF65-F5344CB8AC3E}">
        <p14:creationId xmlns:p14="http://schemas.microsoft.com/office/powerpoint/2010/main" val="192386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601EC-2D33-AF49-836E-7AEBC0F4484B}"/>
              </a:ext>
            </a:extLst>
          </p:cNvPr>
          <p:cNvSpPr>
            <a:spLocks noGrp="1"/>
          </p:cNvSpPr>
          <p:nvPr>
            <p:ph type="title"/>
          </p:nvPr>
        </p:nvSpPr>
        <p:spPr/>
        <p:txBody>
          <a:bodyPr>
            <a:normAutofit/>
          </a:bodyPr>
          <a:lstStyle/>
          <a:p>
            <a:r>
              <a:rPr lang="en-US" dirty="0"/>
              <a:t>Large-Cap funds vs. S&amp;P 500</a:t>
            </a:r>
            <a:br>
              <a:rPr lang="en-US" dirty="0"/>
            </a:br>
            <a:r>
              <a:rPr lang="en-US" dirty="0"/>
              <a:t>Based on 1-year SPIVA data:</a:t>
            </a:r>
          </a:p>
        </p:txBody>
      </p:sp>
      <p:pic>
        <p:nvPicPr>
          <p:cNvPr id="7" name="Content Placeholder 6">
            <a:extLst>
              <a:ext uri="{FF2B5EF4-FFF2-40B4-BE49-F238E27FC236}">
                <a16:creationId xmlns:a16="http://schemas.microsoft.com/office/drawing/2014/main" id="{CA473988-B09E-E84A-B33B-117B94B2C14B}"/>
              </a:ext>
            </a:extLst>
          </p:cNvPr>
          <p:cNvPicPr>
            <a:picLocks noGrp="1" noChangeAspect="1"/>
          </p:cNvPicPr>
          <p:nvPr>
            <p:ph idx="1"/>
          </p:nvPr>
        </p:nvPicPr>
        <p:blipFill rotWithShape="1">
          <a:blip r:embed="rId2"/>
          <a:srcRect t="7013"/>
          <a:stretch/>
        </p:blipFill>
        <p:spPr>
          <a:xfrm>
            <a:off x="838200" y="1551007"/>
            <a:ext cx="8794948" cy="4490977"/>
          </a:xfrm>
        </p:spPr>
      </p:pic>
      <p:sp>
        <p:nvSpPr>
          <p:cNvPr id="8" name="TextBox 7">
            <a:extLst>
              <a:ext uri="{FF2B5EF4-FFF2-40B4-BE49-F238E27FC236}">
                <a16:creationId xmlns:a16="http://schemas.microsoft.com/office/drawing/2014/main" id="{0D88F3EF-D747-D448-B53A-6EA18E6F3344}"/>
              </a:ext>
            </a:extLst>
          </p:cNvPr>
          <p:cNvSpPr txBox="1"/>
          <p:nvPr/>
        </p:nvSpPr>
        <p:spPr>
          <a:xfrm>
            <a:off x="2174169" y="6169709"/>
            <a:ext cx="6400800" cy="646331"/>
          </a:xfrm>
          <a:prstGeom prst="rect">
            <a:avLst/>
          </a:prstGeom>
          <a:noFill/>
        </p:spPr>
        <p:txBody>
          <a:bodyPr wrap="square" rtlCol="0">
            <a:spAutoFit/>
          </a:bodyPr>
          <a:lstStyle/>
          <a:p>
            <a:r>
              <a:rPr lang="en-US" dirty="0"/>
              <a:t>Data provided by S&amp;P Global as of Jun 30, 2021</a:t>
            </a:r>
          </a:p>
          <a:p>
            <a:r>
              <a:rPr lang="en-US" dirty="0"/>
              <a:t>https://</a:t>
            </a:r>
            <a:r>
              <a:rPr lang="en-US" dirty="0" err="1"/>
              <a:t>www.spglobal.com</a:t>
            </a:r>
            <a:r>
              <a:rPr lang="en-US" dirty="0"/>
              <a:t>/</a:t>
            </a:r>
            <a:r>
              <a:rPr lang="en-US" dirty="0" err="1"/>
              <a:t>spdji</a:t>
            </a:r>
            <a:r>
              <a:rPr lang="en-US" dirty="0"/>
              <a:t>/</a:t>
            </a:r>
            <a:r>
              <a:rPr lang="en-US" dirty="0" err="1"/>
              <a:t>en</a:t>
            </a:r>
            <a:r>
              <a:rPr lang="en-US" dirty="0"/>
              <a:t>/research-insights/</a:t>
            </a:r>
            <a:r>
              <a:rPr lang="en-US" dirty="0" err="1"/>
              <a:t>spiva</a:t>
            </a:r>
            <a:r>
              <a:rPr lang="en-US" dirty="0"/>
              <a:t>/</a:t>
            </a:r>
          </a:p>
        </p:txBody>
      </p:sp>
    </p:spTree>
    <p:extLst>
      <p:ext uri="{BB962C8B-B14F-4D97-AF65-F5344CB8AC3E}">
        <p14:creationId xmlns:p14="http://schemas.microsoft.com/office/powerpoint/2010/main" val="2730927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601EC-2D33-AF49-836E-7AEBC0F4484B}"/>
              </a:ext>
            </a:extLst>
          </p:cNvPr>
          <p:cNvSpPr>
            <a:spLocks noGrp="1"/>
          </p:cNvSpPr>
          <p:nvPr>
            <p:ph type="title"/>
          </p:nvPr>
        </p:nvSpPr>
        <p:spPr/>
        <p:txBody>
          <a:bodyPr>
            <a:normAutofit/>
          </a:bodyPr>
          <a:lstStyle/>
          <a:p>
            <a:r>
              <a:rPr lang="en-US" dirty="0"/>
              <a:t>Large-Cap funds vs. S&amp;P 500</a:t>
            </a:r>
            <a:br>
              <a:rPr lang="en-US" dirty="0"/>
            </a:br>
            <a:r>
              <a:rPr lang="en-US" dirty="0"/>
              <a:t>Based on 3-year SPIVA data:</a:t>
            </a:r>
          </a:p>
        </p:txBody>
      </p:sp>
      <p:pic>
        <p:nvPicPr>
          <p:cNvPr id="6" name="Content Placeholder 5">
            <a:extLst>
              <a:ext uri="{FF2B5EF4-FFF2-40B4-BE49-F238E27FC236}">
                <a16:creationId xmlns:a16="http://schemas.microsoft.com/office/drawing/2014/main" id="{9C5B315F-43D8-BE4F-AF40-2EF71F081E02}"/>
              </a:ext>
            </a:extLst>
          </p:cNvPr>
          <p:cNvPicPr>
            <a:picLocks noGrp="1" noChangeAspect="1"/>
          </p:cNvPicPr>
          <p:nvPr>
            <p:ph idx="1"/>
          </p:nvPr>
        </p:nvPicPr>
        <p:blipFill rotWithShape="1">
          <a:blip r:embed="rId2"/>
          <a:srcRect t="6618"/>
          <a:stretch/>
        </p:blipFill>
        <p:spPr>
          <a:xfrm>
            <a:off x="838197" y="1516282"/>
            <a:ext cx="8294227" cy="4475506"/>
          </a:xfrm>
        </p:spPr>
      </p:pic>
      <p:sp>
        <p:nvSpPr>
          <p:cNvPr id="8" name="TextBox 7">
            <a:extLst>
              <a:ext uri="{FF2B5EF4-FFF2-40B4-BE49-F238E27FC236}">
                <a16:creationId xmlns:a16="http://schemas.microsoft.com/office/drawing/2014/main" id="{BF3FF6E9-4702-D44D-8DAD-32A79A3F69D3}"/>
              </a:ext>
            </a:extLst>
          </p:cNvPr>
          <p:cNvSpPr txBox="1"/>
          <p:nvPr/>
        </p:nvSpPr>
        <p:spPr>
          <a:xfrm>
            <a:off x="2052391" y="6169709"/>
            <a:ext cx="5865837" cy="646331"/>
          </a:xfrm>
          <a:prstGeom prst="rect">
            <a:avLst/>
          </a:prstGeom>
          <a:noFill/>
        </p:spPr>
        <p:txBody>
          <a:bodyPr wrap="none" rtlCol="0">
            <a:spAutoFit/>
          </a:bodyPr>
          <a:lstStyle/>
          <a:p>
            <a:r>
              <a:rPr lang="en-US" dirty="0"/>
              <a:t>Data provided by S&amp;P Global as of Jun 30, 2021</a:t>
            </a:r>
          </a:p>
          <a:p>
            <a:r>
              <a:rPr lang="en-US" dirty="0"/>
              <a:t>https://</a:t>
            </a:r>
            <a:r>
              <a:rPr lang="en-US" dirty="0" err="1"/>
              <a:t>www.spglobal.com</a:t>
            </a:r>
            <a:r>
              <a:rPr lang="en-US" dirty="0"/>
              <a:t>/</a:t>
            </a:r>
            <a:r>
              <a:rPr lang="en-US" dirty="0" err="1"/>
              <a:t>spdji</a:t>
            </a:r>
            <a:r>
              <a:rPr lang="en-US" dirty="0"/>
              <a:t>/</a:t>
            </a:r>
            <a:r>
              <a:rPr lang="en-US" dirty="0" err="1"/>
              <a:t>en</a:t>
            </a:r>
            <a:r>
              <a:rPr lang="en-US" dirty="0"/>
              <a:t>/research-insights/</a:t>
            </a:r>
            <a:r>
              <a:rPr lang="en-US" dirty="0" err="1"/>
              <a:t>spiva</a:t>
            </a:r>
            <a:r>
              <a:rPr lang="en-US" dirty="0"/>
              <a:t>/</a:t>
            </a:r>
          </a:p>
        </p:txBody>
      </p:sp>
    </p:spTree>
    <p:extLst>
      <p:ext uri="{BB962C8B-B14F-4D97-AF65-F5344CB8AC3E}">
        <p14:creationId xmlns:p14="http://schemas.microsoft.com/office/powerpoint/2010/main" val="310853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0F55-E732-9D41-BFDE-DA393E4CC364}"/>
              </a:ext>
            </a:extLst>
          </p:cNvPr>
          <p:cNvSpPr>
            <a:spLocks noGrp="1"/>
          </p:cNvSpPr>
          <p:nvPr>
            <p:ph type="title"/>
          </p:nvPr>
        </p:nvSpPr>
        <p:spPr/>
        <p:txBody>
          <a:bodyPr/>
          <a:lstStyle/>
          <a:p>
            <a:pPr algn="ctr"/>
            <a:r>
              <a:rPr lang="en-US" dirty="0"/>
              <a:t>I have some money to invest. </a:t>
            </a:r>
            <a:br>
              <a:rPr lang="en-US" dirty="0"/>
            </a:br>
            <a:r>
              <a:rPr lang="en-US" dirty="0"/>
              <a:t>What should I buy? </a:t>
            </a:r>
          </a:p>
        </p:txBody>
      </p:sp>
      <p:sp>
        <p:nvSpPr>
          <p:cNvPr id="6" name="TextBox 5">
            <a:extLst>
              <a:ext uri="{FF2B5EF4-FFF2-40B4-BE49-F238E27FC236}">
                <a16:creationId xmlns:a16="http://schemas.microsoft.com/office/drawing/2014/main" id="{66A86452-C3A8-E54C-9ED0-05B151B887F7}"/>
              </a:ext>
            </a:extLst>
          </p:cNvPr>
          <p:cNvSpPr txBox="1"/>
          <p:nvPr/>
        </p:nvSpPr>
        <p:spPr>
          <a:xfrm>
            <a:off x="162046" y="2158409"/>
            <a:ext cx="261587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Since 1990, an investment in Berkshire Hathaway represents almost 6000% return</a:t>
            </a:r>
          </a:p>
          <a:p>
            <a:endParaRPr lang="en-US" dirty="0"/>
          </a:p>
          <a:p>
            <a:pPr marL="285750" indent="-285750">
              <a:buFont typeface="Arial" panose="020B0604020202020204" pitchFamily="34" charset="0"/>
              <a:buChar char="•"/>
            </a:pPr>
            <a:r>
              <a:rPr lang="en-US" dirty="0"/>
              <a:t>A $7,100 investment in BRK in 1990 would now be worth 60x what you initially paid, or $431,575.</a:t>
            </a:r>
          </a:p>
        </p:txBody>
      </p:sp>
      <p:pic>
        <p:nvPicPr>
          <p:cNvPr id="10" name="Content Placeholder 9">
            <a:extLst>
              <a:ext uri="{FF2B5EF4-FFF2-40B4-BE49-F238E27FC236}">
                <a16:creationId xmlns:a16="http://schemas.microsoft.com/office/drawing/2014/main" id="{A89E4284-CB6B-624D-900A-276DB81D5FB1}"/>
              </a:ext>
            </a:extLst>
          </p:cNvPr>
          <p:cNvPicPr>
            <a:picLocks noGrp="1" noChangeAspect="1"/>
          </p:cNvPicPr>
          <p:nvPr>
            <p:ph idx="1"/>
          </p:nvPr>
        </p:nvPicPr>
        <p:blipFill>
          <a:blip r:embed="rId2"/>
          <a:stretch>
            <a:fillRect/>
          </a:stretch>
        </p:blipFill>
        <p:spPr>
          <a:xfrm>
            <a:off x="3068051" y="1825625"/>
            <a:ext cx="6055897" cy="4351338"/>
          </a:xfrm>
        </p:spPr>
      </p:pic>
    </p:spTree>
    <p:extLst>
      <p:ext uri="{BB962C8B-B14F-4D97-AF65-F5344CB8AC3E}">
        <p14:creationId xmlns:p14="http://schemas.microsoft.com/office/powerpoint/2010/main" val="378234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601EC-2D33-AF49-836E-7AEBC0F4484B}"/>
              </a:ext>
            </a:extLst>
          </p:cNvPr>
          <p:cNvSpPr>
            <a:spLocks noGrp="1"/>
          </p:cNvSpPr>
          <p:nvPr>
            <p:ph type="title"/>
          </p:nvPr>
        </p:nvSpPr>
        <p:spPr/>
        <p:txBody>
          <a:bodyPr>
            <a:normAutofit/>
          </a:bodyPr>
          <a:lstStyle/>
          <a:p>
            <a:r>
              <a:rPr lang="en-US" dirty="0"/>
              <a:t>Large-Cap funds vs. S&amp;P 500</a:t>
            </a:r>
            <a:br>
              <a:rPr lang="en-US" dirty="0"/>
            </a:br>
            <a:r>
              <a:rPr lang="en-US" dirty="0"/>
              <a:t>Based on 5-year SPIVA data:</a:t>
            </a:r>
          </a:p>
        </p:txBody>
      </p:sp>
      <p:pic>
        <p:nvPicPr>
          <p:cNvPr id="7" name="Content Placeholder 6">
            <a:extLst>
              <a:ext uri="{FF2B5EF4-FFF2-40B4-BE49-F238E27FC236}">
                <a16:creationId xmlns:a16="http://schemas.microsoft.com/office/drawing/2014/main" id="{7AAA8D4F-DFD8-A14E-B0A7-A3C43C3FAD6A}"/>
              </a:ext>
            </a:extLst>
          </p:cNvPr>
          <p:cNvPicPr>
            <a:picLocks noGrp="1" noChangeAspect="1"/>
          </p:cNvPicPr>
          <p:nvPr>
            <p:ph idx="1"/>
          </p:nvPr>
        </p:nvPicPr>
        <p:blipFill rotWithShape="1">
          <a:blip r:embed="rId2"/>
          <a:srcRect t="6614"/>
          <a:stretch/>
        </p:blipFill>
        <p:spPr>
          <a:xfrm>
            <a:off x="838200" y="1563367"/>
            <a:ext cx="8444696" cy="4424718"/>
          </a:xfrm>
        </p:spPr>
      </p:pic>
      <p:sp>
        <p:nvSpPr>
          <p:cNvPr id="8" name="TextBox 7">
            <a:extLst>
              <a:ext uri="{FF2B5EF4-FFF2-40B4-BE49-F238E27FC236}">
                <a16:creationId xmlns:a16="http://schemas.microsoft.com/office/drawing/2014/main" id="{2F0AE69D-FD01-C643-A490-78FF478F24D8}"/>
              </a:ext>
            </a:extLst>
          </p:cNvPr>
          <p:cNvSpPr txBox="1"/>
          <p:nvPr/>
        </p:nvSpPr>
        <p:spPr>
          <a:xfrm>
            <a:off x="2127629" y="6169709"/>
            <a:ext cx="5865837" cy="646331"/>
          </a:xfrm>
          <a:prstGeom prst="rect">
            <a:avLst/>
          </a:prstGeom>
          <a:noFill/>
        </p:spPr>
        <p:txBody>
          <a:bodyPr wrap="none" rtlCol="0">
            <a:spAutoFit/>
          </a:bodyPr>
          <a:lstStyle/>
          <a:p>
            <a:r>
              <a:rPr lang="en-US" dirty="0"/>
              <a:t>Data provided by S&amp;P Global as of Jun 30, 2021</a:t>
            </a:r>
          </a:p>
          <a:p>
            <a:r>
              <a:rPr lang="en-US" dirty="0"/>
              <a:t>https://</a:t>
            </a:r>
            <a:r>
              <a:rPr lang="en-US" dirty="0" err="1"/>
              <a:t>www.spglobal.com</a:t>
            </a:r>
            <a:r>
              <a:rPr lang="en-US" dirty="0"/>
              <a:t>/</a:t>
            </a:r>
            <a:r>
              <a:rPr lang="en-US" dirty="0" err="1"/>
              <a:t>spdji</a:t>
            </a:r>
            <a:r>
              <a:rPr lang="en-US" dirty="0"/>
              <a:t>/</a:t>
            </a:r>
            <a:r>
              <a:rPr lang="en-US" dirty="0" err="1"/>
              <a:t>en</a:t>
            </a:r>
            <a:r>
              <a:rPr lang="en-US" dirty="0"/>
              <a:t>/research-insights/</a:t>
            </a:r>
            <a:r>
              <a:rPr lang="en-US" dirty="0" err="1"/>
              <a:t>spiva</a:t>
            </a:r>
            <a:r>
              <a:rPr lang="en-US" dirty="0"/>
              <a:t>/</a:t>
            </a:r>
          </a:p>
        </p:txBody>
      </p:sp>
    </p:spTree>
    <p:extLst>
      <p:ext uri="{BB962C8B-B14F-4D97-AF65-F5344CB8AC3E}">
        <p14:creationId xmlns:p14="http://schemas.microsoft.com/office/powerpoint/2010/main" val="200897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601EC-2D33-AF49-836E-7AEBC0F4484B}"/>
              </a:ext>
            </a:extLst>
          </p:cNvPr>
          <p:cNvSpPr>
            <a:spLocks noGrp="1"/>
          </p:cNvSpPr>
          <p:nvPr>
            <p:ph type="title"/>
          </p:nvPr>
        </p:nvSpPr>
        <p:spPr/>
        <p:txBody>
          <a:bodyPr>
            <a:normAutofit/>
          </a:bodyPr>
          <a:lstStyle/>
          <a:p>
            <a:r>
              <a:rPr lang="en-US" dirty="0"/>
              <a:t>Large-Cap funds vs. S&amp;P 500</a:t>
            </a:r>
            <a:br>
              <a:rPr lang="en-US" dirty="0"/>
            </a:br>
            <a:r>
              <a:rPr lang="en-US" dirty="0"/>
              <a:t>Based on 10-year SPIVA data:</a:t>
            </a:r>
          </a:p>
        </p:txBody>
      </p:sp>
      <p:pic>
        <p:nvPicPr>
          <p:cNvPr id="5" name="Content Placeholder 4">
            <a:extLst>
              <a:ext uri="{FF2B5EF4-FFF2-40B4-BE49-F238E27FC236}">
                <a16:creationId xmlns:a16="http://schemas.microsoft.com/office/drawing/2014/main" id="{E4CF41BF-497D-034C-9857-1C8CE1F91226}"/>
              </a:ext>
            </a:extLst>
          </p:cNvPr>
          <p:cNvPicPr>
            <a:picLocks noGrp="1" noChangeAspect="1"/>
          </p:cNvPicPr>
          <p:nvPr>
            <p:ph idx="1"/>
          </p:nvPr>
        </p:nvPicPr>
        <p:blipFill rotWithShape="1">
          <a:blip r:embed="rId2"/>
          <a:srcRect t="5512"/>
          <a:stretch/>
        </p:blipFill>
        <p:spPr>
          <a:xfrm>
            <a:off x="838200" y="1539433"/>
            <a:ext cx="8427100" cy="4433104"/>
          </a:xfrm>
        </p:spPr>
      </p:pic>
      <p:sp>
        <p:nvSpPr>
          <p:cNvPr id="6" name="TextBox 5">
            <a:extLst>
              <a:ext uri="{FF2B5EF4-FFF2-40B4-BE49-F238E27FC236}">
                <a16:creationId xmlns:a16="http://schemas.microsoft.com/office/drawing/2014/main" id="{8F25B190-B0DA-A94A-93BF-625CCD51CBCD}"/>
              </a:ext>
            </a:extLst>
          </p:cNvPr>
          <p:cNvSpPr txBox="1"/>
          <p:nvPr/>
        </p:nvSpPr>
        <p:spPr>
          <a:xfrm>
            <a:off x="2053907" y="6169709"/>
            <a:ext cx="5995686" cy="646331"/>
          </a:xfrm>
          <a:prstGeom prst="rect">
            <a:avLst/>
          </a:prstGeom>
          <a:noFill/>
        </p:spPr>
        <p:txBody>
          <a:bodyPr wrap="square" rtlCol="0">
            <a:spAutoFit/>
          </a:bodyPr>
          <a:lstStyle/>
          <a:p>
            <a:r>
              <a:rPr lang="en-US" dirty="0"/>
              <a:t>Data provided by S&amp;P Global as of Jun 30, 2021</a:t>
            </a:r>
          </a:p>
          <a:p>
            <a:r>
              <a:rPr lang="en-US" dirty="0"/>
              <a:t>https://</a:t>
            </a:r>
            <a:r>
              <a:rPr lang="en-US" dirty="0" err="1"/>
              <a:t>www.spglobal.com</a:t>
            </a:r>
            <a:r>
              <a:rPr lang="en-US" dirty="0"/>
              <a:t>/</a:t>
            </a:r>
            <a:r>
              <a:rPr lang="en-US" dirty="0" err="1"/>
              <a:t>spdji</a:t>
            </a:r>
            <a:r>
              <a:rPr lang="en-US" dirty="0"/>
              <a:t>/</a:t>
            </a:r>
            <a:r>
              <a:rPr lang="en-US" dirty="0" err="1"/>
              <a:t>en</a:t>
            </a:r>
            <a:r>
              <a:rPr lang="en-US" dirty="0"/>
              <a:t>/research-insights/</a:t>
            </a:r>
            <a:r>
              <a:rPr lang="en-US" dirty="0" err="1"/>
              <a:t>spiva</a:t>
            </a:r>
            <a:r>
              <a:rPr lang="en-US" dirty="0"/>
              <a:t>/</a:t>
            </a:r>
          </a:p>
        </p:txBody>
      </p:sp>
    </p:spTree>
    <p:extLst>
      <p:ext uri="{BB962C8B-B14F-4D97-AF65-F5344CB8AC3E}">
        <p14:creationId xmlns:p14="http://schemas.microsoft.com/office/powerpoint/2010/main" val="3378843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3EAB-1570-224E-B08E-3C70D851062F}"/>
              </a:ext>
            </a:extLst>
          </p:cNvPr>
          <p:cNvSpPr>
            <a:spLocks noGrp="1"/>
          </p:cNvSpPr>
          <p:nvPr>
            <p:ph type="title"/>
          </p:nvPr>
        </p:nvSpPr>
        <p:spPr/>
        <p:txBody>
          <a:bodyPr/>
          <a:lstStyle/>
          <a:p>
            <a:pPr algn="ctr"/>
            <a:r>
              <a:rPr lang="en-US" dirty="0"/>
              <a:t>Takeaways of SPIVA data</a:t>
            </a:r>
          </a:p>
        </p:txBody>
      </p:sp>
      <p:sp>
        <p:nvSpPr>
          <p:cNvPr id="3" name="Content Placeholder 2">
            <a:extLst>
              <a:ext uri="{FF2B5EF4-FFF2-40B4-BE49-F238E27FC236}">
                <a16:creationId xmlns:a16="http://schemas.microsoft.com/office/drawing/2014/main" id="{AA37D32A-1882-2248-9F03-B23831E8D445}"/>
              </a:ext>
            </a:extLst>
          </p:cNvPr>
          <p:cNvSpPr>
            <a:spLocks noGrp="1"/>
          </p:cNvSpPr>
          <p:nvPr>
            <p:ph idx="1"/>
          </p:nvPr>
        </p:nvSpPr>
        <p:spPr/>
        <p:txBody>
          <a:bodyPr>
            <a:normAutofit/>
          </a:bodyPr>
          <a:lstStyle/>
          <a:p>
            <a:r>
              <a:rPr lang="en-US" dirty="0"/>
              <a:t>While you might get lucky in the short-term, keep in mind that over 80% of professional fund managers are not able to consistently beat the market over the long-term (10-year time horizon)</a:t>
            </a:r>
          </a:p>
          <a:p>
            <a:r>
              <a:rPr lang="en-US" dirty="0"/>
              <a:t>Don’t confuse luck with skill and developing a consistent long-term approach to investing is generally going to be more effective</a:t>
            </a:r>
          </a:p>
          <a:p>
            <a:r>
              <a:rPr lang="en-US" dirty="0"/>
              <a:t>These days with the YOLO/ Meme Stock craze this is incredibly important to remember</a:t>
            </a:r>
          </a:p>
          <a:p>
            <a:r>
              <a:rPr lang="en-US" dirty="0"/>
              <a:t>While it may be possible to beat the market in the short-term, over the long-run it is incredibly difficult to consistently beat the markets (generate alpha ⍺)</a:t>
            </a:r>
          </a:p>
        </p:txBody>
      </p:sp>
    </p:spTree>
    <p:extLst>
      <p:ext uri="{BB962C8B-B14F-4D97-AF65-F5344CB8AC3E}">
        <p14:creationId xmlns:p14="http://schemas.microsoft.com/office/powerpoint/2010/main" val="1267078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6DE8-8837-8C41-BA10-76EFC224FF5B}"/>
              </a:ext>
            </a:extLst>
          </p:cNvPr>
          <p:cNvSpPr>
            <a:spLocks noGrp="1"/>
          </p:cNvSpPr>
          <p:nvPr>
            <p:ph type="title"/>
          </p:nvPr>
        </p:nvSpPr>
        <p:spPr/>
        <p:txBody>
          <a:bodyPr/>
          <a:lstStyle/>
          <a:p>
            <a:pPr algn="ctr"/>
            <a:r>
              <a:rPr lang="en-US" dirty="0"/>
              <a:t>If not alpha ⍺, then what?</a:t>
            </a:r>
          </a:p>
        </p:txBody>
      </p:sp>
      <p:sp>
        <p:nvSpPr>
          <p:cNvPr id="3" name="Content Placeholder 2">
            <a:extLst>
              <a:ext uri="{FF2B5EF4-FFF2-40B4-BE49-F238E27FC236}">
                <a16:creationId xmlns:a16="http://schemas.microsoft.com/office/drawing/2014/main" id="{8AE13127-4E69-BD42-861E-468C51A853BE}"/>
              </a:ext>
            </a:extLst>
          </p:cNvPr>
          <p:cNvSpPr>
            <a:spLocks noGrp="1"/>
          </p:cNvSpPr>
          <p:nvPr>
            <p:ph idx="1"/>
          </p:nvPr>
        </p:nvSpPr>
        <p:spPr/>
        <p:txBody>
          <a:bodyPr/>
          <a:lstStyle/>
          <a:p>
            <a:r>
              <a:rPr lang="en-US" dirty="0"/>
              <a:t>Alpha, ⍺, is the term that we use for outperformance relative to a benchmark index</a:t>
            </a:r>
          </a:p>
          <a:p>
            <a:r>
              <a:rPr lang="en-US" dirty="0"/>
              <a:t>It is important to measure performance relative to an index since market returns can be inconsistent over the short-term</a:t>
            </a:r>
          </a:p>
          <a:p>
            <a:r>
              <a:rPr lang="en-US" dirty="0"/>
              <a:t>Whether our portfolio is up or down +/- 10%, this does not mean anything on its own unless we know how the benchmark index has performed over the same time period</a:t>
            </a:r>
          </a:p>
          <a:p>
            <a:r>
              <a:rPr lang="en-US" dirty="0"/>
              <a:t>Alpha tells us how good we are as a fund manager, or investor</a:t>
            </a:r>
          </a:p>
        </p:txBody>
      </p:sp>
    </p:spTree>
    <p:extLst>
      <p:ext uri="{BB962C8B-B14F-4D97-AF65-F5344CB8AC3E}">
        <p14:creationId xmlns:p14="http://schemas.microsoft.com/office/powerpoint/2010/main" val="1362929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8C1B-D097-4944-B8ED-5860DF2374DD}"/>
              </a:ext>
            </a:extLst>
          </p:cNvPr>
          <p:cNvSpPr>
            <a:spLocks noGrp="1"/>
          </p:cNvSpPr>
          <p:nvPr>
            <p:ph type="title"/>
          </p:nvPr>
        </p:nvSpPr>
        <p:spPr/>
        <p:txBody>
          <a:bodyPr/>
          <a:lstStyle/>
          <a:p>
            <a:r>
              <a:rPr lang="en-US" dirty="0"/>
              <a:t>So if we aren’t looking for ⍺, then what?</a:t>
            </a:r>
          </a:p>
        </p:txBody>
      </p:sp>
      <p:sp>
        <p:nvSpPr>
          <p:cNvPr id="3" name="Content Placeholder 2">
            <a:extLst>
              <a:ext uri="{FF2B5EF4-FFF2-40B4-BE49-F238E27FC236}">
                <a16:creationId xmlns:a16="http://schemas.microsoft.com/office/drawing/2014/main" id="{E1FA4E15-DBFE-5F42-9EA8-FF2081F044E5}"/>
              </a:ext>
            </a:extLst>
          </p:cNvPr>
          <p:cNvSpPr>
            <a:spLocks noGrp="1"/>
          </p:cNvSpPr>
          <p:nvPr>
            <p:ph idx="1"/>
          </p:nvPr>
        </p:nvSpPr>
        <p:spPr/>
        <p:txBody>
          <a:bodyPr>
            <a:normAutofit fontScale="92500"/>
          </a:bodyPr>
          <a:lstStyle/>
          <a:p>
            <a:r>
              <a:rPr lang="en-US" dirty="0"/>
              <a:t>The single most important factor that we have control over as investors is how much are the </a:t>
            </a:r>
            <a:r>
              <a:rPr lang="en-US" u="sng" dirty="0"/>
              <a:t>fees</a:t>
            </a:r>
            <a:r>
              <a:rPr lang="en-US" dirty="0"/>
              <a:t>?</a:t>
            </a:r>
          </a:p>
          <a:p>
            <a:r>
              <a:rPr lang="en-US" dirty="0"/>
              <a:t>Fund managers (whether active mutual fund managers, or passive index ETF managers) charge fees for access to these investments, and we also accrue trading costs when we buy and sell individual stock</a:t>
            </a:r>
          </a:p>
          <a:p>
            <a:pPr marL="0" indent="0" fontAlgn="base">
              <a:buNone/>
            </a:pPr>
            <a:r>
              <a:rPr lang="en-US" b="1" dirty="0"/>
              <a:t>POINTS TO KNOW</a:t>
            </a:r>
          </a:p>
          <a:p>
            <a:pPr fontAlgn="base"/>
            <a:r>
              <a:rPr lang="en-US" dirty="0"/>
              <a:t>All investments have costs</a:t>
            </a:r>
          </a:p>
          <a:p>
            <a:pPr fontAlgn="base"/>
            <a:r>
              <a:rPr lang="en-US" dirty="0"/>
              <a:t>Money you lose to costs compounds (rises exponentially) over time.</a:t>
            </a:r>
          </a:p>
          <a:p>
            <a:pPr fontAlgn="base"/>
            <a:r>
              <a:rPr lang="en-US" dirty="0"/>
              <a:t>Because investments with higher costs have to overcome these expenses, their performance tends to suffer vs. lower-cost investments.</a:t>
            </a:r>
          </a:p>
          <a:p>
            <a:endParaRPr lang="en-US" dirty="0"/>
          </a:p>
        </p:txBody>
      </p:sp>
    </p:spTree>
    <p:extLst>
      <p:ext uri="{BB962C8B-B14F-4D97-AF65-F5344CB8AC3E}">
        <p14:creationId xmlns:p14="http://schemas.microsoft.com/office/powerpoint/2010/main" val="1882110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80F2-B061-7C44-896A-19997C0FA58B}"/>
              </a:ext>
            </a:extLst>
          </p:cNvPr>
          <p:cNvSpPr>
            <a:spLocks noGrp="1"/>
          </p:cNvSpPr>
          <p:nvPr>
            <p:ph type="title"/>
          </p:nvPr>
        </p:nvSpPr>
        <p:spPr/>
        <p:txBody>
          <a:bodyPr/>
          <a:lstStyle/>
          <a:p>
            <a:pPr algn="ctr"/>
            <a:r>
              <a:rPr lang="en-US" dirty="0"/>
              <a:t>Average </a:t>
            </a:r>
            <a:r>
              <a:rPr lang="en-US" u="sng" dirty="0"/>
              <a:t>Mutual Fund</a:t>
            </a:r>
            <a:r>
              <a:rPr lang="en-US" dirty="0"/>
              <a:t> Expense Ratios</a:t>
            </a:r>
          </a:p>
        </p:txBody>
      </p:sp>
      <p:pic>
        <p:nvPicPr>
          <p:cNvPr id="5" name="Content Placeholder 4">
            <a:extLst>
              <a:ext uri="{FF2B5EF4-FFF2-40B4-BE49-F238E27FC236}">
                <a16:creationId xmlns:a16="http://schemas.microsoft.com/office/drawing/2014/main" id="{E3E2594B-777E-4544-AE3E-E6A880B484CF}"/>
              </a:ext>
            </a:extLst>
          </p:cNvPr>
          <p:cNvPicPr>
            <a:picLocks noGrp="1" noChangeAspect="1"/>
          </p:cNvPicPr>
          <p:nvPr>
            <p:ph idx="1"/>
          </p:nvPr>
        </p:nvPicPr>
        <p:blipFill>
          <a:blip r:embed="rId2"/>
          <a:stretch>
            <a:fillRect/>
          </a:stretch>
        </p:blipFill>
        <p:spPr>
          <a:xfrm>
            <a:off x="3250340" y="1825625"/>
            <a:ext cx="5691319" cy="4351338"/>
          </a:xfrm>
        </p:spPr>
      </p:pic>
      <p:sp>
        <p:nvSpPr>
          <p:cNvPr id="6" name="TextBox 5">
            <a:extLst>
              <a:ext uri="{FF2B5EF4-FFF2-40B4-BE49-F238E27FC236}">
                <a16:creationId xmlns:a16="http://schemas.microsoft.com/office/drawing/2014/main" id="{B0FB6616-CDC8-4340-9D5C-B0857E6E70C3}"/>
              </a:ext>
            </a:extLst>
          </p:cNvPr>
          <p:cNvSpPr txBox="1"/>
          <p:nvPr/>
        </p:nvSpPr>
        <p:spPr>
          <a:xfrm>
            <a:off x="3680749" y="6176963"/>
            <a:ext cx="3518704" cy="369332"/>
          </a:xfrm>
          <a:prstGeom prst="rect">
            <a:avLst/>
          </a:prstGeom>
          <a:noFill/>
        </p:spPr>
        <p:txBody>
          <a:bodyPr wrap="square" rtlCol="0">
            <a:spAutoFit/>
          </a:bodyPr>
          <a:lstStyle/>
          <a:p>
            <a:r>
              <a:rPr lang="en-US" i="1" dirty="0"/>
              <a:t>Source: </a:t>
            </a:r>
            <a:r>
              <a:rPr lang="en-US" b="1" dirty="0">
                <a:hlinkClick r:id="rId3"/>
              </a:rPr>
              <a:t>Paul Franke</a:t>
            </a:r>
            <a:r>
              <a:rPr lang="en-US" b="1" dirty="0"/>
              <a:t>, Seeking Alpha</a:t>
            </a:r>
            <a:endParaRPr lang="en-US" dirty="0"/>
          </a:p>
        </p:txBody>
      </p:sp>
    </p:spTree>
    <p:extLst>
      <p:ext uri="{BB962C8B-B14F-4D97-AF65-F5344CB8AC3E}">
        <p14:creationId xmlns:p14="http://schemas.microsoft.com/office/powerpoint/2010/main" val="685708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4B7D-0AEF-7B4F-9CDB-9A8087D253AD}"/>
              </a:ext>
            </a:extLst>
          </p:cNvPr>
          <p:cNvSpPr>
            <a:spLocks noGrp="1"/>
          </p:cNvSpPr>
          <p:nvPr>
            <p:ph type="title"/>
          </p:nvPr>
        </p:nvSpPr>
        <p:spPr/>
        <p:txBody>
          <a:bodyPr/>
          <a:lstStyle/>
          <a:p>
            <a:r>
              <a:rPr lang="en-US" dirty="0"/>
              <a:t>Comparison of S&amp;P 500 </a:t>
            </a:r>
            <a:r>
              <a:rPr lang="en-US" u="sng" dirty="0"/>
              <a:t>ETF</a:t>
            </a:r>
            <a:r>
              <a:rPr lang="en-US" dirty="0"/>
              <a:t> Expense Ratios</a:t>
            </a:r>
          </a:p>
        </p:txBody>
      </p:sp>
      <p:pic>
        <p:nvPicPr>
          <p:cNvPr id="5" name="Content Placeholder 4">
            <a:extLst>
              <a:ext uri="{FF2B5EF4-FFF2-40B4-BE49-F238E27FC236}">
                <a16:creationId xmlns:a16="http://schemas.microsoft.com/office/drawing/2014/main" id="{6A3F7E56-BA4C-7D4C-B573-D9EDDA974F1D}"/>
              </a:ext>
            </a:extLst>
          </p:cNvPr>
          <p:cNvPicPr>
            <a:picLocks noGrp="1" noChangeAspect="1"/>
          </p:cNvPicPr>
          <p:nvPr>
            <p:ph idx="1"/>
          </p:nvPr>
        </p:nvPicPr>
        <p:blipFill>
          <a:blip r:embed="rId2"/>
          <a:stretch>
            <a:fillRect/>
          </a:stretch>
        </p:blipFill>
        <p:spPr>
          <a:xfrm>
            <a:off x="2755900" y="1975644"/>
            <a:ext cx="6680200" cy="4051300"/>
          </a:xfrm>
        </p:spPr>
      </p:pic>
      <p:sp>
        <p:nvSpPr>
          <p:cNvPr id="6" name="TextBox 5">
            <a:extLst>
              <a:ext uri="{FF2B5EF4-FFF2-40B4-BE49-F238E27FC236}">
                <a16:creationId xmlns:a16="http://schemas.microsoft.com/office/drawing/2014/main" id="{0569DE7C-8672-5945-B6D3-9686F5C82089}"/>
              </a:ext>
            </a:extLst>
          </p:cNvPr>
          <p:cNvSpPr txBox="1"/>
          <p:nvPr/>
        </p:nvSpPr>
        <p:spPr>
          <a:xfrm>
            <a:off x="2975819" y="6026944"/>
            <a:ext cx="4398380" cy="369332"/>
          </a:xfrm>
          <a:prstGeom prst="rect">
            <a:avLst/>
          </a:prstGeom>
          <a:noFill/>
        </p:spPr>
        <p:txBody>
          <a:bodyPr wrap="square" rtlCol="0">
            <a:spAutoFit/>
          </a:bodyPr>
          <a:lstStyle/>
          <a:p>
            <a:r>
              <a:rPr lang="en-US" i="1" dirty="0"/>
              <a:t>Source: </a:t>
            </a:r>
            <a:r>
              <a:rPr lang="en-US" b="1" dirty="0">
                <a:hlinkClick r:id="rId3"/>
              </a:rPr>
              <a:t>Paul Franke</a:t>
            </a:r>
            <a:r>
              <a:rPr lang="en-US" b="1" dirty="0"/>
              <a:t>, Seeking Alpha</a:t>
            </a:r>
            <a:endParaRPr lang="en-US" dirty="0"/>
          </a:p>
        </p:txBody>
      </p:sp>
    </p:spTree>
    <p:extLst>
      <p:ext uri="{BB962C8B-B14F-4D97-AF65-F5344CB8AC3E}">
        <p14:creationId xmlns:p14="http://schemas.microsoft.com/office/powerpoint/2010/main" val="2686465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A31B-3431-7D4D-A0AE-4069DE718311}"/>
              </a:ext>
            </a:extLst>
          </p:cNvPr>
          <p:cNvSpPr>
            <a:spLocks noGrp="1"/>
          </p:cNvSpPr>
          <p:nvPr>
            <p:ph type="title"/>
          </p:nvPr>
        </p:nvSpPr>
        <p:spPr/>
        <p:txBody>
          <a:bodyPr/>
          <a:lstStyle/>
          <a:p>
            <a:pPr algn="ctr"/>
            <a:r>
              <a:rPr lang="en-US" dirty="0"/>
              <a:t>Average Asset Weighted Expense Ratio ETFs</a:t>
            </a:r>
          </a:p>
        </p:txBody>
      </p:sp>
      <p:pic>
        <p:nvPicPr>
          <p:cNvPr id="5" name="Content Placeholder 4">
            <a:extLst>
              <a:ext uri="{FF2B5EF4-FFF2-40B4-BE49-F238E27FC236}">
                <a16:creationId xmlns:a16="http://schemas.microsoft.com/office/drawing/2014/main" id="{CFE741F6-98A2-1B44-B8E9-A5C68DDC3432}"/>
              </a:ext>
            </a:extLst>
          </p:cNvPr>
          <p:cNvPicPr>
            <a:picLocks noGrp="1" noChangeAspect="1"/>
          </p:cNvPicPr>
          <p:nvPr>
            <p:ph idx="1"/>
          </p:nvPr>
        </p:nvPicPr>
        <p:blipFill>
          <a:blip r:embed="rId2"/>
          <a:stretch>
            <a:fillRect/>
          </a:stretch>
        </p:blipFill>
        <p:spPr>
          <a:xfrm>
            <a:off x="3061873" y="1825625"/>
            <a:ext cx="6068254" cy="4351338"/>
          </a:xfrm>
        </p:spPr>
      </p:pic>
    </p:spTree>
    <p:extLst>
      <p:ext uri="{BB962C8B-B14F-4D97-AF65-F5344CB8AC3E}">
        <p14:creationId xmlns:p14="http://schemas.microsoft.com/office/powerpoint/2010/main" val="2283280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43901-4180-8845-9E50-AFF3097DB4BB}"/>
              </a:ext>
            </a:extLst>
          </p:cNvPr>
          <p:cNvSpPr>
            <a:spLocks noGrp="1"/>
          </p:cNvSpPr>
          <p:nvPr>
            <p:ph type="title"/>
          </p:nvPr>
        </p:nvSpPr>
        <p:spPr>
          <a:xfrm>
            <a:off x="246927" y="284102"/>
            <a:ext cx="8641466" cy="1325563"/>
          </a:xfrm>
        </p:spPr>
        <p:txBody>
          <a:bodyPr/>
          <a:lstStyle/>
          <a:p>
            <a:r>
              <a:rPr lang="en-US" dirty="0"/>
              <a:t>Vanguard S&amp;P 500 ETF (Ticker: VOO)</a:t>
            </a:r>
          </a:p>
        </p:txBody>
      </p:sp>
      <p:pic>
        <p:nvPicPr>
          <p:cNvPr id="5" name="Content Placeholder 4">
            <a:extLst>
              <a:ext uri="{FF2B5EF4-FFF2-40B4-BE49-F238E27FC236}">
                <a16:creationId xmlns:a16="http://schemas.microsoft.com/office/drawing/2014/main" id="{4E3901EE-6ABB-0146-A3A6-EA0BE6294F5C}"/>
              </a:ext>
            </a:extLst>
          </p:cNvPr>
          <p:cNvPicPr>
            <a:picLocks noGrp="1" noChangeAspect="1"/>
          </p:cNvPicPr>
          <p:nvPr>
            <p:ph idx="1"/>
          </p:nvPr>
        </p:nvPicPr>
        <p:blipFill>
          <a:blip r:embed="rId2"/>
          <a:stretch>
            <a:fillRect/>
          </a:stretch>
        </p:blipFill>
        <p:spPr>
          <a:xfrm>
            <a:off x="565788" y="1840375"/>
            <a:ext cx="6321149" cy="4201651"/>
          </a:xfrm>
        </p:spPr>
      </p:pic>
      <p:sp>
        <p:nvSpPr>
          <p:cNvPr id="6" name="TextBox 5">
            <a:extLst>
              <a:ext uri="{FF2B5EF4-FFF2-40B4-BE49-F238E27FC236}">
                <a16:creationId xmlns:a16="http://schemas.microsoft.com/office/drawing/2014/main" id="{058D59BC-9B39-0740-86EE-8633F5D7E5A1}"/>
              </a:ext>
            </a:extLst>
          </p:cNvPr>
          <p:cNvSpPr txBox="1"/>
          <p:nvPr/>
        </p:nvSpPr>
        <p:spPr>
          <a:xfrm>
            <a:off x="7222604" y="1225689"/>
            <a:ext cx="4722470" cy="5355312"/>
          </a:xfrm>
          <a:prstGeom prst="rect">
            <a:avLst/>
          </a:prstGeom>
          <a:noFill/>
        </p:spPr>
        <p:txBody>
          <a:bodyPr wrap="square" rtlCol="0">
            <a:spAutoFit/>
          </a:bodyPr>
          <a:lstStyle/>
          <a:p>
            <a:r>
              <a:rPr lang="en-US" dirty="0"/>
              <a:t>We can’t actually buy an “index”, but we can buy an index mutual fund, or exchange traded fund (ETF). Warren Buffett recommends the following five Vanguard funds: </a:t>
            </a:r>
          </a:p>
          <a:p>
            <a:endParaRPr lang="en-US" dirty="0"/>
          </a:p>
          <a:p>
            <a:r>
              <a:rPr lang="en-US" b="1" dirty="0"/>
              <a:t>Vanguard 500 Index Fund Admiral Shares </a:t>
            </a:r>
            <a:r>
              <a:rPr lang="en-US" dirty="0"/>
              <a:t>(MUTF:</a:t>
            </a:r>
            <a:r>
              <a:rPr lang="en-US" b="1" u="sng" dirty="0"/>
              <a:t>VFIAX</a:t>
            </a:r>
            <a:r>
              <a:rPr lang="en-US" dirty="0"/>
              <a:t>)</a:t>
            </a:r>
          </a:p>
          <a:p>
            <a:r>
              <a:rPr lang="en-US" b="1" dirty="0"/>
              <a:t>Vanguard Mid-Cap Index Fund Admiral Shares </a:t>
            </a:r>
            <a:r>
              <a:rPr lang="en-US" dirty="0"/>
              <a:t>(MUTF:</a:t>
            </a:r>
            <a:r>
              <a:rPr lang="en-US" b="1" u="sng" dirty="0"/>
              <a:t>VIMAX</a:t>
            </a:r>
            <a:r>
              <a:rPr lang="en-US" dirty="0"/>
              <a:t>)</a:t>
            </a:r>
          </a:p>
          <a:p>
            <a:r>
              <a:rPr lang="en-US" b="1" dirty="0"/>
              <a:t>Vanguard FTSE All-World ex-US Small-Cap ETF </a:t>
            </a:r>
            <a:r>
              <a:rPr lang="en-US" dirty="0"/>
              <a:t>(NYSEARCA:</a:t>
            </a:r>
            <a:r>
              <a:rPr lang="en-US" b="1" u="sng" dirty="0">
                <a:hlinkClick r:id="rId3"/>
              </a:rPr>
              <a:t>VSS</a:t>
            </a:r>
            <a:r>
              <a:rPr lang="en-US" dirty="0"/>
              <a:t>)</a:t>
            </a:r>
          </a:p>
          <a:p>
            <a:r>
              <a:rPr lang="en-US" b="1" dirty="0"/>
              <a:t>Vanguard Short-Term Treasury ETF </a:t>
            </a:r>
            <a:r>
              <a:rPr lang="en-US" dirty="0"/>
              <a:t>(NASDAQ:</a:t>
            </a:r>
            <a:r>
              <a:rPr lang="en-US" b="1" u="sng" dirty="0">
                <a:hlinkClick r:id="rId4"/>
              </a:rPr>
              <a:t>VGSH</a:t>
            </a:r>
            <a:r>
              <a:rPr lang="en-US" dirty="0"/>
              <a:t>)</a:t>
            </a:r>
          </a:p>
          <a:p>
            <a:r>
              <a:rPr lang="en-US" b="1" dirty="0"/>
              <a:t>Vanguard Consumer Staples ETF </a:t>
            </a:r>
            <a:r>
              <a:rPr lang="en-US" dirty="0"/>
              <a:t>(NYSEARCA:</a:t>
            </a:r>
            <a:r>
              <a:rPr lang="en-US" b="1" u="sng" dirty="0">
                <a:hlinkClick r:id="rId5"/>
              </a:rPr>
              <a:t>VDC</a:t>
            </a:r>
            <a:r>
              <a:rPr lang="en-US" dirty="0"/>
              <a:t>)</a:t>
            </a:r>
          </a:p>
          <a:p>
            <a:endParaRPr lang="en-US" dirty="0"/>
          </a:p>
          <a:p>
            <a:r>
              <a:rPr lang="en-US" dirty="0"/>
              <a:t>Buffett has also previously recommended </a:t>
            </a:r>
            <a:r>
              <a:rPr lang="en-US" b="1" dirty="0"/>
              <a:t>Vanguard S&amp;P 500 ETF (</a:t>
            </a:r>
            <a:r>
              <a:rPr lang="en-US" dirty="0"/>
              <a:t>NYSEARCA</a:t>
            </a:r>
            <a:r>
              <a:rPr lang="en-US" b="1" dirty="0"/>
              <a:t>: VOO) </a:t>
            </a:r>
            <a:r>
              <a:rPr lang="en-US" dirty="0"/>
              <a:t>as a low-fee way to participate in the S&amp;P 500 index</a:t>
            </a:r>
          </a:p>
        </p:txBody>
      </p:sp>
    </p:spTree>
    <p:extLst>
      <p:ext uri="{BB962C8B-B14F-4D97-AF65-F5344CB8AC3E}">
        <p14:creationId xmlns:p14="http://schemas.microsoft.com/office/powerpoint/2010/main" val="101867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474A-866D-A64C-9AB2-FE7754C469E3}"/>
              </a:ext>
            </a:extLst>
          </p:cNvPr>
          <p:cNvSpPr>
            <a:spLocks noGrp="1"/>
          </p:cNvSpPr>
          <p:nvPr>
            <p:ph type="title"/>
          </p:nvPr>
        </p:nvSpPr>
        <p:spPr>
          <a:xfrm>
            <a:off x="838200" y="365126"/>
            <a:ext cx="10515600" cy="1104860"/>
          </a:xfrm>
        </p:spPr>
        <p:txBody>
          <a:bodyPr/>
          <a:lstStyle/>
          <a:p>
            <a:pPr algn="ctr"/>
            <a:r>
              <a:rPr lang="en-US" dirty="0"/>
              <a:t>Start Early!!! The Benefits of Compounding</a:t>
            </a:r>
          </a:p>
        </p:txBody>
      </p:sp>
      <p:pic>
        <p:nvPicPr>
          <p:cNvPr id="5" name="Content Placeholder 4">
            <a:extLst>
              <a:ext uri="{FF2B5EF4-FFF2-40B4-BE49-F238E27FC236}">
                <a16:creationId xmlns:a16="http://schemas.microsoft.com/office/drawing/2014/main" id="{9F94AFB5-20F5-504D-A0B4-914D9E675752}"/>
              </a:ext>
            </a:extLst>
          </p:cNvPr>
          <p:cNvPicPr>
            <a:picLocks noGrp="1" noChangeAspect="1"/>
          </p:cNvPicPr>
          <p:nvPr>
            <p:ph idx="1"/>
          </p:nvPr>
        </p:nvPicPr>
        <p:blipFill rotWithShape="1">
          <a:blip r:embed="rId2"/>
          <a:srcRect t="12575"/>
          <a:stretch/>
        </p:blipFill>
        <p:spPr>
          <a:xfrm>
            <a:off x="1912273" y="1469985"/>
            <a:ext cx="8367454" cy="4921592"/>
          </a:xfrm>
        </p:spPr>
      </p:pic>
    </p:spTree>
    <p:extLst>
      <p:ext uri="{BB962C8B-B14F-4D97-AF65-F5344CB8AC3E}">
        <p14:creationId xmlns:p14="http://schemas.microsoft.com/office/powerpoint/2010/main" val="118178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8385-0599-0348-B07B-DD092B3359EE}"/>
              </a:ext>
            </a:extLst>
          </p:cNvPr>
          <p:cNvSpPr>
            <a:spLocks noGrp="1"/>
          </p:cNvSpPr>
          <p:nvPr>
            <p:ph type="title"/>
          </p:nvPr>
        </p:nvSpPr>
        <p:spPr/>
        <p:txBody>
          <a:bodyPr/>
          <a:lstStyle/>
          <a:p>
            <a:pPr algn="ctr"/>
            <a:r>
              <a:rPr lang="en-US" dirty="0"/>
              <a:t>First...Pay off credit card balances!!!</a:t>
            </a:r>
          </a:p>
        </p:txBody>
      </p:sp>
      <p:pic>
        <p:nvPicPr>
          <p:cNvPr id="5" name="Content Placeholder 4">
            <a:extLst>
              <a:ext uri="{FF2B5EF4-FFF2-40B4-BE49-F238E27FC236}">
                <a16:creationId xmlns:a16="http://schemas.microsoft.com/office/drawing/2014/main" id="{1E81EB24-99DE-8243-B24F-D7BDBEB2E7F4}"/>
              </a:ext>
            </a:extLst>
          </p:cNvPr>
          <p:cNvPicPr>
            <a:picLocks noGrp="1" noChangeAspect="1"/>
          </p:cNvPicPr>
          <p:nvPr>
            <p:ph idx="1"/>
          </p:nvPr>
        </p:nvPicPr>
        <p:blipFill>
          <a:blip r:embed="rId2"/>
          <a:stretch>
            <a:fillRect/>
          </a:stretch>
        </p:blipFill>
        <p:spPr>
          <a:xfrm>
            <a:off x="3441539" y="1674674"/>
            <a:ext cx="7524020" cy="4351338"/>
          </a:xfrm>
        </p:spPr>
      </p:pic>
      <p:sp>
        <p:nvSpPr>
          <p:cNvPr id="6" name="TextBox 5">
            <a:extLst>
              <a:ext uri="{FF2B5EF4-FFF2-40B4-BE49-F238E27FC236}">
                <a16:creationId xmlns:a16="http://schemas.microsoft.com/office/drawing/2014/main" id="{1EFB9536-E51B-2A4E-ABDA-F83438E26F31}"/>
              </a:ext>
            </a:extLst>
          </p:cNvPr>
          <p:cNvSpPr txBox="1"/>
          <p:nvPr/>
        </p:nvSpPr>
        <p:spPr>
          <a:xfrm>
            <a:off x="613458" y="1674674"/>
            <a:ext cx="260333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Before you consider what investments you should make, the very first thing you must do is to pay off high interest balances first!!!</a:t>
            </a:r>
          </a:p>
          <a:p>
            <a:endParaRPr lang="en-US" dirty="0"/>
          </a:p>
          <a:p>
            <a:pPr marL="285750" indent="-285750">
              <a:buFont typeface="Arial" panose="020B0604020202020204" pitchFamily="34" charset="0"/>
              <a:buChar char="•"/>
            </a:pPr>
            <a:r>
              <a:rPr lang="en-US" dirty="0"/>
              <a:t>Think about it – the stock market returns on average 12% per year. If you carry balances on a credit card, this interest rate (12%, 15%, 20%, will offset any gains you might make in your investment account</a:t>
            </a:r>
          </a:p>
        </p:txBody>
      </p:sp>
    </p:spTree>
    <p:extLst>
      <p:ext uri="{BB962C8B-B14F-4D97-AF65-F5344CB8AC3E}">
        <p14:creationId xmlns:p14="http://schemas.microsoft.com/office/powerpoint/2010/main" val="2515441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2F66-28AB-5642-AE5E-D9A777124E59}"/>
              </a:ext>
            </a:extLst>
          </p:cNvPr>
          <p:cNvSpPr>
            <a:spLocks noGrp="1"/>
          </p:cNvSpPr>
          <p:nvPr>
            <p:ph type="title"/>
          </p:nvPr>
        </p:nvSpPr>
        <p:spPr/>
        <p:txBody>
          <a:bodyPr>
            <a:normAutofit/>
          </a:bodyPr>
          <a:lstStyle/>
          <a:p>
            <a:pPr algn="ctr"/>
            <a:r>
              <a:rPr lang="en-US" sz="4000" dirty="0"/>
              <a:t>Investments in taxable accounts</a:t>
            </a:r>
          </a:p>
        </p:txBody>
      </p:sp>
      <p:pic>
        <p:nvPicPr>
          <p:cNvPr id="7" name="Picture 6">
            <a:extLst>
              <a:ext uri="{FF2B5EF4-FFF2-40B4-BE49-F238E27FC236}">
                <a16:creationId xmlns:a16="http://schemas.microsoft.com/office/drawing/2014/main" id="{B37F11AA-36C7-604C-A9F3-BE44BAA2BC15}"/>
              </a:ext>
            </a:extLst>
          </p:cNvPr>
          <p:cNvPicPr>
            <a:picLocks noChangeAspect="1"/>
          </p:cNvPicPr>
          <p:nvPr/>
        </p:nvPicPr>
        <p:blipFill>
          <a:blip r:embed="rId2"/>
          <a:stretch>
            <a:fillRect/>
          </a:stretch>
        </p:blipFill>
        <p:spPr>
          <a:xfrm>
            <a:off x="4864685" y="1690688"/>
            <a:ext cx="6910626" cy="5160585"/>
          </a:xfrm>
          <a:prstGeom prst="rect">
            <a:avLst/>
          </a:prstGeom>
        </p:spPr>
      </p:pic>
      <p:sp>
        <p:nvSpPr>
          <p:cNvPr id="10" name="TextBox 9">
            <a:extLst>
              <a:ext uri="{FF2B5EF4-FFF2-40B4-BE49-F238E27FC236}">
                <a16:creationId xmlns:a16="http://schemas.microsoft.com/office/drawing/2014/main" id="{39CDF44F-0AB0-6348-A6EF-1529AAD8CBB4}"/>
              </a:ext>
            </a:extLst>
          </p:cNvPr>
          <p:cNvSpPr txBox="1"/>
          <p:nvPr/>
        </p:nvSpPr>
        <p:spPr>
          <a:xfrm>
            <a:off x="416688" y="1863525"/>
            <a:ext cx="4027989" cy="3970318"/>
          </a:xfrm>
          <a:prstGeom prst="rect">
            <a:avLst/>
          </a:prstGeom>
          <a:noFill/>
        </p:spPr>
        <p:txBody>
          <a:bodyPr wrap="square" rtlCol="0">
            <a:spAutoFit/>
          </a:bodyPr>
          <a:lstStyle/>
          <a:p>
            <a:r>
              <a:rPr lang="en-US" sz="2800" dirty="0"/>
              <a:t>When you hold an investment outside of a qualified retirement account, (i.e. a standard brokerage account, Robinhood, etc.) for  </a:t>
            </a:r>
            <a:r>
              <a:rPr lang="en-US" sz="2800" i="1" dirty="0"/>
              <a:t>less than one year</a:t>
            </a:r>
            <a:r>
              <a:rPr lang="en-US" sz="2800" dirty="0"/>
              <a:t>, you are taxed on the </a:t>
            </a:r>
            <a:r>
              <a:rPr lang="en-US" sz="2800" i="1" dirty="0"/>
              <a:t>gains </a:t>
            </a:r>
            <a:r>
              <a:rPr lang="en-US" sz="2800" dirty="0"/>
              <a:t>at your </a:t>
            </a:r>
            <a:r>
              <a:rPr lang="en-US" sz="2800" i="1" u="sng" dirty="0"/>
              <a:t>ordinary income tax rates</a:t>
            </a:r>
          </a:p>
        </p:txBody>
      </p:sp>
    </p:spTree>
    <p:extLst>
      <p:ext uri="{BB962C8B-B14F-4D97-AF65-F5344CB8AC3E}">
        <p14:creationId xmlns:p14="http://schemas.microsoft.com/office/powerpoint/2010/main" val="3469427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AD5F-B4B7-C849-8CB9-CF224D917B5B}"/>
              </a:ext>
            </a:extLst>
          </p:cNvPr>
          <p:cNvSpPr>
            <a:spLocks noGrp="1"/>
          </p:cNvSpPr>
          <p:nvPr>
            <p:ph type="title"/>
          </p:nvPr>
        </p:nvSpPr>
        <p:spPr>
          <a:xfrm>
            <a:off x="1584284" y="533777"/>
            <a:ext cx="9023430" cy="1325563"/>
          </a:xfrm>
        </p:spPr>
        <p:txBody>
          <a:bodyPr/>
          <a:lstStyle/>
          <a:p>
            <a:r>
              <a:rPr lang="en-US" dirty="0"/>
              <a:t>Long-term capital gains tax rates 2021</a:t>
            </a:r>
          </a:p>
        </p:txBody>
      </p:sp>
      <p:pic>
        <p:nvPicPr>
          <p:cNvPr id="5" name="Content Placeholder 4">
            <a:extLst>
              <a:ext uri="{FF2B5EF4-FFF2-40B4-BE49-F238E27FC236}">
                <a16:creationId xmlns:a16="http://schemas.microsoft.com/office/drawing/2014/main" id="{CC7E4666-06B2-674D-9DFB-39DBA1E7A88A}"/>
              </a:ext>
            </a:extLst>
          </p:cNvPr>
          <p:cNvPicPr>
            <a:picLocks noGrp="1" noChangeAspect="1"/>
          </p:cNvPicPr>
          <p:nvPr>
            <p:ph idx="1"/>
          </p:nvPr>
        </p:nvPicPr>
        <p:blipFill rotWithShape="1">
          <a:blip r:embed="rId2"/>
          <a:srcRect l="2156" t="3687" r="5605" b="3687"/>
          <a:stretch/>
        </p:blipFill>
        <p:spPr>
          <a:xfrm>
            <a:off x="1246207" y="3585258"/>
            <a:ext cx="9699585" cy="3272742"/>
          </a:xfrm>
        </p:spPr>
      </p:pic>
      <p:sp>
        <p:nvSpPr>
          <p:cNvPr id="6" name="TextBox 5">
            <a:extLst>
              <a:ext uri="{FF2B5EF4-FFF2-40B4-BE49-F238E27FC236}">
                <a16:creationId xmlns:a16="http://schemas.microsoft.com/office/drawing/2014/main" id="{08BE8B17-E262-784C-A8F9-8B0495F58383}"/>
              </a:ext>
            </a:extLst>
          </p:cNvPr>
          <p:cNvSpPr txBox="1"/>
          <p:nvPr/>
        </p:nvSpPr>
        <p:spPr>
          <a:xfrm>
            <a:off x="1246207" y="1859340"/>
            <a:ext cx="969958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If you hold an investment outside of a qualified retirement account (brokerage account, Robinhood) for </a:t>
            </a:r>
            <a:r>
              <a:rPr lang="en-US" sz="2400" i="1" u="sng" dirty="0"/>
              <a:t>longer than one year</a:t>
            </a:r>
            <a:r>
              <a:rPr lang="en-US" sz="2400" dirty="0"/>
              <a:t> before selling, then you are </a:t>
            </a:r>
            <a:r>
              <a:rPr lang="en-US" sz="2400" i="1" dirty="0"/>
              <a:t>taxed on the gains at </a:t>
            </a:r>
            <a:r>
              <a:rPr lang="en-US" sz="2400" i="1" u="sng" dirty="0"/>
              <a:t>long-term capital gains tax rates</a:t>
            </a:r>
          </a:p>
          <a:p>
            <a:pPr marL="285750" indent="-285750">
              <a:buFont typeface="Arial" panose="020B0604020202020204" pitchFamily="34" charset="0"/>
              <a:buChar char="•"/>
            </a:pPr>
            <a:r>
              <a:rPr lang="en-US" sz="2400" dirty="0"/>
              <a:t>What can we do to manage our tax liabilities?</a:t>
            </a:r>
            <a:endParaRPr lang="en-US" i="1" u="sng" dirty="0"/>
          </a:p>
        </p:txBody>
      </p:sp>
    </p:spTree>
    <p:extLst>
      <p:ext uri="{BB962C8B-B14F-4D97-AF65-F5344CB8AC3E}">
        <p14:creationId xmlns:p14="http://schemas.microsoft.com/office/powerpoint/2010/main" val="1755701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958B-7B59-B149-8AF9-65910E332DEB}"/>
              </a:ext>
            </a:extLst>
          </p:cNvPr>
          <p:cNvSpPr>
            <a:spLocks noGrp="1"/>
          </p:cNvSpPr>
          <p:nvPr>
            <p:ph type="title"/>
          </p:nvPr>
        </p:nvSpPr>
        <p:spPr/>
        <p:txBody>
          <a:bodyPr/>
          <a:lstStyle/>
          <a:p>
            <a:pPr algn="ctr"/>
            <a:r>
              <a:rPr lang="en-US" dirty="0"/>
              <a:t>Types of Investment Accounts</a:t>
            </a:r>
          </a:p>
        </p:txBody>
      </p:sp>
      <p:sp>
        <p:nvSpPr>
          <p:cNvPr id="3" name="Content Placeholder 2">
            <a:extLst>
              <a:ext uri="{FF2B5EF4-FFF2-40B4-BE49-F238E27FC236}">
                <a16:creationId xmlns:a16="http://schemas.microsoft.com/office/drawing/2014/main" id="{7A549A05-3139-6C49-ABEC-C7B712005F70}"/>
              </a:ext>
            </a:extLst>
          </p:cNvPr>
          <p:cNvSpPr>
            <a:spLocks noGrp="1"/>
          </p:cNvSpPr>
          <p:nvPr>
            <p:ph idx="1"/>
          </p:nvPr>
        </p:nvSpPr>
        <p:spPr>
          <a:xfrm>
            <a:off x="838199" y="1825625"/>
            <a:ext cx="10667035" cy="4351338"/>
          </a:xfrm>
        </p:spPr>
        <p:txBody>
          <a:bodyPr>
            <a:normAutofit fontScale="92500" lnSpcReduction="10000"/>
          </a:bodyPr>
          <a:lstStyle/>
          <a:p>
            <a:r>
              <a:rPr lang="en-US" dirty="0"/>
              <a:t>Regular taxable account (Brokerage account)</a:t>
            </a:r>
          </a:p>
          <a:p>
            <a:pPr lvl="1"/>
            <a:r>
              <a:rPr lang="en-US" dirty="0"/>
              <a:t>Charles Schwab, TD Ameritrade, Fidelity, Bank of America/Merrill, etc.</a:t>
            </a:r>
          </a:p>
          <a:p>
            <a:pPr lvl="1"/>
            <a:r>
              <a:rPr lang="en-US" dirty="0"/>
              <a:t>Robinhood</a:t>
            </a:r>
          </a:p>
          <a:p>
            <a:r>
              <a:rPr lang="en-US" dirty="0"/>
              <a:t>Retirement accounts</a:t>
            </a:r>
          </a:p>
          <a:p>
            <a:pPr lvl="1"/>
            <a:r>
              <a:rPr lang="en-US" dirty="0"/>
              <a:t>IRA accounts</a:t>
            </a:r>
          </a:p>
          <a:p>
            <a:pPr lvl="2"/>
            <a:r>
              <a:rPr lang="en-US" dirty="0"/>
              <a:t>Regular IRA</a:t>
            </a:r>
          </a:p>
          <a:p>
            <a:pPr lvl="2"/>
            <a:r>
              <a:rPr lang="en-US" dirty="0"/>
              <a:t>Roth IRA</a:t>
            </a:r>
          </a:p>
          <a:p>
            <a:pPr lvl="2"/>
            <a:r>
              <a:rPr lang="en-US" dirty="0"/>
              <a:t>SIMPLE IRA (</a:t>
            </a:r>
            <a:r>
              <a:rPr lang="en-US" b="1" u="sng" dirty="0"/>
              <a:t>S</a:t>
            </a:r>
            <a:r>
              <a:rPr lang="en-US" dirty="0"/>
              <a:t>avings </a:t>
            </a:r>
            <a:r>
              <a:rPr lang="en-US" b="1" u="sng" dirty="0"/>
              <a:t>I</a:t>
            </a:r>
            <a:r>
              <a:rPr lang="en-US" dirty="0"/>
              <a:t>ncentive </a:t>
            </a:r>
            <a:r>
              <a:rPr lang="en-US" b="1" u="sng" dirty="0"/>
              <a:t>M</a:t>
            </a:r>
            <a:r>
              <a:rPr lang="en-US" dirty="0"/>
              <a:t>atch </a:t>
            </a:r>
            <a:r>
              <a:rPr lang="en-US" b="1" u="sng" dirty="0" err="1"/>
              <a:t>PL</a:t>
            </a:r>
            <a:r>
              <a:rPr lang="en-US" dirty="0" err="1"/>
              <a:t>an</a:t>
            </a:r>
            <a:r>
              <a:rPr lang="en-US" dirty="0"/>
              <a:t> for </a:t>
            </a:r>
            <a:r>
              <a:rPr lang="en-US" b="1" u="sng" dirty="0"/>
              <a:t>E</a:t>
            </a:r>
            <a:r>
              <a:rPr lang="en-US" dirty="0"/>
              <a:t>mployees)</a:t>
            </a:r>
          </a:p>
          <a:p>
            <a:pPr lvl="1"/>
            <a:r>
              <a:rPr lang="en-US" dirty="0"/>
              <a:t>401K accounts</a:t>
            </a:r>
          </a:p>
          <a:p>
            <a:pPr lvl="2"/>
            <a:r>
              <a:rPr lang="en-US" dirty="0"/>
              <a:t>Regular 401K</a:t>
            </a:r>
          </a:p>
          <a:p>
            <a:pPr lvl="2"/>
            <a:r>
              <a:rPr lang="en-US" dirty="0"/>
              <a:t>Roth 401K</a:t>
            </a:r>
          </a:p>
          <a:p>
            <a:pPr lvl="1"/>
            <a:r>
              <a:rPr lang="en-US" dirty="0"/>
              <a:t>403B, 457B accounts (like 401K but for government and non-profit employees)</a:t>
            </a:r>
          </a:p>
        </p:txBody>
      </p:sp>
    </p:spTree>
    <p:extLst>
      <p:ext uri="{BB962C8B-B14F-4D97-AF65-F5344CB8AC3E}">
        <p14:creationId xmlns:p14="http://schemas.microsoft.com/office/powerpoint/2010/main" val="2172838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CEC9-9A50-9D44-907F-7F7A895843A3}"/>
              </a:ext>
            </a:extLst>
          </p:cNvPr>
          <p:cNvSpPr>
            <a:spLocks noGrp="1"/>
          </p:cNvSpPr>
          <p:nvPr>
            <p:ph type="title"/>
          </p:nvPr>
        </p:nvSpPr>
        <p:spPr/>
        <p:txBody>
          <a:bodyPr/>
          <a:lstStyle/>
          <a:p>
            <a:pPr algn="ctr"/>
            <a:r>
              <a:rPr lang="en-US" dirty="0"/>
              <a:t>IRA vs 401K</a:t>
            </a:r>
          </a:p>
        </p:txBody>
      </p:sp>
      <p:pic>
        <p:nvPicPr>
          <p:cNvPr id="5" name="Content Placeholder 4">
            <a:extLst>
              <a:ext uri="{FF2B5EF4-FFF2-40B4-BE49-F238E27FC236}">
                <a16:creationId xmlns:a16="http://schemas.microsoft.com/office/drawing/2014/main" id="{A45AE2B3-F7A6-8445-8F99-7E46863E8421}"/>
              </a:ext>
            </a:extLst>
          </p:cNvPr>
          <p:cNvPicPr>
            <a:picLocks noGrp="1" noChangeAspect="1"/>
          </p:cNvPicPr>
          <p:nvPr>
            <p:ph idx="1"/>
          </p:nvPr>
        </p:nvPicPr>
        <p:blipFill>
          <a:blip r:embed="rId2"/>
          <a:stretch>
            <a:fillRect/>
          </a:stretch>
        </p:blipFill>
        <p:spPr>
          <a:xfrm>
            <a:off x="3752196" y="1524684"/>
            <a:ext cx="4687608" cy="4351338"/>
          </a:xfrm>
        </p:spPr>
      </p:pic>
      <p:sp>
        <p:nvSpPr>
          <p:cNvPr id="6" name="TextBox 5">
            <a:extLst>
              <a:ext uri="{FF2B5EF4-FFF2-40B4-BE49-F238E27FC236}">
                <a16:creationId xmlns:a16="http://schemas.microsoft.com/office/drawing/2014/main" id="{6EFC87CA-3605-8242-966E-11EE95CF7B00}"/>
              </a:ext>
            </a:extLst>
          </p:cNvPr>
          <p:cNvSpPr txBox="1"/>
          <p:nvPr/>
        </p:nvSpPr>
        <p:spPr>
          <a:xfrm>
            <a:off x="3009418" y="6169709"/>
            <a:ext cx="7442521" cy="646331"/>
          </a:xfrm>
          <a:prstGeom prst="rect">
            <a:avLst/>
          </a:prstGeom>
          <a:noFill/>
        </p:spPr>
        <p:txBody>
          <a:bodyPr wrap="square" rtlCol="0">
            <a:spAutoFit/>
          </a:bodyPr>
          <a:lstStyle/>
          <a:p>
            <a:r>
              <a:rPr lang="en-US" dirty="0"/>
              <a:t>Source: Personal Finance Club </a:t>
            </a:r>
          </a:p>
          <a:p>
            <a:r>
              <a:rPr lang="en-US" dirty="0"/>
              <a:t>https://</a:t>
            </a:r>
            <a:r>
              <a:rPr lang="en-US" dirty="0" err="1"/>
              <a:t>www.personalfinanceclub.com</a:t>
            </a:r>
            <a:r>
              <a:rPr lang="en-US" dirty="0"/>
              <a:t>/ira-vs-401k-and-roth-vs-traditional/</a:t>
            </a:r>
          </a:p>
        </p:txBody>
      </p:sp>
    </p:spTree>
    <p:extLst>
      <p:ext uri="{BB962C8B-B14F-4D97-AF65-F5344CB8AC3E}">
        <p14:creationId xmlns:p14="http://schemas.microsoft.com/office/powerpoint/2010/main" val="854333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CE9EE-6666-BB44-A695-D01A844A2124}"/>
              </a:ext>
            </a:extLst>
          </p:cNvPr>
          <p:cNvSpPr>
            <a:spLocks noGrp="1"/>
          </p:cNvSpPr>
          <p:nvPr>
            <p:ph type="title"/>
          </p:nvPr>
        </p:nvSpPr>
        <p:spPr/>
        <p:txBody>
          <a:bodyPr/>
          <a:lstStyle/>
          <a:p>
            <a:pPr algn="ctr"/>
            <a:r>
              <a:rPr lang="en-US" dirty="0"/>
              <a:t>Investing in Retirement Plans</a:t>
            </a:r>
          </a:p>
        </p:txBody>
      </p:sp>
      <p:sp>
        <p:nvSpPr>
          <p:cNvPr id="3" name="Content Placeholder 2">
            <a:extLst>
              <a:ext uri="{FF2B5EF4-FFF2-40B4-BE49-F238E27FC236}">
                <a16:creationId xmlns:a16="http://schemas.microsoft.com/office/drawing/2014/main" id="{72549003-17AC-644B-B0BC-9831B80659A1}"/>
              </a:ext>
            </a:extLst>
          </p:cNvPr>
          <p:cNvSpPr>
            <a:spLocks noGrp="1"/>
          </p:cNvSpPr>
          <p:nvPr>
            <p:ph idx="1"/>
          </p:nvPr>
        </p:nvSpPr>
        <p:spPr/>
        <p:txBody>
          <a:bodyPr>
            <a:normAutofit fontScale="92500" lnSpcReduction="20000"/>
          </a:bodyPr>
          <a:lstStyle/>
          <a:p>
            <a:r>
              <a:rPr lang="en-US" dirty="0"/>
              <a:t>The main advantage of investing in traditional IRA and 401K plans is that you invest pre-tax dollars (thereby reducing your taxable income)</a:t>
            </a:r>
          </a:p>
          <a:p>
            <a:r>
              <a:rPr lang="en-US" dirty="0"/>
              <a:t>You do not pay taxes on short-term or long-term capital gains within an IRA or 401K account</a:t>
            </a:r>
          </a:p>
          <a:p>
            <a:r>
              <a:rPr lang="en-US" dirty="0"/>
              <a:t>There are rules on withdrawals (you are penalized on early withdrawals before you reach the age of 59 ½, and must start taking required mandatory distributions (RMDs) by the age of 70 ½ </a:t>
            </a:r>
          </a:p>
          <a:p>
            <a:pPr marL="0" indent="0">
              <a:buNone/>
            </a:pPr>
            <a:endParaRPr lang="en-US" dirty="0"/>
          </a:p>
          <a:p>
            <a:r>
              <a:rPr lang="en-US" dirty="0"/>
              <a:t>RMDs must be taken from 401(k) plans as well as other retirement plans including SEP and Simple IRAs, as well as from 403(b)s, 457(b)s, profit-sharing plans, and other defined contribution plans</a:t>
            </a:r>
          </a:p>
          <a:p>
            <a:r>
              <a:rPr lang="en-US" dirty="0"/>
              <a:t>Unlike traditional IRAs, </a:t>
            </a:r>
            <a:r>
              <a:rPr lang="en-US" b="1" dirty="0"/>
              <a:t>there are no RMDs for Roth IRAs</a:t>
            </a:r>
            <a:r>
              <a:rPr lang="en-US" dirty="0"/>
              <a:t> during the account owner's lifetime</a:t>
            </a:r>
          </a:p>
        </p:txBody>
      </p:sp>
    </p:spTree>
    <p:extLst>
      <p:ext uri="{BB962C8B-B14F-4D97-AF65-F5344CB8AC3E}">
        <p14:creationId xmlns:p14="http://schemas.microsoft.com/office/powerpoint/2010/main" val="993803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E87C-0623-C440-B1EF-2491FEB5D61A}"/>
              </a:ext>
            </a:extLst>
          </p:cNvPr>
          <p:cNvSpPr>
            <a:spLocks noGrp="1"/>
          </p:cNvSpPr>
          <p:nvPr>
            <p:ph type="title"/>
          </p:nvPr>
        </p:nvSpPr>
        <p:spPr/>
        <p:txBody>
          <a:bodyPr>
            <a:normAutofit/>
          </a:bodyPr>
          <a:lstStyle/>
          <a:p>
            <a:pPr algn="ctr"/>
            <a:r>
              <a:rPr lang="en-US" sz="4200" dirty="0"/>
              <a:t>Benefits of Tax Deferral in Retirement Accounts</a:t>
            </a:r>
          </a:p>
        </p:txBody>
      </p:sp>
      <p:pic>
        <p:nvPicPr>
          <p:cNvPr id="5" name="Content Placeholder 4">
            <a:extLst>
              <a:ext uri="{FF2B5EF4-FFF2-40B4-BE49-F238E27FC236}">
                <a16:creationId xmlns:a16="http://schemas.microsoft.com/office/drawing/2014/main" id="{F0D1D2BB-E612-1546-9768-A5E4344BB1B1}"/>
              </a:ext>
            </a:extLst>
          </p:cNvPr>
          <p:cNvPicPr>
            <a:picLocks noGrp="1" noChangeAspect="1"/>
          </p:cNvPicPr>
          <p:nvPr>
            <p:ph idx="1"/>
          </p:nvPr>
        </p:nvPicPr>
        <p:blipFill>
          <a:blip r:embed="rId2"/>
          <a:stretch>
            <a:fillRect/>
          </a:stretch>
        </p:blipFill>
        <p:spPr>
          <a:xfrm>
            <a:off x="841554" y="1825625"/>
            <a:ext cx="10508891" cy="4351338"/>
          </a:xfrm>
        </p:spPr>
      </p:pic>
    </p:spTree>
    <p:extLst>
      <p:ext uri="{BB962C8B-B14F-4D97-AF65-F5344CB8AC3E}">
        <p14:creationId xmlns:p14="http://schemas.microsoft.com/office/powerpoint/2010/main" val="4289001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9294-8B93-B444-B3A9-CCD173F6ED4D}"/>
              </a:ext>
            </a:extLst>
          </p:cNvPr>
          <p:cNvSpPr>
            <a:spLocks noGrp="1"/>
          </p:cNvSpPr>
          <p:nvPr>
            <p:ph type="title"/>
          </p:nvPr>
        </p:nvSpPr>
        <p:spPr>
          <a:xfrm>
            <a:off x="838200" y="365125"/>
            <a:ext cx="10515600" cy="1477328"/>
          </a:xfrm>
        </p:spPr>
        <p:txBody>
          <a:bodyPr>
            <a:noAutofit/>
          </a:bodyPr>
          <a:lstStyle/>
          <a:p>
            <a:r>
              <a:rPr lang="en-US" sz="3200" dirty="0"/>
              <a:t>Two Additional Benefits of 401K Plans:</a:t>
            </a:r>
            <a:br>
              <a:rPr lang="en-US" sz="3200" dirty="0"/>
            </a:br>
            <a:r>
              <a:rPr lang="en-US" sz="3200" dirty="0"/>
              <a:t>	</a:t>
            </a:r>
            <a:r>
              <a:rPr lang="en-US" sz="3200" b="1" dirty="0"/>
              <a:t>Scenario 1)</a:t>
            </a:r>
            <a:r>
              <a:rPr lang="en-US" sz="3200" dirty="0"/>
              <a:t> Employer Matching contributions</a:t>
            </a:r>
            <a:br>
              <a:rPr lang="en-US" sz="3200" dirty="0"/>
            </a:br>
            <a:r>
              <a:rPr lang="en-US" sz="3200" dirty="0"/>
              <a:t>	</a:t>
            </a:r>
            <a:r>
              <a:rPr lang="en-US" sz="3200" b="1" dirty="0"/>
              <a:t>Scenario 2)</a:t>
            </a:r>
            <a:r>
              <a:rPr lang="en-US" sz="3200" dirty="0"/>
              <a:t> Effect of compounding over 20 years</a:t>
            </a:r>
          </a:p>
        </p:txBody>
      </p:sp>
      <p:pic>
        <p:nvPicPr>
          <p:cNvPr id="12" name="Picture 11">
            <a:extLst>
              <a:ext uri="{FF2B5EF4-FFF2-40B4-BE49-F238E27FC236}">
                <a16:creationId xmlns:a16="http://schemas.microsoft.com/office/drawing/2014/main" id="{320E2E2A-AB22-0F48-B5B6-C7CD8F4BBC8F}"/>
              </a:ext>
            </a:extLst>
          </p:cNvPr>
          <p:cNvPicPr>
            <a:picLocks noChangeAspect="1"/>
          </p:cNvPicPr>
          <p:nvPr/>
        </p:nvPicPr>
        <p:blipFill rotWithShape="1">
          <a:blip r:embed="rId2"/>
          <a:srcRect t="7500" b="7882"/>
          <a:stretch/>
        </p:blipFill>
        <p:spPr>
          <a:xfrm>
            <a:off x="571500" y="1842453"/>
            <a:ext cx="11620500" cy="3173095"/>
          </a:xfrm>
          <a:prstGeom prst="rect">
            <a:avLst/>
          </a:prstGeom>
        </p:spPr>
      </p:pic>
      <p:sp>
        <p:nvSpPr>
          <p:cNvPr id="13" name="TextBox 12">
            <a:extLst>
              <a:ext uri="{FF2B5EF4-FFF2-40B4-BE49-F238E27FC236}">
                <a16:creationId xmlns:a16="http://schemas.microsoft.com/office/drawing/2014/main" id="{9187944F-0C95-A543-B66F-8E383E6DAC99}"/>
              </a:ext>
            </a:extLst>
          </p:cNvPr>
          <p:cNvSpPr txBox="1"/>
          <p:nvPr/>
        </p:nvSpPr>
        <p:spPr>
          <a:xfrm>
            <a:off x="919223" y="5028812"/>
            <a:ext cx="5088038" cy="1477328"/>
          </a:xfrm>
          <a:prstGeom prst="rect">
            <a:avLst/>
          </a:prstGeom>
          <a:noFill/>
        </p:spPr>
        <p:txBody>
          <a:bodyPr wrap="square" rtlCol="0">
            <a:spAutoFit/>
          </a:bodyPr>
          <a:lstStyle/>
          <a:p>
            <a:r>
              <a:rPr lang="en-US" b="1" dirty="0"/>
              <a:t>Scenario 1)</a:t>
            </a:r>
            <a:r>
              <a:rPr lang="en-US" dirty="0"/>
              <a:t> Let’s assume you earn $100,000 and your employer matches your contributions up to 3% of your salary into a 401K. If you contribute $3,000 annually, </a:t>
            </a:r>
            <a:r>
              <a:rPr lang="en-US" b="1" dirty="0"/>
              <a:t>your employer will match up to $3,000, doubling your contributions immediately!!!</a:t>
            </a:r>
          </a:p>
        </p:txBody>
      </p:sp>
      <p:sp>
        <p:nvSpPr>
          <p:cNvPr id="14" name="TextBox 13">
            <a:extLst>
              <a:ext uri="{FF2B5EF4-FFF2-40B4-BE49-F238E27FC236}">
                <a16:creationId xmlns:a16="http://schemas.microsoft.com/office/drawing/2014/main" id="{661AC478-FBE0-6B45-A575-5AA32AC5EF98}"/>
              </a:ext>
            </a:extLst>
          </p:cNvPr>
          <p:cNvSpPr txBox="1"/>
          <p:nvPr/>
        </p:nvSpPr>
        <p:spPr>
          <a:xfrm>
            <a:off x="6817490" y="5028812"/>
            <a:ext cx="4937566" cy="1477328"/>
          </a:xfrm>
          <a:prstGeom prst="rect">
            <a:avLst/>
          </a:prstGeom>
          <a:noFill/>
        </p:spPr>
        <p:txBody>
          <a:bodyPr wrap="square" rtlCol="0">
            <a:spAutoFit/>
          </a:bodyPr>
          <a:lstStyle/>
          <a:p>
            <a:r>
              <a:rPr lang="en-US" b="1" dirty="0"/>
              <a:t>Scenario 2)</a:t>
            </a:r>
            <a:r>
              <a:rPr lang="en-US" dirty="0"/>
              <a:t> Now let’s assume that you contribute $18,500 annually (maximum 2017 contribution limits) and your employer contributes 3% of your salary per year. </a:t>
            </a:r>
            <a:r>
              <a:rPr lang="en-US" b="1" dirty="0"/>
              <a:t>Look at the effect of compounding over 20 years!!!</a:t>
            </a:r>
          </a:p>
        </p:txBody>
      </p:sp>
    </p:spTree>
    <p:extLst>
      <p:ext uri="{BB962C8B-B14F-4D97-AF65-F5344CB8AC3E}">
        <p14:creationId xmlns:p14="http://schemas.microsoft.com/office/powerpoint/2010/main" val="1754659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B5AE-95A2-2642-8DC5-2DEF6847B964}"/>
              </a:ext>
            </a:extLst>
          </p:cNvPr>
          <p:cNvSpPr>
            <a:spLocks noGrp="1"/>
          </p:cNvSpPr>
          <p:nvPr>
            <p:ph type="title"/>
          </p:nvPr>
        </p:nvSpPr>
        <p:spPr/>
        <p:txBody>
          <a:bodyPr/>
          <a:lstStyle/>
          <a:p>
            <a:pPr algn="ctr"/>
            <a:r>
              <a:rPr lang="en-US" dirty="0"/>
              <a:t>Retirement Plan Contribution Limits</a:t>
            </a:r>
          </a:p>
        </p:txBody>
      </p:sp>
      <p:pic>
        <p:nvPicPr>
          <p:cNvPr id="5" name="Content Placeholder 4">
            <a:extLst>
              <a:ext uri="{FF2B5EF4-FFF2-40B4-BE49-F238E27FC236}">
                <a16:creationId xmlns:a16="http://schemas.microsoft.com/office/drawing/2014/main" id="{39D5AE8D-93BC-D847-B416-51FB27FB4767}"/>
              </a:ext>
            </a:extLst>
          </p:cNvPr>
          <p:cNvPicPr>
            <a:picLocks noGrp="1" noChangeAspect="1"/>
          </p:cNvPicPr>
          <p:nvPr>
            <p:ph idx="1"/>
          </p:nvPr>
        </p:nvPicPr>
        <p:blipFill>
          <a:blip r:embed="rId2"/>
          <a:stretch>
            <a:fillRect/>
          </a:stretch>
        </p:blipFill>
        <p:spPr>
          <a:xfrm>
            <a:off x="1155238" y="1825625"/>
            <a:ext cx="9881524" cy="4351338"/>
          </a:xfrm>
        </p:spPr>
      </p:pic>
    </p:spTree>
    <p:extLst>
      <p:ext uri="{BB962C8B-B14F-4D97-AF65-F5344CB8AC3E}">
        <p14:creationId xmlns:p14="http://schemas.microsoft.com/office/powerpoint/2010/main" val="66439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6427E-4A49-B64C-A9E6-57ECB7B27675}"/>
              </a:ext>
            </a:extLst>
          </p:cNvPr>
          <p:cNvSpPr>
            <a:spLocks noGrp="1"/>
          </p:cNvSpPr>
          <p:nvPr>
            <p:ph type="title"/>
          </p:nvPr>
        </p:nvSpPr>
        <p:spPr/>
        <p:txBody>
          <a:bodyPr>
            <a:normAutofit/>
          </a:bodyPr>
          <a:lstStyle/>
          <a:p>
            <a:pPr algn="ctr"/>
            <a:r>
              <a:rPr lang="en-US" sz="4200" dirty="0"/>
              <a:t>Taxes on Contributions/Earnings in IRA Accounts</a:t>
            </a:r>
          </a:p>
        </p:txBody>
      </p:sp>
      <p:sp>
        <p:nvSpPr>
          <p:cNvPr id="3" name="Content Placeholder 2">
            <a:extLst>
              <a:ext uri="{FF2B5EF4-FFF2-40B4-BE49-F238E27FC236}">
                <a16:creationId xmlns:a16="http://schemas.microsoft.com/office/drawing/2014/main" id="{C4902239-63CB-F746-ADE0-582768A873A1}"/>
              </a:ext>
            </a:extLst>
          </p:cNvPr>
          <p:cNvSpPr>
            <a:spLocks noGrp="1"/>
          </p:cNvSpPr>
          <p:nvPr>
            <p:ph idx="1"/>
          </p:nvPr>
        </p:nvSpPr>
        <p:spPr/>
        <p:txBody>
          <a:bodyPr>
            <a:normAutofit lnSpcReduction="10000"/>
          </a:bodyPr>
          <a:lstStyle/>
          <a:p>
            <a:r>
              <a:rPr lang="en-US" dirty="0"/>
              <a:t>Contributions to traditional IRAs are </a:t>
            </a:r>
            <a:r>
              <a:rPr lang="en-US" i="1" u="sng" dirty="0"/>
              <a:t>tax-deductible</a:t>
            </a:r>
            <a:r>
              <a:rPr lang="en-US" dirty="0"/>
              <a:t>, </a:t>
            </a:r>
            <a:r>
              <a:rPr lang="en-US" i="1" dirty="0"/>
              <a:t>earnings grow tax-free</a:t>
            </a:r>
            <a:r>
              <a:rPr lang="en-US" dirty="0"/>
              <a:t>, and withdrawals are subject to income tax</a:t>
            </a:r>
          </a:p>
          <a:p>
            <a:r>
              <a:rPr lang="en-US" i="1" dirty="0"/>
              <a:t>Roth IRA contributions are not deductible</a:t>
            </a:r>
          </a:p>
          <a:p>
            <a:r>
              <a:rPr lang="en-US" i="1" dirty="0"/>
              <a:t>Roth IRA withdrawals are tax-free if the owner had the account for at least five years</a:t>
            </a:r>
            <a:endParaRPr lang="en-US" dirty="0"/>
          </a:p>
          <a:p>
            <a:r>
              <a:rPr lang="en-US" dirty="0"/>
              <a:t>Because </a:t>
            </a:r>
            <a:r>
              <a:rPr lang="en-US" i="1" dirty="0"/>
              <a:t>contributions</a:t>
            </a:r>
            <a:r>
              <a:rPr lang="en-US" dirty="0"/>
              <a:t> to Roth IRAs are made with after-tax money, they can be withdrawn at any time, for any reason</a:t>
            </a:r>
          </a:p>
          <a:p>
            <a:r>
              <a:rPr lang="en-US" dirty="0"/>
              <a:t>Early withdrawals (before age 59½) from a traditional IRA, and withdrawals of </a:t>
            </a:r>
            <a:r>
              <a:rPr lang="en-US" i="1" dirty="0"/>
              <a:t>earnings</a:t>
            </a:r>
            <a:r>
              <a:rPr lang="en-US" dirty="0"/>
              <a:t> from a Roth IRA, are subject to a 10% penalty, plus taxes</a:t>
            </a:r>
          </a:p>
        </p:txBody>
      </p:sp>
    </p:spTree>
    <p:extLst>
      <p:ext uri="{BB962C8B-B14F-4D97-AF65-F5344CB8AC3E}">
        <p14:creationId xmlns:p14="http://schemas.microsoft.com/office/powerpoint/2010/main" val="2976605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31EF-7BDE-C545-94E1-038A7C68E91A}"/>
              </a:ext>
            </a:extLst>
          </p:cNvPr>
          <p:cNvSpPr>
            <a:spLocks noGrp="1"/>
          </p:cNvSpPr>
          <p:nvPr>
            <p:ph type="title"/>
          </p:nvPr>
        </p:nvSpPr>
        <p:spPr/>
        <p:txBody>
          <a:bodyPr/>
          <a:lstStyle/>
          <a:p>
            <a:r>
              <a:rPr lang="en-US" dirty="0"/>
              <a:t>Taxes on withdrawals from 401K accounts</a:t>
            </a:r>
          </a:p>
        </p:txBody>
      </p:sp>
      <p:sp>
        <p:nvSpPr>
          <p:cNvPr id="3" name="Content Placeholder 2">
            <a:extLst>
              <a:ext uri="{FF2B5EF4-FFF2-40B4-BE49-F238E27FC236}">
                <a16:creationId xmlns:a16="http://schemas.microsoft.com/office/drawing/2014/main" id="{3BD433EA-AED0-B444-B318-8DA998237968}"/>
              </a:ext>
            </a:extLst>
          </p:cNvPr>
          <p:cNvSpPr>
            <a:spLocks noGrp="1"/>
          </p:cNvSpPr>
          <p:nvPr>
            <p:ph idx="1"/>
          </p:nvPr>
        </p:nvSpPr>
        <p:spPr/>
        <p:txBody>
          <a:bodyPr>
            <a:normAutofit lnSpcReduction="10000"/>
          </a:bodyPr>
          <a:lstStyle/>
          <a:p>
            <a:r>
              <a:rPr lang="en-US" dirty="0"/>
              <a:t>A 401(k) is a tax-deferred account</a:t>
            </a:r>
          </a:p>
          <a:p>
            <a:r>
              <a:rPr lang="en-US" dirty="0"/>
              <a:t>You do not pay income taxes when you contribute money</a:t>
            </a:r>
          </a:p>
          <a:p>
            <a:r>
              <a:rPr lang="en-US" dirty="0"/>
              <a:t>Your employer withholds your contribution from your paycheck before the money can be subjected to income tax</a:t>
            </a:r>
          </a:p>
          <a:p>
            <a:r>
              <a:rPr lang="en-US" dirty="0"/>
              <a:t>A withdrawal from a 401(k) is called a distribution</a:t>
            </a:r>
          </a:p>
          <a:p>
            <a:r>
              <a:rPr lang="en-US" dirty="0"/>
              <a:t>While you’ve deferred taxes until now, these distributions are now taxed as regular income. You will pay regular income taxes on distributions</a:t>
            </a:r>
          </a:p>
          <a:p>
            <a:r>
              <a:rPr lang="en-US" dirty="0"/>
              <a:t>If you withdraw money from your 401(k) before you're 59½, you are subject to 10% penalty (in addition to paying ordinary income taxes)</a:t>
            </a:r>
          </a:p>
        </p:txBody>
      </p:sp>
    </p:spTree>
    <p:extLst>
      <p:ext uri="{BB962C8B-B14F-4D97-AF65-F5344CB8AC3E}">
        <p14:creationId xmlns:p14="http://schemas.microsoft.com/office/powerpoint/2010/main" val="112950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C10D-6C67-9942-A11A-B7CC6173BC4D}"/>
              </a:ext>
            </a:extLst>
          </p:cNvPr>
          <p:cNvSpPr>
            <a:spLocks noGrp="1"/>
          </p:cNvSpPr>
          <p:nvPr>
            <p:ph type="title"/>
          </p:nvPr>
        </p:nvSpPr>
        <p:spPr/>
        <p:txBody>
          <a:bodyPr/>
          <a:lstStyle/>
          <a:p>
            <a:r>
              <a:rPr lang="en-US" dirty="0"/>
              <a:t>Let’s assume you have an unpaid credit card balance of $7,000 @ 12%, 15%, 18% interest</a:t>
            </a:r>
          </a:p>
        </p:txBody>
      </p:sp>
      <p:sp>
        <p:nvSpPr>
          <p:cNvPr id="8" name="TextBox 7">
            <a:extLst>
              <a:ext uri="{FF2B5EF4-FFF2-40B4-BE49-F238E27FC236}">
                <a16:creationId xmlns:a16="http://schemas.microsoft.com/office/drawing/2014/main" id="{E4A90D78-2DC5-4C4B-8F61-D1D6A6DBD671}"/>
              </a:ext>
            </a:extLst>
          </p:cNvPr>
          <p:cNvSpPr txBox="1"/>
          <p:nvPr/>
        </p:nvSpPr>
        <p:spPr>
          <a:xfrm>
            <a:off x="6686309" y="2005617"/>
            <a:ext cx="376563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Unpaid credit card balances compound over time</a:t>
            </a:r>
          </a:p>
          <a:p>
            <a:pPr marL="285750" indent="-285750">
              <a:buFont typeface="Arial" panose="020B0604020202020204" pitchFamily="34" charset="0"/>
              <a:buChar char="•"/>
            </a:pPr>
            <a:r>
              <a:rPr lang="en-US" dirty="0"/>
              <a:t>If left unchecked a $7,000 credit card balance can balloon into an unmanageable amount of debt quite quickly</a:t>
            </a:r>
          </a:p>
          <a:p>
            <a:pPr marL="285750" indent="-285750">
              <a:buFont typeface="Arial" panose="020B0604020202020204" pitchFamily="34" charset="0"/>
              <a:buChar char="•"/>
            </a:pPr>
            <a:r>
              <a:rPr lang="en-US" dirty="0"/>
              <a:t>If you hope to make any real progress investing, it is important that you make proactive efforts to reduce the levels of debt that you carry as soon as possible</a:t>
            </a:r>
          </a:p>
        </p:txBody>
      </p:sp>
      <p:graphicFrame>
        <p:nvGraphicFramePr>
          <p:cNvPr id="14" name="Content Placeholder 13">
            <a:extLst>
              <a:ext uri="{FF2B5EF4-FFF2-40B4-BE49-F238E27FC236}">
                <a16:creationId xmlns:a16="http://schemas.microsoft.com/office/drawing/2014/main" id="{FE6129E6-2B40-2947-9878-72713C77C2DC}"/>
              </a:ext>
            </a:extLst>
          </p:cNvPr>
          <p:cNvGraphicFramePr>
            <a:graphicFrameLocks noGrp="1"/>
          </p:cNvGraphicFramePr>
          <p:nvPr>
            <p:ph idx="1"/>
            <p:extLst>
              <p:ext uri="{D42A27DB-BD31-4B8C-83A1-F6EECF244321}">
                <p14:modId xmlns:p14="http://schemas.microsoft.com/office/powerpoint/2010/main" val="2144705164"/>
              </p:ext>
            </p:extLst>
          </p:nvPr>
        </p:nvGraphicFramePr>
        <p:xfrm>
          <a:off x="383965" y="1946145"/>
          <a:ext cx="5451534" cy="4351336"/>
        </p:xfrm>
        <a:graphic>
          <a:graphicData uri="http://schemas.openxmlformats.org/drawingml/2006/table">
            <a:tbl>
              <a:tblPr>
                <a:tableStyleId>{5C22544A-7EE6-4342-B048-85BDC9FD1C3A}</a:tableStyleId>
              </a:tblPr>
              <a:tblGrid>
                <a:gridCol w="2139248">
                  <a:extLst>
                    <a:ext uri="{9D8B030D-6E8A-4147-A177-3AD203B41FA5}">
                      <a16:colId xmlns:a16="http://schemas.microsoft.com/office/drawing/2014/main" val="1157546484"/>
                    </a:ext>
                  </a:extLst>
                </a:gridCol>
                <a:gridCol w="1234776">
                  <a:extLst>
                    <a:ext uri="{9D8B030D-6E8A-4147-A177-3AD203B41FA5}">
                      <a16:colId xmlns:a16="http://schemas.microsoft.com/office/drawing/2014/main" val="1336682797"/>
                    </a:ext>
                  </a:extLst>
                </a:gridCol>
                <a:gridCol w="975473">
                  <a:extLst>
                    <a:ext uri="{9D8B030D-6E8A-4147-A177-3AD203B41FA5}">
                      <a16:colId xmlns:a16="http://schemas.microsoft.com/office/drawing/2014/main" val="1959476161"/>
                    </a:ext>
                  </a:extLst>
                </a:gridCol>
                <a:gridCol w="1102037">
                  <a:extLst>
                    <a:ext uri="{9D8B030D-6E8A-4147-A177-3AD203B41FA5}">
                      <a16:colId xmlns:a16="http://schemas.microsoft.com/office/drawing/2014/main" val="2776441986"/>
                    </a:ext>
                  </a:extLst>
                </a:gridCol>
              </a:tblGrid>
              <a:tr h="197788">
                <a:tc>
                  <a:txBody>
                    <a:bodyPr/>
                    <a:lstStyle/>
                    <a:p>
                      <a:pPr algn="l" fontAlgn="b"/>
                      <a:r>
                        <a:rPr lang="en-US" sz="1200" u="none" strike="noStrike">
                          <a:effectLst/>
                        </a:rPr>
                        <a:t>Inrterest Rate</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12%</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15%</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18%</a:t>
                      </a:r>
                      <a:endParaRPr lang="en-US" sz="1200" b="1"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597002234"/>
                  </a:ext>
                </a:extLst>
              </a:tr>
              <a:tr h="197788">
                <a:tc>
                  <a:txBody>
                    <a:bodyPr/>
                    <a:lstStyle/>
                    <a:p>
                      <a:pPr algn="l" fontAlgn="b"/>
                      <a:r>
                        <a:rPr lang="en-US" sz="1200" u="none" strike="noStrike">
                          <a:effectLst/>
                        </a:rPr>
                        <a:t>Unpaid Credit Card Balance </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$7,000 </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$7,000 </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$7,000 </a:t>
                      </a:r>
                      <a:endParaRPr lang="en-US" sz="1200" b="1"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853125830"/>
                  </a:ext>
                </a:extLst>
              </a:tr>
              <a:tr h="197788">
                <a:tc>
                  <a:txBody>
                    <a:bodyPr/>
                    <a:lstStyle/>
                    <a:p>
                      <a:pPr algn="r" fontAlgn="b"/>
                      <a:r>
                        <a:rPr lang="en-US" sz="1200" u="none" strike="noStrike">
                          <a:effectLst/>
                        </a:rPr>
                        <a:t>1</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$7,840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$8,050.00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$8,260.00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681623778"/>
                  </a:ext>
                </a:extLst>
              </a:tr>
              <a:tr h="197788">
                <a:tc>
                  <a:txBody>
                    <a:bodyPr/>
                    <a:lstStyle/>
                    <a:p>
                      <a:pPr algn="r" fontAlgn="b"/>
                      <a:r>
                        <a:rPr lang="en-US" sz="1200" u="none" strike="noStrike">
                          <a:effectLst/>
                        </a:rPr>
                        <a:t>2</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$8,781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$9,257.50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$9,746.80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796100861"/>
                  </a:ext>
                </a:extLst>
              </a:tr>
              <a:tr h="197788">
                <a:tc>
                  <a:txBody>
                    <a:bodyPr/>
                    <a:lstStyle/>
                    <a:p>
                      <a:pPr algn="r" fontAlgn="b"/>
                      <a:r>
                        <a:rPr lang="en-US" sz="1200" u="none" strike="noStrike">
                          <a:effectLst/>
                        </a:rPr>
                        <a:t>3</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$9,834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$10,646.13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$11,501.22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144610215"/>
                  </a:ext>
                </a:extLst>
              </a:tr>
              <a:tr h="197788">
                <a:tc>
                  <a:txBody>
                    <a:bodyPr/>
                    <a:lstStyle/>
                    <a:p>
                      <a:pPr algn="r" fontAlgn="b"/>
                      <a:r>
                        <a:rPr lang="en-US" sz="1200" u="none" strike="noStrike">
                          <a:effectLst/>
                        </a:rPr>
                        <a:t>4</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$11,015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$12,243.04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$13,571.44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261919880"/>
                  </a:ext>
                </a:extLst>
              </a:tr>
              <a:tr h="197788">
                <a:tc>
                  <a:txBody>
                    <a:bodyPr/>
                    <a:lstStyle/>
                    <a:p>
                      <a:pPr algn="r" fontAlgn="b"/>
                      <a:r>
                        <a:rPr lang="en-US" sz="1200" u="none" strike="noStrike">
                          <a:effectLst/>
                        </a:rPr>
                        <a:t>5</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$12,336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$14,079.50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$16,014.30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502419059"/>
                  </a:ext>
                </a:extLst>
              </a:tr>
              <a:tr h="197788">
                <a:tc>
                  <a:txBody>
                    <a:bodyPr/>
                    <a:lstStyle/>
                    <a:p>
                      <a:pPr algn="r" fontAlgn="b"/>
                      <a:r>
                        <a:rPr lang="en-US" sz="1200" u="none" strike="noStrike">
                          <a:effectLst/>
                        </a:rPr>
                        <a:t>6</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$13,817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$16,191.43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$18,896.88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950299065"/>
                  </a:ext>
                </a:extLst>
              </a:tr>
              <a:tr h="197788">
                <a:tc>
                  <a:txBody>
                    <a:bodyPr/>
                    <a:lstStyle/>
                    <a:p>
                      <a:pPr algn="r" fontAlgn="b"/>
                      <a:r>
                        <a:rPr lang="en-US" sz="1200" u="none" strike="noStrike">
                          <a:effectLst/>
                        </a:rPr>
                        <a:t>7</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$15,475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$18,620.14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$22,298.32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312969947"/>
                  </a:ext>
                </a:extLst>
              </a:tr>
              <a:tr h="197788">
                <a:tc>
                  <a:txBody>
                    <a:bodyPr/>
                    <a:lstStyle/>
                    <a:p>
                      <a:pPr algn="r" fontAlgn="b"/>
                      <a:r>
                        <a:rPr lang="en-US" sz="1200" u="none" strike="noStrike">
                          <a:effectLst/>
                        </a:rPr>
                        <a:t>8</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$17,332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$21,413.16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$26,312.01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580814430"/>
                  </a:ext>
                </a:extLst>
              </a:tr>
              <a:tr h="197788">
                <a:tc>
                  <a:txBody>
                    <a:bodyPr/>
                    <a:lstStyle/>
                    <a:p>
                      <a:pPr algn="r" fontAlgn="b"/>
                      <a:r>
                        <a:rPr lang="en-US" sz="1200" u="none" strike="noStrike">
                          <a:effectLst/>
                        </a:rPr>
                        <a:t>9</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$19,412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$24,625.13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$31,048.18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433607498"/>
                  </a:ext>
                </a:extLst>
              </a:tr>
              <a:tr h="197788">
                <a:tc>
                  <a:txBody>
                    <a:bodyPr/>
                    <a:lstStyle/>
                    <a:p>
                      <a:pPr algn="r" fontAlgn="b"/>
                      <a:r>
                        <a:rPr lang="en-US" sz="1200" u="none" strike="noStrike">
                          <a:effectLst/>
                        </a:rPr>
                        <a:t>10</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$21,741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$28,318.90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$36,636.85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4080706654"/>
                  </a:ext>
                </a:extLst>
              </a:tr>
              <a:tr h="197788">
                <a:tc>
                  <a:txBody>
                    <a:bodyPr/>
                    <a:lstStyle/>
                    <a:p>
                      <a:pPr algn="r" fontAlgn="b"/>
                      <a:r>
                        <a:rPr lang="en-US" sz="1200" u="none" strike="noStrike">
                          <a:effectLst/>
                        </a:rPr>
                        <a:t>11</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$24,350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$32,566.74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$43,231.48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075214692"/>
                  </a:ext>
                </a:extLst>
              </a:tr>
              <a:tr h="197788">
                <a:tc>
                  <a:txBody>
                    <a:bodyPr/>
                    <a:lstStyle/>
                    <a:p>
                      <a:pPr algn="r" fontAlgn="b"/>
                      <a:r>
                        <a:rPr lang="en-US" sz="1200" u="none" strike="noStrike">
                          <a:effectLst/>
                        </a:rPr>
                        <a:t>12</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$27,272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$37,451.75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$51,013.15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98021778"/>
                  </a:ext>
                </a:extLst>
              </a:tr>
              <a:tr h="197788">
                <a:tc>
                  <a:txBody>
                    <a:bodyPr/>
                    <a:lstStyle/>
                    <a:p>
                      <a:pPr algn="r" fontAlgn="b"/>
                      <a:r>
                        <a:rPr lang="en-US" sz="1200" u="none" strike="noStrike">
                          <a:effectLst/>
                        </a:rPr>
                        <a:t>13</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$30,544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$43,069.51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$60,195.52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18751541"/>
                  </a:ext>
                </a:extLst>
              </a:tr>
              <a:tr h="197788">
                <a:tc>
                  <a:txBody>
                    <a:bodyPr/>
                    <a:lstStyle/>
                    <a:p>
                      <a:pPr algn="r" fontAlgn="b"/>
                      <a:r>
                        <a:rPr lang="en-US" sz="1200" u="none" strike="noStrike">
                          <a:effectLst/>
                        </a:rPr>
                        <a:t>14</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$34,210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$49,529.94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$71,030.71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273093021"/>
                  </a:ext>
                </a:extLst>
              </a:tr>
              <a:tr h="197788">
                <a:tc>
                  <a:txBody>
                    <a:bodyPr/>
                    <a:lstStyle/>
                    <a:p>
                      <a:pPr algn="r" fontAlgn="b"/>
                      <a:r>
                        <a:rPr lang="en-US" sz="1200" u="none" strike="noStrike">
                          <a:effectLst/>
                        </a:rPr>
                        <a:t>15</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$38,315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$56,959.43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$83,816.24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378716282"/>
                  </a:ext>
                </a:extLst>
              </a:tr>
              <a:tr h="197788">
                <a:tc>
                  <a:txBody>
                    <a:bodyPr/>
                    <a:lstStyle/>
                    <a:p>
                      <a:pPr algn="r" fontAlgn="b"/>
                      <a:r>
                        <a:rPr lang="en-US" sz="1200" u="none" strike="noStrike">
                          <a:effectLst/>
                        </a:rPr>
                        <a:t>16</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$42,913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$65,503.35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$98,903.16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566669949"/>
                  </a:ext>
                </a:extLst>
              </a:tr>
              <a:tr h="197788">
                <a:tc>
                  <a:txBody>
                    <a:bodyPr/>
                    <a:lstStyle/>
                    <a:p>
                      <a:pPr algn="r" fontAlgn="b"/>
                      <a:r>
                        <a:rPr lang="en-US" sz="1200" u="none" strike="noStrike">
                          <a:effectLst/>
                        </a:rPr>
                        <a:t>17</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$48,062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$75,328.85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$116,705.73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994840794"/>
                  </a:ext>
                </a:extLst>
              </a:tr>
              <a:tr h="197788">
                <a:tc>
                  <a:txBody>
                    <a:bodyPr/>
                    <a:lstStyle/>
                    <a:p>
                      <a:pPr algn="r" fontAlgn="b"/>
                      <a:r>
                        <a:rPr lang="en-US" sz="1200" u="none" strike="noStrike">
                          <a:effectLst/>
                        </a:rPr>
                        <a:t>18</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$53,830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$86,628.18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$137,712.76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540130537"/>
                  </a:ext>
                </a:extLst>
              </a:tr>
              <a:tr h="197788">
                <a:tc>
                  <a:txBody>
                    <a:bodyPr/>
                    <a:lstStyle/>
                    <a:p>
                      <a:pPr algn="r" fontAlgn="b"/>
                      <a:r>
                        <a:rPr lang="en-US" sz="1200" u="none" strike="noStrike">
                          <a:effectLst/>
                        </a:rPr>
                        <a:t>19</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$60,289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$99,622.40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$162,501.05 </a:t>
                      </a:r>
                      <a:endParaRPr lang="en-US"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142135685"/>
                  </a:ext>
                </a:extLst>
              </a:tr>
              <a:tr h="197788">
                <a:tc>
                  <a:txBody>
                    <a:bodyPr/>
                    <a:lstStyle/>
                    <a:p>
                      <a:pPr algn="r" fontAlgn="b"/>
                      <a:r>
                        <a:rPr lang="en-US" sz="1200" u="none" strike="noStrike">
                          <a:effectLst/>
                        </a:rPr>
                        <a:t>20</a:t>
                      </a:r>
                      <a:endParaRPr lang="en-US" sz="1200" b="1"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$67,524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a:effectLst/>
                        </a:rPr>
                        <a:t>$114,565.76 </a:t>
                      </a:r>
                      <a:endParaRPr lang="en-US" sz="1200" b="0" i="0" u="none" strike="noStrike">
                        <a:solidFill>
                          <a:srgbClr val="000000"/>
                        </a:solidFill>
                        <a:effectLst/>
                        <a:latin typeface="Calibri" panose="020F0502020204030204" pitchFamily="34" charset="0"/>
                      </a:endParaRPr>
                    </a:p>
                  </a:txBody>
                  <a:tcPr marL="9271" marR="9271" marT="9271" marB="0" anchor="b"/>
                </a:tc>
                <a:tc>
                  <a:txBody>
                    <a:bodyPr/>
                    <a:lstStyle/>
                    <a:p>
                      <a:pPr algn="r" fontAlgn="b"/>
                      <a:r>
                        <a:rPr lang="en-US" sz="1200" u="none" strike="noStrike" dirty="0">
                          <a:effectLst/>
                        </a:rPr>
                        <a:t>$191,751.24 </a:t>
                      </a:r>
                      <a:endParaRPr lang="en-US"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451532040"/>
                  </a:ext>
                </a:extLst>
              </a:tr>
            </a:tbl>
          </a:graphicData>
        </a:graphic>
      </p:graphicFrame>
    </p:spTree>
    <p:extLst>
      <p:ext uri="{BB962C8B-B14F-4D97-AF65-F5344CB8AC3E}">
        <p14:creationId xmlns:p14="http://schemas.microsoft.com/office/powerpoint/2010/main" val="1405463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2F66-28AB-5642-AE5E-D9A777124E59}"/>
              </a:ext>
            </a:extLst>
          </p:cNvPr>
          <p:cNvSpPr>
            <a:spLocks noGrp="1"/>
          </p:cNvSpPr>
          <p:nvPr>
            <p:ph type="title"/>
          </p:nvPr>
        </p:nvSpPr>
        <p:spPr/>
        <p:txBody>
          <a:bodyPr>
            <a:normAutofit/>
          </a:bodyPr>
          <a:lstStyle/>
          <a:p>
            <a:pPr algn="ctr"/>
            <a:r>
              <a:rPr lang="en-US" sz="4000" dirty="0"/>
              <a:t>Take a holistic approach to risk management</a:t>
            </a:r>
          </a:p>
        </p:txBody>
      </p:sp>
      <p:sp>
        <p:nvSpPr>
          <p:cNvPr id="3" name="Content Placeholder 2">
            <a:extLst>
              <a:ext uri="{FF2B5EF4-FFF2-40B4-BE49-F238E27FC236}">
                <a16:creationId xmlns:a16="http://schemas.microsoft.com/office/drawing/2014/main" id="{92BA07E3-6D5E-0B47-838B-BD94D121D357}"/>
              </a:ext>
            </a:extLst>
          </p:cNvPr>
          <p:cNvSpPr>
            <a:spLocks noGrp="1"/>
          </p:cNvSpPr>
          <p:nvPr>
            <p:ph idx="1"/>
          </p:nvPr>
        </p:nvSpPr>
        <p:spPr/>
        <p:txBody>
          <a:bodyPr>
            <a:normAutofit/>
          </a:bodyPr>
          <a:lstStyle/>
          <a:p>
            <a:r>
              <a:rPr lang="en-US" dirty="0"/>
              <a:t>Even though retirement accounts are technically designed to help investors save for retirement, it is important to be aware of how taxes affect investment decisions within each type of account</a:t>
            </a:r>
          </a:p>
          <a:p>
            <a:r>
              <a:rPr lang="en-US" dirty="0"/>
              <a:t>For example, if you invest in a stock in a regular taxable account and sell that security within the first year, you are taxed at ordinary income tax rates</a:t>
            </a:r>
          </a:p>
          <a:p>
            <a:r>
              <a:rPr lang="en-US" dirty="0"/>
              <a:t>If you invest in a stock in a regular taxable account and sell that security within the first year, you are taxed at ordinary income tax rates. You should be aware of your tax rates so that you understand how this transaction affects your income taxes</a:t>
            </a:r>
          </a:p>
        </p:txBody>
      </p:sp>
    </p:spTree>
    <p:extLst>
      <p:ext uri="{BB962C8B-B14F-4D97-AF65-F5344CB8AC3E}">
        <p14:creationId xmlns:p14="http://schemas.microsoft.com/office/powerpoint/2010/main" val="2604271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8DA7-08A3-C84E-8659-27C25467B02A}"/>
              </a:ext>
            </a:extLst>
          </p:cNvPr>
          <p:cNvSpPr>
            <a:spLocks noGrp="1"/>
          </p:cNvSpPr>
          <p:nvPr>
            <p:ph type="title"/>
          </p:nvPr>
        </p:nvSpPr>
        <p:spPr/>
        <p:txBody>
          <a:bodyPr>
            <a:normAutofit/>
          </a:bodyPr>
          <a:lstStyle/>
          <a:p>
            <a:pPr algn="ctr"/>
            <a:r>
              <a:rPr lang="en-US" sz="3200" dirty="0"/>
              <a:t>Understand Correlation between Risk vs. Return</a:t>
            </a:r>
          </a:p>
        </p:txBody>
      </p:sp>
      <p:pic>
        <p:nvPicPr>
          <p:cNvPr id="5" name="Content Placeholder 4">
            <a:extLst>
              <a:ext uri="{FF2B5EF4-FFF2-40B4-BE49-F238E27FC236}">
                <a16:creationId xmlns:a16="http://schemas.microsoft.com/office/drawing/2014/main" id="{B0E88EFC-B7B6-5E4C-88E5-4451F249B11A}"/>
              </a:ext>
            </a:extLst>
          </p:cNvPr>
          <p:cNvPicPr>
            <a:picLocks noGrp="1" noChangeAspect="1"/>
          </p:cNvPicPr>
          <p:nvPr>
            <p:ph idx="1"/>
          </p:nvPr>
        </p:nvPicPr>
        <p:blipFill>
          <a:blip r:embed="rId2"/>
          <a:stretch>
            <a:fillRect/>
          </a:stretch>
        </p:blipFill>
        <p:spPr>
          <a:xfrm>
            <a:off x="3463318" y="1830087"/>
            <a:ext cx="6700624" cy="4477593"/>
          </a:xfrm>
        </p:spPr>
      </p:pic>
      <p:sp>
        <p:nvSpPr>
          <p:cNvPr id="6" name="TextBox 5">
            <a:extLst>
              <a:ext uri="{FF2B5EF4-FFF2-40B4-BE49-F238E27FC236}">
                <a16:creationId xmlns:a16="http://schemas.microsoft.com/office/drawing/2014/main" id="{E61FE7C1-ED99-C949-A45C-EC197A294D81}"/>
              </a:ext>
            </a:extLst>
          </p:cNvPr>
          <p:cNvSpPr txBox="1"/>
          <p:nvPr/>
        </p:nvSpPr>
        <p:spPr>
          <a:xfrm>
            <a:off x="590309" y="2199190"/>
            <a:ext cx="2384385"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An asset that has a higher return expectation will likely carry a higher level of risk</a:t>
            </a:r>
          </a:p>
          <a:p>
            <a:endParaRPr lang="en-US" dirty="0"/>
          </a:p>
          <a:p>
            <a:pPr marL="285750" indent="-285750">
              <a:buFont typeface="Arial" panose="020B0604020202020204" pitchFamily="34" charset="0"/>
              <a:buChar char="•"/>
            </a:pPr>
            <a:r>
              <a:rPr lang="en-US" dirty="0"/>
              <a:t>Understanding how each portfolio component contributes to your overall portfolio risk is an important part of an effective asset allocation mix</a:t>
            </a:r>
          </a:p>
        </p:txBody>
      </p:sp>
    </p:spTree>
    <p:extLst>
      <p:ext uri="{BB962C8B-B14F-4D97-AF65-F5344CB8AC3E}">
        <p14:creationId xmlns:p14="http://schemas.microsoft.com/office/powerpoint/2010/main" val="2256534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38FC-DF76-C545-80B8-7FC87E18F258}"/>
              </a:ext>
            </a:extLst>
          </p:cNvPr>
          <p:cNvSpPr>
            <a:spLocks noGrp="1"/>
          </p:cNvSpPr>
          <p:nvPr>
            <p:ph type="title"/>
          </p:nvPr>
        </p:nvSpPr>
        <p:spPr>
          <a:xfrm>
            <a:off x="838200" y="365125"/>
            <a:ext cx="9984129" cy="1325563"/>
          </a:xfrm>
        </p:spPr>
        <p:txBody>
          <a:bodyPr/>
          <a:lstStyle/>
          <a:p>
            <a:r>
              <a:rPr lang="en-US" dirty="0"/>
              <a:t>Reduce risk by mixing uncorrelated assets</a:t>
            </a:r>
          </a:p>
        </p:txBody>
      </p:sp>
      <p:pic>
        <p:nvPicPr>
          <p:cNvPr id="5" name="Content Placeholder 4">
            <a:extLst>
              <a:ext uri="{FF2B5EF4-FFF2-40B4-BE49-F238E27FC236}">
                <a16:creationId xmlns:a16="http://schemas.microsoft.com/office/drawing/2014/main" id="{D57D4F50-1DE3-FC49-A3F7-C8861DC7AF4E}"/>
              </a:ext>
            </a:extLst>
          </p:cNvPr>
          <p:cNvPicPr>
            <a:picLocks noGrp="1" noChangeAspect="1"/>
          </p:cNvPicPr>
          <p:nvPr>
            <p:ph idx="1"/>
          </p:nvPr>
        </p:nvPicPr>
        <p:blipFill rotWithShape="1">
          <a:blip r:embed="rId2"/>
          <a:srcRect b="6294"/>
          <a:stretch/>
        </p:blipFill>
        <p:spPr>
          <a:xfrm>
            <a:off x="3973478" y="1690688"/>
            <a:ext cx="6848851" cy="4077464"/>
          </a:xfrm>
        </p:spPr>
      </p:pic>
      <p:sp>
        <p:nvSpPr>
          <p:cNvPr id="7" name="TextBox 6">
            <a:extLst>
              <a:ext uri="{FF2B5EF4-FFF2-40B4-BE49-F238E27FC236}">
                <a16:creationId xmlns:a16="http://schemas.microsoft.com/office/drawing/2014/main" id="{14EA2178-9829-424E-8F7A-D50F4BA2AF1F}"/>
              </a:ext>
            </a:extLst>
          </p:cNvPr>
          <p:cNvSpPr txBox="1"/>
          <p:nvPr/>
        </p:nvSpPr>
        <p:spPr>
          <a:xfrm>
            <a:off x="838200" y="2332843"/>
            <a:ext cx="238438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Investing across uncorrelated assets can reduce overall portfolio volatility</a:t>
            </a:r>
          </a:p>
          <a:p>
            <a:endParaRPr lang="en-US" dirty="0"/>
          </a:p>
          <a:p>
            <a:pPr marL="285750" indent="-285750">
              <a:buFont typeface="Arial" panose="020B0604020202020204" pitchFamily="34" charset="0"/>
              <a:buChar char="•"/>
            </a:pPr>
            <a:r>
              <a:rPr lang="en-US" dirty="0"/>
              <a:t>Mixing uncorrelated assets can reduce overall portfolio risk</a:t>
            </a:r>
          </a:p>
          <a:p>
            <a:r>
              <a:rPr lang="en-US" dirty="0"/>
              <a:t> </a:t>
            </a:r>
          </a:p>
        </p:txBody>
      </p:sp>
    </p:spTree>
    <p:extLst>
      <p:ext uri="{BB962C8B-B14F-4D97-AF65-F5344CB8AC3E}">
        <p14:creationId xmlns:p14="http://schemas.microsoft.com/office/powerpoint/2010/main" val="321983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31EF-5C74-144E-9C29-9666298B47EA}"/>
              </a:ext>
            </a:extLst>
          </p:cNvPr>
          <p:cNvSpPr>
            <a:spLocks noGrp="1"/>
          </p:cNvSpPr>
          <p:nvPr>
            <p:ph type="title"/>
          </p:nvPr>
        </p:nvSpPr>
        <p:spPr>
          <a:xfrm>
            <a:off x="1088020" y="365125"/>
            <a:ext cx="10265780" cy="1325563"/>
          </a:xfrm>
        </p:spPr>
        <p:txBody>
          <a:bodyPr>
            <a:normAutofit/>
          </a:bodyPr>
          <a:lstStyle/>
          <a:p>
            <a:r>
              <a:rPr lang="en-US" sz="3200" dirty="0"/>
              <a:t>Asset allocation is complex and sometimes counter-intuitive</a:t>
            </a:r>
          </a:p>
        </p:txBody>
      </p:sp>
      <p:sp>
        <p:nvSpPr>
          <p:cNvPr id="3" name="Content Placeholder 2">
            <a:extLst>
              <a:ext uri="{FF2B5EF4-FFF2-40B4-BE49-F238E27FC236}">
                <a16:creationId xmlns:a16="http://schemas.microsoft.com/office/drawing/2014/main" id="{EF3C58C0-DBE1-5442-BCF1-6787DDD5A1B4}"/>
              </a:ext>
            </a:extLst>
          </p:cNvPr>
          <p:cNvSpPr>
            <a:spLocks noGrp="1"/>
          </p:cNvSpPr>
          <p:nvPr>
            <p:ph idx="1"/>
          </p:nvPr>
        </p:nvSpPr>
        <p:spPr/>
        <p:txBody>
          <a:bodyPr>
            <a:normAutofit fontScale="92500" lnSpcReduction="20000"/>
          </a:bodyPr>
          <a:lstStyle/>
          <a:p>
            <a:pPr marL="0" indent="0">
              <a:buNone/>
            </a:pPr>
            <a:endParaRPr lang="en-US" dirty="0"/>
          </a:p>
          <a:p>
            <a:r>
              <a:rPr lang="en-US" dirty="0"/>
              <a:t>Due to more favorable tax consequences on short-term investments in an IRA account, you might choose to make riskier short-term investments it might make more sense to do these in a IRA account vs. taxable account</a:t>
            </a:r>
          </a:p>
          <a:p>
            <a:r>
              <a:rPr lang="en-US" dirty="0"/>
              <a:t>Because you might intend to hold an index ETF long-term, it might make more sense to hold this investment in a taxable account (even though the purpose might be to save for retirement)</a:t>
            </a:r>
          </a:p>
          <a:p>
            <a:r>
              <a:rPr lang="en-US" dirty="0"/>
              <a:t>The important thing to understand is to understand your overall portfolio “asset allocation” (what percentage of your total portfolio is allocated to </a:t>
            </a:r>
            <a:r>
              <a:rPr lang="en-US" i="1" dirty="0"/>
              <a:t>risky</a:t>
            </a:r>
            <a:r>
              <a:rPr lang="en-US" dirty="0"/>
              <a:t> assets vs. </a:t>
            </a:r>
            <a:r>
              <a:rPr lang="en-US" i="1" dirty="0"/>
              <a:t>safety</a:t>
            </a:r>
            <a:r>
              <a:rPr lang="en-US" dirty="0"/>
              <a:t> assets) </a:t>
            </a:r>
          </a:p>
          <a:p>
            <a:r>
              <a:rPr lang="en-US" dirty="0"/>
              <a:t>The main focus should be to diversify your account according to your personal risk tolerance</a:t>
            </a:r>
          </a:p>
          <a:p>
            <a:pPr marL="0" indent="0">
              <a:buNone/>
            </a:pPr>
            <a:endParaRPr lang="en-US" dirty="0"/>
          </a:p>
          <a:p>
            <a:endParaRPr lang="en-US" dirty="0"/>
          </a:p>
        </p:txBody>
      </p:sp>
    </p:spTree>
    <p:extLst>
      <p:ext uri="{BB962C8B-B14F-4D97-AF65-F5344CB8AC3E}">
        <p14:creationId xmlns:p14="http://schemas.microsoft.com/office/powerpoint/2010/main" val="2885123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3ECD-C883-E04F-B339-A25548356810}"/>
              </a:ext>
            </a:extLst>
          </p:cNvPr>
          <p:cNvSpPr>
            <a:spLocks noGrp="1"/>
          </p:cNvSpPr>
          <p:nvPr>
            <p:ph type="title"/>
          </p:nvPr>
        </p:nvSpPr>
        <p:spPr/>
        <p:txBody>
          <a:bodyPr/>
          <a:lstStyle/>
          <a:p>
            <a:pPr algn="ctr"/>
            <a:r>
              <a:rPr lang="en-US" dirty="0"/>
              <a:t>Diversifying Risk Assets - Investment Pyramid</a:t>
            </a:r>
          </a:p>
        </p:txBody>
      </p:sp>
      <p:pic>
        <p:nvPicPr>
          <p:cNvPr id="13" name="Content Placeholder 12">
            <a:extLst>
              <a:ext uri="{FF2B5EF4-FFF2-40B4-BE49-F238E27FC236}">
                <a16:creationId xmlns:a16="http://schemas.microsoft.com/office/drawing/2014/main" id="{D88C5232-194C-084F-BA86-2EB3B2B5E341}"/>
              </a:ext>
            </a:extLst>
          </p:cNvPr>
          <p:cNvPicPr>
            <a:picLocks noGrp="1" noChangeAspect="1"/>
          </p:cNvPicPr>
          <p:nvPr>
            <p:ph idx="1"/>
          </p:nvPr>
        </p:nvPicPr>
        <p:blipFill rotWithShape="1">
          <a:blip r:embed="rId2"/>
          <a:srcRect t="2968"/>
          <a:stretch/>
        </p:blipFill>
        <p:spPr>
          <a:xfrm>
            <a:off x="6701742" y="2124347"/>
            <a:ext cx="5281797" cy="4105334"/>
          </a:xfrm>
        </p:spPr>
      </p:pic>
      <p:pic>
        <p:nvPicPr>
          <p:cNvPr id="15" name="Picture 14">
            <a:extLst>
              <a:ext uri="{FF2B5EF4-FFF2-40B4-BE49-F238E27FC236}">
                <a16:creationId xmlns:a16="http://schemas.microsoft.com/office/drawing/2014/main" id="{EC763030-B413-FC48-AF58-46AE5F4FE777}"/>
              </a:ext>
            </a:extLst>
          </p:cNvPr>
          <p:cNvPicPr>
            <a:picLocks noChangeAspect="1"/>
          </p:cNvPicPr>
          <p:nvPr/>
        </p:nvPicPr>
        <p:blipFill>
          <a:blip r:embed="rId3"/>
          <a:stretch>
            <a:fillRect/>
          </a:stretch>
        </p:blipFill>
        <p:spPr>
          <a:xfrm>
            <a:off x="208460" y="2124346"/>
            <a:ext cx="6290914" cy="4091928"/>
          </a:xfrm>
          <a:prstGeom prst="rect">
            <a:avLst/>
          </a:prstGeom>
        </p:spPr>
      </p:pic>
      <p:sp>
        <p:nvSpPr>
          <p:cNvPr id="16" name="TextBox 15">
            <a:extLst>
              <a:ext uri="{FF2B5EF4-FFF2-40B4-BE49-F238E27FC236}">
                <a16:creationId xmlns:a16="http://schemas.microsoft.com/office/drawing/2014/main" id="{D64863E8-8484-4648-A2E9-26C64162D3DF}"/>
              </a:ext>
            </a:extLst>
          </p:cNvPr>
          <p:cNvSpPr txBox="1"/>
          <p:nvPr/>
        </p:nvSpPr>
        <p:spPr>
          <a:xfrm>
            <a:off x="1012785" y="6389225"/>
            <a:ext cx="10515600" cy="369332"/>
          </a:xfrm>
          <a:prstGeom prst="rect">
            <a:avLst/>
          </a:prstGeom>
          <a:noFill/>
        </p:spPr>
        <p:txBody>
          <a:bodyPr wrap="square" rtlCol="0">
            <a:spAutoFit/>
          </a:bodyPr>
          <a:lstStyle/>
          <a:p>
            <a:r>
              <a:rPr lang="en-US" dirty="0"/>
              <a:t>To manage risk effectively invest heavily in secure assets and limit percentage of riskiest assets in portfolio</a:t>
            </a:r>
          </a:p>
        </p:txBody>
      </p:sp>
    </p:spTree>
    <p:extLst>
      <p:ext uri="{BB962C8B-B14F-4D97-AF65-F5344CB8AC3E}">
        <p14:creationId xmlns:p14="http://schemas.microsoft.com/office/powerpoint/2010/main" val="2765456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DFAA-58A0-3A43-A73A-39E3C9A7FB84}"/>
              </a:ext>
            </a:extLst>
          </p:cNvPr>
          <p:cNvSpPr>
            <a:spLocks noGrp="1"/>
          </p:cNvSpPr>
          <p:nvPr>
            <p:ph type="title"/>
          </p:nvPr>
        </p:nvSpPr>
        <p:spPr/>
        <p:txBody>
          <a:bodyPr>
            <a:normAutofit/>
          </a:bodyPr>
          <a:lstStyle/>
          <a:p>
            <a:pPr algn="ctr"/>
            <a:r>
              <a:rPr lang="en-US" dirty="0"/>
              <a:t>Dollar Cost Averaging: </a:t>
            </a:r>
            <a:br>
              <a:rPr lang="en-US" dirty="0"/>
            </a:br>
            <a:r>
              <a:rPr lang="en-US" dirty="0"/>
              <a:t>An important strategy to consider</a:t>
            </a:r>
          </a:p>
        </p:txBody>
      </p:sp>
      <p:pic>
        <p:nvPicPr>
          <p:cNvPr id="5" name="Content Placeholder 4">
            <a:extLst>
              <a:ext uri="{FF2B5EF4-FFF2-40B4-BE49-F238E27FC236}">
                <a16:creationId xmlns:a16="http://schemas.microsoft.com/office/drawing/2014/main" id="{49D43320-92CA-9F4B-ACBF-144AFD3FB2D6}"/>
              </a:ext>
            </a:extLst>
          </p:cNvPr>
          <p:cNvPicPr>
            <a:picLocks noGrp="1" noChangeAspect="1"/>
          </p:cNvPicPr>
          <p:nvPr>
            <p:ph idx="1"/>
          </p:nvPr>
        </p:nvPicPr>
        <p:blipFill>
          <a:blip r:embed="rId2"/>
          <a:stretch>
            <a:fillRect/>
          </a:stretch>
        </p:blipFill>
        <p:spPr>
          <a:xfrm>
            <a:off x="5560280" y="1825625"/>
            <a:ext cx="4705891" cy="4351338"/>
          </a:xfrm>
        </p:spPr>
      </p:pic>
      <p:sp>
        <p:nvSpPr>
          <p:cNvPr id="6" name="TextBox 5">
            <a:extLst>
              <a:ext uri="{FF2B5EF4-FFF2-40B4-BE49-F238E27FC236}">
                <a16:creationId xmlns:a16="http://schemas.microsoft.com/office/drawing/2014/main" id="{F8699C2A-9245-1F44-8A97-6154D168C070}"/>
              </a:ext>
            </a:extLst>
          </p:cNvPr>
          <p:cNvSpPr txBox="1"/>
          <p:nvPr/>
        </p:nvSpPr>
        <p:spPr>
          <a:xfrm>
            <a:off x="601884" y="2154634"/>
            <a:ext cx="3703898" cy="3693319"/>
          </a:xfrm>
          <a:prstGeom prst="rect">
            <a:avLst/>
          </a:prstGeom>
          <a:noFill/>
        </p:spPr>
        <p:txBody>
          <a:bodyPr wrap="square" rtlCol="0">
            <a:spAutoFit/>
          </a:bodyPr>
          <a:lstStyle/>
          <a:p>
            <a:pPr marL="285750" indent="-285750">
              <a:buFont typeface="Arial" panose="020B0604020202020204" pitchFamily="34" charset="0"/>
              <a:buChar char="•"/>
            </a:pPr>
            <a:r>
              <a:rPr lang="en-US" dirty="0"/>
              <a:t>We can’t predict the day-to-day prices in the market</a:t>
            </a:r>
          </a:p>
          <a:p>
            <a:endParaRPr lang="en-US" dirty="0"/>
          </a:p>
          <a:p>
            <a:pPr marL="285750" indent="-285750">
              <a:buFont typeface="Arial" panose="020B0604020202020204" pitchFamily="34" charset="0"/>
              <a:buChar char="•"/>
            </a:pPr>
            <a:r>
              <a:rPr lang="en-US" dirty="0"/>
              <a:t>Dollar cost averaging helps you to take control of your investment contributions without worrying about daily price fluctuations</a:t>
            </a:r>
          </a:p>
          <a:p>
            <a:endParaRPr lang="en-US" dirty="0"/>
          </a:p>
          <a:p>
            <a:pPr marL="285750" indent="-285750">
              <a:buFont typeface="Arial" panose="020B0604020202020204" pitchFamily="34" charset="0"/>
              <a:buChar char="•"/>
            </a:pPr>
            <a:r>
              <a:rPr lang="en-US" dirty="0"/>
              <a:t>Having a disciplined approach and making regularly scheduled contributions will help you reach your investment goals (monthly or per paycheck)</a:t>
            </a:r>
          </a:p>
        </p:txBody>
      </p:sp>
    </p:spTree>
    <p:extLst>
      <p:ext uri="{BB962C8B-B14F-4D97-AF65-F5344CB8AC3E}">
        <p14:creationId xmlns:p14="http://schemas.microsoft.com/office/powerpoint/2010/main" val="2500385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26A6-57C6-0B43-81E0-773B16267F1E}"/>
              </a:ext>
            </a:extLst>
          </p:cNvPr>
          <p:cNvSpPr>
            <a:spLocks noGrp="1"/>
          </p:cNvSpPr>
          <p:nvPr>
            <p:ph type="title"/>
          </p:nvPr>
        </p:nvSpPr>
        <p:spPr>
          <a:xfrm>
            <a:off x="838200" y="365126"/>
            <a:ext cx="10515600" cy="997214"/>
          </a:xfrm>
        </p:spPr>
        <p:txBody>
          <a:bodyPr>
            <a:normAutofit fontScale="90000"/>
          </a:bodyPr>
          <a:lstStyle/>
          <a:p>
            <a:pPr algn="ctr"/>
            <a:r>
              <a:rPr lang="en-US" dirty="0"/>
              <a:t>Asset Allocation Examples Based on Risk Tolerance</a:t>
            </a:r>
          </a:p>
        </p:txBody>
      </p:sp>
      <p:sp>
        <p:nvSpPr>
          <p:cNvPr id="6" name="TextBox 5">
            <a:extLst>
              <a:ext uri="{FF2B5EF4-FFF2-40B4-BE49-F238E27FC236}">
                <a16:creationId xmlns:a16="http://schemas.microsoft.com/office/drawing/2014/main" id="{3599F100-CDBA-374E-A1F8-FA60D6E062AE}"/>
              </a:ext>
            </a:extLst>
          </p:cNvPr>
          <p:cNvSpPr txBox="1"/>
          <p:nvPr/>
        </p:nvSpPr>
        <p:spPr>
          <a:xfrm>
            <a:off x="462986" y="2141316"/>
            <a:ext cx="3935394" cy="3693319"/>
          </a:xfrm>
          <a:prstGeom prst="rect">
            <a:avLst/>
          </a:prstGeom>
          <a:noFill/>
        </p:spPr>
        <p:txBody>
          <a:bodyPr wrap="square" rtlCol="0">
            <a:spAutoFit/>
          </a:bodyPr>
          <a:lstStyle/>
          <a:p>
            <a:pPr marL="285750" indent="-285750">
              <a:buFont typeface="Arial" panose="020B0604020202020204" pitchFamily="34" charset="0"/>
              <a:buChar char="•"/>
            </a:pPr>
            <a:r>
              <a:rPr lang="en-US" dirty="0"/>
              <a:t>Keep a balanced approach to your overall portfolio</a:t>
            </a:r>
          </a:p>
          <a:p>
            <a:pPr marL="285750" indent="-285750">
              <a:buFont typeface="Arial" panose="020B0604020202020204" pitchFamily="34" charset="0"/>
              <a:buChar char="•"/>
            </a:pPr>
            <a:r>
              <a:rPr lang="en-US" dirty="0"/>
              <a:t>Your risk tolerance and time until retirement might affect your overall asset allocation</a:t>
            </a:r>
          </a:p>
          <a:p>
            <a:pPr marL="285750" indent="-285750">
              <a:buFont typeface="Arial" panose="020B0604020202020204" pitchFamily="34" charset="0"/>
              <a:buChar char="•"/>
            </a:pPr>
            <a:r>
              <a:rPr lang="en-US" dirty="0"/>
              <a:t>Keep in mind how investments are treated for tax purposes within various investment accounts (IRA, 401k, taxable brokerage account, etc.)</a:t>
            </a:r>
          </a:p>
          <a:p>
            <a:pPr marL="285750" indent="-285750">
              <a:buFont typeface="Arial" panose="020B0604020202020204" pitchFamily="34" charset="0"/>
              <a:buChar char="•"/>
            </a:pPr>
            <a:r>
              <a:rPr lang="en-US" dirty="0"/>
              <a:t>Tax treatment might affect which account you choose to hold which assets</a:t>
            </a:r>
          </a:p>
        </p:txBody>
      </p:sp>
      <p:pic>
        <p:nvPicPr>
          <p:cNvPr id="10" name="Content Placeholder 9">
            <a:extLst>
              <a:ext uri="{FF2B5EF4-FFF2-40B4-BE49-F238E27FC236}">
                <a16:creationId xmlns:a16="http://schemas.microsoft.com/office/drawing/2014/main" id="{14FCBAAC-FA10-6F41-8FBF-6D859C89CB80}"/>
              </a:ext>
            </a:extLst>
          </p:cNvPr>
          <p:cNvPicPr>
            <a:picLocks noGrp="1" noChangeAspect="1"/>
          </p:cNvPicPr>
          <p:nvPr>
            <p:ph idx="1"/>
          </p:nvPr>
        </p:nvPicPr>
        <p:blipFill>
          <a:blip r:embed="rId2"/>
          <a:stretch>
            <a:fillRect/>
          </a:stretch>
        </p:blipFill>
        <p:spPr>
          <a:xfrm>
            <a:off x="5726855" y="1362339"/>
            <a:ext cx="5292243" cy="5130536"/>
          </a:xfrm>
        </p:spPr>
      </p:pic>
    </p:spTree>
    <p:extLst>
      <p:ext uri="{BB962C8B-B14F-4D97-AF65-F5344CB8AC3E}">
        <p14:creationId xmlns:p14="http://schemas.microsoft.com/office/powerpoint/2010/main" val="3242068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BF0-9512-5147-AFF3-8F4113E06BC4}"/>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E18FC676-9F86-9444-B031-A7384006F327}"/>
              </a:ext>
            </a:extLst>
          </p:cNvPr>
          <p:cNvSpPr>
            <a:spLocks noGrp="1"/>
          </p:cNvSpPr>
          <p:nvPr>
            <p:ph idx="1"/>
          </p:nvPr>
        </p:nvSpPr>
        <p:spPr>
          <a:xfrm>
            <a:off x="838200" y="1825625"/>
            <a:ext cx="10377668" cy="4351338"/>
          </a:xfrm>
        </p:spPr>
        <p:txBody>
          <a:bodyPr>
            <a:normAutofit fontScale="92500" lnSpcReduction="10000"/>
          </a:bodyPr>
          <a:lstStyle/>
          <a:p>
            <a:pPr marL="514350" indent="-514350">
              <a:buFont typeface="+mj-lt"/>
              <a:buAutoNum type="arabicPeriod"/>
            </a:pPr>
            <a:r>
              <a:rPr lang="en-US" dirty="0"/>
              <a:t>Understand your risk tolerance as it will drive your asset allocation decisions</a:t>
            </a:r>
          </a:p>
          <a:p>
            <a:pPr lvl="1"/>
            <a:r>
              <a:rPr lang="en-US" dirty="0"/>
              <a:t>If you understand your risk tolerance you may actually enhance your portfolio returns (you will understand how to accommodate risk into your portfolio without being afraid of risk altogether)</a:t>
            </a:r>
          </a:p>
          <a:p>
            <a:pPr marL="514350" indent="-514350">
              <a:buFont typeface="+mj-lt"/>
              <a:buAutoNum type="arabicPeriod"/>
            </a:pPr>
            <a:r>
              <a:rPr lang="en-US" dirty="0"/>
              <a:t>Understand the advantages of investing in various types of retirement accounts (401k vs. IRA vs. ROTH IRA, vs. taxable brokerage accounts) as these can also enhance your returns</a:t>
            </a:r>
          </a:p>
          <a:p>
            <a:pPr marL="514350" indent="-514350">
              <a:buFont typeface="+mj-lt"/>
              <a:buAutoNum type="arabicPeriod"/>
            </a:pPr>
            <a:r>
              <a:rPr lang="en-US" dirty="0"/>
              <a:t>Understanding the difficulty in consistently “beating the markets” can help us become more prudent investors</a:t>
            </a:r>
          </a:p>
          <a:p>
            <a:pPr marL="514350" indent="-514350">
              <a:buFont typeface="+mj-lt"/>
              <a:buAutoNum type="arabicPeriod"/>
            </a:pPr>
            <a:r>
              <a:rPr lang="en-US" dirty="0"/>
              <a:t>(</a:t>
            </a:r>
            <a:r>
              <a:rPr lang="en-US" strike="sngStrike" dirty="0"/>
              <a:t>We can get rich quick by investing in the stock market</a:t>
            </a:r>
            <a:r>
              <a:rPr lang="en-US" dirty="0"/>
              <a:t>) </a:t>
            </a:r>
          </a:p>
          <a:p>
            <a:pPr lvl="1"/>
            <a:r>
              <a:rPr lang="en-US" dirty="0"/>
              <a:t>By adopting a long-term disciplined investment strategy we will be more successful</a:t>
            </a:r>
          </a:p>
        </p:txBody>
      </p:sp>
    </p:spTree>
    <p:extLst>
      <p:ext uri="{BB962C8B-B14F-4D97-AF65-F5344CB8AC3E}">
        <p14:creationId xmlns:p14="http://schemas.microsoft.com/office/powerpoint/2010/main" val="240290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EA7A-A18A-7D42-AE78-6FCA1D60788B}"/>
              </a:ext>
            </a:extLst>
          </p:cNvPr>
          <p:cNvSpPr>
            <a:spLocks noGrp="1"/>
          </p:cNvSpPr>
          <p:nvPr>
            <p:ph type="title"/>
          </p:nvPr>
        </p:nvSpPr>
        <p:spPr>
          <a:xfrm>
            <a:off x="838200" y="175487"/>
            <a:ext cx="10515600" cy="1039855"/>
          </a:xfrm>
        </p:spPr>
        <p:txBody>
          <a:bodyPr/>
          <a:lstStyle/>
          <a:p>
            <a:pPr algn="ctr"/>
            <a:r>
              <a:rPr lang="en-US" dirty="0"/>
              <a:t>I’ve paid off my debt. Now what?</a:t>
            </a:r>
          </a:p>
        </p:txBody>
      </p:sp>
      <p:pic>
        <p:nvPicPr>
          <p:cNvPr id="5" name="Content Placeholder 4">
            <a:extLst>
              <a:ext uri="{FF2B5EF4-FFF2-40B4-BE49-F238E27FC236}">
                <a16:creationId xmlns:a16="http://schemas.microsoft.com/office/drawing/2014/main" id="{554B836F-D5AD-CE40-BBCE-29351930CD58}"/>
              </a:ext>
            </a:extLst>
          </p:cNvPr>
          <p:cNvPicPr>
            <a:picLocks noGrp="1" noChangeAspect="1"/>
          </p:cNvPicPr>
          <p:nvPr>
            <p:ph idx="1"/>
          </p:nvPr>
        </p:nvPicPr>
        <p:blipFill>
          <a:blip r:embed="rId2"/>
          <a:stretch>
            <a:fillRect/>
          </a:stretch>
        </p:blipFill>
        <p:spPr>
          <a:xfrm>
            <a:off x="5342979" y="1690688"/>
            <a:ext cx="5746738" cy="4351338"/>
          </a:xfrm>
        </p:spPr>
      </p:pic>
      <p:sp>
        <p:nvSpPr>
          <p:cNvPr id="6" name="TextBox 5">
            <a:extLst>
              <a:ext uri="{FF2B5EF4-FFF2-40B4-BE49-F238E27FC236}">
                <a16:creationId xmlns:a16="http://schemas.microsoft.com/office/drawing/2014/main" id="{4A4BA528-A732-1544-B685-7EBBBB29C1F7}"/>
              </a:ext>
            </a:extLst>
          </p:cNvPr>
          <p:cNvSpPr txBox="1"/>
          <p:nvPr/>
        </p:nvSpPr>
        <p:spPr>
          <a:xfrm>
            <a:off x="276954" y="1327201"/>
            <a:ext cx="4885355"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Assuming you have taken the prudent first step and paid off your loan balances, the next step is to decide on whether you will be an “active” or “passive” investor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active investor selects a portfolio of individual investments or hires a fund manager to do this on their behalf</a:t>
            </a:r>
          </a:p>
          <a:p>
            <a:endParaRPr lang="en-US" dirty="0"/>
          </a:p>
          <a:p>
            <a:pPr marL="285750" indent="-285750">
              <a:buFont typeface="Arial" panose="020B0604020202020204" pitchFamily="34" charset="0"/>
              <a:buChar char="•"/>
            </a:pPr>
            <a:r>
              <a:rPr lang="en-US" dirty="0"/>
              <a:t>One example of a quality company is Berkshire Hathaway. Since 1965, Berkshire shares have seen an average annual return of 20.0% compared to the S&amp;P 500's 10.2% gain </a:t>
            </a:r>
          </a:p>
          <a:p>
            <a:endParaRPr lang="en-US" dirty="0"/>
          </a:p>
          <a:p>
            <a:r>
              <a:rPr lang="en-US" dirty="0"/>
              <a:t>Source: Yahoo Finance</a:t>
            </a:r>
          </a:p>
          <a:p>
            <a:r>
              <a:rPr lang="en-US" dirty="0"/>
              <a:t>https://</a:t>
            </a:r>
            <a:r>
              <a:rPr lang="en-US" dirty="0" err="1"/>
              <a:t>finance.yahoo.com</a:t>
            </a:r>
            <a:r>
              <a:rPr lang="en-US" dirty="0"/>
              <a:t>/news/the-truth-about-warren-buffetts-investment-track-record-morning-brief-113829049.html</a:t>
            </a:r>
          </a:p>
        </p:txBody>
      </p:sp>
    </p:spTree>
    <p:extLst>
      <p:ext uri="{BB962C8B-B14F-4D97-AF65-F5344CB8AC3E}">
        <p14:creationId xmlns:p14="http://schemas.microsoft.com/office/powerpoint/2010/main" val="272273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2649-0DD6-1B46-811E-9D3211042AEE}"/>
              </a:ext>
            </a:extLst>
          </p:cNvPr>
          <p:cNvSpPr>
            <a:spLocks noGrp="1"/>
          </p:cNvSpPr>
          <p:nvPr>
            <p:ph type="title"/>
          </p:nvPr>
        </p:nvSpPr>
        <p:spPr>
          <a:xfrm>
            <a:off x="1099595" y="411423"/>
            <a:ext cx="10254205" cy="1325563"/>
          </a:xfrm>
        </p:spPr>
        <p:txBody>
          <a:bodyPr>
            <a:normAutofit/>
          </a:bodyPr>
          <a:lstStyle/>
          <a:p>
            <a:r>
              <a:rPr lang="en-US" sz="4200" b="1" dirty="0"/>
              <a:t>Active vs. passive – why does this matter?</a:t>
            </a:r>
            <a:endParaRPr lang="en-US" sz="4200" dirty="0"/>
          </a:p>
        </p:txBody>
      </p:sp>
      <p:sp>
        <p:nvSpPr>
          <p:cNvPr id="3" name="Content Placeholder 2">
            <a:extLst>
              <a:ext uri="{FF2B5EF4-FFF2-40B4-BE49-F238E27FC236}">
                <a16:creationId xmlns:a16="http://schemas.microsoft.com/office/drawing/2014/main" id="{A594809E-8A60-2240-BEE4-9DAD66E9BBF3}"/>
              </a:ext>
            </a:extLst>
          </p:cNvPr>
          <p:cNvSpPr>
            <a:spLocks noGrp="1"/>
          </p:cNvSpPr>
          <p:nvPr>
            <p:ph idx="1"/>
          </p:nvPr>
        </p:nvSpPr>
        <p:spPr/>
        <p:txBody>
          <a:bodyPr>
            <a:normAutofit/>
          </a:bodyPr>
          <a:lstStyle/>
          <a:p>
            <a:r>
              <a:rPr lang="en-US" dirty="0"/>
              <a:t>The premise of active management is essentially that with enough skill, it's easy to consistently outperform the market, or the benchmark. But is this possible?</a:t>
            </a:r>
          </a:p>
          <a:p>
            <a:r>
              <a:rPr lang="en-US" dirty="0"/>
              <a:t>The impact of the debate informs decisions about whether to invest in an actively managed mutual fund or an index-based mutual fund or exchange traded fund (ETF)</a:t>
            </a:r>
          </a:p>
          <a:p>
            <a:r>
              <a:rPr lang="en-US" dirty="0"/>
              <a:t>If it is not possible to consistently beat the markets then this changes the strategy to optimization rather than outperformance</a:t>
            </a:r>
          </a:p>
          <a:p>
            <a:r>
              <a:rPr lang="en-US" dirty="0"/>
              <a:t>A major benchmark index is called the S&amp;P 500</a:t>
            </a:r>
          </a:p>
        </p:txBody>
      </p:sp>
    </p:spTree>
    <p:extLst>
      <p:ext uri="{BB962C8B-B14F-4D97-AF65-F5344CB8AC3E}">
        <p14:creationId xmlns:p14="http://schemas.microsoft.com/office/powerpoint/2010/main" val="383707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4F41-F81A-7449-9A31-AB1DD48F11E1}"/>
              </a:ext>
            </a:extLst>
          </p:cNvPr>
          <p:cNvSpPr>
            <a:spLocks noGrp="1"/>
          </p:cNvSpPr>
          <p:nvPr>
            <p:ph type="title"/>
          </p:nvPr>
        </p:nvSpPr>
        <p:spPr/>
        <p:txBody>
          <a:bodyPr/>
          <a:lstStyle/>
          <a:p>
            <a:pPr algn="ctr"/>
            <a:r>
              <a:rPr lang="en-US" dirty="0"/>
              <a:t>What’s in Berkshire Hathaway’s Portfolio?</a:t>
            </a:r>
          </a:p>
        </p:txBody>
      </p:sp>
      <p:pic>
        <p:nvPicPr>
          <p:cNvPr id="5" name="Content Placeholder 4">
            <a:extLst>
              <a:ext uri="{FF2B5EF4-FFF2-40B4-BE49-F238E27FC236}">
                <a16:creationId xmlns:a16="http://schemas.microsoft.com/office/drawing/2014/main" id="{5F06D3CB-C000-BF4E-B7B7-F6D3185B650F}"/>
              </a:ext>
            </a:extLst>
          </p:cNvPr>
          <p:cNvPicPr>
            <a:picLocks noGrp="1" noChangeAspect="1"/>
          </p:cNvPicPr>
          <p:nvPr>
            <p:ph idx="1"/>
          </p:nvPr>
        </p:nvPicPr>
        <p:blipFill>
          <a:blip r:embed="rId2"/>
          <a:stretch>
            <a:fillRect/>
          </a:stretch>
        </p:blipFill>
        <p:spPr>
          <a:xfrm>
            <a:off x="3426106" y="1690688"/>
            <a:ext cx="7338350" cy="4930293"/>
          </a:xfrm>
        </p:spPr>
      </p:pic>
      <p:sp>
        <p:nvSpPr>
          <p:cNvPr id="6" name="TextBox 5">
            <a:extLst>
              <a:ext uri="{FF2B5EF4-FFF2-40B4-BE49-F238E27FC236}">
                <a16:creationId xmlns:a16="http://schemas.microsoft.com/office/drawing/2014/main" id="{CE4C7CB2-D545-6C43-9703-0698942C8AB4}"/>
              </a:ext>
            </a:extLst>
          </p:cNvPr>
          <p:cNvSpPr txBox="1"/>
          <p:nvPr/>
        </p:nvSpPr>
        <p:spPr>
          <a:xfrm>
            <a:off x="625033" y="2291787"/>
            <a:ext cx="197927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Berkshire Hathaway’s Public Stock Holdings</a:t>
            </a:r>
          </a:p>
          <a:p>
            <a:pPr marL="285750" indent="-285750">
              <a:buFont typeface="Arial" panose="020B0604020202020204" pitchFamily="34" charset="0"/>
              <a:buChar char="•"/>
            </a:pPr>
            <a:r>
              <a:rPr lang="en-US" dirty="0"/>
              <a:t>Because these companies trade on major stock exchanges an investor could easily replicate this portfolio </a:t>
            </a:r>
          </a:p>
        </p:txBody>
      </p:sp>
    </p:spTree>
    <p:extLst>
      <p:ext uri="{BB962C8B-B14F-4D97-AF65-F5344CB8AC3E}">
        <p14:creationId xmlns:p14="http://schemas.microsoft.com/office/powerpoint/2010/main" val="63905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4F41-F81A-7449-9A31-AB1DD48F11E1}"/>
              </a:ext>
            </a:extLst>
          </p:cNvPr>
          <p:cNvSpPr>
            <a:spLocks noGrp="1"/>
          </p:cNvSpPr>
          <p:nvPr>
            <p:ph type="title"/>
          </p:nvPr>
        </p:nvSpPr>
        <p:spPr/>
        <p:txBody>
          <a:bodyPr/>
          <a:lstStyle/>
          <a:p>
            <a:pPr algn="ctr"/>
            <a:r>
              <a:rPr lang="en-US" dirty="0"/>
              <a:t>Berkshire Hathaway’s Operating Portfolio</a:t>
            </a:r>
          </a:p>
        </p:txBody>
      </p:sp>
      <p:sp>
        <p:nvSpPr>
          <p:cNvPr id="4" name="Content Placeholder 3">
            <a:extLst>
              <a:ext uri="{FF2B5EF4-FFF2-40B4-BE49-F238E27FC236}">
                <a16:creationId xmlns:a16="http://schemas.microsoft.com/office/drawing/2014/main" id="{436EABF2-8ED7-E247-A1CC-539A69D00336}"/>
              </a:ext>
            </a:extLst>
          </p:cNvPr>
          <p:cNvSpPr>
            <a:spLocks noGrp="1"/>
          </p:cNvSpPr>
          <p:nvPr>
            <p:ph idx="1"/>
          </p:nvPr>
        </p:nvSpPr>
        <p:spPr/>
        <p:txBody>
          <a:bodyPr>
            <a:normAutofit/>
          </a:bodyPr>
          <a:lstStyle/>
          <a:p>
            <a:r>
              <a:rPr lang="en-US" dirty="0"/>
              <a:t>In addition to these publicly traded companies, Berkshire Hathaway also wholly owns </a:t>
            </a:r>
            <a:r>
              <a:rPr lang="en-US" b="1" dirty="0"/>
              <a:t>GEICO, Duracell, Dairy Queen, BNSF, Lubrizol, Fruit of the Loom, Helzberg Diamonds, Long &amp; Foster, </a:t>
            </a:r>
            <a:r>
              <a:rPr lang="en-US" b="1" dirty="0" err="1"/>
              <a:t>FlightSafety</a:t>
            </a:r>
            <a:r>
              <a:rPr lang="en-US" b="1" dirty="0"/>
              <a:t> International, Shaw Industries, Pampered Chef, Forest River, and NetJets</a:t>
            </a:r>
            <a:r>
              <a:rPr lang="en-US" dirty="0"/>
              <a:t>, and a significant share of </a:t>
            </a:r>
            <a:r>
              <a:rPr lang="en-US" b="1" dirty="0"/>
              <a:t>Pilot Flying J</a:t>
            </a:r>
          </a:p>
        </p:txBody>
      </p:sp>
    </p:spTree>
    <p:extLst>
      <p:ext uri="{BB962C8B-B14F-4D97-AF65-F5344CB8AC3E}">
        <p14:creationId xmlns:p14="http://schemas.microsoft.com/office/powerpoint/2010/main" val="1757527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4F41-F81A-7449-9A31-AB1DD48F11E1}"/>
              </a:ext>
            </a:extLst>
          </p:cNvPr>
          <p:cNvSpPr>
            <a:spLocks noGrp="1"/>
          </p:cNvSpPr>
          <p:nvPr>
            <p:ph type="title"/>
          </p:nvPr>
        </p:nvSpPr>
        <p:spPr/>
        <p:txBody>
          <a:bodyPr/>
          <a:lstStyle/>
          <a:p>
            <a:r>
              <a:rPr lang="en-US" dirty="0"/>
              <a:t>Berkshire Hathaway Operating Businesses</a:t>
            </a:r>
          </a:p>
        </p:txBody>
      </p:sp>
      <p:sp>
        <p:nvSpPr>
          <p:cNvPr id="4" name="Content Placeholder 3">
            <a:extLst>
              <a:ext uri="{FF2B5EF4-FFF2-40B4-BE49-F238E27FC236}">
                <a16:creationId xmlns:a16="http://schemas.microsoft.com/office/drawing/2014/main" id="{436EABF2-8ED7-E247-A1CC-539A69D00336}"/>
              </a:ext>
            </a:extLst>
          </p:cNvPr>
          <p:cNvSpPr>
            <a:spLocks noGrp="1"/>
          </p:cNvSpPr>
          <p:nvPr>
            <p:ph idx="1"/>
          </p:nvPr>
        </p:nvSpPr>
        <p:spPr/>
        <p:txBody>
          <a:bodyPr>
            <a:normAutofit fontScale="77500" lnSpcReduction="20000"/>
          </a:bodyPr>
          <a:lstStyle/>
          <a:p>
            <a:r>
              <a:rPr lang="en-US" dirty="0"/>
              <a:t>Many companies in Berkshire Hathaway’s portfolio are called “operating businesses”. These businesses are “privately-held subsidiaries” of the parent company (Berkshire) and are therefore “company-controlled private equity” investments</a:t>
            </a:r>
          </a:p>
          <a:p>
            <a:r>
              <a:rPr lang="en-US" dirty="0"/>
              <a:t>Private Equity investments are similar in their ownership structure (i.e. owners control “shares” in the entity), but they have distinct characteristics versus “Public” companies</a:t>
            </a:r>
          </a:p>
          <a:p>
            <a:pPr lvl="1"/>
            <a:r>
              <a:rPr lang="en-US" dirty="0"/>
              <a:t>Because of lack of public oversight (SEC only oversees “listed” companies), private companies are much less transparent in their business operations </a:t>
            </a:r>
          </a:p>
          <a:p>
            <a:pPr lvl="1"/>
            <a:r>
              <a:rPr lang="en-US" dirty="0"/>
              <a:t>Because private companies do not have to answer to public shareholders they can take a longer-term view on business strategy (versus public companies that have to answer to investors every quarter)</a:t>
            </a:r>
          </a:p>
          <a:p>
            <a:pPr lvl="1"/>
            <a:r>
              <a:rPr lang="en-US" dirty="0"/>
              <a:t>Because private companies operate with far less public reporting it can be more difficult to analyze the value of the company (although if we stick with fundamentals it is essentially the same, DCF, etc.) </a:t>
            </a:r>
          </a:p>
          <a:p>
            <a:pPr lvl="1"/>
            <a:r>
              <a:rPr lang="en-US" dirty="0"/>
              <a:t>It is much more time consuming to sell shares in a private company as there is no active market versus public shares which can be traded daily on an exchange (similar to real estate market where a transaction could take months to close) </a:t>
            </a:r>
          </a:p>
        </p:txBody>
      </p:sp>
    </p:spTree>
    <p:extLst>
      <p:ext uri="{BB962C8B-B14F-4D97-AF65-F5344CB8AC3E}">
        <p14:creationId xmlns:p14="http://schemas.microsoft.com/office/powerpoint/2010/main" val="2216631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1657</TotalTime>
  <Words>3323</Words>
  <Application>Microsoft Macintosh PowerPoint</Application>
  <PresentationFormat>Widescreen</PresentationFormat>
  <Paragraphs>292</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Practical Investing Tips for  Young Professionals</vt:lpstr>
      <vt:lpstr>I have some money to invest.  What should I buy? </vt:lpstr>
      <vt:lpstr>First...Pay off credit card balances!!!</vt:lpstr>
      <vt:lpstr>Let’s assume you have an unpaid credit card balance of $7,000 @ 12%, 15%, 18% interest</vt:lpstr>
      <vt:lpstr>I’ve paid off my debt. Now what?</vt:lpstr>
      <vt:lpstr>Active vs. passive – why does this matter?</vt:lpstr>
      <vt:lpstr>What’s in Berkshire Hathaway’s Portfolio?</vt:lpstr>
      <vt:lpstr>Berkshire Hathaway’s Operating Portfolio</vt:lpstr>
      <vt:lpstr>Berkshire Hathaway Operating Businesses</vt:lpstr>
      <vt:lpstr>Berkshire Hathaway Operating Businesses</vt:lpstr>
      <vt:lpstr>How does BRK compare vs S&amp;P 500?</vt:lpstr>
      <vt:lpstr>How Berkshire Hathaway Makes its Money</vt:lpstr>
      <vt:lpstr>Top 50 Components of the S&amp;P 500</vt:lpstr>
      <vt:lpstr>BRK.B vs. S&amp;P 500 5-year Chart</vt:lpstr>
      <vt:lpstr>Passive Investing (Index Strategy)</vt:lpstr>
      <vt:lpstr>Passive Investing (Index Strategy)</vt:lpstr>
      <vt:lpstr>S&amp;P Dow Jones SPIVA Scorecards: An Overview</vt:lpstr>
      <vt:lpstr>Large-Cap funds vs. S&amp;P 500 Based on 1-year SPIVA data:</vt:lpstr>
      <vt:lpstr>Large-Cap funds vs. S&amp;P 500 Based on 3-year SPIVA data:</vt:lpstr>
      <vt:lpstr>Large-Cap funds vs. S&amp;P 500 Based on 5-year SPIVA data:</vt:lpstr>
      <vt:lpstr>Large-Cap funds vs. S&amp;P 500 Based on 10-year SPIVA data:</vt:lpstr>
      <vt:lpstr>Takeaways of SPIVA data</vt:lpstr>
      <vt:lpstr>If not alpha ⍺, then what?</vt:lpstr>
      <vt:lpstr>So if we aren’t looking for ⍺, then what?</vt:lpstr>
      <vt:lpstr>Average Mutual Fund Expense Ratios</vt:lpstr>
      <vt:lpstr>Comparison of S&amp;P 500 ETF Expense Ratios</vt:lpstr>
      <vt:lpstr>Average Asset Weighted Expense Ratio ETFs</vt:lpstr>
      <vt:lpstr>Vanguard S&amp;P 500 ETF (Ticker: VOO)</vt:lpstr>
      <vt:lpstr>Start Early!!! The Benefits of Compounding</vt:lpstr>
      <vt:lpstr>Investments in taxable accounts</vt:lpstr>
      <vt:lpstr>Long-term capital gains tax rates 2021</vt:lpstr>
      <vt:lpstr>Types of Investment Accounts</vt:lpstr>
      <vt:lpstr>IRA vs 401K</vt:lpstr>
      <vt:lpstr>Investing in Retirement Plans</vt:lpstr>
      <vt:lpstr>Benefits of Tax Deferral in Retirement Accounts</vt:lpstr>
      <vt:lpstr>Two Additional Benefits of 401K Plans:  Scenario 1) Employer Matching contributions  Scenario 2) Effect of compounding over 20 years</vt:lpstr>
      <vt:lpstr>Retirement Plan Contribution Limits</vt:lpstr>
      <vt:lpstr>Taxes on Contributions/Earnings in IRA Accounts</vt:lpstr>
      <vt:lpstr>Taxes on withdrawals from 401K accounts</vt:lpstr>
      <vt:lpstr>Take a holistic approach to risk management</vt:lpstr>
      <vt:lpstr>Understand Correlation between Risk vs. Return</vt:lpstr>
      <vt:lpstr>Reduce risk by mixing uncorrelated assets</vt:lpstr>
      <vt:lpstr>Asset allocation is complex and sometimes counter-intuitive</vt:lpstr>
      <vt:lpstr>Diversifying Risk Assets - Investment Pyramid</vt:lpstr>
      <vt:lpstr>Dollar Cost Averaging:  An important strategy to consider</vt:lpstr>
      <vt:lpstr>Asset Allocation Examples Based on Risk Tolerance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Tips for  New Investors</dc:title>
  <dc:creator>Cezhan Ambrose</dc:creator>
  <cp:lastModifiedBy>Cezhan Ambrose</cp:lastModifiedBy>
  <cp:revision>79</cp:revision>
  <dcterms:created xsi:type="dcterms:W3CDTF">2021-11-14T10:27:34Z</dcterms:created>
  <dcterms:modified xsi:type="dcterms:W3CDTF">2021-11-15T14:05:25Z</dcterms:modified>
</cp:coreProperties>
</file>