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26"/>
  </p:notesMasterIdLst>
  <p:handoutMasterIdLst>
    <p:handoutMasterId r:id="rId27"/>
  </p:handoutMasterIdLst>
  <p:sldIdLst>
    <p:sldId id="256" r:id="rId5"/>
    <p:sldId id="260" r:id="rId6"/>
    <p:sldId id="259" r:id="rId7"/>
    <p:sldId id="262" r:id="rId8"/>
    <p:sldId id="263" r:id="rId9"/>
    <p:sldId id="284" r:id="rId10"/>
    <p:sldId id="285" r:id="rId11"/>
    <p:sldId id="286" r:id="rId12"/>
    <p:sldId id="288" r:id="rId13"/>
    <p:sldId id="295" r:id="rId14"/>
    <p:sldId id="291" r:id="rId15"/>
    <p:sldId id="292" r:id="rId16"/>
    <p:sldId id="293" r:id="rId17"/>
    <p:sldId id="294" r:id="rId18"/>
    <p:sldId id="301" r:id="rId19"/>
    <p:sldId id="273" r:id="rId20"/>
    <p:sldId id="300" r:id="rId21"/>
    <p:sldId id="283" r:id="rId22"/>
    <p:sldId id="280" r:id="rId23"/>
    <p:sldId id="274" r:id="rId24"/>
    <p:sldId id="297" r:id="rId25"/>
  </p:sldIdLst>
  <p:sldSz cx="24387175" cy="13716000"/>
  <p:notesSz cx="6858000" cy="9144000"/>
  <p:defaultTextStyle>
    <a:defPPr>
      <a:defRPr lang="en-US"/>
    </a:defPPr>
    <a:lvl1pPr marL="0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219261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2438522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3657783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4877044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6096305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7315566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8534827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9754088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E4A8"/>
    <a:srgbClr val="5BAC35"/>
    <a:srgbClr val="99FF99"/>
    <a:srgbClr val="FFF7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06" autoAdjust="0"/>
    <p:restoredTop sz="94710" autoAdjust="0"/>
  </p:normalViewPr>
  <p:slideViewPr>
    <p:cSldViewPr snapToGrid="0" snapToObjects="1">
      <p:cViewPr varScale="1">
        <p:scale>
          <a:sx n="55" d="100"/>
          <a:sy n="55" d="100"/>
        </p:scale>
        <p:origin x="234" y="108"/>
      </p:cViewPr>
      <p:guideLst>
        <p:guide orient="horz" pos="4320"/>
        <p:guide pos="76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41453"/>
    </p:cViewPr>
  </p:sorterViewPr>
  <p:notesViewPr>
    <p:cSldViewPr snapToGrid="0" snapToObjects="1">
      <p:cViewPr varScale="1">
        <p:scale>
          <a:sx n="62" d="100"/>
          <a:sy n="62" d="100"/>
        </p:scale>
        <p:origin x="-1742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8A346B-1E65-4888-B197-66AF047505CC}" type="datetimeFigureOut">
              <a:rPr lang="en-US" smtClean="0"/>
              <a:t>11/21/2017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B9F57F-D907-422D-B852-33555259F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6528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60C5B-D50B-44C2-8AD9-72582421B5CF}" type="datetimeFigureOut">
              <a:rPr lang="en-US" smtClean="0"/>
              <a:t>11/21/2017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3E93A3-321B-4A94-B3A5-FE180D5B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86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F64A4-7131-42CD-A40B-75908DC0809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450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F64A4-7131-42CD-A40B-75908DC0809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572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F64A4-7131-42CD-A40B-75908DC0809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86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F64A4-7131-42CD-A40B-75908DC0809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6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38" y="4260855"/>
            <a:ext cx="20729099" cy="294005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6" y="7772400"/>
            <a:ext cx="17071023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877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096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315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534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754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11/21/2017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80702" y="549280"/>
            <a:ext cx="5487114" cy="117030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359" y="549280"/>
            <a:ext cx="16054890" cy="117030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19" y="8813803"/>
            <a:ext cx="20729099" cy="2724149"/>
          </a:xfrm>
        </p:spPr>
        <p:txBody>
          <a:bodyPr anchor="t"/>
          <a:lstStyle>
            <a:lvl1pPr algn="l">
              <a:defRPr sz="10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19" y="5813427"/>
            <a:ext cx="20729099" cy="3000373"/>
          </a:xfrm>
        </p:spPr>
        <p:txBody>
          <a:bodyPr anchor="b"/>
          <a:lstStyle>
            <a:lvl1pPr marL="0" indent="0">
              <a:buNone/>
              <a:defRPr sz="5300">
                <a:solidFill>
                  <a:schemeClr val="tx1">
                    <a:tint val="75000"/>
                  </a:schemeClr>
                </a:solidFill>
              </a:defRPr>
            </a:lvl1pPr>
            <a:lvl2pPr marL="1219261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438522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3pPr>
            <a:lvl4pPr marL="3657783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4pPr>
            <a:lvl5pPr marL="4877044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5pPr>
            <a:lvl6pPr marL="6096305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6pPr>
            <a:lvl7pPr marL="7315566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7pPr>
            <a:lvl8pPr marL="8534827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8pPr>
            <a:lvl9pPr marL="9754088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11/21/2017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359" y="3200403"/>
            <a:ext cx="10771002" cy="9051925"/>
          </a:xfrm>
        </p:spPr>
        <p:txBody>
          <a:bodyPr/>
          <a:lstStyle>
            <a:lvl1pPr>
              <a:defRPr sz="7500"/>
            </a:lvl1pPr>
            <a:lvl2pPr>
              <a:defRPr sz="6400"/>
            </a:lvl2pPr>
            <a:lvl3pPr>
              <a:defRPr sz="53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6814" y="3200403"/>
            <a:ext cx="10771002" cy="9051925"/>
          </a:xfrm>
        </p:spPr>
        <p:txBody>
          <a:bodyPr/>
          <a:lstStyle>
            <a:lvl1pPr>
              <a:defRPr sz="7500"/>
            </a:lvl1pPr>
            <a:lvl2pPr>
              <a:defRPr sz="6400"/>
            </a:lvl2pPr>
            <a:lvl3pPr>
              <a:defRPr sz="53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070227"/>
            <a:ext cx="10775238" cy="1279525"/>
          </a:xfrm>
        </p:spPr>
        <p:txBody>
          <a:bodyPr anchor="b"/>
          <a:lstStyle>
            <a:lvl1pPr marL="0" indent="0">
              <a:buNone/>
              <a:defRPr sz="6400" b="1"/>
            </a:lvl1pPr>
            <a:lvl2pPr marL="1219261" indent="0">
              <a:buNone/>
              <a:defRPr sz="5300" b="1"/>
            </a:lvl2pPr>
            <a:lvl3pPr marL="2438522" indent="0">
              <a:buNone/>
              <a:defRPr sz="4800" b="1"/>
            </a:lvl3pPr>
            <a:lvl4pPr marL="3657783" indent="0">
              <a:buNone/>
              <a:defRPr sz="4300" b="1"/>
            </a:lvl4pPr>
            <a:lvl5pPr marL="4877044" indent="0">
              <a:buNone/>
              <a:defRPr sz="4300" b="1"/>
            </a:lvl5pPr>
            <a:lvl6pPr marL="6096305" indent="0">
              <a:buNone/>
              <a:defRPr sz="4300" b="1"/>
            </a:lvl6pPr>
            <a:lvl7pPr marL="7315566" indent="0">
              <a:buNone/>
              <a:defRPr sz="4300" b="1"/>
            </a:lvl7pPr>
            <a:lvl8pPr marL="8534827" indent="0">
              <a:buNone/>
              <a:defRPr sz="4300" b="1"/>
            </a:lvl8pPr>
            <a:lvl9pPr marL="9754088" indent="0">
              <a:buNone/>
              <a:defRPr sz="4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59" y="4349749"/>
            <a:ext cx="10775238" cy="7902576"/>
          </a:xfrm>
        </p:spPr>
        <p:txBody>
          <a:bodyPr/>
          <a:lstStyle>
            <a:lvl1pPr>
              <a:defRPr sz="6400"/>
            </a:lvl1pPr>
            <a:lvl2pPr>
              <a:defRPr sz="53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56" y="3070227"/>
            <a:ext cx="10779470" cy="1279525"/>
          </a:xfrm>
        </p:spPr>
        <p:txBody>
          <a:bodyPr anchor="b"/>
          <a:lstStyle>
            <a:lvl1pPr marL="0" indent="0">
              <a:buNone/>
              <a:defRPr sz="6400" b="1"/>
            </a:lvl1pPr>
            <a:lvl2pPr marL="1219261" indent="0">
              <a:buNone/>
              <a:defRPr sz="5300" b="1"/>
            </a:lvl2pPr>
            <a:lvl3pPr marL="2438522" indent="0">
              <a:buNone/>
              <a:defRPr sz="4800" b="1"/>
            </a:lvl3pPr>
            <a:lvl4pPr marL="3657783" indent="0">
              <a:buNone/>
              <a:defRPr sz="4300" b="1"/>
            </a:lvl4pPr>
            <a:lvl5pPr marL="4877044" indent="0">
              <a:buNone/>
              <a:defRPr sz="4300" b="1"/>
            </a:lvl5pPr>
            <a:lvl6pPr marL="6096305" indent="0">
              <a:buNone/>
              <a:defRPr sz="4300" b="1"/>
            </a:lvl6pPr>
            <a:lvl7pPr marL="7315566" indent="0">
              <a:buNone/>
              <a:defRPr sz="4300" b="1"/>
            </a:lvl7pPr>
            <a:lvl8pPr marL="8534827" indent="0">
              <a:buNone/>
              <a:defRPr sz="4300" b="1"/>
            </a:lvl8pPr>
            <a:lvl9pPr marL="9754088" indent="0">
              <a:buNone/>
              <a:defRPr sz="4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56" y="4349749"/>
            <a:ext cx="10779470" cy="7902576"/>
          </a:xfrm>
        </p:spPr>
        <p:txBody>
          <a:bodyPr/>
          <a:lstStyle>
            <a:lvl1pPr>
              <a:defRPr sz="6400"/>
            </a:lvl1pPr>
            <a:lvl2pPr>
              <a:defRPr sz="53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8" y="546099"/>
            <a:ext cx="8023213" cy="2324101"/>
          </a:xfrm>
        </p:spPr>
        <p:txBody>
          <a:bodyPr anchor="b"/>
          <a:lstStyle>
            <a:lvl1pPr algn="l">
              <a:defRPr sz="5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08" y="546105"/>
            <a:ext cx="13633108" cy="11706227"/>
          </a:xfrm>
        </p:spPr>
        <p:txBody>
          <a:bodyPr/>
          <a:lstStyle>
            <a:lvl1pPr>
              <a:defRPr sz="8500"/>
            </a:lvl1pPr>
            <a:lvl2pPr>
              <a:defRPr sz="7500"/>
            </a:lvl2pPr>
            <a:lvl3pPr>
              <a:defRPr sz="6400"/>
            </a:lvl3pPr>
            <a:lvl4pPr>
              <a:defRPr sz="5300"/>
            </a:lvl4pPr>
            <a:lvl5pPr>
              <a:defRPr sz="5300"/>
            </a:lvl5pPr>
            <a:lvl6pPr>
              <a:defRPr sz="5300"/>
            </a:lvl6pPr>
            <a:lvl7pPr>
              <a:defRPr sz="5300"/>
            </a:lvl7pPr>
            <a:lvl8pPr>
              <a:defRPr sz="5300"/>
            </a:lvl8pPr>
            <a:lvl9pPr>
              <a:defRPr sz="5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368" y="2870207"/>
            <a:ext cx="8023213" cy="9382125"/>
          </a:xfrm>
        </p:spPr>
        <p:txBody>
          <a:bodyPr/>
          <a:lstStyle>
            <a:lvl1pPr marL="0" indent="0">
              <a:buNone/>
              <a:defRPr sz="3700"/>
            </a:lvl1pPr>
            <a:lvl2pPr marL="1219261" indent="0">
              <a:buNone/>
              <a:defRPr sz="3200"/>
            </a:lvl2pPr>
            <a:lvl3pPr marL="2438522" indent="0">
              <a:buNone/>
              <a:defRPr sz="2700"/>
            </a:lvl3pPr>
            <a:lvl4pPr marL="3657783" indent="0">
              <a:buNone/>
              <a:defRPr sz="2400"/>
            </a:lvl4pPr>
            <a:lvl5pPr marL="4877044" indent="0">
              <a:buNone/>
              <a:defRPr sz="2400"/>
            </a:lvl5pPr>
            <a:lvl6pPr marL="6096305" indent="0">
              <a:buNone/>
              <a:defRPr sz="2400"/>
            </a:lvl6pPr>
            <a:lvl7pPr marL="7315566" indent="0">
              <a:buNone/>
              <a:defRPr sz="2400"/>
            </a:lvl7pPr>
            <a:lvl8pPr marL="8534827" indent="0">
              <a:buNone/>
              <a:defRPr sz="2400"/>
            </a:lvl8pPr>
            <a:lvl9pPr marL="9754088" indent="0">
              <a:buNone/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57" y="9601203"/>
            <a:ext cx="14632305" cy="1133477"/>
          </a:xfrm>
        </p:spPr>
        <p:txBody>
          <a:bodyPr anchor="b"/>
          <a:lstStyle>
            <a:lvl1pPr algn="l">
              <a:defRPr sz="5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57" y="1225549"/>
            <a:ext cx="14632305" cy="8229600"/>
          </a:xfrm>
        </p:spPr>
        <p:txBody>
          <a:bodyPr/>
          <a:lstStyle>
            <a:lvl1pPr marL="0" indent="0">
              <a:buNone/>
              <a:defRPr sz="8500"/>
            </a:lvl1pPr>
            <a:lvl2pPr marL="1219261" indent="0">
              <a:buNone/>
              <a:defRPr sz="7500"/>
            </a:lvl2pPr>
            <a:lvl3pPr marL="2438522" indent="0">
              <a:buNone/>
              <a:defRPr sz="6400"/>
            </a:lvl3pPr>
            <a:lvl4pPr marL="3657783" indent="0">
              <a:buNone/>
              <a:defRPr sz="5300"/>
            </a:lvl4pPr>
            <a:lvl5pPr marL="4877044" indent="0">
              <a:buNone/>
              <a:defRPr sz="5300"/>
            </a:lvl5pPr>
            <a:lvl6pPr marL="6096305" indent="0">
              <a:buNone/>
              <a:defRPr sz="5300"/>
            </a:lvl6pPr>
            <a:lvl7pPr marL="7315566" indent="0">
              <a:buNone/>
              <a:defRPr sz="5300"/>
            </a:lvl7pPr>
            <a:lvl8pPr marL="8534827" indent="0">
              <a:buNone/>
              <a:defRPr sz="5300"/>
            </a:lvl8pPr>
            <a:lvl9pPr marL="9754088" indent="0">
              <a:buNone/>
              <a:defRPr sz="5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57" y="10734679"/>
            <a:ext cx="14632305" cy="1609725"/>
          </a:xfrm>
        </p:spPr>
        <p:txBody>
          <a:bodyPr/>
          <a:lstStyle>
            <a:lvl1pPr marL="0" indent="0">
              <a:buNone/>
              <a:defRPr sz="3700"/>
            </a:lvl1pPr>
            <a:lvl2pPr marL="1219261" indent="0">
              <a:buNone/>
              <a:defRPr sz="3200"/>
            </a:lvl2pPr>
            <a:lvl3pPr marL="2438522" indent="0">
              <a:buNone/>
              <a:defRPr sz="2700"/>
            </a:lvl3pPr>
            <a:lvl4pPr marL="3657783" indent="0">
              <a:buNone/>
              <a:defRPr sz="2400"/>
            </a:lvl4pPr>
            <a:lvl5pPr marL="4877044" indent="0">
              <a:buNone/>
              <a:defRPr sz="2400"/>
            </a:lvl5pPr>
            <a:lvl6pPr marL="6096305" indent="0">
              <a:buNone/>
              <a:defRPr sz="2400"/>
            </a:lvl6pPr>
            <a:lvl7pPr marL="7315566" indent="0">
              <a:buNone/>
              <a:defRPr sz="2400"/>
            </a:lvl7pPr>
            <a:lvl8pPr marL="8534827" indent="0">
              <a:buNone/>
              <a:defRPr sz="2400"/>
            </a:lvl8pPr>
            <a:lvl9pPr marL="9754088" indent="0">
              <a:buNone/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359" y="549277"/>
            <a:ext cx="21948458" cy="2286000"/>
          </a:xfrm>
          <a:prstGeom prst="rect">
            <a:avLst/>
          </a:prstGeom>
        </p:spPr>
        <p:txBody>
          <a:bodyPr vert="horz" lIns="243852" tIns="121926" rIns="243852" bIns="1219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200403"/>
            <a:ext cx="21948458" cy="9051925"/>
          </a:xfrm>
          <a:prstGeom prst="rect">
            <a:avLst/>
          </a:prstGeom>
        </p:spPr>
        <p:txBody>
          <a:bodyPr vert="horz" lIns="243852" tIns="121926" rIns="243852" bIns="1219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359" y="12712704"/>
            <a:ext cx="5690341" cy="730251"/>
          </a:xfrm>
          <a:prstGeom prst="rect">
            <a:avLst/>
          </a:prstGeom>
        </p:spPr>
        <p:txBody>
          <a:bodyPr vert="horz" lIns="243852" tIns="121926" rIns="243852" bIns="121926" rtlCol="0" anchor="ctr"/>
          <a:lstStyle>
            <a:lvl1pPr algn="l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11/21/2017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2285" y="12712704"/>
            <a:ext cx="7722605" cy="730251"/>
          </a:xfrm>
          <a:prstGeom prst="rect">
            <a:avLst/>
          </a:prstGeom>
        </p:spPr>
        <p:txBody>
          <a:bodyPr vert="horz" lIns="243852" tIns="121926" rIns="243852" bIns="121926" rtlCol="0" anchor="ctr"/>
          <a:lstStyle>
            <a:lvl1pPr algn="ctr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7475" y="12712704"/>
            <a:ext cx="5690341" cy="730251"/>
          </a:xfrm>
          <a:prstGeom prst="rect">
            <a:avLst/>
          </a:prstGeom>
        </p:spPr>
        <p:txBody>
          <a:bodyPr vert="horz" lIns="243852" tIns="121926" rIns="243852" bIns="121926" rtlCol="0" anchor="ctr"/>
          <a:lstStyle>
            <a:lvl1pPr algn="r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1219261" rtl="0" eaLnBrk="1" latinLnBrk="0" hangingPunct="1">
        <a:spcBef>
          <a:spcPct val="0"/>
        </a:spcBef>
        <a:buNone/>
        <a:defRPr sz="11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46" indent="-914446" algn="l" defTabSz="1219261" rtl="0" eaLnBrk="1" latinLnBrk="0" hangingPunct="1">
        <a:spcBef>
          <a:spcPct val="20000"/>
        </a:spcBef>
        <a:buFont typeface="Arial"/>
        <a:buChar char="•"/>
        <a:defRPr sz="8500" kern="1200">
          <a:solidFill>
            <a:schemeClr val="tx1"/>
          </a:solidFill>
          <a:latin typeface="+mn-lt"/>
          <a:ea typeface="+mn-ea"/>
          <a:cs typeface="+mn-cs"/>
        </a:defRPr>
      </a:lvl1pPr>
      <a:lvl2pPr marL="1981299" indent="-762038" algn="l" defTabSz="1219261" rtl="0" eaLnBrk="1" latinLnBrk="0" hangingPunct="1">
        <a:spcBef>
          <a:spcPct val="20000"/>
        </a:spcBef>
        <a:buFont typeface="Arial"/>
        <a:buChar char="–"/>
        <a:defRPr sz="7500" kern="1200">
          <a:solidFill>
            <a:schemeClr val="tx1"/>
          </a:solidFill>
          <a:latin typeface="+mn-lt"/>
          <a:ea typeface="+mn-ea"/>
          <a:cs typeface="+mn-cs"/>
        </a:defRPr>
      </a:lvl2pPr>
      <a:lvl3pPr marL="3048152" indent="-609630" algn="l" defTabSz="1219261" rtl="0" eaLnBrk="1" latinLnBrk="0" hangingPunct="1">
        <a:spcBef>
          <a:spcPct val="20000"/>
        </a:spcBef>
        <a:buFont typeface="Arial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4267413" indent="-609630" algn="l" defTabSz="1219261" rtl="0" eaLnBrk="1" latinLnBrk="0" hangingPunct="1">
        <a:spcBef>
          <a:spcPct val="20000"/>
        </a:spcBef>
        <a:buFont typeface="Arial"/>
        <a:buChar char="–"/>
        <a:defRPr sz="53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674" indent="-609630" algn="l" defTabSz="1219261" rtl="0" eaLnBrk="1" latinLnBrk="0" hangingPunct="1">
        <a:spcBef>
          <a:spcPct val="20000"/>
        </a:spcBef>
        <a:buFont typeface="Arial"/>
        <a:buChar char="»"/>
        <a:defRPr sz="5300" kern="1200">
          <a:solidFill>
            <a:schemeClr val="tx1"/>
          </a:solidFill>
          <a:latin typeface="+mn-lt"/>
          <a:ea typeface="+mn-ea"/>
          <a:cs typeface="+mn-cs"/>
        </a:defRPr>
      </a:lvl5pPr>
      <a:lvl6pPr marL="6705935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5196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457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718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61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522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783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7044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305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566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827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4088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janet.dial@calstatela.edu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jrhee7@calstatela.edu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lack BackPage NO1 16=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165" y="0"/>
            <a:ext cx="25290405" cy="14224000"/>
          </a:xfrm>
          <a:prstGeom prst="rect">
            <a:avLst/>
          </a:prstGeom>
        </p:spPr>
      </p:pic>
      <p:pic>
        <p:nvPicPr>
          <p:cNvPr id="6" name="Picture 5" descr="CalStateLAlogo_hero_original_4color_revers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444" y="1482947"/>
            <a:ext cx="11337977" cy="930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0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lack BackPage NO1 16=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44" y="-406400"/>
            <a:ext cx="25290405" cy="14224000"/>
          </a:xfrm>
          <a:prstGeom prst="rect">
            <a:avLst/>
          </a:prstGeom>
        </p:spPr>
      </p:pic>
      <p:pic>
        <p:nvPicPr>
          <p:cNvPr id="11" name="Picture 10" descr="CalStateLAlogo_hero_horizontal_4color_revers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664" y="11142135"/>
            <a:ext cx="8264543" cy="1353981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3627845" y="4066626"/>
            <a:ext cx="17131486" cy="1508712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Futura Bk BT Book"/>
                <a:ea typeface="+mj-ea"/>
                <a:cs typeface="Open Sans"/>
              </a:defRPr>
            </a:lvl1pPr>
          </a:lstStyle>
          <a:p>
            <a:r>
              <a:rPr lang="en-US" sz="9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GIVING</a:t>
            </a:r>
            <a:endParaRPr lang="en-US" sz="9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3658076" y="5819978"/>
            <a:ext cx="17071023" cy="11168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TisaOT"/>
                <a:ea typeface="+mn-ea"/>
                <a:cs typeface="TisaO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5pPr>
            <a:lvl6pPr marL="5980947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68393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55841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43285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1" dirty="0" smtClean="0">
                <a:solidFill>
                  <a:srgbClr val="FFFFFF"/>
                </a:solidFill>
                <a:latin typeface="Tisa Offc"/>
                <a:cs typeface="Tisa Offc"/>
              </a:rPr>
              <a:t>Call </a:t>
            </a:r>
            <a:r>
              <a:rPr lang="en-US" sz="4800" i="1" dirty="0" smtClean="0">
                <a:solidFill>
                  <a:srgbClr val="FFFFFF"/>
                </a:solidFill>
                <a:latin typeface="Cambria" panose="02040503050406030204" pitchFamily="18" charset="0"/>
                <a:cs typeface="Tisa Offc"/>
              </a:rPr>
              <a:t>Center</a:t>
            </a:r>
            <a:r>
              <a:rPr lang="en-US" sz="4800" i="1" dirty="0" smtClean="0">
                <a:solidFill>
                  <a:srgbClr val="FFFFFF"/>
                </a:solidFill>
                <a:latin typeface="Tisa Offc"/>
                <a:cs typeface="Tisa Offc"/>
              </a:rPr>
              <a:t>, </a:t>
            </a:r>
            <a:r>
              <a:rPr lang="en-US" sz="4800" i="1" dirty="0">
                <a:solidFill>
                  <a:srgbClr val="FFFFFF"/>
                </a:solidFill>
                <a:latin typeface="Tisa Offc"/>
                <a:cs typeface="Tisa Offc"/>
              </a:rPr>
              <a:t>Direct </a:t>
            </a:r>
            <a:r>
              <a:rPr lang="en-US" sz="4800" i="1" dirty="0">
                <a:solidFill>
                  <a:srgbClr val="FFFFFF"/>
                </a:solidFill>
                <a:latin typeface="Cambria" panose="02040503050406030204" pitchFamily="18" charset="0"/>
                <a:cs typeface="Tisa Offc"/>
              </a:rPr>
              <a:t>Mail</a:t>
            </a:r>
            <a:r>
              <a:rPr lang="en-US" sz="4800" i="1" dirty="0">
                <a:solidFill>
                  <a:srgbClr val="FFFFFF"/>
                </a:solidFill>
                <a:latin typeface="Tisa Offc"/>
                <a:cs typeface="Tisa Offc"/>
              </a:rPr>
              <a:t>, E-Solicitations, President’s Associates</a:t>
            </a:r>
          </a:p>
        </p:txBody>
      </p:sp>
    </p:spTree>
    <p:extLst>
      <p:ext uri="{BB962C8B-B14F-4D97-AF65-F5344CB8AC3E}">
        <p14:creationId xmlns:p14="http://schemas.microsoft.com/office/powerpoint/2010/main" val="131702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ack Gold Grad NO1 16=9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97360" cy="1383688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88231" y="2404832"/>
            <a:ext cx="13449305" cy="7691348"/>
          </a:xfr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0000"/>
              </a:lnSpc>
              <a:buFont typeface="Wingdings" charset="2"/>
              <a:buChar char="§"/>
            </a:pPr>
            <a:r>
              <a:rPr lang="en-US" sz="5400" dirty="0" smtClean="0">
                <a:solidFill>
                  <a:schemeClr val="tx1"/>
                </a:solidFill>
                <a:latin typeface="Cambria" panose="02040503050406030204" pitchFamily="18" charset="0"/>
                <a:cs typeface="Tisa Offc"/>
              </a:rPr>
              <a:t>25 Student Callers/ 11 Workstations</a:t>
            </a:r>
            <a:endParaRPr lang="en-US" sz="5400" dirty="0">
              <a:solidFill>
                <a:schemeClr val="tx1"/>
              </a:solidFill>
              <a:latin typeface="Cambria" panose="02040503050406030204" pitchFamily="18" charset="0"/>
              <a:cs typeface="Tisa Offc"/>
            </a:endParaRPr>
          </a:p>
          <a:p>
            <a:pPr marL="1544644" lvl="1" indent="-4572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4400" dirty="0" smtClean="0">
                <a:solidFill>
                  <a:schemeClr val="tx1"/>
                </a:solidFill>
                <a:latin typeface="Cambria" panose="02040503050406030204" pitchFamily="18" charset="0"/>
                <a:cs typeface="Tisa Offc"/>
              </a:rPr>
              <a:t>Training and Script Strategies </a:t>
            </a:r>
          </a:p>
          <a:p>
            <a:pPr marL="457200" indent="-457200" algn="l">
              <a:lnSpc>
                <a:spcPct val="150000"/>
              </a:lnSpc>
              <a:buFont typeface="Wingdings" charset="2"/>
              <a:buChar char="§"/>
            </a:pPr>
            <a:r>
              <a:rPr lang="en-US" sz="5400" dirty="0" smtClean="0">
                <a:solidFill>
                  <a:schemeClr val="tx1"/>
                </a:solidFill>
                <a:latin typeface="Cambria" panose="02040503050406030204" pitchFamily="18" charset="0"/>
                <a:cs typeface="Tisa Offc"/>
              </a:rPr>
              <a:t>80,000 alumni with active phone numbers</a:t>
            </a:r>
            <a:endParaRPr lang="en-US" sz="5400" dirty="0">
              <a:solidFill>
                <a:schemeClr val="tx1"/>
              </a:solidFill>
              <a:latin typeface="Cambria" panose="02040503050406030204" pitchFamily="18" charset="0"/>
              <a:cs typeface="Tisa Offc"/>
            </a:endParaRPr>
          </a:p>
          <a:p>
            <a:pPr marL="457200" indent="-457200" algn="l">
              <a:lnSpc>
                <a:spcPct val="150000"/>
              </a:lnSpc>
              <a:buFont typeface="Wingdings" charset="2"/>
              <a:buChar char="§"/>
            </a:pPr>
            <a:r>
              <a:rPr lang="en-US" sz="5400" dirty="0" smtClean="0">
                <a:solidFill>
                  <a:schemeClr val="tx1"/>
                </a:solidFill>
                <a:latin typeface="Cambria" panose="02040503050406030204" pitchFamily="18" charset="0"/>
                <a:cs typeface="Tisa Offc"/>
              </a:rPr>
              <a:t>Monday – Thursday 6:00 PM – 9:00 PM</a:t>
            </a:r>
            <a:endParaRPr lang="en-US" sz="5400" dirty="0">
              <a:solidFill>
                <a:schemeClr val="tx1"/>
              </a:solidFill>
              <a:latin typeface="Cambria" panose="02040503050406030204" pitchFamily="18" charset="0"/>
              <a:cs typeface="Tisa Offc"/>
            </a:endParaRPr>
          </a:p>
          <a:p>
            <a:pPr marL="457200" indent="-457200" algn="l">
              <a:lnSpc>
                <a:spcPct val="150000"/>
              </a:lnSpc>
              <a:buFont typeface="Wingdings" charset="2"/>
              <a:buChar char="§"/>
            </a:pPr>
            <a:r>
              <a:rPr lang="en-US" sz="5400" dirty="0" smtClean="0">
                <a:solidFill>
                  <a:schemeClr val="tx1"/>
                </a:solidFill>
                <a:latin typeface="Cambria" panose="02040503050406030204" pitchFamily="18" charset="0"/>
                <a:cs typeface="Tisa Offc"/>
              </a:rPr>
              <a:t>Calling Strategy</a:t>
            </a:r>
          </a:p>
          <a:p>
            <a:pPr marL="457200" indent="-457200" algn="l">
              <a:lnSpc>
                <a:spcPct val="150000"/>
              </a:lnSpc>
              <a:buFont typeface="Wingdings" charset="2"/>
              <a:buChar char="§"/>
            </a:pPr>
            <a:r>
              <a:rPr lang="en-US" sz="5400" dirty="0" smtClean="0">
                <a:solidFill>
                  <a:schemeClr val="tx1"/>
                </a:solidFill>
                <a:latin typeface="Cambria" panose="02040503050406030204" pitchFamily="18" charset="0"/>
                <a:cs typeface="Tisa Offc"/>
              </a:rPr>
              <a:t>Collaboration Calls (ex. Emeriti, Reunion)</a:t>
            </a:r>
            <a:endParaRPr lang="en-US" sz="5400" dirty="0">
              <a:solidFill>
                <a:schemeClr val="tx1"/>
              </a:solidFill>
              <a:latin typeface="Cambria" panose="02040503050406030204" pitchFamily="18" charset="0"/>
              <a:cs typeface="Tisa Offc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08437" y="821765"/>
            <a:ext cx="20729099" cy="1133518"/>
          </a:xfrm>
          <a:prstGeom prst="rect">
            <a:avLst/>
          </a:prstGeom>
        </p:spPr>
        <p:txBody>
          <a:bodyPr vert="horz" lIns="217490" tIns="108745" rIns="217490" bIns="108745" rtlCol="0" anchor="ctr">
            <a:noAutofit/>
          </a:bodyPr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Futura Bk BT Book"/>
                <a:ea typeface="+mj-ea"/>
                <a:cs typeface="Open Sans"/>
              </a:defRPr>
            </a:lvl1pPr>
          </a:lstStyle>
          <a:p>
            <a:pPr algn="l"/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 Center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146" y="2430232"/>
            <a:ext cx="6345854" cy="1035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7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ck Gold Grad NO1 16=9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97360" cy="1383688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01346" y="2384885"/>
            <a:ext cx="8159261" cy="9291787"/>
          </a:xfr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0000"/>
              </a:lnSpc>
              <a:buFont typeface="Wingdings" charset="2"/>
              <a:buChar char="§"/>
            </a:pPr>
            <a:r>
              <a:rPr lang="en-US" sz="5400" dirty="0" smtClean="0">
                <a:solidFill>
                  <a:schemeClr val="tx1"/>
                </a:solidFill>
                <a:latin typeface="Cambria" panose="02040503050406030204" pitchFamily="18" charset="0"/>
                <a:cs typeface="Tisa Offc"/>
              </a:rPr>
              <a:t>Two mailings annually</a:t>
            </a:r>
          </a:p>
          <a:p>
            <a:pPr marL="1790761" lvl="1" indent="-5715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4400" dirty="0" smtClean="0">
                <a:solidFill>
                  <a:schemeClr val="tx1"/>
                </a:solidFill>
                <a:latin typeface="Cambria" panose="02040503050406030204" pitchFamily="18" charset="0"/>
                <a:cs typeface="Tisa Offc"/>
              </a:rPr>
              <a:t>Fall &amp; Spring </a:t>
            </a:r>
          </a:p>
          <a:p>
            <a:pPr lvl="1" algn="l">
              <a:lnSpc>
                <a:spcPct val="110000"/>
              </a:lnSpc>
            </a:pPr>
            <a:endParaRPr lang="en-US" sz="4400" dirty="0" smtClean="0">
              <a:solidFill>
                <a:schemeClr val="tx1"/>
              </a:solidFill>
              <a:latin typeface="Cambria" panose="02040503050406030204" pitchFamily="18" charset="0"/>
              <a:cs typeface="Tisa Offc"/>
            </a:endParaRPr>
          </a:p>
          <a:p>
            <a:pPr marL="457200" indent="-457200" algn="just">
              <a:lnSpc>
                <a:spcPct val="110000"/>
              </a:lnSpc>
              <a:buFont typeface="Wingdings" charset="2"/>
              <a:buChar char="§"/>
            </a:pPr>
            <a:r>
              <a:rPr lang="en-US" sz="5400" dirty="0" smtClean="0">
                <a:solidFill>
                  <a:schemeClr val="tx1"/>
                </a:solidFill>
                <a:latin typeface="Cambria" panose="02040503050406030204" pitchFamily="18" charset="0"/>
                <a:cs typeface="Tisa Offc"/>
              </a:rPr>
              <a:t>Fall General Appeal</a:t>
            </a:r>
          </a:p>
          <a:p>
            <a:pPr marL="1658944" lvl="1" indent="-5715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4400" dirty="0" smtClean="0">
                <a:solidFill>
                  <a:schemeClr val="tx1"/>
                </a:solidFill>
                <a:latin typeface="Cambria" panose="02040503050406030204" pitchFamily="18" charset="0"/>
                <a:cs typeface="Tisa Offc"/>
              </a:rPr>
              <a:t>Focused on unrestricted giving </a:t>
            </a:r>
          </a:p>
          <a:p>
            <a:pPr marL="1087444" lvl="1" algn="l">
              <a:lnSpc>
                <a:spcPct val="110000"/>
              </a:lnSpc>
            </a:pPr>
            <a:endParaRPr lang="en-US" sz="4800" dirty="0">
              <a:solidFill>
                <a:schemeClr val="tx1"/>
              </a:solidFill>
              <a:latin typeface="Cambria" panose="02040503050406030204" pitchFamily="18" charset="0"/>
              <a:cs typeface="Tisa Offc"/>
            </a:endParaRPr>
          </a:p>
          <a:p>
            <a:pPr marL="457200" indent="-457200" algn="just">
              <a:lnSpc>
                <a:spcPct val="110000"/>
              </a:lnSpc>
              <a:buFont typeface="Wingdings" charset="2"/>
              <a:buChar char="§"/>
            </a:pPr>
            <a:r>
              <a:rPr lang="en-US" sz="5400" dirty="0" smtClean="0">
                <a:solidFill>
                  <a:schemeClr val="tx1"/>
                </a:solidFill>
                <a:latin typeface="Cambria" panose="02040503050406030204" pitchFamily="18" charset="0"/>
                <a:cs typeface="Tisa Offc"/>
              </a:rPr>
              <a:t>Spring Appeal</a:t>
            </a:r>
          </a:p>
          <a:p>
            <a:pPr marL="1658944" lvl="1" indent="-5715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4400" dirty="0" smtClean="0">
                <a:solidFill>
                  <a:schemeClr val="tx1"/>
                </a:solidFill>
                <a:latin typeface="Cambria" panose="02040503050406030204" pitchFamily="18" charset="0"/>
                <a:cs typeface="Tisa Offc"/>
              </a:rPr>
              <a:t>Focused on 2</a:t>
            </a:r>
            <a:r>
              <a:rPr lang="en-US" sz="4400" baseline="30000" dirty="0" smtClean="0">
                <a:solidFill>
                  <a:schemeClr val="tx1"/>
                </a:solidFill>
                <a:latin typeface="Cambria" panose="02040503050406030204" pitchFamily="18" charset="0"/>
                <a:cs typeface="Tisa Offc"/>
              </a:rPr>
              <a:t>nd</a:t>
            </a:r>
            <a:r>
              <a:rPr lang="en-US" sz="4400" dirty="0" smtClean="0">
                <a:solidFill>
                  <a:schemeClr val="tx1"/>
                </a:solidFill>
                <a:latin typeface="Cambria" panose="02040503050406030204" pitchFamily="18" charset="0"/>
                <a:cs typeface="Tisa Offc"/>
              </a:rPr>
              <a:t> asks and College based appeals </a:t>
            </a:r>
            <a:endParaRPr lang="en-US" sz="4400" dirty="0">
              <a:solidFill>
                <a:schemeClr val="tx1"/>
              </a:solidFill>
              <a:latin typeface="Cambria" panose="02040503050406030204" pitchFamily="18" charset="0"/>
              <a:cs typeface="Tisa Offc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08438" y="821765"/>
            <a:ext cx="20729099" cy="1133518"/>
          </a:xfrm>
          <a:prstGeom prst="rect">
            <a:avLst/>
          </a:prstGeom>
        </p:spPr>
        <p:txBody>
          <a:bodyPr vert="horz" lIns="217490" tIns="108745" rIns="217490" bIns="108745" rtlCol="0" anchor="ctr">
            <a:noAutofit/>
          </a:bodyPr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Futura Bk BT Book"/>
                <a:ea typeface="+mj-ea"/>
                <a:cs typeface="Open Sans"/>
              </a:defRPr>
            </a:lvl1pPr>
          </a:lstStyle>
          <a:p>
            <a:pPr algn="l"/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Mail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638" y="2384885"/>
            <a:ext cx="13643708" cy="1023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28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ck Gold Grad NO1 16=9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97360" cy="1383688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41723" y="1956884"/>
            <a:ext cx="11649813" cy="8765489"/>
          </a:xfr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0000"/>
              </a:lnSpc>
              <a:buFont typeface="Wingdings" charset="2"/>
              <a:buChar char="§"/>
            </a:pPr>
            <a:r>
              <a:rPr lang="en-US" sz="5400" dirty="0" smtClean="0">
                <a:solidFill>
                  <a:schemeClr val="tx1"/>
                </a:solidFill>
                <a:latin typeface="Cambria" panose="02040503050406030204" pitchFamily="18" charset="0"/>
                <a:cs typeface="Tisa Offc"/>
              </a:rPr>
              <a:t>General solicitations </a:t>
            </a:r>
          </a:p>
          <a:p>
            <a:pPr algn="just">
              <a:lnSpc>
                <a:spcPct val="110000"/>
              </a:lnSpc>
            </a:pPr>
            <a:endParaRPr lang="en-US" sz="5400" dirty="0" smtClean="0">
              <a:solidFill>
                <a:schemeClr val="tx1"/>
              </a:solidFill>
              <a:latin typeface="Cambria" panose="02040503050406030204" pitchFamily="18" charset="0"/>
              <a:cs typeface="Tisa Offc"/>
            </a:endParaRPr>
          </a:p>
          <a:p>
            <a:pPr marL="457200" indent="-457200" algn="just">
              <a:lnSpc>
                <a:spcPct val="110000"/>
              </a:lnSpc>
              <a:buFont typeface="Wingdings" charset="2"/>
              <a:buChar char="§"/>
            </a:pPr>
            <a:r>
              <a:rPr lang="en-US" sz="5400" dirty="0" smtClean="0">
                <a:solidFill>
                  <a:schemeClr val="tx1"/>
                </a:solidFill>
                <a:latin typeface="Cambria" panose="02040503050406030204" pitchFamily="18" charset="0"/>
                <a:cs typeface="Tisa Offc"/>
              </a:rPr>
              <a:t>Geared toward driving donors to the website</a:t>
            </a:r>
          </a:p>
          <a:p>
            <a:pPr algn="just">
              <a:lnSpc>
                <a:spcPct val="110000"/>
              </a:lnSpc>
            </a:pPr>
            <a:endParaRPr lang="en-US" sz="5400" dirty="0">
              <a:solidFill>
                <a:schemeClr val="tx1"/>
              </a:solidFill>
              <a:latin typeface="Cambria" panose="02040503050406030204" pitchFamily="18" charset="0"/>
              <a:cs typeface="Tisa Offc"/>
            </a:endParaRPr>
          </a:p>
          <a:p>
            <a:pPr marL="457200" indent="-457200" algn="just">
              <a:lnSpc>
                <a:spcPct val="110000"/>
              </a:lnSpc>
              <a:buFont typeface="Wingdings" charset="2"/>
              <a:buChar char="§"/>
            </a:pPr>
            <a:r>
              <a:rPr lang="en-US" sz="5400" dirty="0" smtClean="0">
                <a:solidFill>
                  <a:schemeClr val="tx1"/>
                </a:solidFill>
                <a:latin typeface="Cambria" panose="02040503050406030204" pitchFamily="18" charset="0"/>
                <a:cs typeface="Tisa Offc"/>
              </a:rPr>
              <a:t>Sent 6 – 8 weeks apart </a:t>
            </a:r>
          </a:p>
          <a:p>
            <a:pPr marL="1544644" lvl="1" indent="-457200" algn="l">
              <a:lnSpc>
                <a:spcPct val="110000"/>
              </a:lnSpc>
              <a:buFont typeface="Wingdings" charset="2"/>
              <a:buChar char="§"/>
            </a:pP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  <a:cs typeface="Tisa Offc"/>
              </a:rPr>
              <a:t>W</a:t>
            </a:r>
            <a:r>
              <a:rPr lang="en-US" sz="4400" dirty="0" smtClean="0">
                <a:solidFill>
                  <a:schemeClr val="tx1"/>
                </a:solidFill>
                <a:latin typeface="Cambria" panose="02040503050406030204" pitchFamily="18" charset="0"/>
                <a:cs typeface="Tisa Offc"/>
              </a:rPr>
              <a:t>ith the exception of Thanksgiving to the end of the year (about every two weeks)</a:t>
            </a:r>
            <a:endParaRPr lang="en-US" sz="4400" dirty="0">
              <a:solidFill>
                <a:schemeClr val="tx1"/>
              </a:solidFill>
              <a:latin typeface="Cambria" panose="02040503050406030204" pitchFamily="18" charset="0"/>
              <a:cs typeface="Tisa Offc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57638" y="821765"/>
            <a:ext cx="20729099" cy="1133518"/>
          </a:xfrm>
          <a:prstGeom prst="rect">
            <a:avLst/>
          </a:prstGeom>
        </p:spPr>
        <p:txBody>
          <a:bodyPr vert="horz" lIns="217490" tIns="108745" rIns="217490" bIns="108745" rtlCol="0" anchor="ctr">
            <a:noAutofit/>
          </a:bodyPr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Futura Bk BT Book"/>
                <a:ea typeface="+mj-ea"/>
                <a:cs typeface="Open Sans"/>
              </a:defRPr>
            </a:lvl1pPr>
          </a:lstStyle>
          <a:p>
            <a:pPr algn="l"/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Solicitations 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438" y="2059787"/>
            <a:ext cx="8345918" cy="1092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ack Gold Grad NO1 16=9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3" y="0"/>
            <a:ext cx="24597360" cy="1383688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083038" y="821765"/>
            <a:ext cx="20729099" cy="1133518"/>
          </a:xfrm>
          <a:prstGeom prst="rect">
            <a:avLst/>
          </a:prstGeom>
        </p:spPr>
        <p:txBody>
          <a:bodyPr vert="horz" lIns="217490" tIns="108745" rIns="217490" bIns="108745" rtlCol="0" anchor="ctr">
            <a:noAutofit/>
          </a:bodyPr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Futura Bk BT Book"/>
                <a:ea typeface="+mj-ea"/>
                <a:cs typeface="Open Sans"/>
              </a:defRPr>
            </a:lvl1pPr>
          </a:lstStyle>
          <a:p>
            <a:pPr algn="l"/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President’s Leadership Circle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042986" y="2777048"/>
            <a:ext cx="20586091" cy="9831199"/>
          </a:xfrm>
          <a:prstGeom prst="rect">
            <a:avLst/>
          </a:prstGeom>
        </p:spPr>
        <p:txBody>
          <a:bodyPr vert="horz" lIns="217490" tIns="108745" rIns="217490" bIns="108745" rtlCol="0">
            <a:noAutofit/>
          </a:bodyPr>
          <a:lstStyle>
            <a:lvl1pPr marL="0" indent="0" algn="ctr" defTabSz="1087444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TisaOT"/>
                <a:ea typeface="+mn-ea"/>
                <a:cs typeface="TisaO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722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4671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211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699558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b="1" dirty="0" smtClean="0">
                <a:solidFill>
                  <a:schemeClr val="tx1"/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President’s Leadership Circle Giving Levels</a:t>
            </a:r>
            <a:endParaRPr lang="en-US" sz="4800" dirty="0" smtClean="0">
              <a:solidFill>
                <a:schemeClr val="tx1"/>
              </a:solidFill>
              <a:latin typeface="Cambria" panose="02040503050406030204" pitchFamily="18" charset="0"/>
              <a:cs typeface="Tisa Offc" panose="02010504030101020102" pitchFamily="2" charset="0"/>
            </a:endParaRPr>
          </a:p>
          <a:p>
            <a:pPr algn="l"/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	</a:t>
            </a:r>
            <a:r>
              <a:rPr 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President’s Associate			       $1,000 - $2,499</a:t>
            </a:r>
          </a:p>
          <a:p>
            <a:pPr algn="l"/>
            <a:r>
              <a:rPr 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	President’s Partner		                $2,500 - $4,999</a:t>
            </a:r>
          </a:p>
          <a:p>
            <a:pPr algn="l"/>
            <a:r>
              <a:rPr 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	President’s Benefactor  	                $5,000 - $9,999</a:t>
            </a:r>
          </a:p>
          <a:p>
            <a:pPr algn="l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Tisa Offc" panose="02010504030101020102" pitchFamily="2" charset="0"/>
                <a:sym typeface="Wingdings" panose="05000000000000000000" pitchFamily="2" charset="2"/>
              </a:rPr>
              <a:t>	</a:t>
            </a:r>
            <a:r>
              <a:rPr 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President’s Visionary	 		     $10,000 or more</a:t>
            </a:r>
          </a:p>
          <a:p>
            <a:pPr algn="l"/>
            <a:endParaRPr lang="en-US" sz="2800" b="1" dirty="0" smtClean="0">
              <a:latin typeface="Cambria" panose="02040503050406030204" pitchFamily="18" charset="0"/>
              <a:cs typeface="Tisa Offc" panose="02010504030101020102" pitchFamily="2" charset="0"/>
            </a:endParaRPr>
          </a:p>
          <a:p>
            <a:pPr algn="l">
              <a:lnSpc>
                <a:spcPct val="100000"/>
              </a:lnSpc>
            </a:pPr>
            <a:r>
              <a:rPr lang="en-US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Young Alumni President’s Leadership Circle </a:t>
            </a:r>
          </a:p>
          <a:p>
            <a:pPr algn="l">
              <a:lnSpc>
                <a:spcPct val="100000"/>
              </a:lnSpc>
            </a:pPr>
            <a:r>
              <a:rPr lang="en-US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Giving Levels</a:t>
            </a:r>
            <a:endParaRPr lang="en-US" sz="4800" dirty="0" smtClean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cs typeface="Tisa Offc" panose="02010504030101020102" pitchFamily="2" charset="0"/>
            </a:endParaRPr>
          </a:p>
          <a:p>
            <a:pPr algn="l">
              <a:lnSpc>
                <a:spcPct val="150000"/>
              </a:lnSpc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 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	</a:t>
            </a:r>
            <a:r>
              <a:rPr 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Golden Eagle 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Associate (Graduates of the last decade</a:t>
            </a:r>
            <a:r>
              <a:rPr 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)		$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500 - $999 </a:t>
            </a:r>
            <a:r>
              <a:rPr 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                               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cs typeface="Tisa Offc" panose="02010504030101020102" pitchFamily="2" charset="0"/>
            </a:endParaRPr>
          </a:p>
          <a:p>
            <a:pPr algn="l">
              <a:lnSpc>
                <a:spcPct val="150000"/>
              </a:lnSpc>
            </a:pP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	</a:t>
            </a:r>
            <a:r>
              <a:rPr 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1</a:t>
            </a:r>
            <a:r>
              <a:rPr lang="en-US" sz="44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st</a:t>
            </a:r>
            <a:r>
              <a:rPr 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 Year Golden Eagle 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Associate (New grads one </a:t>
            </a:r>
            <a:r>
              <a:rPr 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year)		$250 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- $</a:t>
            </a:r>
            <a:r>
              <a:rPr 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499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cs typeface="Tisa Offc" panose="02010504030101020102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t="22404" r="25816" b="-533"/>
          <a:stretch/>
        </p:blipFill>
        <p:spPr>
          <a:xfrm>
            <a:off x="15843738" y="3173528"/>
            <a:ext cx="8721237" cy="669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8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lack BackPage NO1 16=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44" y="-406400"/>
            <a:ext cx="25290405" cy="14224000"/>
          </a:xfrm>
          <a:prstGeom prst="rect">
            <a:avLst/>
          </a:prstGeom>
        </p:spPr>
      </p:pic>
      <p:pic>
        <p:nvPicPr>
          <p:cNvPr id="11" name="Picture 10" descr="CalStateLAlogo_hero_horizontal_4color_revers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664" y="11142135"/>
            <a:ext cx="8264543" cy="1353981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3627845" y="4066626"/>
            <a:ext cx="17131486" cy="1508712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Futura Bk BT Book"/>
                <a:ea typeface="+mj-ea"/>
                <a:cs typeface="Open Sans"/>
              </a:defRPr>
            </a:lvl1pPr>
          </a:lstStyle>
          <a:p>
            <a:r>
              <a:rPr lang="en-US" sz="9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GIFTS</a:t>
            </a:r>
            <a:endParaRPr lang="en-US" sz="9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06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ck Gold Grad NO1 16=9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97360" cy="1383688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059942" y="706301"/>
            <a:ext cx="20729099" cy="1133518"/>
          </a:xfrm>
          <a:prstGeom prst="rect">
            <a:avLst/>
          </a:prstGeom>
        </p:spPr>
        <p:txBody>
          <a:bodyPr vert="horz" lIns="217490" tIns="108745" rIns="217490" bIns="108745" rtlCol="0" anchor="ctr">
            <a:noAutofit/>
          </a:bodyPr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Futura Bk BT Book"/>
                <a:ea typeface="+mj-ea"/>
                <a:cs typeface="Open Sans"/>
              </a:defRPr>
            </a:lvl1pPr>
          </a:lstStyle>
          <a:p>
            <a:pPr algn="l"/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Donor Contact and Industry Benchmarks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6404886"/>
              </p:ext>
            </p:extLst>
          </p:nvPr>
        </p:nvGraphicFramePr>
        <p:xfrm>
          <a:off x="2365831" y="3260839"/>
          <a:ext cx="18090603" cy="731520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06896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00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11041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SzPct val="60000"/>
                        <a:buFont typeface="Wingdings" panose="05000000000000000000" pitchFamily="2" charset="2"/>
                        <a:defRPr sz="16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 sz="14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Gift Officer Donor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Contact Expectations</a:t>
                      </a:r>
                    </a:p>
                  </a:txBody>
                  <a:tcPr marL="89269" marR="89269"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SzPct val="60000"/>
                        <a:buFont typeface="Wingdings" panose="05000000000000000000" pitchFamily="2" charset="2"/>
                        <a:defRPr sz="16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 sz="14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# Average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Monthly Contacts*</a:t>
                      </a:r>
                    </a:p>
                  </a:txBody>
                  <a:tcPr marL="89269" marR="89269"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0832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SzPct val="60000"/>
                        <a:buFont typeface="Wingdings" panose="05000000000000000000" pitchFamily="2" charset="2"/>
                        <a:defRPr sz="16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 sz="14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Personal visits</a:t>
                      </a:r>
                    </a:p>
                  </a:txBody>
                  <a:tcPr marL="89269" marR="89269"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SzPct val="60000"/>
                        <a:buFont typeface="Wingdings" panose="05000000000000000000" pitchFamily="2" charset="2"/>
                        <a:defRPr sz="16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 sz="14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1-15</a:t>
                      </a:r>
                    </a:p>
                  </a:txBody>
                  <a:tcPr marL="89269" marR="89269"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0832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SzPct val="60000"/>
                        <a:buFont typeface="Wingdings" panose="05000000000000000000" pitchFamily="2" charset="2"/>
                        <a:defRPr sz="16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 sz="14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Contact at Events</a:t>
                      </a:r>
                    </a:p>
                  </a:txBody>
                  <a:tcPr marL="89269" marR="8926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SzPct val="60000"/>
                        <a:buFont typeface="Wingdings" panose="05000000000000000000" pitchFamily="2" charset="2"/>
                        <a:defRPr sz="16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 sz="14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1-5</a:t>
                      </a:r>
                    </a:p>
                  </a:txBody>
                  <a:tcPr marL="89269" marR="8926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0832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SzPct val="60000"/>
                        <a:buFont typeface="Wingdings" panose="05000000000000000000" pitchFamily="2" charset="2"/>
                        <a:defRPr sz="16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 sz="14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Telephone Conversations</a:t>
                      </a:r>
                    </a:p>
                  </a:txBody>
                  <a:tcPr marL="89269" marR="8926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SzPct val="60000"/>
                        <a:buFont typeface="Wingdings" panose="05000000000000000000" pitchFamily="2" charset="2"/>
                        <a:defRPr sz="16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 sz="14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6-20 or more</a:t>
                      </a:r>
                    </a:p>
                  </a:txBody>
                  <a:tcPr marL="89269" marR="8926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0832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SzPct val="60000"/>
                        <a:buFont typeface="Wingdings" panose="05000000000000000000" pitchFamily="2" charset="2"/>
                        <a:defRPr sz="16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 sz="14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Personal Letters</a:t>
                      </a:r>
                    </a:p>
                  </a:txBody>
                  <a:tcPr marL="89269" marR="8926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SzPct val="60000"/>
                        <a:buFont typeface="Wingdings" panose="05000000000000000000" pitchFamily="2" charset="2"/>
                        <a:defRPr sz="16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 sz="14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1-20 or more</a:t>
                      </a:r>
                    </a:p>
                  </a:txBody>
                  <a:tcPr marL="89269" marR="8926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40832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SzPct val="60000"/>
                        <a:buFont typeface="Wingdings" panose="05000000000000000000" pitchFamily="2" charset="2"/>
                        <a:defRPr sz="16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 sz="14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Email Contacts</a:t>
                      </a:r>
                    </a:p>
                  </a:txBody>
                  <a:tcPr marL="89269" marR="8926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SzPct val="60000"/>
                        <a:buFont typeface="Wingdings" panose="05000000000000000000" pitchFamily="2" charset="2"/>
                        <a:defRPr sz="16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 sz="14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6-20 or more</a:t>
                      </a:r>
                    </a:p>
                  </a:txBody>
                  <a:tcPr marL="89269" marR="8926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157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ck Gold Grad NO1 16=9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97360" cy="1383688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059942" y="706301"/>
            <a:ext cx="20729099" cy="1133518"/>
          </a:xfrm>
          <a:prstGeom prst="rect">
            <a:avLst/>
          </a:prstGeom>
        </p:spPr>
        <p:txBody>
          <a:bodyPr vert="horz" lIns="217490" tIns="108745" rIns="217490" bIns="108745" rtlCol="0" anchor="ctr">
            <a:noAutofit/>
          </a:bodyPr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Futura Bk BT Book"/>
                <a:ea typeface="+mj-ea"/>
                <a:cs typeface="Open Sans"/>
              </a:defRPr>
            </a:lvl1pPr>
          </a:lstStyle>
          <a:p>
            <a:pPr algn="l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Donor Contact and Industry Benchmarks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7189249"/>
              </p:ext>
            </p:extLst>
          </p:nvPr>
        </p:nvGraphicFramePr>
        <p:xfrm>
          <a:off x="2365831" y="2546120"/>
          <a:ext cx="18208169" cy="9616056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1611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96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0504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SzPct val="60000"/>
                        <a:buFont typeface="Wingdings" panose="05000000000000000000" pitchFamily="2" charset="2"/>
                        <a:defRPr sz="16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 sz="14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Gift Officer Performance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Measurement</a:t>
                      </a:r>
                    </a:p>
                  </a:txBody>
                  <a:tcPr marL="89269" marR="89269"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SzPct val="60000"/>
                        <a:buFont typeface="Wingdings" panose="05000000000000000000" pitchFamily="2" charset="2"/>
                        <a:defRPr sz="16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 sz="14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Ranked by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Priority*</a:t>
                      </a:r>
                    </a:p>
                  </a:txBody>
                  <a:tcPr marL="89269" marR="89269"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0504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SzPct val="60000"/>
                        <a:buFont typeface="Wingdings" panose="05000000000000000000" pitchFamily="2" charset="2"/>
                        <a:defRPr sz="16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 sz="14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Number of in-person donor/prospect visits</a:t>
                      </a:r>
                      <a:endParaRPr kumimoji="0" lang="en-US" altLang="en-US" sz="4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9269" marR="89269"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SzPct val="60000"/>
                        <a:buFont typeface="Wingdings" panose="05000000000000000000" pitchFamily="2" charset="2"/>
                        <a:defRPr sz="16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 sz="14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89269" marR="89269"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5748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SzPct val="60000"/>
                        <a:buFont typeface="Wingdings" panose="05000000000000000000" pitchFamily="2" charset="2"/>
                        <a:defRPr sz="16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 sz="14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Number of donor contacts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(including phone, e-mail, mail)</a:t>
                      </a:r>
                      <a:endParaRPr kumimoji="0" lang="en-US" altLang="en-US" sz="4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9269" marR="8926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SzPct val="60000"/>
                        <a:buFont typeface="Wingdings" panose="05000000000000000000" pitchFamily="2" charset="2"/>
                        <a:defRPr sz="16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 sz="14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89269" marR="8926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0992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SzPct val="60000"/>
                        <a:buFont typeface="Wingdings" panose="05000000000000000000" pitchFamily="2" charset="2"/>
                        <a:defRPr sz="16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 sz="14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Dollars raised in current gifts and/or in planned gifts with documented commitments</a:t>
                      </a:r>
                      <a:endParaRPr kumimoji="0" lang="en-US" altLang="en-US" sz="4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9269" marR="8926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SzPct val="60000"/>
                        <a:buFont typeface="Wingdings" panose="05000000000000000000" pitchFamily="2" charset="2"/>
                        <a:defRPr sz="16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 sz="14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9269" marR="8926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0504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SzPct val="60000"/>
                        <a:buFont typeface="Wingdings" panose="05000000000000000000" pitchFamily="2" charset="2"/>
                        <a:defRPr sz="16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 sz="14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Number of donors added to Heritage Society</a:t>
                      </a:r>
                    </a:p>
                  </a:txBody>
                  <a:tcPr marL="89269" marR="8926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SzPct val="60000"/>
                        <a:buFont typeface="Wingdings" panose="05000000000000000000" pitchFamily="2" charset="2"/>
                        <a:defRPr sz="16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 sz="14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213C5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9269" marR="8926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057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Number of planned gift commitments without documented dollar amount</a:t>
                      </a:r>
                      <a:endParaRPr kumimoji="0" lang="en-US" altLang="en-US" sz="4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9269" marR="8926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89269" marR="8926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617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lack BackPage NO1 16=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44" y="-406400"/>
            <a:ext cx="25290405" cy="14224000"/>
          </a:xfrm>
          <a:prstGeom prst="rect">
            <a:avLst/>
          </a:prstGeom>
        </p:spPr>
      </p:pic>
      <p:pic>
        <p:nvPicPr>
          <p:cNvPr id="11" name="Picture 10" descr="CalStateLAlogo_hero_horizontal_4color_revers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664" y="11142135"/>
            <a:ext cx="8264543" cy="1353981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3627845" y="4066626"/>
            <a:ext cx="17131486" cy="1508712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Futura Bk BT Book"/>
                <a:ea typeface="+mj-ea"/>
                <a:cs typeface="Open Sans"/>
              </a:defRPr>
            </a:lvl1pPr>
          </a:lstStyle>
          <a:p>
            <a:r>
              <a:rPr lang="en-US" sz="9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 AND STAFF</a:t>
            </a:r>
          </a:p>
          <a:p>
            <a:r>
              <a:rPr lang="en-US" sz="9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  <a:endParaRPr lang="en-US" sz="9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16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ck Gold Grad NO1 16=9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97360" cy="13836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799" y="549277"/>
            <a:ext cx="20602417" cy="1762123"/>
          </a:xfrm>
        </p:spPr>
        <p:txBody>
          <a:bodyPr>
            <a:normAutofit/>
          </a:bodyPr>
          <a:lstStyle/>
          <a:p>
            <a:pPr algn="l"/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Engagement, Service and the Public Good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359" y="3200403"/>
            <a:ext cx="21948458" cy="5943597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800" dirty="0" smtClean="0">
                <a:latin typeface="Cambria" panose="02040503050406030204" pitchFamily="18" charset="0"/>
                <a:cs typeface="Tisa Offc" panose="02010504030101020102" pitchFamily="2" charset="0"/>
              </a:rPr>
              <a:t>Comprehensive List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800" dirty="0" smtClean="0">
                <a:latin typeface="Cambria" panose="02040503050406030204" pitchFamily="18" charset="0"/>
                <a:cs typeface="Tisa Offc" panose="02010504030101020102" pitchFamily="2" charset="0"/>
              </a:rPr>
              <a:t>Cal State LA in the Community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800" dirty="0" smtClean="0">
                <a:latin typeface="Cambria" panose="02040503050406030204" pitchFamily="18" charset="0"/>
                <a:cs typeface="Tisa Offc" panose="02010504030101020102" pitchFamily="2" charset="0"/>
              </a:rPr>
              <a:t>Programs, Workshops, Activities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800" dirty="0" smtClean="0">
                <a:latin typeface="Cambria" panose="02040503050406030204" pitchFamily="18" charset="0"/>
                <a:cs typeface="Tisa Offc" panose="02010504030101020102" pitchFamily="2" charset="0"/>
              </a:rPr>
              <a:t>Your Work, Students’ Work</a:t>
            </a:r>
            <a:endParaRPr lang="en-US" sz="4800" dirty="0">
              <a:latin typeface="Cambria" panose="02040503050406030204" pitchFamily="18" charset="0"/>
              <a:cs typeface="Tisa Offc" panose="020105040301010201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10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lack BackPage NO1 16=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45" y="0"/>
            <a:ext cx="25290405" cy="14224000"/>
          </a:xfrm>
          <a:prstGeom prst="rect">
            <a:avLst/>
          </a:prstGeom>
        </p:spPr>
      </p:pic>
      <p:pic>
        <p:nvPicPr>
          <p:cNvPr id="11" name="Picture 10" descr="CalStateLAlogo_hero_horizontal_4color_revers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664" y="11142135"/>
            <a:ext cx="8264543" cy="1353981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-67744" y="3885111"/>
            <a:ext cx="25290404" cy="1507307"/>
          </a:xfrm>
          <a:prstGeom prst="rect">
            <a:avLst/>
          </a:prstGeom>
        </p:spPr>
        <p:txBody>
          <a:bodyPr vert="horz" lIns="243852" tIns="121926" rIns="243852" bIns="121926" rtlCol="0" anchor="ctr">
            <a:no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11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to University Advancement</a:t>
            </a:r>
            <a:endParaRPr lang="en-US" sz="8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-67744" y="5637059"/>
            <a:ext cx="25290404" cy="1116864"/>
          </a:xfrm>
          <a:prstGeom prst="rect">
            <a:avLst/>
          </a:prstGeom>
        </p:spPr>
        <p:txBody>
          <a:bodyPr vert="horz" lIns="243852" tIns="121926" rIns="243852" bIns="121926" rtlCol="0">
            <a:normAutofit/>
          </a:bodyPr>
          <a:lstStyle>
            <a:lvl1pPr marL="0" indent="0" algn="ctr" defTabSz="1219261" rtl="0" eaLnBrk="1" latinLnBrk="0" hangingPunct="1">
              <a:spcBef>
                <a:spcPct val="20000"/>
              </a:spcBef>
              <a:buFont typeface="Arial"/>
              <a:buNone/>
              <a:defRPr sz="8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219261" indent="0" algn="ctr" defTabSz="1219261" rtl="0" eaLnBrk="1" latinLnBrk="0" hangingPunct="1">
              <a:spcBef>
                <a:spcPct val="20000"/>
              </a:spcBef>
              <a:buFont typeface="Arial"/>
              <a:buNone/>
              <a:defRPr sz="7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2438522" indent="0" algn="ctr" defTabSz="1219261" rtl="0" eaLnBrk="1" latinLnBrk="0" hangingPunct="1">
              <a:spcBef>
                <a:spcPct val="20000"/>
              </a:spcBef>
              <a:buFont typeface="Arial"/>
              <a:buNone/>
              <a:defRPr sz="6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3657783" indent="0" algn="ctr" defTabSz="1219261" rtl="0" eaLnBrk="1" latinLnBrk="0" hangingPunct="1">
              <a:spcBef>
                <a:spcPct val="20000"/>
              </a:spcBef>
              <a:buFont typeface="Arial"/>
              <a:buNone/>
              <a:defRPr sz="5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4877044" indent="0" algn="ctr" defTabSz="1219261" rtl="0" eaLnBrk="1" latinLnBrk="0" hangingPunct="1">
              <a:spcBef>
                <a:spcPct val="20000"/>
              </a:spcBef>
              <a:buFont typeface="Arial"/>
              <a:buNone/>
              <a:defRPr sz="5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6096305" indent="0" algn="ctr" defTabSz="1219261" rtl="0" eaLnBrk="1" latinLnBrk="0" hangingPunct="1">
              <a:spcBef>
                <a:spcPct val="20000"/>
              </a:spcBef>
              <a:buFont typeface="Arial"/>
              <a:buNone/>
              <a:defRPr sz="5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315566" indent="0" algn="ctr" defTabSz="1219261" rtl="0" eaLnBrk="1" latinLnBrk="0" hangingPunct="1">
              <a:spcBef>
                <a:spcPct val="20000"/>
              </a:spcBef>
              <a:buFont typeface="Arial"/>
              <a:buNone/>
              <a:defRPr sz="5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8534827" indent="0" algn="ctr" defTabSz="1219261" rtl="0" eaLnBrk="1" latinLnBrk="0" hangingPunct="1">
              <a:spcBef>
                <a:spcPct val="20000"/>
              </a:spcBef>
              <a:buFont typeface="Arial"/>
              <a:buNone/>
              <a:defRPr sz="5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9754088" indent="0" algn="ctr" defTabSz="1219261" rtl="0" eaLnBrk="1" latinLnBrk="0" hangingPunct="1">
              <a:spcBef>
                <a:spcPct val="20000"/>
              </a:spcBef>
              <a:buFont typeface="Arial"/>
              <a:buNone/>
              <a:defRPr sz="5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i="1" dirty="0">
              <a:solidFill>
                <a:srgbClr val="FFFFFF"/>
              </a:solidFill>
              <a:latin typeface="Tisa Offc"/>
              <a:cs typeface="Tisa Offc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658076" y="5819978"/>
            <a:ext cx="17071023" cy="1116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TisaOT"/>
                <a:ea typeface="+mn-ea"/>
                <a:cs typeface="TisaO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5pPr>
            <a:lvl6pPr marL="5980947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68393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55841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43285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i="1" dirty="0" smtClean="0">
                <a:solidFill>
                  <a:srgbClr val="FFFFFF"/>
                </a:solidFill>
                <a:latin typeface="Cambria" panose="02040503050406030204" pitchFamily="18" charset="0"/>
                <a:cs typeface="Tisa Offc"/>
              </a:rPr>
              <a:t>Engagement, Service, and the Public Good</a:t>
            </a:r>
            <a:endParaRPr lang="en-US" sz="6000" i="1" dirty="0">
              <a:solidFill>
                <a:srgbClr val="FFFFFF"/>
              </a:solidFill>
              <a:latin typeface="Cambria" panose="02040503050406030204" pitchFamily="18" charset="0"/>
              <a:cs typeface="Tisa Offc"/>
            </a:endParaRPr>
          </a:p>
        </p:txBody>
      </p:sp>
    </p:spTree>
    <p:extLst>
      <p:ext uri="{BB962C8B-B14F-4D97-AF65-F5344CB8AC3E}">
        <p14:creationId xmlns:p14="http://schemas.microsoft.com/office/powerpoint/2010/main" val="113953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ck Gold Grad NO1 16=9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97360" cy="13836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4399" y="514354"/>
            <a:ext cx="20602417" cy="1762123"/>
          </a:xfrm>
        </p:spPr>
        <p:txBody>
          <a:bodyPr>
            <a:normAutofit/>
          </a:bodyPr>
          <a:lstStyle/>
          <a:p>
            <a:pPr algn="l"/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How You Can Participate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>
                <a:latin typeface="Cambria" panose="02040503050406030204" pitchFamily="18" charset="0"/>
                <a:cs typeface="Tisa Offc" panose="02010504030101020102" pitchFamily="2" charset="0"/>
              </a:rPr>
              <a:t>	Contact Us:	Janet Dial</a:t>
            </a:r>
            <a:r>
              <a:rPr lang="en-US" sz="4800" dirty="0">
                <a:latin typeface="Cambria" panose="02040503050406030204" pitchFamily="18" charset="0"/>
                <a:cs typeface="Tisa Offc" panose="02010504030101020102" pitchFamily="2" charset="0"/>
              </a:rPr>
              <a:t>	</a:t>
            </a:r>
            <a:r>
              <a:rPr lang="en-US" sz="4800" dirty="0" smtClean="0">
                <a:latin typeface="Cambria" panose="02040503050406030204" pitchFamily="18" charset="0"/>
                <a:cs typeface="Tisa Offc" panose="02010504030101020102" pitchFamily="2" charset="0"/>
              </a:rPr>
              <a:t>	</a:t>
            </a:r>
            <a:r>
              <a:rPr lang="en-US" sz="4800" dirty="0" smtClean="0">
                <a:latin typeface="Cambria" panose="02040503050406030204" pitchFamily="18" charset="0"/>
                <a:cs typeface="Tisa Offc" panose="02010504030101020102" pitchFamily="2" charset="0"/>
                <a:hlinkClick r:id="rId3"/>
              </a:rPr>
              <a:t>janet.dial@calstatela.edu</a:t>
            </a:r>
            <a:endParaRPr lang="en-US" sz="4800" dirty="0" smtClean="0">
              <a:latin typeface="Cambria" panose="02040503050406030204" pitchFamily="18" charset="0"/>
              <a:cs typeface="Tisa Offc" panose="02010504030101020102" pitchFamily="2" charset="0"/>
            </a:endParaRPr>
          </a:p>
          <a:p>
            <a:pPr marL="0" indent="0">
              <a:buNone/>
            </a:pPr>
            <a:endParaRPr lang="en-US" sz="4800" dirty="0">
              <a:latin typeface="Cambria" panose="02040503050406030204" pitchFamily="18" charset="0"/>
              <a:cs typeface="Tisa Offc" panose="02010504030101020102" pitchFamily="2" charset="0"/>
            </a:endParaRPr>
          </a:p>
          <a:p>
            <a:pPr marL="0" indent="0">
              <a:buNone/>
            </a:pPr>
            <a:r>
              <a:rPr lang="en-US" sz="4800" dirty="0" smtClean="0">
                <a:latin typeface="Cambria" panose="02040503050406030204" pitchFamily="18" charset="0"/>
                <a:cs typeface="Tisa Offc" panose="02010504030101020102" pitchFamily="2" charset="0"/>
              </a:rPr>
              <a:t>				Jane Rhee		</a:t>
            </a:r>
            <a:r>
              <a:rPr lang="en-US" sz="4800" dirty="0" smtClean="0">
                <a:latin typeface="Cambria" panose="02040503050406030204" pitchFamily="18" charset="0"/>
                <a:cs typeface="Tisa Offc" panose="02010504030101020102" pitchFamily="2" charset="0"/>
                <a:hlinkClick r:id="rId4"/>
              </a:rPr>
              <a:t>jrhee7@calstatela.edu</a:t>
            </a:r>
            <a:endParaRPr lang="en-US" sz="4800" dirty="0" smtClean="0">
              <a:latin typeface="Cambria" panose="02040503050406030204" pitchFamily="18" charset="0"/>
              <a:cs typeface="Tisa Offc" panose="02010504030101020102" pitchFamily="2" charset="0"/>
            </a:endParaRPr>
          </a:p>
          <a:p>
            <a:pPr marL="0" indent="0">
              <a:buNone/>
            </a:pPr>
            <a:endParaRPr lang="en-US" sz="4800" dirty="0">
              <a:latin typeface="Cambria" panose="02040503050406030204" pitchFamily="18" charset="0"/>
              <a:cs typeface="Tisa Offc" panose="02010504030101020102" pitchFamily="2" charset="0"/>
            </a:endParaRPr>
          </a:p>
          <a:p>
            <a:pPr marL="0" indent="0">
              <a:buNone/>
            </a:pPr>
            <a:r>
              <a:rPr lang="en-US" sz="4800" dirty="0" smtClean="0">
                <a:latin typeface="Cambria" panose="02040503050406030204" pitchFamily="18" charset="0"/>
                <a:cs typeface="Tisa Offc" panose="02010504030101020102" pitchFamily="2" charset="0"/>
              </a:rPr>
              <a:t>								(323) 343-3073</a:t>
            </a:r>
          </a:p>
          <a:p>
            <a:pPr marL="0" indent="0">
              <a:buNone/>
            </a:pPr>
            <a:endParaRPr lang="en-US" sz="4800" dirty="0">
              <a:latin typeface="Cambria" panose="02040503050406030204" pitchFamily="18" charset="0"/>
              <a:cs typeface="Tisa Offc" panose="02010504030101020102" pitchFamily="2" charset="0"/>
            </a:endParaRPr>
          </a:p>
          <a:p>
            <a:pPr marL="0" indent="0">
              <a:buNone/>
            </a:pPr>
            <a:endParaRPr lang="en-US" sz="4800" dirty="0" smtClean="0">
              <a:latin typeface="Cambria" panose="02040503050406030204" pitchFamily="18" charset="0"/>
              <a:cs typeface="Tisa Offc" panose="02010504030101020102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627845" y="9579152"/>
            <a:ext cx="17131486" cy="1508712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Futura Bk BT Book"/>
                <a:ea typeface="+mj-ea"/>
                <a:cs typeface="Open Sans"/>
              </a:defRPr>
            </a:lvl1pPr>
          </a:lstStyle>
          <a:p>
            <a:r>
              <a:rPr lang="en-US" sz="9600" b="1" i="1" dirty="0" smtClean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Thank You!</a:t>
            </a:r>
            <a:endParaRPr lang="en-US" sz="9600" b="1" i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57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lack BackPage NO1 16=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44" y="-406400"/>
            <a:ext cx="25290405" cy="14224000"/>
          </a:xfrm>
          <a:prstGeom prst="rect">
            <a:avLst/>
          </a:prstGeom>
        </p:spPr>
      </p:pic>
      <p:pic>
        <p:nvPicPr>
          <p:cNvPr id="11" name="Picture 10" descr="CalStateLAlogo_hero_horizontal_4color_revers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664" y="11142135"/>
            <a:ext cx="8264543" cy="1353981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3597613" y="1430659"/>
            <a:ext cx="17131486" cy="1508712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Futura Bk BT Book"/>
                <a:ea typeface="+mj-ea"/>
                <a:cs typeface="Open Sans"/>
              </a:defRPr>
            </a:lvl1pPr>
          </a:lstStyle>
          <a:p>
            <a:r>
              <a:rPr lang="en-US" sz="96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 THE DATE</a:t>
            </a:r>
            <a:endParaRPr lang="en-US" sz="96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750013" y="5322333"/>
            <a:ext cx="17131486" cy="3148573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Futura Bk BT Book"/>
                <a:ea typeface="+mj-ea"/>
                <a:cs typeface="Open Sans"/>
              </a:defRPr>
            </a:lvl1pPr>
          </a:lstStyle>
          <a:p>
            <a:r>
              <a:rPr lang="en-US" sz="8000" dirty="0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MONDAY, APRIL 16, 2018</a:t>
            </a:r>
          </a:p>
          <a:p>
            <a:r>
              <a:rPr lang="en-US" sz="8000" dirty="0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5-8 PM</a:t>
            </a:r>
            <a:endParaRPr lang="en-US" sz="8000" dirty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47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lack BackPage NO1 16=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46" y="0"/>
            <a:ext cx="25290405" cy="14224000"/>
          </a:xfrm>
          <a:prstGeom prst="rect">
            <a:avLst/>
          </a:prstGeom>
        </p:spPr>
      </p:pic>
      <p:pic>
        <p:nvPicPr>
          <p:cNvPr id="11" name="Picture 10" descr="CalStateLAlogo_hero_horizontal_4color_revers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664" y="11142135"/>
            <a:ext cx="8264543" cy="1353981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3627845" y="4066626"/>
            <a:ext cx="17131486" cy="1508712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Futura Bk BT Book"/>
                <a:ea typeface="+mj-ea"/>
                <a:cs typeface="Open Sans"/>
              </a:defRPr>
            </a:lvl1pPr>
          </a:lstStyle>
          <a:p>
            <a:r>
              <a:rPr lang="en-US" sz="8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Cal State LA Alumni?</a:t>
            </a:r>
            <a:endParaRPr lang="en-US" sz="8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93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ck Gold Grad NO1 16=9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97360" cy="13836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        </a:t>
            </a:r>
            <a:endParaRPr lang="en-US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059942" y="366296"/>
            <a:ext cx="20729099" cy="1901190"/>
          </a:xfrm>
          <a:prstGeom prst="rect">
            <a:avLst/>
          </a:prstGeom>
        </p:spPr>
        <p:txBody>
          <a:bodyPr vert="horz" lIns="217490" tIns="108745" rIns="217490" bIns="108745" rtlCol="0" anchor="ctr">
            <a:noAutofit/>
          </a:bodyPr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Futura Bk BT Book"/>
                <a:ea typeface="+mj-ea"/>
                <a:cs typeface="Open Sans"/>
              </a:defRPr>
            </a:lvl1pPr>
          </a:lstStyle>
          <a:p>
            <a:pPr algn="l"/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5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 Snapshot of Our Database - Nationwide</a:t>
            </a:r>
            <a:endParaRPr lang="en-US" sz="5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308" y="2633781"/>
            <a:ext cx="16716744" cy="1021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1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ack Gold Grad NO1 16=9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97360" cy="13836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       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542" y="2336798"/>
            <a:ext cx="11287458" cy="1063446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059942" y="366296"/>
            <a:ext cx="20729099" cy="1901190"/>
          </a:xfrm>
          <a:prstGeom prst="rect">
            <a:avLst/>
          </a:prstGeom>
        </p:spPr>
        <p:txBody>
          <a:bodyPr vert="horz" lIns="217490" tIns="108745" rIns="217490" bIns="108745" rtlCol="0" anchor="ctr">
            <a:noAutofit/>
          </a:bodyPr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Futura Bk BT Book"/>
                <a:ea typeface="+mj-ea"/>
                <a:cs typeface="Open Sans"/>
              </a:defRPr>
            </a:lvl1pPr>
          </a:lstStyle>
          <a:p>
            <a:pPr algn="l"/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5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 Snapshot of Our Database - California</a:t>
            </a:r>
            <a:endParaRPr lang="en-US" sz="5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77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lack BackPage NO1 16=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165" y="-406400"/>
            <a:ext cx="25290405" cy="142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458" y="1089919"/>
            <a:ext cx="5265158" cy="65493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84812" y="7778975"/>
            <a:ext cx="150304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ALUMNI</a:t>
            </a:r>
          </a:p>
          <a:p>
            <a:pPr algn="ctr"/>
            <a:r>
              <a:rPr lang="en-US" sz="8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ASSOCIATION</a:t>
            </a:r>
            <a:endParaRPr lang="en-US" sz="8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31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ack Gold Grad NO1 16=9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97360" cy="13836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        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2081106" y="3367623"/>
            <a:ext cx="18024681" cy="8400004"/>
          </a:xfr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charset="2"/>
              <a:buChar char="§"/>
            </a:pPr>
            <a:r>
              <a:rPr lang="en-US" sz="5400" dirty="0">
                <a:solidFill>
                  <a:schemeClr val="tx1"/>
                </a:solidFill>
                <a:latin typeface="Tisa Offc" panose="02010504030101020102" pitchFamily="2" charset="0"/>
                <a:cs typeface="Tisa Offc" panose="02010504030101020102" pitchFamily="2" charset="0"/>
              </a:rPr>
              <a:t>Alumni Scholarship </a:t>
            </a:r>
            <a:r>
              <a:rPr lang="en-US" sz="5400" dirty="0">
                <a:solidFill>
                  <a:schemeClr val="tx1"/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Program</a:t>
            </a:r>
          </a:p>
          <a:p>
            <a:pPr marL="457200" indent="-457200" algn="just">
              <a:lnSpc>
                <a:spcPct val="150000"/>
              </a:lnSpc>
              <a:buFont typeface="Wingdings" charset="2"/>
              <a:buChar char="§"/>
            </a:pPr>
            <a:r>
              <a:rPr lang="en-US" sz="5400" dirty="0">
                <a:solidFill>
                  <a:schemeClr val="tx1"/>
                </a:solidFill>
                <a:latin typeface="Tisa Offc" panose="02010504030101020102" pitchFamily="2" charset="0"/>
                <a:cs typeface="Tisa Offc" panose="02010504030101020102" pitchFamily="2" charset="0"/>
              </a:rPr>
              <a:t>Alumni Mentoring Program</a:t>
            </a:r>
          </a:p>
          <a:p>
            <a:pPr marL="457200" indent="-457200" algn="just">
              <a:lnSpc>
                <a:spcPct val="150000"/>
              </a:lnSpc>
              <a:buFont typeface="Wingdings" charset="2"/>
              <a:buChar char="§"/>
            </a:pPr>
            <a:r>
              <a:rPr lang="en-US" sz="5400" dirty="0">
                <a:solidFill>
                  <a:schemeClr val="tx1"/>
                </a:solidFill>
                <a:latin typeface="Tisa Offc" panose="02010504030101020102" pitchFamily="2" charset="0"/>
                <a:cs typeface="Tisa Offc" panose="02010504030101020102" pitchFamily="2" charset="0"/>
              </a:rPr>
              <a:t>New Student and Parent Program (Parent Academy)</a:t>
            </a:r>
          </a:p>
          <a:p>
            <a:pPr marL="457200" indent="-457200" algn="just">
              <a:lnSpc>
                <a:spcPct val="150000"/>
              </a:lnSpc>
              <a:buFont typeface="Wingdings" charset="2"/>
              <a:buChar char="§"/>
            </a:pPr>
            <a:r>
              <a:rPr lang="en-US" sz="5400" dirty="0">
                <a:solidFill>
                  <a:schemeClr val="tx1"/>
                </a:solidFill>
                <a:latin typeface="Tisa Offc" panose="02010504030101020102" pitchFamily="2" charset="0"/>
                <a:cs typeface="Tisa Offc" panose="02010504030101020102" pitchFamily="2" charset="0"/>
              </a:rPr>
              <a:t>Associated Students, Inc. </a:t>
            </a:r>
            <a:r>
              <a:rPr lang="en-US" sz="5400" dirty="0" smtClean="0">
                <a:solidFill>
                  <a:schemeClr val="tx1"/>
                </a:solidFill>
                <a:latin typeface="Tisa Offc" panose="02010504030101020102" pitchFamily="2" charset="0"/>
                <a:cs typeface="Tisa Offc" panose="02010504030101020102" pitchFamily="2" charset="0"/>
              </a:rPr>
              <a:t>(ASI)</a:t>
            </a:r>
            <a:endParaRPr lang="en-US" sz="5400" dirty="0">
              <a:solidFill>
                <a:schemeClr val="tx1"/>
              </a:solidFill>
              <a:latin typeface="Tisa Offc" panose="02010504030101020102" pitchFamily="2" charset="0"/>
              <a:cs typeface="Tisa Offc" panose="02010504030101020102" pitchFamily="2" charset="0"/>
            </a:endParaRPr>
          </a:p>
          <a:p>
            <a:pPr marL="457200" indent="-457200" algn="just">
              <a:lnSpc>
                <a:spcPct val="150000"/>
              </a:lnSpc>
              <a:buFont typeface="Wingdings" charset="2"/>
              <a:buChar char="§"/>
            </a:pPr>
            <a:r>
              <a:rPr lang="en-US" sz="5400" dirty="0">
                <a:solidFill>
                  <a:schemeClr val="tx1"/>
                </a:solidFill>
                <a:latin typeface="Tisa Offc" panose="02010504030101020102" pitchFamily="2" charset="0"/>
                <a:cs typeface="Tisa Offc" panose="02010504030101020102" pitchFamily="2" charset="0"/>
              </a:rPr>
              <a:t>Job Shadowing/Internships</a:t>
            </a:r>
          </a:p>
          <a:p>
            <a:pPr marL="457200" indent="-457200" algn="just">
              <a:lnSpc>
                <a:spcPct val="150000"/>
              </a:lnSpc>
              <a:buFont typeface="Wingdings" charset="2"/>
              <a:buChar char="§"/>
            </a:pPr>
            <a:r>
              <a:rPr lang="en-US" sz="5400" dirty="0">
                <a:solidFill>
                  <a:schemeClr val="tx1"/>
                </a:solidFill>
                <a:latin typeface="Tisa Offc" panose="02010504030101020102" pitchFamily="2" charset="0"/>
                <a:cs typeface="Tisa Offc" panose="02010504030101020102" pitchFamily="2" charset="0"/>
              </a:rPr>
              <a:t>Grad Fair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059942" y="706301"/>
            <a:ext cx="20729099" cy="1133518"/>
          </a:xfrm>
          <a:prstGeom prst="rect">
            <a:avLst/>
          </a:prstGeom>
        </p:spPr>
        <p:txBody>
          <a:bodyPr vert="horz" lIns="217490" tIns="108745" rIns="217490" bIns="108745" rtlCol="0" anchor="ctr">
            <a:noAutofit/>
          </a:bodyPr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Futura Bk BT Book"/>
                <a:ea typeface="+mj-ea"/>
                <a:cs typeface="Open Sans"/>
              </a:defRPr>
            </a:lvl1pPr>
          </a:lstStyle>
          <a:p>
            <a:pPr algn="l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 State LA Alumni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Association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081106" y="1617404"/>
            <a:ext cx="18815623" cy="839116"/>
          </a:xfrm>
          <a:prstGeom prst="rect">
            <a:avLst/>
          </a:prstGeom>
        </p:spPr>
        <p:txBody>
          <a:bodyPr vert="horz" lIns="217490" tIns="108745" rIns="217490" bIns="108745" rtlCol="0">
            <a:no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Alumni Engagement</a:t>
            </a:r>
            <a:endParaRPr lang="en-US" sz="4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0951" y="7855444"/>
            <a:ext cx="8784085" cy="5136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844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ack Gold Grad NO1 16=9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97360" cy="13836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        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2059942" y="2750922"/>
            <a:ext cx="18516252" cy="10470571"/>
          </a:xfrm>
        </p:spPr>
        <p:txBody>
          <a:bodyPr wrap="square">
            <a:spAutoFit/>
          </a:bodyPr>
          <a:lstStyle/>
          <a:p>
            <a:pPr marL="571500" indent="-5715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400" dirty="0" smtClean="0">
                <a:solidFill>
                  <a:schemeClr val="tx1"/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Alumni 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Association Board of Directors and Alumni Committees</a:t>
            </a:r>
          </a:p>
          <a:p>
            <a:pPr marL="457200" indent="-457200" algn="l">
              <a:lnSpc>
                <a:spcPct val="150000"/>
              </a:lnSpc>
              <a:buFont typeface="Wingdings" charset="2"/>
              <a:buChar char="§"/>
            </a:pP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Life Membership/Life Member Appreciation</a:t>
            </a:r>
          </a:p>
          <a:p>
            <a:pPr marL="457200" indent="-457200" algn="l">
              <a:lnSpc>
                <a:spcPct val="150000"/>
              </a:lnSpc>
              <a:buFont typeface="Wingdings" charset="2"/>
              <a:buChar char="§"/>
            </a:pPr>
            <a:r>
              <a:rPr lang="en-US" sz="4400" dirty="0" smtClean="0">
                <a:solidFill>
                  <a:schemeClr val="tx1"/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Mentoring, Career Panels, 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and Workshops</a:t>
            </a:r>
          </a:p>
          <a:p>
            <a:pPr marL="457200" indent="-457200" algn="l">
              <a:lnSpc>
                <a:spcPct val="150000"/>
              </a:lnSpc>
              <a:buFont typeface="Wingdings" charset="2"/>
              <a:buChar char="§"/>
            </a:pP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Alumni Awards Gala</a:t>
            </a:r>
          </a:p>
          <a:p>
            <a:pPr marL="457200" indent="-457200" algn="l">
              <a:lnSpc>
                <a:spcPct val="150000"/>
              </a:lnSpc>
              <a:buFont typeface="Wingdings" charset="2"/>
              <a:buChar char="§"/>
            </a:pP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Class Reunions</a:t>
            </a:r>
          </a:p>
          <a:p>
            <a:pPr marL="457200" indent="-457200" algn="l">
              <a:lnSpc>
                <a:spcPct val="150000"/>
              </a:lnSpc>
              <a:buFont typeface="Wingdings" charset="2"/>
              <a:buChar char="§"/>
            </a:pP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City Hall </a:t>
            </a:r>
            <a:r>
              <a:rPr lang="en-US" sz="4400" dirty="0" smtClean="0">
                <a:solidFill>
                  <a:schemeClr val="tx1"/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Alumni 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Reception</a:t>
            </a:r>
          </a:p>
          <a:p>
            <a:pPr marL="457200" indent="-457200" algn="l">
              <a:lnSpc>
                <a:spcPct val="150000"/>
              </a:lnSpc>
              <a:buFont typeface="Wingdings" charset="2"/>
              <a:buChar char="§"/>
            </a:pP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Dodger </a:t>
            </a:r>
            <a:r>
              <a:rPr lang="en-US" sz="4400" dirty="0" smtClean="0">
                <a:solidFill>
                  <a:schemeClr val="tx1"/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Day </a:t>
            </a:r>
            <a:endParaRPr lang="en-US" sz="4400" dirty="0">
              <a:solidFill>
                <a:schemeClr val="tx1"/>
              </a:solidFill>
              <a:latin typeface="Cambria" panose="02040503050406030204" pitchFamily="18" charset="0"/>
              <a:cs typeface="Tisa Offc" panose="02010504030101020102" pitchFamily="2" charset="0"/>
            </a:endParaRPr>
          </a:p>
          <a:p>
            <a:pPr marL="457200" indent="-457200" algn="l">
              <a:lnSpc>
                <a:spcPct val="150000"/>
              </a:lnSpc>
              <a:buFont typeface="Wingdings" charset="2"/>
              <a:buChar char="§"/>
            </a:pP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Online networking groups (</a:t>
            </a:r>
            <a:r>
              <a:rPr lang="en-US" sz="4400" dirty="0" smtClean="0">
                <a:solidFill>
                  <a:schemeClr val="tx1"/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LinkedIn, Facebook, and Instagram)</a:t>
            </a:r>
            <a:endParaRPr lang="en-US" sz="4400" dirty="0">
              <a:solidFill>
                <a:schemeClr val="tx1"/>
              </a:solidFill>
              <a:latin typeface="Cambria" panose="02040503050406030204" pitchFamily="18" charset="0"/>
              <a:cs typeface="Tisa Offc" panose="02010504030101020102" pitchFamily="2" charset="0"/>
            </a:endParaRPr>
          </a:p>
          <a:p>
            <a:pPr marL="457200" indent="-457200" algn="l">
              <a:lnSpc>
                <a:spcPct val="150000"/>
              </a:lnSpc>
              <a:buFont typeface="Wingdings" charset="2"/>
              <a:buChar char="§"/>
            </a:pP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Update alumni data and input contact reports into Raiser's Edge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059942" y="706301"/>
            <a:ext cx="20729099" cy="1133518"/>
          </a:xfrm>
          <a:prstGeom prst="rect">
            <a:avLst/>
          </a:prstGeom>
        </p:spPr>
        <p:txBody>
          <a:bodyPr vert="horz" lIns="217490" tIns="108745" rIns="217490" bIns="108745" rtlCol="0" anchor="ctr">
            <a:noAutofit/>
          </a:bodyPr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Futura Bk BT Book"/>
                <a:ea typeface="+mj-ea"/>
                <a:cs typeface="Open Sans"/>
              </a:defRPr>
            </a:lvl1pPr>
          </a:lstStyle>
          <a:p>
            <a:pPr algn="l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 State LA Alumni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Association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081106" y="1617404"/>
            <a:ext cx="18815623" cy="839116"/>
          </a:xfrm>
          <a:prstGeom prst="rect">
            <a:avLst/>
          </a:prstGeom>
        </p:spPr>
        <p:txBody>
          <a:bodyPr vert="horz" lIns="217490" tIns="108745" rIns="217490" bIns="108745" rtlCol="0">
            <a:no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Alumni Engagement (cont.)</a:t>
            </a:r>
            <a:endParaRPr lang="en-US" sz="4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28" r="25737"/>
          <a:stretch/>
        </p:blipFill>
        <p:spPr>
          <a:xfrm>
            <a:off x="15527130" y="4240756"/>
            <a:ext cx="8030663" cy="5874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730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ack Gold Grad NO1 16=9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97360" cy="13836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        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917148" y="3367623"/>
            <a:ext cx="20763063" cy="7143506"/>
          </a:xfr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400" dirty="0">
                <a:solidFill>
                  <a:schemeClr val="tx1"/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Student Alumni Ambassador Program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400" dirty="0">
                <a:solidFill>
                  <a:schemeClr val="tx1"/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Revamp Alumni Affinity Networks</a:t>
            </a:r>
          </a:p>
          <a:p>
            <a:pPr marL="571500" indent="-5715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400" dirty="0">
                <a:solidFill>
                  <a:schemeClr val="tx1"/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Center for Engagement, Service, and the Public </a:t>
            </a:r>
            <a:r>
              <a:rPr lang="en-US" sz="5400" dirty="0" smtClean="0">
                <a:solidFill>
                  <a:schemeClr val="tx1"/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Good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400" dirty="0" smtClean="0">
                <a:solidFill>
                  <a:schemeClr val="tx1"/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Intercollegiate </a:t>
            </a:r>
            <a:r>
              <a:rPr lang="en-US" sz="5400" dirty="0">
                <a:solidFill>
                  <a:schemeClr val="tx1"/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Athletics/Golden Eagle Pride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400" dirty="0">
                <a:solidFill>
                  <a:schemeClr val="tx1"/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Regional Alumni Networking </a:t>
            </a:r>
            <a:r>
              <a:rPr lang="en-US" sz="5400" dirty="0" smtClean="0">
                <a:solidFill>
                  <a:schemeClr val="tx1"/>
                </a:solidFill>
                <a:latin typeface="Cambria" panose="02040503050406030204" pitchFamily="18" charset="0"/>
                <a:cs typeface="Tisa Offc" panose="02010504030101020102" pitchFamily="2" charset="0"/>
              </a:rPr>
              <a:t>Receptions</a:t>
            </a:r>
            <a:endParaRPr lang="en-US" sz="5400" dirty="0">
              <a:solidFill>
                <a:schemeClr val="tx1"/>
              </a:solidFill>
              <a:latin typeface="Cambria" panose="02040503050406030204" pitchFamily="18" charset="0"/>
              <a:cs typeface="Tisa Offc" panose="02010504030101020102" pitchFamily="2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059942" y="706301"/>
            <a:ext cx="20729099" cy="1133518"/>
          </a:xfrm>
          <a:prstGeom prst="rect">
            <a:avLst/>
          </a:prstGeom>
        </p:spPr>
        <p:txBody>
          <a:bodyPr vert="horz" lIns="217490" tIns="108745" rIns="217490" bIns="108745" rtlCol="0" anchor="ctr">
            <a:noAutofit/>
          </a:bodyPr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Futura Bk BT Book"/>
                <a:ea typeface="+mj-ea"/>
                <a:cs typeface="Open Sans"/>
              </a:defRPr>
            </a:lvl1pPr>
          </a:lstStyle>
          <a:p>
            <a:pPr algn="l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 State LA Alumni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Association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081106" y="1617404"/>
            <a:ext cx="18815623" cy="839116"/>
          </a:xfrm>
          <a:prstGeom prst="rect">
            <a:avLst/>
          </a:prstGeom>
        </p:spPr>
        <p:txBody>
          <a:bodyPr vert="horz" lIns="217490" tIns="108745" rIns="217490" bIns="108745" rtlCol="0">
            <a:no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Programs/Opportunities</a:t>
            </a:r>
            <a:endParaRPr lang="en-US" sz="4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7" t="17588" r="7255"/>
          <a:stretch/>
        </p:blipFill>
        <p:spPr>
          <a:xfrm>
            <a:off x="15889919" y="7524204"/>
            <a:ext cx="8658619" cy="5397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904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sharepoint/v3/field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1022</TotalTime>
  <Words>441</Words>
  <Application>Microsoft Office PowerPoint</Application>
  <PresentationFormat>Custom</PresentationFormat>
  <Paragraphs>127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Cambria</vt:lpstr>
      <vt:lpstr>Tisa Offc</vt:lpstr>
      <vt:lpstr>Wingdings</vt:lpstr>
      <vt:lpstr>Office Theme</vt:lpstr>
      <vt:lpstr>PowerPoint Presentation</vt:lpstr>
      <vt:lpstr>PowerPoint Presentation</vt:lpstr>
      <vt:lpstr>PowerPoint Presentation</vt:lpstr>
      <vt:lpstr>        </vt:lpstr>
      <vt:lpstr>        </vt:lpstr>
      <vt:lpstr>PowerPoint Presentation</vt:lpstr>
      <vt:lpstr>        </vt:lpstr>
      <vt:lpstr>        </vt:lpstr>
      <vt:lpstr>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Engagement, Service and the Public Good</vt:lpstr>
      <vt:lpstr>How You Can Participate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Roquemore, Rhonda</cp:lastModifiedBy>
  <cp:revision>113</cp:revision>
  <cp:lastPrinted>2017-11-21T20:13:12Z</cp:lastPrinted>
  <dcterms:created xsi:type="dcterms:W3CDTF">2010-04-12T23:12:02Z</dcterms:created>
  <dcterms:modified xsi:type="dcterms:W3CDTF">2017-11-22T01:23:28Z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