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notesMasterIdLst>
    <p:notesMasterId r:id="rId21"/>
  </p:notesMasterIdLst>
  <p:handoutMasterIdLst>
    <p:handoutMasterId r:id="rId22"/>
  </p:handoutMasterIdLst>
  <p:sldIdLst>
    <p:sldId id="256" r:id="rId2"/>
    <p:sldId id="280" r:id="rId3"/>
    <p:sldId id="263" r:id="rId4"/>
    <p:sldId id="282" r:id="rId5"/>
    <p:sldId id="281" r:id="rId6"/>
    <p:sldId id="268" r:id="rId7"/>
    <p:sldId id="264" r:id="rId8"/>
    <p:sldId id="265" r:id="rId9"/>
    <p:sldId id="271" r:id="rId10"/>
    <p:sldId id="270" r:id="rId11"/>
    <p:sldId id="283" r:id="rId12"/>
    <p:sldId id="258" r:id="rId13"/>
    <p:sldId id="274" r:id="rId14"/>
    <p:sldId id="278" r:id="rId15"/>
    <p:sldId id="266" r:id="rId16"/>
    <p:sldId id="275" r:id="rId17"/>
    <p:sldId id="267" r:id="rId18"/>
    <p:sldId id="262" r:id="rId19"/>
    <p:sldId id="27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showGuides="1">
      <p:cViewPr varScale="1">
        <p:scale>
          <a:sx n="124" d="100"/>
          <a:sy n="124" d="100"/>
        </p:scale>
        <p:origin x="1824" y="168"/>
      </p:cViewPr>
      <p:guideLst>
        <p:guide orient="horz" pos="2139"/>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19C901-51D2-5F41-90B4-56C8494A80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F35559A-89FF-F94C-9787-A11270A6B8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4234BC-D1AE-614A-93C9-941E9F588D2C}" type="datetimeFigureOut">
              <a:rPr lang="en-US" smtClean="0"/>
              <a:t>10/5/22</a:t>
            </a:fld>
            <a:endParaRPr lang="en-US"/>
          </a:p>
        </p:txBody>
      </p:sp>
      <p:sp>
        <p:nvSpPr>
          <p:cNvPr id="4" name="Footer Placeholder 3">
            <a:extLst>
              <a:ext uri="{FF2B5EF4-FFF2-40B4-BE49-F238E27FC236}">
                <a16:creationId xmlns:a16="http://schemas.microsoft.com/office/drawing/2014/main" id="{9343ECEA-4A74-A846-AC05-D9BE3FD7C3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2D9044-2179-F341-8818-954586B4D4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8740EE-0E34-0B46-B031-A27F31EAD735}" type="slidenum">
              <a:rPr lang="en-US" smtClean="0"/>
              <a:t>‹#›</a:t>
            </a:fld>
            <a:endParaRPr lang="en-US"/>
          </a:p>
        </p:txBody>
      </p:sp>
    </p:spTree>
    <p:extLst>
      <p:ext uri="{BB962C8B-B14F-4D97-AF65-F5344CB8AC3E}">
        <p14:creationId xmlns:p14="http://schemas.microsoft.com/office/powerpoint/2010/main" val="112342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E3CCD-DA39-9B43-93E6-50A1496A7B26}" type="datetimeFigureOut">
              <a:rPr lang="en-US" smtClean="0"/>
              <a:pPr/>
              <a:t>10/5/22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C9C77-47B7-3249-B88B-1A78B158413C}" type="slidenum">
              <a:rPr lang="en-US" smtClean="0"/>
              <a:pPr/>
              <a:t>‹#›</a:t>
            </a:fld>
            <a:endParaRPr lang="en-US"/>
          </a:p>
        </p:txBody>
      </p:sp>
    </p:spTree>
    <p:extLst>
      <p:ext uri="{BB962C8B-B14F-4D97-AF65-F5344CB8AC3E}">
        <p14:creationId xmlns:p14="http://schemas.microsoft.com/office/powerpoint/2010/main" val="30184046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 surveys, focus groups with groups that have recently undergone PR, conversation</a:t>
            </a:r>
            <a:r>
              <a:rPr lang="en-US" baseline="0" dirty="0"/>
              <a:t> with Deans and faculty, a new PR handbook is in the works. </a:t>
            </a:r>
            <a:endParaRPr lang="en-US" dirty="0"/>
          </a:p>
        </p:txBody>
      </p:sp>
      <p:sp>
        <p:nvSpPr>
          <p:cNvPr id="4" name="Slide Number Placeholder 3"/>
          <p:cNvSpPr>
            <a:spLocks noGrp="1"/>
          </p:cNvSpPr>
          <p:nvPr>
            <p:ph type="sldNum" sz="quarter" idx="10"/>
          </p:nvPr>
        </p:nvSpPr>
        <p:spPr/>
        <p:txBody>
          <a:bodyPr/>
          <a:lstStyle/>
          <a:p>
            <a:fld id="{09FC9C77-47B7-3249-B88B-1A78B158413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C9C77-47B7-3249-B88B-1A78B158413C}"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E00334F-9348-5042-8E7A-DDCF3A83B265}" type="datetimeFigureOut">
              <a:rPr lang="en-US" smtClean="0"/>
              <a:pPr/>
              <a:t>10/5/22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98CDC339-631E-E04E-AEE4-36812A2383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00334F-9348-5042-8E7A-DDCF3A83B265}" type="datetimeFigureOut">
              <a:rPr lang="en-US" smtClean="0"/>
              <a:pPr/>
              <a:t>10/5/22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00334F-9348-5042-8E7A-DDCF3A83B265}" type="datetimeFigureOut">
              <a:rPr lang="en-US" smtClean="0"/>
              <a:pPr/>
              <a:t>10/5/22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00334F-9348-5042-8E7A-DDCF3A83B265}" type="datetimeFigureOut">
              <a:rPr lang="en-US" smtClean="0"/>
              <a:pPr/>
              <a:t>10/5/22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00334F-9348-5042-8E7A-DDCF3A83B265}" type="datetimeFigureOut">
              <a:rPr lang="en-US" smtClean="0"/>
              <a:pPr/>
              <a:t>10/5/22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E00334F-9348-5042-8E7A-DDCF3A83B265}" type="datetimeFigureOut">
              <a:rPr lang="en-US" smtClean="0"/>
              <a:pPr/>
              <a:t>10/5/22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CDC339-631E-E04E-AEE4-36812A2383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00334F-9348-5042-8E7A-DDCF3A83B265}" type="datetimeFigureOut">
              <a:rPr lang="en-US" smtClean="0"/>
              <a:pPr/>
              <a:t>10/5/22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CDC339-631E-E04E-AEE4-36812A2383B2}"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0334F-9348-5042-8E7A-DDCF3A83B265}" type="datetimeFigureOut">
              <a:rPr lang="en-US" smtClean="0"/>
              <a:pPr/>
              <a:t>10/5/22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CDC339-631E-E04E-AEE4-36812A2383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E00334F-9348-5042-8E7A-DDCF3A83B265}" type="datetimeFigureOut">
              <a:rPr lang="en-US" smtClean="0"/>
              <a:pPr/>
              <a:t>10/5/22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E00334F-9348-5042-8E7A-DDCF3A83B265}" type="datetimeFigureOut">
              <a:rPr lang="en-US" smtClean="0"/>
              <a:pPr/>
              <a:t>10/5/22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8CDC339-631E-E04E-AEE4-36812A2383B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E00334F-9348-5042-8E7A-DDCF3A83B265}" type="datetimeFigureOut">
              <a:rPr lang="en-US" smtClean="0"/>
              <a:pPr/>
              <a:t>10/5/22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98CDC339-631E-E04E-AEE4-36812A2383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dissolve">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dissolve">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
                                            <p:txEl>
                                              <p:pRg st="2" end="2"/>
                                            </p:txEl>
                                          </p:spTgt>
                                        </p:tgtEl>
                                        <p:attrNameLst>
                                          <p:attrName>style.visibility</p:attrName>
                                        </p:attrNameLst>
                                      </p:cBhvr>
                                      <p:to>
                                        <p:strVal val="visible"/>
                                      </p:to>
                                    </p:set>
                                    <p:animEffect transition="in" filter="dissolve">
                                      <p:cBhvr>
                                        <p:cTn id="17" dur="500"/>
                                        <p:tgtEl>
                                          <p:spTgt spid="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
                                            <p:txEl>
                                              <p:pRg st="3" end="3"/>
                                            </p:txEl>
                                          </p:spTgt>
                                        </p:tgtEl>
                                        <p:attrNameLst>
                                          <p:attrName>style.visibility</p:attrName>
                                        </p:attrNameLst>
                                      </p:cBhvr>
                                      <p:to>
                                        <p:strVal val="visible"/>
                                      </p:to>
                                    </p:set>
                                    <p:animEffect transition="in" filter="dissolve">
                                      <p:cBhvr>
                                        <p:cTn id="22" dur="500"/>
                                        <p:tgtEl>
                                          <p:spTgt spid="30">
                                            <p:txEl>
                                              <p:pRg st="3" end="3"/>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0">
                                            <p:txEl>
                                              <p:pRg st="4" end="4"/>
                                            </p:txEl>
                                          </p:spTgt>
                                        </p:tgtEl>
                                        <p:attrNameLst>
                                          <p:attrName>style.visibility</p:attrName>
                                        </p:attrNameLst>
                                      </p:cBhvr>
                                      <p:to>
                                        <p:strVal val="visible"/>
                                      </p:to>
                                    </p:set>
                                    <p:animEffect transition="in" filter="dissolve">
                                      <p:cBhvr>
                                        <p:cTn id="25"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4">
        <p:tmplLst>
          <p:tmpl lvl="1">
            <p:tnLst>
              <p:par>
                <p:cTn presetID="9"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dissolve">
                      <p:cBhvr>
                        <p:cTn dur="500"/>
                        <p:tgtEl>
                          <p:spTgt spid="3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dissolve">
                      <p:cBhvr>
                        <p:cTn dur="500"/>
                        <p:tgtEl>
                          <p:spTgt spid="3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dissolve">
                      <p:cBhvr>
                        <p:cTn dur="500"/>
                        <p:tgtEl>
                          <p:spTgt spid="3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dissolve">
                      <p:cBhvr>
                        <p:cTn dur="500"/>
                        <p:tgtEl>
                          <p:spTgt spid="30"/>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dissolve">
                      <p:cBhvr>
                        <p:cTn dur="500"/>
                        <p:tgtEl>
                          <p:spTgt spid="30"/>
                        </p:tgtEl>
                      </p:cBhvr>
                    </p:animEffect>
                  </p:childTnLst>
                </p:cTn>
              </p:par>
            </p:tnLst>
          </p:tmpl>
        </p:tmplLst>
      </p:bldP>
    </p:bld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alstatela.edu/apra/program-review-resources" TargetMode="External"/><Relationship Id="rId2" Type="http://schemas.openxmlformats.org/officeDocument/2006/relationships/hyperlink" Target="http://www.calstatela.edu/apra/program-review" TargetMode="External"/><Relationship Id="rId1" Type="http://schemas.openxmlformats.org/officeDocument/2006/relationships/slideLayout" Target="../slideLayouts/slideLayout2.xml"/><Relationship Id="rId4" Type="http://schemas.openxmlformats.org/officeDocument/2006/relationships/hyperlink" Target="http://www.calstatela.edu/InstitutionalEffectivenes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9017" y="587513"/>
            <a:ext cx="7772400" cy="1829761"/>
          </a:xfrm>
        </p:spPr>
        <p:txBody>
          <a:bodyPr/>
          <a:lstStyle/>
          <a:p>
            <a:r>
              <a:rPr lang="en-US" dirty="0"/>
              <a:t>Program Review </a:t>
            </a:r>
          </a:p>
        </p:txBody>
      </p:sp>
      <p:sp>
        <p:nvSpPr>
          <p:cNvPr id="3" name="Subtitle 2"/>
          <p:cNvSpPr>
            <a:spLocks noGrp="1"/>
          </p:cNvSpPr>
          <p:nvPr>
            <p:ph type="subTitle" idx="1"/>
          </p:nvPr>
        </p:nvSpPr>
        <p:spPr>
          <a:xfrm>
            <a:off x="-128173" y="2615173"/>
            <a:ext cx="9053696" cy="2348102"/>
          </a:xfrm>
        </p:spPr>
        <p:txBody>
          <a:bodyPr>
            <a:normAutofit/>
          </a:bodyPr>
          <a:lstStyle/>
          <a:p>
            <a:r>
              <a:rPr lang="en-US" sz="2400" b="1" dirty="0"/>
              <a:t>Self Study Process for Continuous Program Improvement</a:t>
            </a:r>
          </a:p>
          <a:p>
            <a:endParaRPr lang="en-US" sz="1600" dirty="0"/>
          </a:p>
          <a:p>
            <a:endParaRPr lang="en-US" sz="1600" dirty="0"/>
          </a:p>
          <a:p>
            <a:r>
              <a:rPr lang="en-US" sz="1800" dirty="0"/>
              <a:t>Karin Elliott Brown</a:t>
            </a:r>
          </a:p>
          <a:p>
            <a:r>
              <a:rPr lang="en-US" sz="1800"/>
              <a:t>October 7, </a:t>
            </a:r>
            <a:r>
              <a:rPr lang="en-US" sz="1800" dirty="0"/>
              <a:t>2022</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Establish working groups that will address different sections of the Self Study. </a:t>
            </a:r>
          </a:p>
          <a:p>
            <a:pPr marL="109728" indent="0">
              <a:buNone/>
            </a:pPr>
            <a:endParaRPr lang="en-US" dirty="0"/>
          </a:p>
          <a:p>
            <a:r>
              <a:rPr lang="en-US" dirty="0"/>
              <a:t>Utilize existing standing committees (e.g., the curriculum committee addresses the curriculum section, the appropriate Assessment committee addresses the PLO section, etc.).</a:t>
            </a:r>
          </a:p>
          <a:p>
            <a:pPr marL="109728" indent="0">
              <a:buNone/>
            </a:pPr>
            <a:endParaRPr lang="en-US" dirty="0"/>
          </a:p>
          <a:p>
            <a:r>
              <a:rPr lang="en-US" dirty="0"/>
              <a:t>Develop a timeline for drafts to be finished. </a:t>
            </a:r>
          </a:p>
        </p:txBody>
      </p:sp>
      <p:sp>
        <p:nvSpPr>
          <p:cNvPr id="3" name="Title 2"/>
          <p:cNvSpPr>
            <a:spLocks noGrp="1"/>
          </p:cNvSpPr>
          <p:nvPr>
            <p:ph type="title"/>
          </p:nvPr>
        </p:nvSpPr>
        <p:spPr/>
        <p:txBody>
          <a:bodyPr/>
          <a:lstStyle/>
          <a:p>
            <a:r>
              <a:rPr lang="en-US" dirty="0"/>
              <a:t>Self Study preparation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Establishing coordination and communication mechanisms.</a:t>
            </a:r>
          </a:p>
          <a:p>
            <a:pPr marL="109728" indent="0">
              <a:buNone/>
            </a:pPr>
            <a:endParaRPr lang="en-US" dirty="0"/>
          </a:p>
          <a:p>
            <a:r>
              <a:rPr lang="en-US" dirty="0"/>
              <a:t>Complete a draft of the Self Study by/before early Spring Semester.</a:t>
            </a:r>
          </a:p>
          <a:p>
            <a:endParaRPr lang="en-US" dirty="0"/>
          </a:p>
          <a:p>
            <a:pPr lvl="1"/>
            <a:r>
              <a:rPr lang="en-US" dirty="0"/>
              <a:t>The faculty can discuss it and reflect on the data with a view toward developing the core goals of the Five-Year Plan for the program(s).</a:t>
            </a:r>
          </a:p>
          <a:p>
            <a:pPr marL="393192" lvl="1" indent="0">
              <a:buNone/>
            </a:pPr>
            <a:endParaRPr lang="en-US" dirty="0"/>
          </a:p>
          <a:p>
            <a:r>
              <a:rPr lang="en-US" dirty="0"/>
              <a:t>Self Study report Due May 1, 2022</a:t>
            </a:r>
          </a:p>
          <a:p>
            <a:pPr lvl="1"/>
            <a:r>
              <a:rPr lang="en-US" dirty="0"/>
              <a:t>College Dean’s must sign approval  before submission</a:t>
            </a:r>
          </a:p>
        </p:txBody>
      </p:sp>
      <p:sp>
        <p:nvSpPr>
          <p:cNvPr id="3" name="Title 2"/>
          <p:cNvSpPr>
            <a:spLocks noGrp="1"/>
          </p:cNvSpPr>
          <p:nvPr>
            <p:ph type="title"/>
          </p:nvPr>
        </p:nvSpPr>
        <p:spPr/>
        <p:txBody>
          <a:bodyPr/>
          <a:lstStyle/>
          <a:p>
            <a:r>
              <a:rPr lang="en-US" dirty="0"/>
              <a:t>Self Study preparation </a:t>
            </a:r>
          </a:p>
        </p:txBody>
      </p:sp>
    </p:spTree>
    <p:extLst>
      <p:ext uri="{BB962C8B-B14F-4D97-AF65-F5344CB8AC3E}">
        <p14:creationId xmlns:p14="http://schemas.microsoft.com/office/powerpoint/2010/main" val="3089756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Program Review Website</a:t>
            </a:r>
          </a:p>
          <a:p>
            <a:pPr marL="365760" lvl="1" indent="0">
              <a:buNone/>
            </a:pPr>
            <a:endParaRPr lang="en-US" dirty="0">
              <a:hlinkClick r:id="rId2"/>
            </a:endParaRPr>
          </a:p>
          <a:p>
            <a:pPr marL="365760" lvl="1" indent="0">
              <a:buNone/>
            </a:pPr>
            <a:r>
              <a:rPr lang="en-US" dirty="0">
                <a:hlinkClick r:id="rId3"/>
              </a:rPr>
              <a:t>http://www.calstatela.edu/apra/program-review-resources</a:t>
            </a:r>
            <a:endParaRPr lang="en-US" dirty="0"/>
          </a:p>
          <a:p>
            <a:pPr marL="365760" lvl="1" indent="0">
              <a:buNone/>
            </a:pPr>
            <a:endParaRPr lang="en-US" dirty="0"/>
          </a:p>
          <a:p>
            <a:r>
              <a:rPr lang="en-US" dirty="0"/>
              <a:t>Institutional Effectiveness</a:t>
            </a:r>
          </a:p>
          <a:p>
            <a:pPr marL="393192" lvl="1" indent="0">
              <a:buNone/>
            </a:pPr>
            <a:endParaRPr lang="en-US" dirty="0"/>
          </a:p>
          <a:p>
            <a:pPr marL="393192" lvl="1" indent="0">
              <a:buNone/>
            </a:pPr>
            <a:r>
              <a:rPr lang="en-US" dirty="0">
                <a:solidFill>
                  <a:srgbClr val="C00000"/>
                </a:solidFill>
                <a:hlinkClick r:id="rId4"/>
              </a:rPr>
              <a:t>http://www.calstatela.edu/InstitutionalEffectiveness</a:t>
            </a:r>
            <a:endParaRPr lang="en-US" dirty="0">
              <a:solidFill>
                <a:srgbClr val="C00000"/>
              </a:solidFill>
            </a:endParaRPr>
          </a:p>
          <a:p>
            <a:pPr marL="393192" lvl="1" indent="0">
              <a:buNone/>
            </a:pPr>
            <a:endParaRPr lang="en-US" dirty="0">
              <a:solidFill>
                <a:srgbClr val="C00000"/>
              </a:solidFill>
            </a:endParaRPr>
          </a:p>
          <a:p>
            <a:pPr marL="393192" lvl="1" indent="0">
              <a:buNone/>
            </a:pPr>
            <a:endParaRPr lang="en-US" dirty="0"/>
          </a:p>
          <a:p>
            <a:pPr marL="393192" lvl="1" indent="0">
              <a:buNone/>
            </a:pPr>
            <a:endParaRPr lang="en-US" dirty="0"/>
          </a:p>
          <a:p>
            <a:endParaRPr lang="en-US" dirty="0"/>
          </a:p>
        </p:txBody>
      </p:sp>
      <p:sp>
        <p:nvSpPr>
          <p:cNvPr id="2" name="Title 1"/>
          <p:cNvSpPr>
            <a:spLocks noGrp="1"/>
          </p:cNvSpPr>
          <p:nvPr>
            <p:ph type="title"/>
          </p:nvPr>
        </p:nvSpPr>
        <p:spPr/>
        <p:txBody>
          <a:bodyPr>
            <a:normAutofit/>
          </a:bodyPr>
          <a:lstStyle/>
          <a:p>
            <a:r>
              <a:rPr lang="en-US" dirty="0"/>
              <a:t>Resources for Program Review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5974383"/>
              </p:ext>
            </p:extLst>
          </p:nvPr>
        </p:nvGraphicFramePr>
        <p:xfrm>
          <a:off x="457200" y="1481138"/>
          <a:ext cx="8229600" cy="5061635"/>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841639">
                <a:tc>
                  <a:txBody>
                    <a:bodyPr/>
                    <a:lstStyle/>
                    <a:p>
                      <a:pPr marL="0" marR="0" algn="ctr">
                        <a:spcBef>
                          <a:spcPts val="0"/>
                        </a:spcBef>
                        <a:spcAft>
                          <a:spcPts val="1000"/>
                        </a:spcAft>
                      </a:pPr>
                      <a:r>
                        <a:rPr lang="en-US" sz="2000" b="1" dirty="0">
                          <a:latin typeface="+mn-lt"/>
                          <a:ea typeface="Cambria"/>
                          <a:cs typeface="Times New Roman"/>
                        </a:rPr>
                        <a:t>Progress | Stage Element</a:t>
                      </a:r>
                      <a:endParaRPr lang="en-US" sz="2400" dirty="0">
                        <a:latin typeface="+mn-lt"/>
                        <a:ea typeface="Cambria"/>
                        <a:cs typeface="Times New Roman"/>
                      </a:endParaRPr>
                    </a:p>
                  </a:txBody>
                  <a:tcPr marL="68580" marR="68580" marT="0" marB="0" anchor="ctr"/>
                </a:tc>
                <a:tc>
                  <a:txBody>
                    <a:bodyPr/>
                    <a:lstStyle/>
                    <a:p>
                      <a:pPr marL="0" marR="0" algn="ctr">
                        <a:spcBef>
                          <a:spcPts val="0"/>
                        </a:spcBef>
                        <a:spcAft>
                          <a:spcPts val="1000"/>
                        </a:spcAft>
                      </a:pPr>
                      <a:r>
                        <a:rPr lang="en-US" sz="2000" b="1" dirty="0">
                          <a:latin typeface="+mn-lt"/>
                          <a:ea typeface="Cambria"/>
                          <a:cs typeface="Times New Roman"/>
                        </a:rPr>
                        <a:t>DEVELOPED (3)</a:t>
                      </a:r>
                      <a:endParaRPr lang="en-US" sz="2400" dirty="0">
                        <a:latin typeface="+mn-lt"/>
                        <a:ea typeface="Cambria"/>
                        <a:cs typeface="Times New Roman"/>
                      </a:endParaRPr>
                    </a:p>
                  </a:txBody>
                  <a:tcPr marL="68580" marR="68580" marT="0" marB="0" anchor="ctr"/>
                </a:tc>
                <a:extLst>
                  <a:ext uri="{0D108BD9-81ED-4DB2-BD59-A6C34878D82A}">
                    <a16:rowId xmlns:a16="http://schemas.microsoft.com/office/drawing/2014/main" val="10000"/>
                  </a:ext>
                </a:extLst>
              </a:tr>
              <a:tr h="841639">
                <a:tc>
                  <a:txBody>
                    <a:bodyPr/>
                    <a:lstStyle/>
                    <a:p>
                      <a:pPr marL="0" marR="0" algn="ctr">
                        <a:spcBef>
                          <a:spcPts val="0"/>
                        </a:spcBef>
                        <a:spcAft>
                          <a:spcPts val="1000"/>
                        </a:spcAft>
                      </a:pPr>
                      <a:r>
                        <a:rPr lang="en-US" sz="2000" b="1" dirty="0">
                          <a:latin typeface="+mn-lt"/>
                          <a:ea typeface="Cambria"/>
                          <a:cs typeface="Times New Roman"/>
                        </a:rPr>
                        <a:t>Internal Recommendations</a:t>
                      </a:r>
                      <a:endParaRPr lang="en-US" sz="2400" dirty="0">
                        <a:latin typeface="+mn-lt"/>
                        <a:ea typeface="Cambria"/>
                        <a:cs typeface="Times New Roman"/>
                      </a:endParaRPr>
                    </a:p>
                  </a:txBody>
                  <a:tcPr marL="68580" marR="68580" marT="0" marB="0" anchor="ctr"/>
                </a:tc>
                <a:tc>
                  <a:txBody>
                    <a:bodyPr/>
                    <a:lstStyle/>
                    <a:p>
                      <a:pPr marL="0" marR="0" algn="l">
                        <a:spcBef>
                          <a:spcPts val="0"/>
                        </a:spcBef>
                        <a:spcAft>
                          <a:spcPts val="1000"/>
                        </a:spcAft>
                      </a:pPr>
                      <a:r>
                        <a:rPr lang="en-US" sz="1400">
                          <a:latin typeface="+mn-lt"/>
                          <a:ea typeface="Cambria"/>
                          <a:cs typeface="Times New Roman"/>
                        </a:rPr>
                        <a:t>Recommendations and concerns identified in the PR self-study are partially addressed. </a:t>
                      </a:r>
                      <a:endParaRPr lang="en-US" sz="2400">
                        <a:latin typeface="+mn-lt"/>
                        <a:ea typeface="Cambria"/>
                        <a:cs typeface="Times New Roman"/>
                      </a:endParaRPr>
                    </a:p>
                  </a:txBody>
                  <a:tcPr marL="68580" marR="68580" marT="0" marB="0" anchor="ctr"/>
                </a:tc>
                <a:extLst>
                  <a:ext uri="{0D108BD9-81ED-4DB2-BD59-A6C34878D82A}">
                    <a16:rowId xmlns:a16="http://schemas.microsoft.com/office/drawing/2014/main" val="10001"/>
                  </a:ext>
                </a:extLst>
              </a:tr>
              <a:tr h="841639">
                <a:tc>
                  <a:txBody>
                    <a:bodyPr/>
                    <a:lstStyle/>
                    <a:p>
                      <a:pPr marL="0" marR="0" algn="ctr">
                        <a:spcBef>
                          <a:spcPts val="0"/>
                        </a:spcBef>
                        <a:spcAft>
                          <a:spcPts val="1000"/>
                        </a:spcAft>
                      </a:pPr>
                      <a:r>
                        <a:rPr lang="en-US" sz="2000" b="1">
                          <a:latin typeface="+mn-lt"/>
                          <a:ea typeface="Cambria"/>
                          <a:cs typeface="Times New Roman"/>
                        </a:rPr>
                        <a:t>Curricular Changes</a:t>
                      </a:r>
                      <a:endParaRPr lang="en-US" sz="2400">
                        <a:latin typeface="+mn-lt"/>
                        <a:ea typeface="Cambria"/>
                        <a:cs typeface="Times New Roman"/>
                      </a:endParaRPr>
                    </a:p>
                  </a:txBody>
                  <a:tcPr marL="68580" marR="68580" marT="0" marB="0" anchor="ctr"/>
                </a:tc>
                <a:tc>
                  <a:txBody>
                    <a:bodyPr/>
                    <a:lstStyle/>
                    <a:p>
                      <a:pPr marL="0" marR="0" algn="l">
                        <a:spcBef>
                          <a:spcPts val="0"/>
                        </a:spcBef>
                        <a:spcAft>
                          <a:spcPts val="1000"/>
                        </a:spcAft>
                      </a:pPr>
                      <a:r>
                        <a:rPr lang="en-US" sz="1400">
                          <a:latin typeface="+mn-lt"/>
                          <a:ea typeface="Cambria"/>
                          <a:cs typeface="Times New Roman"/>
                        </a:rPr>
                        <a:t>Specific curricular changes are discussed as they are affected by emerging developments using recent supporting data.</a:t>
                      </a:r>
                      <a:endParaRPr lang="en-US" sz="2400">
                        <a:latin typeface="+mn-lt"/>
                        <a:ea typeface="Cambria"/>
                        <a:cs typeface="Times New Roman"/>
                      </a:endParaRPr>
                    </a:p>
                  </a:txBody>
                  <a:tcPr marL="68580" marR="68580" marT="0" marB="0" anchor="ctr"/>
                </a:tc>
                <a:extLst>
                  <a:ext uri="{0D108BD9-81ED-4DB2-BD59-A6C34878D82A}">
                    <a16:rowId xmlns:a16="http://schemas.microsoft.com/office/drawing/2014/main" val="10002"/>
                  </a:ext>
                </a:extLst>
              </a:tr>
              <a:tr h="841639">
                <a:tc>
                  <a:txBody>
                    <a:bodyPr/>
                    <a:lstStyle/>
                    <a:p>
                      <a:pPr marL="0" marR="0" algn="ctr">
                        <a:spcBef>
                          <a:spcPts val="0"/>
                        </a:spcBef>
                        <a:spcAft>
                          <a:spcPts val="1000"/>
                        </a:spcAft>
                      </a:pPr>
                      <a:r>
                        <a:rPr lang="en-US" sz="2000" b="1">
                          <a:latin typeface="+mn-lt"/>
                          <a:ea typeface="Cambria"/>
                          <a:cs typeface="Times New Roman"/>
                        </a:rPr>
                        <a:t>Student Factors (including SLOs)</a:t>
                      </a:r>
                      <a:endParaRPr lang="en-US" sz="2400">
                        <a:latin typeface="+mn-lt"/>
                        <a:ea typeface="Cambria"/>
                        <a:cs typeface="Times New Roman"/>
                      </a:endParaRPr>
                    </a:p>
                  </a:txBody>
                  <a:tcPr marL="68580" marR="68580" marT="0" marB="0" anchor="ctr"/>
                </a:tc>
                <a:tc>
                  <a:txBody>
                    <a:bodyPr/>
                    <a:lstStyle/>
                    <a:p>
                      <a:pPr marL="0" marR="0" algn="l">
                        <a:spcBef>
                          <a:spcPts val="0"/>
                        </a:spcBef>
                        <a:spcAft>
                          <a:spcPts val="1000"/>
                        </a:spcAft>
                      </a:pPr>
                      <a:r>
                        <a:rPr lang="en-US" sz="1400" dirty="0">
                          <a:latin typeface="+mn-lt"/>
                          <a:ea typeface="Cambria"/>
                          <a:cs typeface="Times New Roman"/>
                        </a:rPr>
                        <a:t>Some student factors based on trends are described. Preliminary planning in the areas of curriculum, outreach, scheduling and student retention are documented.</a:t>
                      </a:r>
                      <a:endParaRPr lang="en-US" sz="2400" dirty="0">
                        <a:latin typeface="+mn-lt"/>
                        <a:ea typeface="Cambria"/>
                        <a:cs typeface="Times New Roman"/>
                      </a:endParaRPr>
                    </a:p>
                  </a:txBody>
                  <a:tcPr marL="68580" marR="68580" marT="0" marB="0" anchor="ctr"/>
                </a:tc>
                <a:extLst>
                  <a:ext uri="{0D108BD9-81ED-4DB2-BD59-A6C34878D82A}">
                    <a16:rowId xmlns:a16="http://schemas.microsoft.com/office/drawing/2014/main" val="10003"/>
                  </a:ext>
                </a:extLst>
              </a:tr>
              <a:tr h="841639">
                <a:tc>
                  <a:txBody>
                    <a:bodyPr/>
                    <a:lstStyle/>
                    <a:p>
                      <a:pPr marL="0" marR="0" algn="ctr">
                        <a:spcBef>
                          <a:spcPts val="0"/>
                        </a:spcBef>
                        <a:spcAft>
                          <a:spcPts val="1000"/>
                        </a:spcAft>
                      </a:pPr>
                      <a:r>
                        <a:rPr lang="en-US" sz="2000" b="1">
                          <a:latin typeface="+mn-lt"/>
                          <a:ea typeface="Cambria"/>
                          <a:cs typeface="Times New Roman"/>
                        </a:rPr>
                        <a:t>Resources</a:t>
                      </a:r>
                      <a:endParaRPr lang="en-US" sz="2400">
                        <a:latin typeface="+mn-lt"/>
                        <a:ea typeface="Cambria"/>
                        <a:cs typeface="Times New Roman"/>
                      </a:endParaRPr>
                    </a:p>
                  </a:txBody>
                  <a:tcPr marL="68580" marR="68580" marT="0" marB="0" anchor="ctr"/>
                </a:tc>
                <a:tc>
                  <a:txBody>
                    <a:bodyPr/>
                    <a:lstStyle/>
                    <a:p>
                      <a:pPr marL="0" marR="0" algn="l">
                        <a:spcBef>
                          <a:spcPts val="0"/>
                        </a:spcBef>
                        <a:spcAft>
                          <a:spcPts val="1000"/>
                        </a:spcAft>
                      </a:pPr>
                      <a:r>
                        <a:rPr lang="en-US" sz="1400" dirty="0">
                          <a:latin typeface="+mn-lt"/>
                          <a:ea typeface="Cambria"/>
                          <a:cs typeface="Times New Roman"/>
                        </a:rPr>
                        <a:t>Preliminary analysis of adequacy of resources for 5-yr period. Needs are identified based on program priorities or data.</a:t>
                      </a:r>
                      <a:endParaRPr lang="en-US" sz="2400" dirty="0">
                        <a:latin typeface="+mn-lt"/>
                        <a:ea typeface="Cambria"/>
                        <a:cs typeface="Times New Roman"/>
                      </a:endParaRPr>
                    </a:p>
                  </a:txBody>
                  <a:tcPr marL="68580" marR="68580" marT="0" marB="0" anchor="ctr"/>
                </a:tc>
                <a:extLst>
                  <a:ext uri="{0D108BD9-81ED-4DB2-BD59-A6C34878D82A}">
                    <a16:rowId xmlns:a16="http://schemas.microsoft.com/office/drawing/2014/main" val="10004"/>
                  </a:ext>
                </a:extLst>
              </a:tr>
              <a:tr h="841639">
                <a:tc>
                  <a:txBody>
                    <a:bodyPr/>
                    <a:lstStyle/>
                    <a:p>
                      <a:pPr marL="0" marR="0" algn="ctr">
                        <a:spcBef>
                          <a:spcPts val="0"/>
                        </a:spcBef>
                        <a:spcAft>
                          <a:spcPts val="1000"/>
                        </a:spcAft>
                      </a:pPr>
                      <a:r>
                        <a:rPr lang="en-US" sz="2000" b="1" dirty="0">
                          <a:latin typeface="+mn-lt"/>
                          <a:ea typeface="Cambria"/>
                          <a:cs typeface="Times New Roman"/>
                        </a:rPr>
                        <a:t>Action Plan and Timeline</a:t>
                      </a:r>
                      <a:endParaRPr lang="en-US" sz="2400" dirty="0">
                        <a:latin typeface="+mn-lt"/>
                        <a:ea typeface="Cambria"/>
                        <a:cs typeface="Times New Roman"/>
                      </a:endParaRPr>
                    </a:p>
                  </a:txBody>
                  <a:tcPr marL="68580" marR="68580" marT="0" marB="0" anchor="ctr"/>
                </a:tc>
                <a:tc>
                  <a:txBody>
                    <a:bodyPr/>
                    <a:lstStyle/>
                    <a:p>
                      <a:pPr marL="0" marR="0" algn="l">
                        <a:spcBef>
                          <a:spcPts val="0"/>
                        </a:spcBef>
                        <a:spcAft>
                          <a:spcPts val="1000"/>
                        </a:spcAft>
                      </a:pPr>
                      <a:r>
                        <a:rPr lang="en-US" sz="1400" dirty="0">
                          <a:latin typeface="+mn-lt"/>
                          <a:ea typeface="Cambria"/>
                          <a:cs typeface="Times New Roman"/>
                        </a:rPr>
                        <a:t>Preliminary action plan included. May include revised curriculum, timeline for task, person/committee. responsible, and cost.</a:t>
                      </a:r>
                      <a:endParaRPr lang="en-US" sz="2400" dirty="0">
                        <a:latin typeface="+mn-lt"/>
                        <a:ea typeface="Cambria"/>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
        <p:nvSpPr>
          <p:cNvPr id="3" name="Title 2"/>
          <p:cNvSpPr>
            <a:spLocks noGrp="1"/>
          </p:cNvSpPr>
          <p:nvPr>
            <p:ph type="title"/>
          </p:nvPr>
        </p:nvSpPr>
        <p:spPr/>
        <p:txBody>
          <a:bodyPr>
            <a:normAutofit/>
          </a:bodyPr>
          <a:lstStyle/>
          <a:p>
            <a:r>
              <a:rPr lang="en-US" dirty="0"/>
              <a:t>The 5-Year Plan Rubric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These program may opt to use a modified Self Study report (MSSR).</a:t>
            </a:r>
          </a:p>
          <a:p>
            <a:r>
              <a:rPr lang="en-US" dirty="0"/>
              <a:t>Most accreditation agencies require elements in their Self Study that are similar to those in the CSULA Self Study (and usually many that are beyond the scope of the CSULA requirements).</a:t>
            </a:r>
          </a:p>
          <a:p>
            <a:r>
              <a:rPr lang="en-US" dirty="0"/>
              <a:t>In most cases, these programs can use the MSSR matrix (a selected portion is shown on the next slide).</a:t>
            </a:r>
          </a:p>
          <a:p>
            <a:endParaRPr lang="en-US" dirty="0"/>
          </a:p>
        </p:txBody>
      </p:sp>
      <p:sp>
        <p:nvSpPr>
          <p:cNvPr id="3" name="Title 2"/>
          <p:cNvSpPr>
            <a:spLocks noGrp="1"/>
          </p:cNvSpPr>
          <p:nvPr>
            <p:ph type="title"/>
          </p:nvPr>
        </p:nvSpPr>
        <p:spPr/>
        <p:txBody>
          <a:bodyPr>
            <a:normAutofit fontScale="90000"/>
          </a:bodyPr>
          <a:lstStyle/>
          <a:p>
            <a:r>
              <a:rPr lang="en-US" dirty="0"/>
              <a:t>Accredited programs (with external reviewers)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External Review in Fall Semester</a:t>
            </a:r>
          </a:p>
          <a:p>
            <a:pPr marL="109728" indent="0">
              <a:buNone/>
            </a:pPr>
            <a:endParaRPr lang="en-US" dirty="0"/>
          </a:p>
          <a:p>
            <a:pPr marL="365760" lvl="1" indent="-256032">
              <a:spcBef>
                <a:spcPts val="400"/>
              </a:spcBef>
              <a:buSzPct val="68000"/>
              <a:buFont typeface="Wingdings 3"/>
              <a:buChar char=""/>
            </a:pPr>
            <a:r>
              <a:rPr lang="en-US" dirty="0"/>
              <a:t>Internal Review (Meetings, meetings, meetings, with you, the College Dean, and the PRS committee meets most of all)</a:t>
            </a:r>
          </a:p>
          <a:p>
            <a:pPr lvl="1"/>
            <a:r>
              <a:rPr lang="en-US" dirty="0"/>
              <a:t>PRS review of self study and external reviewers report</a:t>
            </a:r>
          </a:p>
          <a:p>
            <a:pPr lvl="1"/>
            <a:r>
              <a:rPr lang="en-US" dirty="0"/>
              <a:t>Questions</a:t>
            </a:r>
          </a:p>
          <a:p>
            <a:pPr lvl="1"/>
            <a:r>
              <a:rPr lang="en-US" dirty="0"/>
              <a:t>Drafts of recommendations</a:t>
            </a:r>
          </a:p>
          <a:p>
            <a:pPr lvl="1"/>
            <a:r>
              <a:rPr lang="en-US" dirty="0"/>
              <a:t>Draft of the final summary report</a:t>
            </a:r>
          </a:p>
        </p:txBody>
      </p:sp>
      <p:sp>
        <p:nvSpPr>
          <p:cNvPr id="3" name="Title 2"/>
          <p:cNvSpPr>
            <a:spLocks noGrp="1"/>
          </p:cNvSpPr>
          <p:nvPr>
            <p:ph type="title"/>
          </p:nvPr>
        </p:nvSpPr>
        <p:spPr/>
        <p:txBody>
          <a:bodyPr>
            <a:normAutofit/>
          </a:bodyPr>
          <a:lstStyle/>
          <a:p>
            <a:r>
              <a:rPr lang="en-US" dirty="0"/>
              <a:t>The Review Year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External reviewers selected by PRS prepare a review document that contains recommendations and commendations after visiting the Program, meeting with the Program faculty and students as well as College and University administrators.</a:t>
            </a:r>
          </a:p>
          <a:p>
            <a:pPr marL="109728" indent="0">
              <a:buNone/>
            </a:pPr>
            <a:endParaRPr lang="en-US" dirty="0"/>
          </a:p>
          <a:p>
            <a:r>
              <a:rPr lang="en-US" dirty="0"/>
              <a:t>PRS examines both the self-study and the external reviewers' report. PRS meets with the program representative(s) and the College Dean(s) to forge the final summary report that contains commendations and recommendations (addressed to the program, College and University as appropriate).</a:t>
            </a:r>
          </a:p>
        </p:txBody>
      </p:sp>
      <p:sp>
        <p:nvSpPr>
          <p:cNvPr id="3" name="Title 2"/>
          <p:cNvSpPr>
            <a:spLocks noGrp="1"/>
          </p:cNvSpPr>
          <p:nvPr>
            <p:ph type="title"/>
          </p:nvPr>
        </p:nvSpPr>
        <p:spPr/>
        <p:txBody>
          <a:bodyPr/>
          <a:lstStyle/>
          <a:p>
            <a:r>
              <a:rPr lang="en-US" dirty="0"/>
              <a:t>The Review Year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1284"/>
            <a:ext cx="8229600" cy="5201392"/>
          </a:xfrm>
        </p:spPr>
        <p:txBody>
          <a:bodyPr>
            <a:normAutofit lnSpcReduction="10000"/>
          </a:bodyPr>
          <a:lstStyle/>
          <a:p>
            <a:r>
              <a:rPr lang="en-US" sz="2400" dirty="0"/>
              <a:t>The Program Chair will meet with the College Dean to discuss the report and collaboratively develop an Action Plan to implement the recommendations in the report. </a:t>
            </a:r>
          </a:p>
          <a:p>
            <a:pPr marL="109728" indent="0">
              <a:buNone/>
            </a:pPr>
            <a:endParaRPr lang="en-US" sz="2400" dirty="0"/>
          </a:p>
          <a:p>
            <a:r>
              <a:rPr lang="en-US" sz="2400" dirty="0"/>
              <a:t>The action plan has roots in the Five-Year Plan and reflects the recommendations of PRS and accreditation bodies (if any).</a:t>
            </a:r>
          </a:p>
          <a:p>
            <a:pPr marL="109728" indent="0">
              <a:buNone/>
            </a:pPr>
            <a:endParaRPr lang="en-US" sz="2400" dirty="0"/>
          </a:p>
          <a:p>
            <a:r>
              <a:rPr lang="en-US" sz="2400" dirty="0"/>
              <a:t>The Action Plan will specify the goals and objectives for implementation before the next review and the steps to be taken by all participants to accomplish them. Reflected in a MOU with the Provost.</a:t>
            </a:r>
          </a:p>
          <a:p>
            <a:endParaRPr lang="en-US" sz="2400" dirty="0"/>
          </a:p>
          <a:p>
            <a:endParaRPr lang="en-US" sz="2400" dirty="0"/>
          </a:p>
          <a:p>
            <a:endParaRPr lang="en-US" dirty="0"/>
          </a:p>
        </p:txBody>
      </p:sp>
      <p:sp>
        <p:nvSpPr>
          <p:cNvPr id="3" name="Title 2"/>
          <p:cNvSpPr>
            <a:spLocks noGrp="1"/>
          </p:cNvSpPr>
          <p:nvPr>
            <p:ph type="title"/>
          </p:nvPr>
        </p:nvSpPr>
        <p:spPr/>
        <p:txBody>
          <a:bodyPr>
            <a:normAutofit fontScale="90000"/>
          </a:bodyPr>
          <a:lstStyle/>
          <a:p>
            <a:r>
              <a:rPr lang="en-US" dirty="0"/>
              <a:t>Year Three: Action Plan and MOU</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5078165"/>
          </a:xfrm>
        </p:spPr>
        <p:txBody>
          <a:bodyPr>
            <a:normAutofit/>
          </a:bodyPr>
          <a:lstStyle/>
          <a:p>
            <a:r>
              <a:rPr lang="en-US" dirty="0"/>
              <a:t>Will be due in Fall Semester. </a:t>
            </a:r>
          </a:p>
          <a:p>
            <a:pPr marL="109728" indent="0">
              <a:buNone/>
            </a:pPr>
            <a:endParaRPr lang="en-US" dirty="0"/>
          </a:p>
          <a:p>
            <a:r>
              <a:rPr lang="en-US" dirty="0"/>
              <a:t>The annual report is important for several reasons.</a:t>
            </a:r>
          </a:p>
          <a:p>
            <a:pPr lvl="1"/>
            <a:r>
              <a:rPr lang="en-US" sz="2000" dirty="0"/>
              <a:t>It will be a piece of your next Self Study, both as an appendix and summarized in your assessment section.</a:t>
            </a:r>
          </a:p>
          <a:p>
            <a:pPr marL="393192" lvl="1" indent="0">
              <a:buNone/>
            </a:pPr>
            <a:endParaRPr lang="en-US" sz="2000" dirty="0"/>
          </a:p>
          <a:p>
            <a:pPr lvl="1"/>
            <a:r>
              <a:rPr lang="en-US" sz="2000" dirty="0"/>
              <a:t>It is an odometer reading on your progress in accomplishing the goals the program set in its action plan (are we there yet?).</a:t>
            </a:r>
          </a:p>
          <a:p>
            <a:pPr lvl="1"/>
            <a:endParaRPr lang="en-US" sz="2000" dirty="0"/>
          </a:p>
          <a:p>
            <a:pPr lvl="1"/>
            <a:r>
              <a:rPr lang="en-US" sz="2000" dirty="0"/>
              <a:t>It facilitates annual meetings with your College Dean to support continuous program improvement.</a:t>
            </a:r>
          </a:p>
          <a:p>
            <a:pPr lvl="1"/>
            <a:endParaRPr lang="en-US" sz="2000" dirty="0"/>
          </a:p>
          <a:p>
            <a:pPr marL="393192" lvl="1" indent="0">
              <a:buNone/>
            </a:pPr>
            <a:endParaRPr lang="en-US" dirty="0"/>
          </a:p>
          <a:p>
            <a:pPr lvl="1"/>
            <a:endParaRPr lang="en-US" dirty="0"/>
          </a:p>
          <a:p>
            <a:endParaRPr lang="en-US" dirty="0"/>
          </a:p>
        </p:txBody>
      </p:sp>
      <p:sp>
        <p:nvSpPr>
          <p:cNvPr id="2" name="Title 1"/>
          <p:cNvSpPr>
            <a:spLocks noGrp="1"/>
          </p:cNvSpPr>
          <p:nvPr>
            <p:ph type="title"/>
          </p:nvPr>
        </p:nvSpPr>
        <p:spPr/>
        <p:txBody>
          <a:bodyPr/>
          <a:lstStyle/>
          <a:p>
            <a:r>
              <a:rPr lang="en-US" dirty="0"/>
              <a:t>Annual reports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19564" y="2689065"/>
            <a:ext cx="8229600" cy="1143000"/>
          </a:xfrm>
        </p:spPr>
        <p:txBody>
          <a:bodyPr/>
          <a:lstStyle/>
          <a:p>
            <a:r>
              <a:rPr lang="en-US" dirty="0"/>
              <a:t>Questions?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solidFill>
                  <a:srgbClr val="000000"/>
                </a:solidFill>
                <a:ea typeface="Consolas"/>
                <a:cs typeface="Consolas"/>
              </a:rPr>
              <a:t>Learn about Program Review process</a:t>
            </a:r>
          </a:p>
          <a:p>
            <a:r>
              <a:rPr lang="en-US" sz="2800" dirty="0">
                <a:solidFill>
                  <a:srgbClr val="000000"/>
                </a:solidFill>
                <a:ea typeface="Consolas"/>
                <a:cs typeface="Consolas"/>
              </a:rPr>
              <a:t>Review the Self Study template</a:t>
            </a:r>
          </a:p>
          <a:p>
            <a:r>
              <a:rPr lang="en-US" sz="2800" dirty="0">
                <a:solidFill>
                  <a:srgbClr val="000000"/>
                </a:solidFill>
                <a:ea typeface="Consolas"/>
                <a:cs typeface="Consolas"/>
              </a:rPr>
              <a:t>Understand how the Self Study will be evaluated.</a:t>
            </a:r>
          </a:p>
          <a:p>
            <a:r>
              <a:rPr lang="en-US" sz="2800" dirty="0">
                <a:solidFill>
                  <a:srgbClr val="000000"/>
                </a:solidFill>
                <a:ea typeface="Consolas"/>
                <a:cs typeface="Consolas"/>
              </a:rPr>
              <a:t>Learn about assessment, and IE resources</a:t>
            </a:r>
          </a:p>
          <a:p>
            <a:r>
              <a:rPr lang="en-US" sz="2800" dirty="0">
                <a:solidFill>
                  <a:srgbClr val="000000"/>
                </a:solidFill>
                <a:ea typeface="Consolas"/>
                <a:cs typeface="Consolas"/>
              </a:rPr>
              <a:t>Review strategies for inclusive participation of Self Study and five-year plan.</a:t>
            </a:r>
          </a:p>
          <a:p>
            <a:r>
              <a:rPr lang="en-US" sz="2800" dirty="0">
                <a:solidFill>
                  <a:srgbClr val="000000"/>
                </a:solidFill>
                <a:ea typeface="Consolas"/>
                <a:cs typeface="Consolas"/>
              </a:rPr>
              <a:t>Understand the post review process and its utility.</a:t>
            </a:r>
            <a:endParaRPr lang="en-US" dirty="0"/>
          </a:p>
        </p:txBody>
      </p:sp>
      <p:sp>
        <p:nvSpPr>
          <p:cNvPr id="3" name="Title 2"/>
          <p:cNvSpPr>
            <a:spLocks noGrp="1"/>
          </p:cNvSpPr>
          <p:nvPr>
            <p:ph type="title"/>
          </p:nvPr>
        </p:nvSpPr>
        <p:spPr/>
        <p:txBody>
          <a:bodyPr>
            <a:normAutofit/>
          </a:bodyPr>
          <a:lstStyle/>
          <a:p>
            <a:pPr algn="ctr"/>
            <a:r>
              <a:rPr lang="en-US" sz="3200" dirty="0">
                <a:solidFill>
                  <a:schemeClr val="tx1"/>
                </a:solidFill>
              </a:rPr>
              <a:t>Program Review Orientation </a:t>
            </a:r>
            <a:br>
              <a:rPr lang="en-US" sz="3200" dirty="0">
                <a:solidFill>
                  <a:schemeClr val="tx1"/>
                </a:solidFill>
              </a:rPr>
            </a:br>
            <a:r>
              <a:rPr lang="en-US" sz="3200" dirty="0">
                <a:solidFill>
                  <a:schemeClr val="tx1"/>
                </a:solidFill>
              </a:rPr>
              <a:t>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A program review is a cyclical process for evaluating and continuously enhancing the quality and currency of programs.</a:t>
            </a:r>
          </a:p>
          <a:p>
            <a:pPr marL="109728" indent="0">
              <a:buNone/>
            </a:pPr>
            <a:endParaRPr lang="en-US" dirty="0"/>
          </a:p>
          <a:p>
            <a:r>
              <a:rPr lang="en-US" dirty="0"/>
              <a:t>The evaluation is conducted through a combination of self-evaluation, followed by peer-evaluation by external reviewers to the department and the University (external review by outside disciplinary experts).</a:t>
            </a:r>
          </a:p>
          <a:p>
            <a:pPr marL="109728" indent="0">
              <a:buNone/>
            </a:pPr>
            <a:endParaRPr lang="en-US" dirty="0"/>
          </a:p>
          <a:p>
            <a:r>
              <a:rPr lang="en-US" dirty="0"/>
              <a:t>The results of the evaluation process are then used to inform follow-up planning and budgeting processes at various levels of the institution-program, department, college, university.</a:t>
            </a:r>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a:t>Definition and Purpose of Program Review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3331"/>
            <a:ext cx="8229600" cy="4940020"/>
          </a:xfrm>
        </p:spPr>
        <p:txBody>
          <a:bodyPr>
            <a:normAutofit fontScale="92500" lnSpcReduction="20000"/>
          </a:bodyPr>
          <a:lstStyle/>
          <a:p>
            <a:r>
              <a:rPr lang="en-US" dirty="0"/>
              <a:t>Your program’s regular check up…</a:t>
            </a:r>
          </a:p>
          <a:p>
            <a:pPr lvl="1"/>
            <a:r>
              <a:rPr lang="en-US" dirty="0"/>
              <a:t>Gather numbers and qualitative data</a:t>
            </a:r>
          </a:p>
          <a:p>
            <a:pPr lvl="2"/>
            <a:r>
              <a:rPr lang="en-US" dirty="0"/>
              <a:t>Who are your students?: Enrollments, majors and graduation numbers</a:t>
            </a:r>
          </a:p>
          <a:p>
            <a:pPr lvl="2"/>
            <a:r>
              <a:rPr lang="en-US" dirty="0"/>
              <a:t>What will they know and be able to do upon graduation?: Assess quality of program and graduates through alumni surveys, student surveys and focus groups, employer data </a:t>
            </a:r>
          </a:p>
          <a:p>
            <a:pPr marL="630936" lvl="2" indent="0">
              <a:buNone/>
            </a:pPr>
            <a:endParaRPr lang="en-US" dirty="0"/>
          </a:p>
          <a:p>
            <a:pPr lvl="1"/>
            <a:r>
              <a:rPr lang="en-US" dirty="0"/>
              <a:t>How to improve the program?</a:t>
            </a:r>
          </a:p>
          <a:p>
            <a:pPr lvl="2"/>
            <a:r>
              <a:rPr lang="en-US" dirty="0"/>
              <a:t>Need evidence to demonstrate educational effectiveness</a:t>
            </a:r>
          </a:p>
          <a:p>
            <a:pPr lvl="2"/>
            <a:r>
              <a:rPr lang="en-US" dirty="0"/>
              <a:t>Need evidence to support resource requests (faculty, space, staff, educational technology equipment…)</a:t>
            </a:r>
          </a:p>
          <a:p>
            <a:pPr lvl="2"/>
            <a:r>
              <a:rPr lang="en-US" dirty="0"/>
              <a:t>Discussion of notable achievements and areas for improvement</a:t>
            </a:r>
          </a:p>
          <a:p>
            <a:pPr lvl="2"/>
            <a:r>
              <a:rPr lang="en-US" dirty="0"/>
              <a:t>Assessment data can sometimes upset the conventional wisdom</a:t>
            </a:r>
          </a:p>
          <a:p>
            <a:pPr lvl="2"/>
            <a:r>
              <a:rPr lang="en-US" dirty="0"/>
              <a:t>Examine the impact of changes in faculty and curriculum</a:t>
            </a:r>
          </a:p>
          <a:p>
            <a:pPr lvl="2"/>
            <a:r>
              <a:rPr lang="en-US" dirty="0"/>
              <a:t>PR recommendations can make a difference</a:t>
            </a:r>
          </a:p>
          <a:p>
            <a:endParaRPr lang="en-US" dirty="0"/>
          </a:p>
        </p:txBody>
      </p:sp>
      <p:sp>
        <p:nvSpPr>
          <p:cNvPr id="3" name="Title 2"/>
          <p:cNvSpPr>
            <a:spLocks noGrp="1"/>
          </p:cNvSpPr>
          <p:nvPr>
            <p:ph type="title"/>
          </p:nvPr>
        </p:nvSpPr>
        <p:spPr/>
        <p:txBody>
          <a:bodyPr/>
          <a:lstStyle/>
          <a:p>
            <a:r>
              <a:rPr lang="en-US" dirty="0"/>
              <a:t>Why program review?</a:t>
            </a:r>
          </a:p>
        </p:txBody>
      </p:sp>
    </p:spTree>
    <p:extLst>
      <p:ext uri="{BB962C8B-B14F-4D97-AF65-F5344CB8AC3E}">
        <p14:creationId xmlns:p14="http://schemas.microsoft.com/office/powerpoint/2010/main" val="1475077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The Program Review Process includes, but is not limited to:</a:t>
            </a:r>
          </a:p>
          <a:p>
            <a:pPr marL="109728" indent="0">
              <a:buNone/>
            </a:pPr>
            <a:endParaRPr lang="en-US" dirty="0"/>
          </a:p>
          <a:p>
            <a:pPr>
              <a:buFont typeface="Wingdings" charset="2"/>
              <a:buChar char="Ø"/>
            </a:pPr>
            <a:r>
              <a:rPr lang="en-US" dirty="0"/>
              <a:t>Analysis of student achievement of the program’s learning outcomes (PLOs)</a:t>
            </a:r>
          </a:p>
          <a:p>
            <a:pPr marL="109728" indent="0">
              <a:buNone/>
            </a:pPr>
            <a:endParaRPr lang="en-US" dirty="0"/>
          </a:p>
          <a:p>
            <a:pPr>
              <a:buFont typeface="Wingdings" charset="2"/>
              <a:buChar char="Ø"/>
            </a:pPr>
            <a:r>
              <a:rPr lang="en-US" dirty="0"/>
              <a:t>Retention and graduation rates</a:t>
            </a:r>
          </a:p>
          <a:p>
            <a:pPr marL="109728" indent="0">
              <a:buNone/>
            </a:pPr>
            <a:endParaRPr lang="en-US" dirty="0"/>
          </a:p>
          <a:p>
            <a:pPr>
              <a:buFont typeface="Wingdings" charset="2"/>
              <a:buChar char="Ø"/>
            </a:pPr>
            <a:r>
              <a:rPr lang="en-US" dirty="0"/>
              <a:t>Results of licensing exams and placement</a:t>
            </a:r>
          </a:p>
          <a:p>
            <a:pPr marL="109728" indent="0">
              <a:buNone/>
            </a:pPr>
            <a:endParaRPr lang="en-US" dirty="0"/>
          </a:p>
          <a:p>
            <a:pPr>
              <a:buFont typeface="Wingdings" charset="2"/>
              <a:buChar char="Ø"/>
            </a:pPr>
            <a:r>
              <a:rPr lang="en-US" dirty="0"/>
              <a:t>Evidence from external constituencies such as employers and professional organizations.</a:t>
            </a:r>
          </a:p>
        </p:txBody>
      </p:sp>
      <p:sp>
        <p:nvSpPr>
          <p:cNvPr id="3" name="Title 2"/>
          <p:cNvSpPr>
            <a:spLocks noGrp="1"/>
          </p:cNvSpPr>
          <p:nvPr>
            <p:ph type="title"/>
          </p:nvPr>
        </p:nvSpPr>
        <p:spPr/>
        <p:txBody>
          <a:bodyPr>
            <a:normAutofit fontScale="90000"/>
          </a:bodyPr>
          <a:lstStyle/>
          <a:p>
            <a:r>
              <a:rPr lang="en-US" dirty="0"/>
              <a:t>WSCUC’s Requirements for Program Review</a:t>
            </a:r>
          </a:p>
        </p:txBody>
      </p:sp>
    </p:spTree>
    <p:extLst>
      <p:ext uri="{BB962C8B-B14F-4D97-AF65-F5344CB8AC3E}">
        <p14:creationId xmlns:p14="http://schemas.microsoft.com/office/powerpoint/2010/main" val="311389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0001g5.jpg"/>
          <p:cNvPicPr>
            <a:picLocks noGrp="1" noChangeAspect="1"/>
          </p:cNvPicPr>
          <p:nvPr>
            <p:ph idx="1"/>
          </p:nvPr>
        </p:nvPicPr>
        <p:blipFill>
          <a:blip r:embed="rId2"/>
          <a:srcRect l="-67655" r="-67655"/>
          <a:stretch>
            <a:fillRect/>
          </a:stretch>
        </p:blipFill>
        <p:spPr>
          <a:xfrm>
            <a:off x="-947115" y="564394"/>
            <a:ext cx="11462403" cy="6303880"/>
          </a:xfrm>
        </p:spPr>
      </p:pic>
      <p:sp>
        <p:nvSpPr>
          <p:cNvPr id="3" name="Title 2"/>
          <p:cNvSpPr>
            <a:spLocks noGrp="1"/>
          </p:cNvSpPr>
          <p:nvPr>
            <p:ph type="title"/>
          </p:nvPr>
        </p:nvSpPr>
        <p:spPr/>
        <p:txBody>
          <a:bodyPr/>
          <a:lstStyle/>
          <a:p>
            <a:r>
              <a:rPr lang="en-US" dirty="0"/>
              <a:t>Program review-the circle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8849"/>
          </a:xfrm>
        </p:spPr>
        <p:txBody>
          <a:bodyPr>
            <a:normAutofit fontScale="92500" lnSpcReduction="20000"/>
          </a:bodyPr>
          <a:lstStyle/>
          <a:p>
            <a:r>
              <a:rPr lang="en-US" dirty="0"/>
              <a:t>Year 1: The Preparation Year (this year)</a:t>
            </a:r>
          </a:p>
          <a:p>
            <a:pPr marL="109728" indent="0">
              <a:buNone/>
            </a:pPr>
            <a:endParaRPr lang="en-US" dirty="0"/>
          </a:p>
          <a:p>
            <a:r>
              <a:rPr lang="en-US" dirty="0"/>
              <a:t>Year 2: The Review Year</a:t>
            </a:r>
          </a:p>
          <a:p>
            <a:pPr marL="109728" indent="0">
              <a:buNone/>
            </a:pPr>
            <a:endParaRPr lang="en-US" dirty="0"/>
          </a:p>
          <a:p>
            <a:r>
              <a:rPr lang="en-US" dirty="0"/>
              <a:t>Year 3: Action Plan is approved by the  		       Provost through a MOU. Annual 	 	       report due.</a:t>
            </a:r>
          </a:p>
          <a:p>
            <a:pPr marL="109728" indent="0">
              <a:buNone/>
            </a:pPr>
            <a:endParaRPr lang="en-US" dirty="0"/>
          </a:p>
          <a:p>
            <a:pPr marL="109728" indent="0">
              <a:buNone/>
            </a:pPr>
            <a:r>
              <a:rPr lang="en-US" dirty="0"/>
              <a:t>			Post Review</a:t>
            </a:r>
          </a:p>
          <a:p>
            <a:pPr marL="109728" indent="0">
              <a:buNone/>
            </a:pPr>
            <a:endParaRPr lang="en-US" dirty="0"/>
          </a:p>
          <a:p>
            <a:r>
              <a:rPr lang="en-US" dirty="0"/>
              <a:t>Years 4-5: Action Plan </a:t>
            </a:r>
          </a:p>
          <a:p>
            <a:pPr marL="109728" indent="0">
              <a:buNone/>
            </a:pPr>
            <a:r>
              <a:rPr lang="en-US" dirty="0"/>
              <a:t>               implementation continues along with    </a:t>
            </a:r>
          </a:p>
          <a:p>
            <a:pPr marL="109728" indent="0">
              <a:buNone/>
            </a:pPr>
            <a:r>
              <a:rPr lang="en-US" dirty="0"/>
              <a:t>               annual reports.</a:t>
            </a:r>
          </a:p>
          <a:p>
            <a:endParaRPr lang="en-US" dirty="0"/>
          </a:p>
        </p:txBody>
      </p:sp>
      <p:sp>
        <p:nvSpPr>
          <p:cNvPr id="3" name="Title 2"/>
          <p:cNvSpPr>
            <a:spLocks noGrp="1"/>
          </p:cNvSpPr>
          <p:nvPr>
            <p:ph type="title"/>
          </p:nvPr>
        </p:nvSpPr>
        <p:spPr/>
        <p:txBody>
          <a:bodyPr/>
          <a:lstStyle/>
          <a:p>
            <a:r>
              <a:rPr lang="en-US" dirty="0"/>
              <a:t>Steps in Program Review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91797" cy="4525963"/>
          </a:xfrm>
        </p:spPr>
        <p:txBody>
          <a:bodyPr>
            <a:normAutofit fontScale="92500"/>
          </a:bodyPr>
          <a:lstStyle/>
          <a:p>
            <a:pPr>
              <a:lnSpc>
                <a:spcPct val="200000"/>
              </a:lnSpc>
              <a:buFont typeface="Wingdings" pitchFamily="2" charset="2"/>
              <a:buChar char="§"/>
            </a:pPr>
            <a:r>
              <a:rPr lang="en-US" sz="2400" dirty="0"/>
              <a:t>Gathering data and conducting a self study</a:t>
            </a:r>
          </a:p>
          <a:p>
            <a:pPr>
              <a:lnSpc>
                <a:spcPct val="200000"/>
              </a:lnSpc>
              <a:buFont typeface="Wingdings" pitchFamily="2" charset="2"/>
              <a:buChar char="§"/>
            </a:pPr>
            <a:r>
              <a:rPr lang="en-US" sz="2400" dirty="0"/>
              <a:t>Writing the self study report</a:t>
            </a:r>
          </a:p>
          <a:p>
            <a:pPr>
              <a:lnSpc>
                <a:spcPct val="200000"/>
              </a:lnSpc>
              <a:buFont typeface="Wingdings" pitchFamily="2" charset="2"/>
              <a:buChar char="§"/>
            </a:pPr>
            <a:r>
              <a:rPr lang="en-US" sz="2400" dirty="0"/>
              <a:t>Developing a Five Year Plan</a:t>
            </a:r>
          </a:p>
          <a:p>
            <a:pPr>
              <a:lnSpc>
                <a:spcPct val="200000"/>
              </a:lnSpc>
              <a:buFont typeface="Wingdings" pitchFamily="2" charset="2"/>
              <a:buChar char="§"/>
            </a:pPr>
            <a:r>
              <a:rPr lang="en-US" sz="2400" dirty="0"/>
              <a:t>Finding candidates to recommend as external reviewers</a:t>
            </a:r>
          </a:p>
          <a:p>
            <a:pPr>
              <a:lnSpc>
                <a:spcPct val="200000"/>
              </a:lnSpc>
              <a:buFont typeface="Wingdings" pitchFamily="2" charset="2"/>
              <a:buChar char="§"/>
            </a:pPr>
            <a:r>
              <a:rPr lang="en-US" sz="2400" dirty="0"/>
              <a:t>This impacts and </a:t>
            </a:r>
            <a:r>
              <a:rPr lang="en-US" dirty="0"/>
              <a:t>should involve ALL faculty members</a:t>
            </a:r>
          </a:p>
          <a:p>
            <a:pPr marL="109728" indent="0">
              <a:buNone/>
            </a:pPr>
            <a:endParaRPr lang="en-US" dirty="0"/>
          </a:p>
        </p:txBody>
      </p:sp>
      <p:sp>
        <p:nvSpPr>
          <p:cNvPr id="3" name="Title 2"/>
          <p:cNvSpPr>
            <a:spLocks noGrp="1"/>
          </p:cNvSpPr>
          <p:nvPr>
            <p:ph type="title"/>
          </p:nvPr>
        </p:nvSpPr>
        <p:spPr/>
        <p:txBody>
          <a:bodyPr/>
          <a:lstStyle/>
          <a:p>
            <a:r>
              <a:rPr lang="en-US" dirty="0"/>
              <a:t>This year: The Preparation Year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9097766" cy="4525963"/>
          </a:xfrm>
        </p:spPr>
        <p:txBody>
          <a:bodyPr>
            <a:normAutofit lnSpcReduction="10000"/>
          </a:bodyPr>
          <a:lstStyle/>
          <a:p>
            <a:pPr>
              <a:lnSpc>
                <a:spcPct val="150000"/>
              </a:lnSpc>
            </a:pPr>
            <a:r>
              <a:rPr lang="en-US" sz="2400" b="1" dirty="0"/>
              <a:t>1.0 History, Mission, Goals, and Objectives</a:t>
            </a:r>
          </a:p>
          <a:p>
            <a:pPr>
              <a:lnSpc>
                <a:spcPct val="150000"/>
              </a:lnSpc>
            </a:pPr>
            <a:r>
              <a:rPr lang="en-US" sz="2400" b="1" dirty="0"/>
              <a:t>2.0 Program Data</a:t>
            </a:r>
            <a:endParaRPr lang="en-US" sz="2400" dirty="0"/>
          </a:p>
          <a:p>
            <a:pPr>
              <a:lnSpc>
                <a:spcPct val="150000"/>
              </a:lnSpc>
            </a:pPr>
            <a:r>
              <a:rPr lang="en-US" sz="2400" b="1" dirty="0"/>
              <a:t>3.0 Curriculum and Instruction</a:t>
            </a:r>
          </a:p>
          <a:p>
            <a:pPr>
              <a:lnSpc>
                <a:spcPct val="150000"/>
              </a:lnSpc>
            </a:pPr>
            <a:r>
              <a:rPr lang="en-US" sz="2400" b="1" dirty="0"/>
              <a:t>4.0 Assessment of Program Level Outcomes</a:t>
            </a:r>
          </a:p>
          <a:p>
            <a:pPr>
              <a:lnSpc>
                <a:spcPct val="150000"/>
              </a:lnSpc>
            </a:pPr>
            <a:r>
              <a:rPr lang="en-US" sz="2400" b="1" dirty="0"/>
              <a:t>5.0 Department Faculty</a:t>
            </a:r>
          </a:p>
          <a:p>
            <a:pPr>
              <a:lnSpc>
                <a:spcPct val="150000"/>
              </a:lnSpc>
            </a:pPr>
            <a:r>
              <a:rPr lang="en-US" sz="2400" b="1" dirty="0"/>
              <a:t>6.0 Student Engagement, Outreach and Recruitment</a:t>
            </a:r>
          </a:p>
          <a:p>
            <a:pPr>
              <a:lnSpc>
                <a:spcPct val="150000"/>
              </a:lnSpc>
            </a:pPr>
            <a:r>
              <a:rPr lang="en-US" sz="2400" b="1" dirty="0"/>
              <a:t>7.0 Program Self Recommendations</a:t>
            </a:r>
          </a:p>
          <a:p>
            <a:pPr marL="109728" indent="0">
              <a:lnSpc>
                <a:spcPct val="150000"/>
              </a:lnSpc>
              <a:buNone/>
            </a:pPr>
            <a:r>
              <a:rPr lang="en-US" sz="2400" b="1" dirty="0"/>
              <a:t>          The Five Year Plan</a:t>
            </a:r>
          </a:p>
        </p:txBody>
      </p:sp>
      <p:sp>
        <p:nvSpPr>
          <p:cNvPr id="3" name="Title 2"/>
          <p:cNvSpPr>
            <a:spLocks noGrp="1"/>
          </p:cNvSpPr>
          <p:nvPr>
            <p:ph type="title"/>
          </p:nvPr>
        </p:nvSpPr>
        <p:spPr/>
        <p:txBody>
          <a:bodyPr/>
          <a:lstStyle/>
          <a:p>
            <a:r>
              <a:rPr lang="en-US" dirty="0"/>
              <a:t>Self Study: Contents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Concourse.thmx</Template>
  <TotalTime>5257</TotalTime>
  <Words>1161</Words>
  <Application>Microsoft Macintosh PowerPoint</Application>
  <PresentationFormat>On-screen Show (4:3)</PresentationFormat>
  <Paragraphs>146</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Calibri</vt:lpstr>
      <vt:lpstr>Cambria</vt:lpstr>
      <vt:lpstr>Consolas</vt:lpstr>
      <vt:lpstr>Lucida Sans Unicode</vt:lpstr>
      <vt:lpstr>Times New Roman</vt:lpstr>
      <vt:lpstr>Verdana</vt:lpstr>
      <vt:lpstr>Wingdings</vt:lpstr>
      <vt:lpstr>Wingdings 2</vt:lpstr>
      <vt:lpstr>Wingdings 3</vt:lpstr>
      <vt:lpstr>Concourse</vt:lpstr>
      <vt:lpstr>Program Review </vt:lpstr>
      <vt:lpstr>Program Review Orientation  Agenda</vt:lpstr>
      <vt:lpstr>Definition and Purpose of Program Review</vt:lpstr>
      <vt:lpstr>Why program review?</vt:lpstr>
      <vt:lpstr>WSCUC’s Requirements for Program Review</vt:lpstr>
      <vt:lpstr>Program review-the circle</vt:lpstr>
      <vt:lpstr>Steps in Program Review</vt:lpstr>
      <vt:lpstr>This year: The Preparation Year</vt:lpstr>
      <vt:lpstr>Self Study: Contents</vt:lpstr>
      <vt:lpstr>Self Study preparation </vt:lpstr>
      <vt:lpstr>Self Study preparation </vt:lpstr>
      <vt:lpstr>Resources for Program Review </vt:lpstr>
      <vt:lpstr>The 5-Year Plan Rubric</vt:lpstr>
      <vt:lpstr>Accredited programs (with external reviewers)</vt:lpstr>
      <vt:lpstr>The Review Year</vt:lpstr>
      <vt:lpstr>The Review Year</vt:lpstr>
      <vt:lpstr>Year Three: Action Plan and MOU </vt:lpstr>
      <vt:lpstr>Annual reports</vt:lpstr>
      <vt:lpstr>Questions? </vt:lpstr>
    </vt:vector>
  </TitlesOfParts>
  <Company>CSULA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Updating Program Review- </dc:title>
  <dc:creator>wayne_tikkanen</dc:creator>
  <cp:lastModifiedBy>Brown, Karin E.</cp:lastModifiedBy>
  <cp:revision>112</cp:revision>
  <cp:lastPrinted>2019-09-05T23:36:15Z</cp:lastPrinted>
  <dcterms:created xsi:type="dcterms:W3CDTF">2010-10-15T15:21:00Z</dcterms:created>
  <dcterms:modified xsi:type="dcterms:W3CDTF">2022-10-07T16:42:09Z</dcterms:modified>
</cp:coreProperties>
</file>