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9" r:id="rId2"/>
  </p:sldMasterIdLst>
  <p:notesMasterIdLst>
    <p:notesMasterId r:id="rId16"/>
  </p:notesMasterIdLst>
  <p:handoutMasterIdLst>
    <p:handoutMasterId r:id="rId17"/>
  </p:handoutMasterIdLst>
  <p:sldIdLst>
    <p:sldId id="256" r:id="rId3"/>
    <p:sldId id="404" r:id="rId4"/>
    <p:sldId id="401" r:id="rId5"/>
    <p:sldId id="400" r:id="rId6"/>
    <p:sldId id="392" r:id="rId7"/>
    <p:sldId id="391" r:id="rId8"/>
    <p:sldId id="393" r:id="rId9"/>
    <p:sldId id="394" r:id="rId10"/>
    <p:sldId id="395" r:id="rId11"/>
    <p:sldId id="396" r:id="rId12"/>
    <p:sldId id="397" r:id="rId13"/>
    <p:sldId id="405" r:id="rId14"/>
    <p:sldId id="40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, Jen(AWF)" initials="JK" lastIdx="4" clrIdx="0"/>
  <p:cmAuthor id="1" name="Mariah Cherniss" initials="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9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0" autoAdjust="0"/>
    <p:restoredTop sz="97090" autoAdjust="0"/>
  </p:normalViewPr>
  <p:slideViewPr>
    <p:cSldViewPr snapToGrid="0" snapToObjects="1">
      <p:cViewPr>
        <p:scale>
          <a:sx n="93" d="100"/>
          <a:sy n="93" d="100"/>
        </p:scale>
        <p:origin x="-1176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BE827-7B41-4D44-9830-EEED738389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D2977-12EE-694A-84F3-9427FEB2C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01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237F6-3C43-4240-B785-CC04DDC15A0E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B3657-9087-4844-A5E7-97C0C254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91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B3657-9087-4844-A5E7-97C0C254F0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9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F4953-6BEB-BC4C-AEF1-DB3FE6DF7FE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F4953-6BEB-BC4C-AEF1-DB3FE6DF7FE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8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F4953-6BEB-BC4C-AEF1-DB3FE6DF7FE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8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F4953-6BEB-BC4C-AEF1-DB3FE6DF7FE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8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F4953-6BEB-BC4C-AEF1-DB3FE6DF7FE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7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514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19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486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8978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0180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3524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2089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768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792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5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7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8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9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1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0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6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9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FCC90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20BBC-8879-E844-B35B-0F806738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7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FCC90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465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128" y="2154783"/>
            <a:ext cx="5452407" cy="1816853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/>
              <a:t>Cal State LA Strategic Planning Process and Emerging Themes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256" y="4401827"/>
            <a:ext cx="4806805" cy="594345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Arial"/>
                <a:cs typeface="Arial"/>
              </a:rPr>
              <a:t>April </a:t>
            </a:r>
            <a:r>
              <a:rPr lang="en-US" sz="2400" dirty="0" smtClean="0">
                <a:latin typeface="Arial"/>
                <a:cs typeface="Arial"/>
              </a:rPr>
              <a:t>12, </a:t>
            </a:r>
            <a:r>
              <a:rPr lang="en-US" sz="2400" dirty="0" smtClean="0">
                <a:latin typeface="Arial"/>
                <a:cs typeface="Arial"/>
              </a:rPr>
              <a:t>2016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5527748" y="368721"/>
            <a:ext cx="2565734" cy="9406166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Fiscal Stability – </a:t>
            </a:r>
            <a:br>
              <a:rPr lang="en-US" sz="3200" dirty="0" smtClean="0"/>
            </a:br>
            <a:r>
              <a:rPr lang="en-US" sz="3200" dirty="0" smtClean="0"/>
              <a:t>Key Themes To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799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000"/>
              </a:spcAft>
              <a:buFont typeface="Arial"/>
              <a:buChar char="•"/>
            </a:pPr>
            <a:r>
              <a:rPr lang="en-US" sz="1800" b="1" dirty="0"/>
              <a:t>Communicate a clear </a:t>
            </a:r>
            <a:r>
              <a:rPr lang="en-US" sz="1800" b="1" dirty="0" smtClean="0"/>
              <a:t>vision </a:t>
            </a:r>
            <a:r>
              <a:rPr lang="en-US" sz="1800" dirty="0" smtClean="0"/>
              <a:t>– </a:t>
            </a:r>
            <a:r>
              <a:rPr lang="en-US" sz="1800" dirty="0"/>
              <a:t>build upon strengths and reduce barriers to funding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800" b="1" dirty="0" smtClean="0"/>
              <a:t>Alumni engagement</a:t>
            </a:r>
            <a:r>
              <a:rPr lang="en-US" sz="1800" dirty="0" smtClean="0"/>
              <a:t> – connect with and tap into alumni community, foster a sense of community that will inspire students to give back once they are alumni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800" b="1" dirty="0" smtClean="0"/>
              <a:t>Fundraising staff </a:t>
            </a:r>
            <a:r>
              <a:rPr lang="en-US" sz="1800" dirty="0" smtClean="0"/>
              <a:t>– increase fundraising and university advancement staff</a:t>
            </a:r>
          </a:p>
          <a:p>
            <a:pPr marL="342900" lvl="1" indent="-342900">
              <a:spcBef>
                <a:spcPts val="0"/>
              </a:spcBef>
              <a:spcAft>
                <a:spcPts val="1000"/>
              </a:spcAft>
              <a:buFont typeface="Arial"/>
              <a:buChar char="•"/>
            </a:pPr>
            <a:r>
              <a:rPr lang="en-US" sz="1800" b="1" dirty="0" smtClean="0"/>
              <a:t>New approaches to fundraising </a:t>
            </a:r>
            <a:r>
              <a:rPr lang="en-US" sz="1800" dirty="0" smtClean="0"/>
              <a:t>– community galas and events, satellite locations, certificate programs, continuing education programs</a:t>
            </a:r>
            <a:endParaRPr lang="en-US" sz="1800" dirty="0"/>
          </a:p>
          <a:p>
            <a:pPr marL="342900" lvl="1" indent="-342900">
              <a:spcBef>
                <a:spcPts val="0"/>
              </a:spcBef>
              <a:spcAft>
                <a:spcPts val="1000"/>
              </a:spcAft>
              <a:buFont typeface="Arial"/>
              <a:buChar char="•"/>
            </a:pPr>
            <a:r>
              <a:rPr lang="en-US" sz="1800" b="1" dirty="0"/>
              <a:t>Empower and engage </a:t>
            </a:r>
            <a:r>
              <a:rPr lang="en-US" sz="1800" b="1" dirty="0" smtClean="0"/>
              <a:t>Colleges </a:t>
            </a:r>
            <a:r>
              <a:rPr lang="en-US" sz="1800" dirty="0"/>
              <a:t>in </a:t>
            </a:r>
            <a:r>
              <a:rPr lang="en-US" sz="1800" dirty="0" smtClean="0"/>
              <a:t>fundraising</a:t>
            </a:r>
            <a:endParaRPr lang="en-US" sz="1800" dirty="0"/>
          </a:p>
          <a:p>
            <a:pPr marL="342900" lvl="1" indent="-342900">
              <a:spcBef>
                <a:spcPts val="0"/>
              </a:spcBef>
              <a:spcAft>
                <a:spcPts val="1000"/>
              </a:spcAft>
              <a:buFont typeface="Arial"/>
              <a:buChar char="•"/>
            </a:pPr>
            <a:r>
              <a:rPr lang="en-US" sz="1800" b="1" dirty="0" smtClean="0"/>
              <a:t>Enrollment growth </a:t>
            </a:r>
            <a:r>
              <a:rPr lang="en-US" sz="1800" dirty="0" smtClean="0"/>
              <a:t>– develop enrollment </a:t>
            </a:r>
            <a:r>
              <a:rPr lang="en-US" sz="1800" dirty="0"/>
              <a:t>growth strategy and plan</a:t>
            </a:r>
          </a:p>
          <a:p>
            <a:pPr marL="342900" lvl="1" indent="-342900">
              <a:spcBef>
                <a:spcPts val="0"/>
              </a:spcBef>
              <a:spcAft>
                <a:spcPts val="1000"/>
              </a:spcAft>
              <a:buFont typeface="Arial"/>
              <a:buChar char="•"/>
            </a:pPr>
            <a:r>
              <a:rPr lang="en-US" sz="1800" b="1" dirty="0"/>
              <a:t>Drive </a:t>
            </a:r>
            <a:r>
              <a:rPr lang="en-US" sz="1800" b="1" dirty="0" smtClean="0"/>
              <a:t>efficiency – </a:t>
            </a:r>
            <a:r>
              <a:rPr lang="en-US" sz="1800" dirty="0"/>
              <a:t>in </a:t>
            </a:r>
            <a:r>
              <a:rPr lang="en-US" sz="1800" dirty="0" smtClean="0"/>
              <a:t>existing </a:t>
            </a:r>
            <a:r>
              <a:rPr lang="en-US" sz="1800" dirty="0"/>
              <a:t>processes to reduce </a:t>
            </a:r>
            <a:r>
              <a:rPr lang="en-US" sz="1800" dirty="0" smtClean="0"/>
              <a:t>costs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99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Leadership in Community – </a:t>
            </a:r>
            <a:br>
              <a:rPr lang="en-US" sz="3200" dirty="0" smtClean="0"/>
            </a:br>
            <a:r>
              <a:rPr lang="en-US" sz="3200" dirty="0" smtClean="0"/>
              <a:t>Key Themes To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6644"/>
            <a:ext cx="8489244" cy="4961467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Focus on engagement – </a:t>
            </a:r>
            <a:r>
              <a:rPr lang="en-US" sz="1800" dirty="0" smtClean="0"/>
              <a:t>build</a:t>
            </a:r>
            <a:r>
              <a:rPr lang="en-US" sz="1800" b="1" dirty="0" smtClean="0"/>
              <a:t> </a:t>
            </a:r>
            <a:r>
              <a:rPr lang="en-US" sz="1800" dirty="0" smtClean="0"/>
              <a:t>partnerships, contribute to community</a:t>
            </a:r>
            <a:endParaRPr lang="en-US" sz="1800" b="1" dirty="0" smtClean="0"/>
          </a:p>
          <a:p>
            <a:r>
              <a:rPr lang="en-US" sz="1800" b="1" dirty="0" smtClean="0"/>
              <a:t>Local educational community </a:t>
            </a:r>
            <a:r>
              <a:rPr lang="en-US" sz="1800" dirty="0" smtClean="0"/>
              <a:t>– build relationships with members of the educational community</a:t>
            </a:r>
          </a:p>
          <a:p>
            <a:pPr marL="342900" lvl="1" indent="-342900">
              <a:buFont typeface="Arial"/>
              <a:buChar char="•"/>
            </a:pPr>
            <a:r>
              <a:rPr lang="en-US" sz="1800" b="1" dirty="0" smtClean="0"/>
              <a:t>K</a:t>
            </a:r>
            <a:r>
              <a:rPr lang="en-US" sz="1800" b="1" dirty="0"/>
              <a:t>-</a:t>
            </a:r>
            <a:r>
              <a:rPr lang="en-US" sz="1800" b="1" dirty="0" smtClean="0"/>
              <a:t>12/P20 thinking </a:t>
            </a:r>
            <a:r>
              <a:rPr lang="en-US" sz="1800" dirty="0"/>
              <a:t>– make it easier for students to apply and fulfill enrollment requirements </a:t>
            </a:r>
            <a:endParaRPr lang="en-US" sz="1800" dirty="0" smtClean="0"/>
          </a:p>
          <a:p>
            <a:r>
              <a:rPr lang="en-US" sz="1800" b="1" dirty="0" smtClean="0"/>
              <a:t>Redefine our definition of community</a:t>
            </a:r>
            <a:r>
              <a:rPr lang="en-US" sz="1800" dirty="0" smtClean="0"/>
              <a:t>– </a:t>
            </a:r>
            <a:r>
              <a:rPr lang="en-US" sz="1800" dirty="0"/>
              <a:t>be more of a presence, become a “destination” </a:t>
            </a:r>
            <a:r>
              <a:rPr lang="en-US" sz="1800" dirty="0" smtClean="0"/>
              <a:t>campus for the LA area, California, and beyond</a:t>
            </a:r>
            <a:endParaRPr lang="en-US" sz="1800" dirty="0"/>
          </a:p>
          <a:p>
            <a:r>
              <a:rPr lang="en-US" sz="1800" b="1" dirty="0"/>
              <a:t>Connections with local employers </a:t>
            </a:r>
            <a:r>
              <a:rPr lang="en-US" sz="1800" dirty="0"/>
              <a:t>– internships, </a:t>
            </a:r>
            <a:r>
              <a:rPr lang="en-US" sz="1800" dirty="0" smtClean="0"/>
              <a:t>jobs</a:t>
            </a:r>
            <a:endParaRPr lang="en-US" sz="1800" dirty="0"/>
          </a:p>
          <a:p>
            <a:r>
              <a:rPr lang="en-US" sz="1800" b="1" dirty="0" smtClean="0"/>
              <a:t>Be a resource for the community </a:t>
            </a:r>
            <a:r>
              <a:rPr lang="en-US" sz="1800" dirty="0" smtClean="0"/>
              <a:t>– understand and adapt to the needs/opportunity</a:t>
            </a:r>
          </a:p>
          <a:p>
            <a:r>
              <a:rPr lang="en-US" sz="1800" b="1" dirty="0" smtClean="0"/>
              <a:t>Support local economy </a:t>
            </a:r>
            <a:r>
              <a:rPr lang="en-US" sz="1800" dirty="0"/>
              <a:t>– Create an “Activist” </a:t>
            </a:r>
            <a:r>
              <a:rPr lang="en-US" sz="1800" dirty="0" err="1"/>
              <a:t>vs</a:t>
            </a:r>
            <a:r>
              <a:rPr lang="en-US" sz="1800" dirty="0"/>
              <a:t> “Savior” </a:t>
            </a:r>
            <a:r>
              <a:rPr lang="en-US" sz="1800" dirty="0" smtClean="0"/>
              <a:t>engagement model </a:t>
            </a:r>
          </a:p>
          <a:p>
            <a:r>
              <a:rPr lang="en-US" sz="1800" b="1" dirty="0" smtClean="0"/>
              <a:t>Equip everyone to be in the community </a:t>
            </a:r>
            <a:r>
              <a:rPr lang="en-US" sz="1800" dirty="0" smtClean="0"/>
              <a:t>– we have to be IN the </a:t>
            </a:r>
            <a:r>
              <a:rPr lang="en-US" sz="1800" dirty="0"/>
              <a:t>community to make </a:t>
            </a:r>
            <a:r>
              <a:rPr lang="en-US" sz="1800" dirty="0" smtClean="0"/>
              <a:t>connections</a:t>
            </a:r>
          </a:p>
          <a:p>
            <a:r>
              <a:rPr lang="en-US" sz="1800" b="1" dirty="0" smtClean="0"/>
              <a:t>Connect with community </a:t>
            </a:r>
            <a:r>
              <a:rPr lang="en-US" sz="1800" b="1" dirty="0"/>
              <a:t>influencers </a:t>
            </a:r>
            <a:r>
              <a:rPr lang="en-US" sz="1800" dirty="0" smtClean="0"/>
              <a:t>– build awareness and </a:t>
            </a:r>
            <a:r>
              <a:rPr lang="en-US" sz="1800" dirty="0"/>
              <a:t>showcase the university</a:t>
            </a:r>
          </a:p>
          <a:p>
            <a:pPr marL="342900" lvl="1" indent="-342900">
              <a:buFont typeface="Arial"/>
              <a:buChar char="•"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234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128" y="2154783"/>
            <a:ext cx="5452407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What’s Next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256" y="3724352"/>
            <a:ext cx="5642199" cy="1409219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“Greatness is not where we stand, but in what direction we are moving...</a:t>
            </a:r>
            <a:r>
              <a:rPr lang="en-US" sz="2400" dirty="0">
                <a:solidFill>
                  <a:schemeClr val="tx1"/>
                </a:solidFill>
              </a:rPr>
              <a:t>”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- Oliver Wendell Holmes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6070384" y="368721"/>
            <a:ext cx="2565734" cy="940616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8471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546"/>
            <a:ext cx="8229600" cy="5310910"/>
          </a:xfrm>
        </p:spPr>
        <p:txBody>
          <a:bodyPr>
            <a:normAutofit/>
          </a:bodyPr>
          <a:lstStyle/>
          <a:p>
            <a:r>
              <a:rPr lang="en-US" dirty="0" smtClean="0"/>
              <a:t>Strategic Planning Coordinating Committee will review themes, help determine key priorities for the University, and create high-level draft plan and implementation framework (April/May)</a:t>
            </a:r>
          </a:p>
          <a:p>
            <a:r>
              <a:rPr lang="en-US" dirty="0" smtClean="0"/>
              <a:t>Stakeholders will have an opportunity to validate draft plan through surveys and town hall </a:t>
            </a:r>
            <a:r>
              <a:rPr lang="en-US" smtClean="0"/>
              <a:t>conversations (May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81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128" y="2154783"/>
            <a:ext cx="5452407" cy="1470025"/>
          </a:xfrm>
        </p:spPr>
        <p:txBody>
          <a:bodyPr>
            <a:normAutofit/>
          </a:bodyPr>
          <a:lstStyle/>
          <a:p>
            <a:r>
              <a:rPr lang="en-US" sz="4000" dirty="0"/>
              <a:t>Strategic Planning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256" y="3724352"/>
            <a:ext cx="5642199" cy="1409219"/>
          </a:xfrm>
        </p:spPr>
        <p:txBody>
          <a:bodyPr>
            <a:normAutofit fontScale="925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“Building a visionary company requires one percent vision and 99 percent alignment.”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- Jim </a:t>
            </a:r>
            <a:r>
              <a:rPr lang="en-US" sz="2400" dirty="0">
                <a:solidFill>
                  <a:schemeClr val="tx1"/>
                </a:solidFill>
              </a:rPr>
              <a:t>Collins and Jerry </a:t>
            </a:r>
            <a:r>
              <a:rPr lang="en-US" sz="2400" dirty="0" err="1">
                <a:solidFill>
                  <a:schemeClr val="tx1"/>
                </a:solidFill>
              </a:rPr>
              <a:t>Porras</a:t>
            </a:r>
            <a:r>
              <a:rPr lang="en-US" sz="2400" dirty="0">
                <a:solidFill>
                  <a:schemeClr val="tx1"/>
                </a:solidFill>
              </a:rPr>
              <a:t>, Built to Last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6070384" y="368721"/>
            <a:ext cx="2565734" cy="940616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115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Workshop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093"/>
            <a:ext cx="8229600" cy="5303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/>
              <a:t>What are the GOALS of the strategic planning process?</a:t>
            </a:r>
            <a:endParaRPr lang="en-US" sz="1800" b="1" dirty="0"/>
          </a:p>
          <a:p>
            <a:r>
              <a:rPr lang="en-US" sz="1600" dirty="0"/>
              <a:t>Create a shared vision we can all get excited about – with clear priorities and measureable </a:t>
            </a:r>
            <a:r>
              <a:rPr lang="en-US" sz="1600" dirty="0" smtClean="0"/>
              <a:t>outcomes</a:t>
            </a:r>
          </a:p>
          <a:p>
            <a:r>
              <a:rPr lang="en-US" sz="1600" dirty="0" smtClean="0"/>
              <a:t>Engage </a:t>
            </a:r>
            <a:r>
              <a:rPr lang="en-US" sz="1600" dirty="0"/>
              <a:t>the full campus community in the strategic planning process​</a:t>
            </a:r>
          </a:p>
          <a:p>
            <a:r>
              <a:rPr lang="en-US" sz="1600" dirty="0"/>
              <a:t>Consider and incorporate input from all </a:t>
            </a:r>
            <a:r>
              <a:rPr lang="en-US" sz="1600" dirty="0" smtClean="0"/>
              <a:t>stakeholders </a:t>
            </a:r>
            <a:r>
              <a:rPr lang="en-US" sz="1600" dirty="0"/>
              <a:t>in the strategic plan​</a:t>
            </a:r>
          </a:p>
          <a:p>
            <a:r>
              <a:rPr lang="en-US" sz="1600" dirty="0"/>
              <a:t>Build alignment, encourage dialogue, ensure </a:t>
            </a:r>
            <a:r>
              <a:rPr lang="en-US" sz="1600" dirty="0" smtClean="0"/>
              <a:t>transparency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800" b="1" dirty="0" smtClean="0"/>
              <a:t>What is the APPROACH to the workshops?:</a:t>
            </a:r>
            <a:r>
              <a:rPr lang="en-US" sz="1800" b="1" dirty="0"/>
              <a:t>​</a:t>
            </a:r>
            <a:endParaRPr lang="en-US" sz="1800" b="1" dirty="0" smtClean="0"/>
          </a:p>
          <a:p>
            <a:r>
              <a:rPr lang="en-US" sz="1600" dirty="0" smtClean="0"/>
              <a:t>Inclusive</a:t>
            </a:r>
          </a:p>
          <a:p>
            <a:r>
              <a:rPr lang="en-US" sz="1600" dirty="0" smtClean="0"/>
              <a:t>Collaborative</a:t>
            </a:r>
          </a:p>
          <a:p>
            <a:r>
              <a:rPr lang="en-US" sz="1600" dirty="0" smtClean="0"/>
              <a:t>Engaging/Fun</a:t>
            </a:r>
          </a:p>
          <a:p>
            <a:r>
              <a:rPr lang="en-US" sz="1600" dirty="0" smtClean="0"/>
              <a:t>Transparent</a:t>
            </a:r>
          </a:p>
          <a:p>
            <a:r>
              <a:rPr lang="en-US" sz="1600" dirty="0" smtClean="0"/>
              <a:t>Grounded in Data</a:t>
            </a:r>
            <a:endParaRPr lang="en-US" sz="16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800" b="1" dirty="0" smtClean="0"/>
              <a:t>Who are the workshop PARTICIPANTS?</a:t>
            </a:r>
            <a:r>
              <a:rPr lang="en-US" sz="1800" dirty="0" smtClean="0"/>
              <a:t>: </a:t>
            </a:r>
            <a:r>
              <a:rPr lang="en-US" sz="1800" dirty="0"/>
              <a:t>​</a:t>
            </a:r>
          </a:p>
          <a:p>
            <a:r>
              <a:rPr lang="en-US" sz="1600" dirty="0" smtClean="0"/>
              <a:t>Ranging from 30 – 150 participants per workshop</a:t>
            </a:r>
          </a:p>
          <a:p>
            <a:r>
              <a:rPr lang="en-US" sz="1600" dirty="0" smtClean="0"/>
              <a:t>Combination of faculty, staff, administrators, and students ​</a:t>
            </a:r>
          </a:p>
          <a:p>
            <a:r>
              <a:rPr lang="en-US" sz="1600" dirty="0" smtClean="0"/>
              <a:t>Workshops for each College and Division plus additional stakeholder-specific workshops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Planning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9040" y="3165821"/>
            <a:ext cx="1714498" cy="1752543"/>
          </a:xfrm>
          <a:prstGeom prst="rect">
            <a:avLst/>
          </a:prstGeom>
          <a:noFill/>
          <a:ln>
            <a:noFill/>
          </a:ln>
        </p:spPr>
        <p:txBody>
          <a:bodyPr wrap="square" lIns="45720" rIns="45720" anchor="t">
            <a:noAutofit/>
          </a:bodyPr>
          <a:lstStyle/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purpose/objectives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Determine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process/methodology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involvement – multiple opportunities for participation</a:t>
            </a:r>
          </a:p>
          <a:p>
            <a:pPr marL="117475" lvl="1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structure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56895" y="3165821"/>
            <a:ext cx="1714498" cy="1239079"/>
          </a:xfrm>
          <a:prstGeom prst="rect">
            <a:avLst/>
          </a:prstGeom>
          <a:noFill/>
          <a:ln>
            <a:noFill/>
          </a:ln>
        </p:spPr>
        <p:txBody>
          <a:bodyPr wrap="square" lIns="45720" rIns="45720" anchor="t">
            <a:noAutofit/>
          </a:bodyPr>
          <a:lstStyle/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Review and consider current state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Engage stakeholders, foster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participation and collect input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feedback themes and potential priorities in key topic areas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14750" y="3165821"/>
            <a:ext cx="1714498" cy="2433724"/>
          </a:xfrm>
          <a:prstGeom prst="rect">
            <a:avLst/>
          </a:prstGeom>
          <a:noFill/>
          <a:ln>
            <a:noFill/>
          </a:ln>
        </p:spPr>
        <p:txBody>
          <a:bodyPr wrap="square" lIns="45720" rIns="45720" anchor="t">
            <a:noAutofit/>
          </a:bodyPr>
          <a:lstStyle/>
          <a:p>
            <a:pPr marL="171450" indent="-171450">
              <a:lnSpc>
                <a:spcPct val="85000"/>
              </a:lnSpc>
              <a:spcBef>
                <a:spcPts val="600"/>
              </a:spcBef>
              <a:buFont typeface="Arial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Make any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revisions to University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mission, vision and values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85000"/>
              </a:lnSpc>
              <a:spcBef>
                <a:spcPts val="600"/>
              </a:spcBef>
              <a:buFont typeface="Arial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select set of key priorities for the University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85000"/>
              </a:lnSpc>
              <a:spcBef>
                <a:spcPts val="600"/>
              </a:spcBef>
              <a:buFont typeface="Arial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high-level first draft plan and implementation framework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72606" y="3165822"/>
            <a:ext cx="1714498" cy="1417723"/>
          </a:xfrm>
          <a:prstGeom prst="rect">
            <a:avLst/>
          </a:prstGeom>
          <a:noFill/>
          <a:ln>
            <a:noFill/>
          </a:ln>
        </p:spPr>
        <p:txBody>
          <a:bodyPr wrap="square" lIns="45720" rIns="45720" anchor="t">
            <a:noAutofit/>
          </a:bodyPr>
          <a:lstStyle/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Validate draft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 direction and content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community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Incorporate feedback into plan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final draft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30462" y="3165822"/>
            <a:ext cx="1714498" cy="3190528"/>
          </a:xfrm>
          <a:prstGeom prst="rect">
            <a:avLst/>
          </a:prstGeom>
          <a:noFill/>
          <a:ln>
            <a:noFill/>
          </a:ln>
        </p:spPr>
        <p:txBody>
          <a:bodyPr wrap="square" lIns="45720" rIns="45720" anchor="t">
            <a:noAutofit/>
          </a:bodyPr>
          <a:lstStyle/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Present finished plan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Create mechanism for process evaluation 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Build governance structure 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ongoing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review and re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-direction/update of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plan, as needed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Support embedding Strategic Plan initiatives into the work of all areas of the University</a:t>
            </a:r>
          </a:p>
          <a:p>
            <a:pPr marL="117475" indent="-117475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Regularly track progress, review milestones and report on goal metrics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268882" y="1364482"/>
            <a:ext cx="1714498" cy="1719072"/>
          </a:xfrm>
          <a:prstGeom prst="ellipse">
            <a:avLst/>
          </a:prstGeom>
          <a:solidFill>
            <a:srgbClr val="003468"/>
          </a:solidFill>
          <a:ln>
            <a:noFill/>
          </a:ln>
        </p:spPr>
        <p:txBody>
          <a:bodyPr wrap="square" anchor="t">
            <a:noAutofit/>
          </a:bodyPr>
          <a:lstStyle/>
          <a:p>
            <a:endParaRPr lang="en-US" dirty="0"/>
          </a:p>
        </p:txBody>
      </p:sp>
      <p:sp>
        <p:nvSpPr>
          <p:cNvPr id="24" name="Oval 300"/>
          <p:cNvSpPr>
            <a:spLocks noChangeArrowheads="1"/>
          </p:cNvSpPr>
          <p:nvPr/>
        </p:nvSpPr>
        <p:spPr bwMode="gray">
          <a:xfrm>
            <a:off x="7426191" y="1402853"/>
            <a:ext cx="1399880" cy="1095874"/>
          </a:xfrm>
          <a:prstGeom prst="ellipse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  <a:alpha val="30000"/>
                </a:scheme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/>
            <a:endParaRPr lang="en-US" sz="2400" b="1" dirty="0">
              <a:solidFill>
                <a:srgbClr val="333333"/>
              </a:solidFill>
              <a:latin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68882" y="2108346"/>
            <a:ext cx="1714498" cy="97520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no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Completion,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b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Management</a:t>
            </a:r>
          </a:p>
        </p:txBody>
      </p:sp>
      <p:sp>
        <p:nvSpPr>
          <p:cNvPr id="29" name="Oval 28"/>
          <p:cNvSpPr/>
          <p:nvPr/>
        </p:nvSpPr>
        <p:spPr>
          <a:xfrm>
            <a:off x="5491818" y="1364482"/>
            <a:ext cx="1714498" cy="1719072"/>
          </a:xfrm>
          <a:prstGeom prst="ellipse">
            <a:avLst/>
          </a:prstGeom>
          <a:solidFill>
            <a:srgbClr val="003468"/>
          </a:solidFill>
          <a:ln>
            <a:noFill/>
          </a:ln>
        </p:spPr>
        <p:txBody>
          <a:bodyPr wrap="square" anchor="t">
            <a:noAutofit/>
          </a:bodyPr>
          <a:lstStyle/>
          <a:p>
            <a:endParaRPr lang="en-US" dirty="0"/>
          </a:p>
        </p:txBody>
      </p:sp>
      <p:sp>
        <p:nvSpPr>
          <p:cNvPr id="30" name="Oval 300"/>
          <p:cNvSpPr>
            <a:spLocks noChangeArrowheads="1"/>
          </p:cNvSpPr>
          <p:nvPr/>
        </p:nvSpPr>
        <p:spPr bwMode="gray">
          <a:xfrm>
            <a:off x="5649127" y="1402853"/>
            <a:ext cx="1399880" cy="1095874"/>
          </a:xfrm>
          <a:prstGeom prst="ellipse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  <a:alpha val="30000"/>
                </a:scheme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/>
            <a:endParaRPr lang="en-US" sz="2400" b="1" dirty="0">
              <a:solidFill>
                <a:srgbClr val="333333"/>
              </a:solidFill>
              <a:latin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72606" y="2108345"/>
            <a:ext cx="1714498" cy="97520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no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</a:p>
        </p:txBody>
      </p:sp>
      <p:sp>
        <p:nvSpPr>
          <p:cNvPr id="35" name="Oval 34"/>
          <p:cNvSpPr/>
          <p:nvPr/>
        </p:nvSpPr>
        <p:spPr>
          <a:xfrm>
            <a:off x="160620" y="1364482"/>
            <a:ext cx="1714498" cy="1719072"/>
          </a:xfrm>
          <a:prstGeom prst="ellipse">
            <a:avLst/>
          </a:prstGeom>
          <a:solidFill>
            <a:srgbClr val="003468"/>
          </a:solidFill>
          <a:ln>
            <a:noFill/>
          </a:ln>
        </p:spPr>
        <p:txBody>
          <a:bodyPr wrap="square" anchor="t">
            <a:noAutofit/>
          </a:bodyPr>
          <a:lstStyle/>
          <a:p>
            <a:endParaRPr lang="en-US" dirty="0"/>
          </a:p>
        </p:txBody>
      </p:sp>
      <p:sp>
        <p:nvSpPr>
          <p:cNvPr id="36" name="Oval 300"/>
          <p:cNvSpPr>
            <a:spLocks noChangeArrowheads="1"/>
          </p:cNvSpPr>
          <p:nvPr/>
        </p:nvSpPr>
        <p:spPr bwMode="gray">
          <a:xfrm>
            <a:off x="317929" y="1402853"/>
            <a:ext cx="1399880" cy="1095874"/>
          </a:xfrm>
          <a:prstGeom prst="ellipse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  <a:alpha val="30000"/>
                </a:scheme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/>
            <a:endParaRPr lang="en-US" sz="2400" b="1" dirty="0">
              <a:solidFill>
                <a:srgbClr val="333333"/>
              </a:solidFill>
              <a:latin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0620" y="2108345"/>
            <a:ext cx="1714498" cy="975208"/>
          </a:xfrm>
          <a:prstGeom prst="rect">
            <a:avLst/>
          </a:prstGeom>
          <a:noFill/>
          <a:ln>
            <a:noFill/>
          </a:ln>
        </p:spPr>
        <p:txBody>
          <a:bodyPr wrap="square" rIns="0" anchor="t">
            <a:no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b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</p:txBody>
      </p:sp>
      <p:sp>
        <p:nvSpPr>
          <p:cNvPr id="41" name="Oval 40"/>
          <p:cNvSpPr/>
          <p:nvPr/>
        </p:nvSpPr>
        <p:spPr>
          <a:xfrm>
            <a:off x="1937686" y="1364481"/>
            <a:ext cx="1714498" cy="1719072"/>
          </a:xfrm>
          <a:prstGeom prst="ellipse">
            <a:avLst/>
          </a:prstGeom>
          <a:solidFill>
            <a:srgbClr val="003468"/>
          </a:solidFill>
          <a:ln>
            <a:noFill/>
          </a:ln>
        </p:spPr>
        <p:txBody>
          <a:bodyPr wrap="square" anchor="t">
            <a:noAutofit/>
          </a:bodyPr>
          <a:lstStyle/>
          <a:p>
            <a:endParaRPr lang="en-US" dirty="0"/>
          </a:p>
        </p:txBody>
      </p:sp>
      <p:sp>
        <p:nvSpPr>
          <p:cNvPr id="42" name="Oval 300"/>
          <p:cNvSpPr>
            <a:spLocks noChangeArrowheads="1"/>
          </p:cNvSpPr>
          <p:nvPr/>
        </p:nvSpPr>
        <p:spPr bwMode="gray">
          <a:xfrm>
            <a:off x="2094995" y="1402853"/>
            <a:ext cx="1399880" cy="1095874"/>
          </a:xfrm>
          <a:prstGeom prst="ellipse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  <a:alpha val="30000"/>
                </a:scheme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/>
            <a:endParaRPr lang="en-US" sz="2400" b="1" dirty="0">
              <a:solidFill>
                <a:srgbClr val="333333"/>
              </a:solidFill>
              <a:latin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56895" y="2108345"/>
            <a:ext cx="1714498" cy="97520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no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Engagement, Information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Gathering and Analysis </a:t>
            </a:r>
          </a:p>
        </p:txBody>
      </p:sp>
      <p:sp>
        <p:nvSpPr>
          <p:cNvPr id="48" name="Oval 47"/>
          <p:cNvSpPr/>
          <p:nvPr/>
        </p:nvSpPr>
        <p:spPr>
          <a:xfrm>
            <a:off x="3714752" y="1364481"/>
            <a:ext cx="1714498" cy="1719072"/>
          </a:xfrm>
          <a:prstGeom prst="ellipse">
            <a:avLst/>
          </a:prstGeom>
          <a:solidFill>
            <a:srgbClr val="003468"/>
          </a:solidFill>
          <a:ln>
            <a:noFill/>
          </a:ln>
        </p:spPr>
        <p:txBody>
          <a:bodyPr wrap="square" anchor="t">
            <a:noAutofit/>
          </a:bodyPr>
          <a:lstStyle/>
          <a:p>
            <a:endParaRPr lang="en-US" dirty="0"/>
          </a:p>
        </p:txBody>
      </p:sp>
      <p:sp>
        <p:nvSpPr>
          <p:cNvPr id="49" name="Oval 300"/>
          <p:cNvSpPr>
            <a:spLocks noChangeArrowheads="1"/>
          </p:cNvSpPr>
          <p:nvPr/>
        </p:nvSpPr>
        <p:spPr bwMode="gray">
          <a:xfrm>
            <a:off x="3872061" y="1402853"/>
            <a:ext cx="1399880" cy="1095874"/>
          </a:xfrm>
          <a:prstGeom prst="ellipse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  <a:alpha val="30000"/>
                </a:scheme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lIns="73025" tIns="36511" rIns="73025" bIns="36511" anchor="ctr"/>
          <a:lstStyle/>
          <a:p>
            <a:pPr algn="ctr"/>
            <a:endParaRPr lang="en-US" sz="2400" b="1" dirty="0">
              <a:solidFill>
                <a:srgbClr val="333333"/>
              </a:solidFill>
              <a:latin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714750" y="2108345"/>
            <a:ext cx="1714498" cy="97520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no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Drafting</a:t>
            </a:r>
            <a:b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77098" y="1490703"/>
            <a:ext cx="404701" cy="5286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>
            <a:prstTxWarp prst="textPlain">
              <a:avLst/>
            </a:prstTxWarp>
            <a:spAutoFit/>
          </a:bodyPr>
          <a:lstStyle/>
          <a:p>
            <a:pPr algn="ctr" defTabSz="34242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kern="0" dirty="0">
                <a:solidFill>
                  <a:srgbClr val="6B90B5"/>
                </a:solidFill>
                <a:latin typeface="Arial Black" panose="020B0A04020102020204" pitchFamily="34" charset="0"/>
                <a:ea typeface="+mn-ea"/>
                <a:cs typeface="Arial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592585" y="1490703"/>
            <a:ext cx="404701" cy="5286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>
            <a:prstTxWarp prst="textPlain">
              <a:avLst/>
            </a:prstTxWarp>
            <a:spAutoFit/>
          </a:bodyPr>
          <a:lstStyle/>
          <a:p>
            <a:pPr algn="ctr" defTabSz="34242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kern="0" dirty="0" smtClean="0">
                <a:solidFill>
                  <a:srgbClr val="6B90B5"/>
                </a:solidFill>
                <a:latin typeface="Arial Black" panose="020B0A04020102020204" pitchFamily="34" charset="0"/>
                <a:ea typeface="+mn-ea"/>
                <a:cs typeface="Arial"/>
              </a:rPr>
              <a:t>2</a:t>
            </a:r>
            <a:endParaRPr lang="en-US" sz="3800" kern="0" dirty="0">
              <a:solidFill>
                <a:srgbClr val="6B90B5"/>
              </a:solidFill>
              <a:latin typeface="Arial Black" panose="020B0A04020102020204" pitchFamily="34" charset="0"/>
              <a:ea typeface="+mn-ea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69651" y="1490703"/>
            <a:ext cx="404701" cy="5286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>
            <a:prstTxWarp prst="textPlain">
              <a:avLst/>
            </a:prstTxWarp>
            <a:spAutoFit/>
          </a:bodyPr>
          <a:lstStyle/>
          <a:p>
            <a:pPr algn="ctr" defTabSz="34242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kern="0" dirty="0" smtClean="0">
                <a:solidFill>
                  <a:srgbClr val="6B90B5"/>
                </a:solidFill>
                <a:latin typeface="Arial Black" panose="020B0A04020102020204" pitchFamily="34" charset="0"/>
                <a:ea typeface="+mn-ea"/>
                <a:cs typeface="Arial"/>
              </a:rPr>
              <a:t>3</a:t>
            </a:r>
            <a:endParaRPr lang="en-US" sz="3800" kern="0" dirty="0">
              <a:solidFill>
                <a:srgbClr val="6B90B5"/>
              </a:solidFill>
              <a:latin typeface="Arial Black" panose="020B0A04020102020204" pitchFamily="34" charset="0"/>
              <a:ea typeface="+mn-ea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46717" y="1490703"/>
            <a:ext cx="404701" cy="5286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>
            <a:prstTxWarp prst="textPlain">
              <a:avLst/>
            </a:prstTxWarp>
            <a:spAutoFit/>
          </a:bodyPr>
          <a:lstStyle/>
          <a:p>
            <a:pPr algn="ctr" defTabSz="34242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kern="0" dirty="0" smtClean="0">
                <a:solidFill>
                  <a:srgbClr val="6B90B5"/>
                </a:solidFill>
                <a:latin typeface="Arial Black" panose="020B0A04020102020204" pitchFamily="34" charset="0"/>
                <a:ea typeface="+mn-ea"/>
                <a:cs typeface="Arial"/>
              </a:rPr>
              <a:t>4</a:t>
            </a:r>
            <a:endParaRPr lang="en-US" sz="3800" kern="0" dirty="0">
              <a:solidFill>
                <a:srgbClr val="6B90B5"/>
              </a:solidFill>
              <a:latin typeface="Arial Black" panose="020B0A04020102020204" pitchFamily="34" charset="0"/>
              <a:ea typeface="+mn-ea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923780" y="1490703"/>
            <a:ext cx="404701" cy="5286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>
            <a:prstTxWarp prst="textPlain">
              <a:avLst/>
            </a:prstTxWarp>
            <a:spAutoFit/>
          </a:bodyPr>
          <a:lstStyle/>
          <a:p>
            <a:pPr algn="ctr" defTabSz="34242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kern="0" dirty="0" smtClean="0">
                <a:solidFill>
                  <a:srgbClr val="6B90B5"/>
                </a:solidFill>
                <a:latin typeface="Arial Black" panose="020B0A04020102020204" pitchFamily="34" charset="0"/>
                <a:ea typeface="+mn-ea"/>
                <a:cs typeface="Arial"/>
              </a:rPr>
              <a:t>5</a:t>
            </a:r>
            <a:endParaRPr lang="en-US" sz="3800" kern="0" dirty="0">
              <a:solidFill>
                <a:srgbClr val="6B90B5"/>
              </a:solidFill>
              <a:latin typeface="Arial Black" panose="020B0A04020102020204" pitchFamily="34" charset="0"/>
              <a:ea typeface="+mn-ea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06402" y="1490703"/>
            <a:ext cx="5331198" cy="5094514"/>
            <a:chOff x="1906402" y="1490703"/>
            <a:chExt cx="5331198" cy="520977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06402" y="1490703"/>
              <a:ext cx="0" cy="5209774"/>
            </a:xfrm>
            <a:prstGeom prst="line">
              <a:avLst/>
            </a:prstGeom>
            <a:ln w="22225" cap="rnd">
              <a:solidFill>
                <a:srgbClr val="6B90B5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683468" y="1490703"/>
              <a:ext cx="0" cy="5209774"/>
            </a:xfrm>
            <a:prstGeom prst="line">
              <a:avLst/>
            </a:prstGeom>
            <a:ln w="22225" cap="rnd">
              <a:solidFill>
                <a:srgbClr val="6B90B5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460534" y="1490703"/>
              <a:ext cx="0" cy="5209774"/>
            </a:xfrm>
            <a:prstGeom prst="line">
              <a:avLst/>
            </a:prstGeom>
            <a:ln w="22225" cap="rnd">
              <a:solidFill>
                <a:srgbClr val="6B90B5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237600" y="1490703"/>
              <a:ext cx="0" cy="5209774"/>
            </a:xfrm>
            <a:prstGeom prst="line">
              <a:avLst/>
            </a:prstGeom>
            <a:ln w="22225" cap="rnd">
              <a:solidFill>
                <a:srgbClr val="6B90B5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Up Arrow 44"/>
          <p:cNvSpPr/>
          <p:nvPr/>
        </p:nvSpPr>
        <p:spPr>
          <a:xfrm>
            <a:off x="3928595" y="4956643"/>
            <a:ext cx="1343346" cy="1543908"/>
          </a:xfrm>
          <a:prstGeom prst="upArrow">
            <a:avLst/>
          </a:prstGeom>
          <a:gradFill>
            <a:gsLst>
              <a:gs pos="0">
                <a:srgbClr val="003468"/>
              </a:gs>
              <a:gs pos="50000">
                <a:srgbClr val="244B72"/>
              </a:gs>
              <a:gs pos="100000">
                <a:srgbClr val="6B90B5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/>
          <a:lstStyle/>
          <a:p>
            <a:pPr algn="ctr">
              <a:lnSpc>
                <a:spcPct val="85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</a:p>
          <a:p>
            <a:pPr algn="ctr">
              <a:lnSpc>
                <a:spcPct val="85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</a:p>
          <a:p>
            <a:pPr algn="ctr">
              <a:lnSpc>
                <a:spcPct val="85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1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128" y="2154783"/>
            <a:ext cx="5452407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/>
              <a:t>Strategic Planning Key Themes To Date </a:t>
            </a:r>
            <a:r>
              <a:rPr lang="en-US" b="1" dirty="0" smtClean="0">
                <a:latin typeface="Arial"/>
                <a:cs typeface="Arial"/>
              </a:rPr>
              <a:t> 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256" y="3724352"/>
            <a:ext cx="4806805" cy="1409219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April </a:t>
            </a:r>
            <a:r>
              <a:rPr lang="en-US" sz="2400" dirty="0" smtClean="0"/>
              <a:t>12, </a:t>
            </a:r>
            <a:r>
              <a:rPr lang="en-US" sz="2400" dirty="0" smtClean="0"/>
              <a:t>2016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6070384" y="368721"/>
            <a:ext cx="2565734" cy="940616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236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20 strategic planning workshops complete</a:t>
            </a:r>
          </a:p>
          <a:p>
            <a:pPr lvl="1"/>
            <a:r>
              <a:rPr lang="en-US" dirty="0"/>
              <a:t>7</a:t>
            </a:r>
            <a:r>
              <a:rPr lang="en-US" dirty="0" smtClean="0"/>
              <a:t> colleges (faculty/staff); 1 staff; 1 Academic Senate &amp; all faculty; 1 alumni; </a:t>
            </a:r>
            <a:r>
              <a:rPr lang="en-US" dirty="0"/>
              <a:t>3</a:t>
            </a:r>
            <a:r>
              <a:rPr lang="en-US" dirty="0" smtClean="0"/>
              <a:t> student; 5 divisions; President’s Council; Farmer’s Market Tabling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 total of approximately 1,267 participants</a:t>
            </a:r>
          </a:p>
          <a:p>
            <a:pPr marL="914400" lvl="1" indent="-457200">
              <a:buFont typeface="Courier New"/>
              <a:buChar char="o"/>
            </a:pPr>
            <a:r>
              <a:rPr lang="en-US" dirty="0" smtClean="0"/>
              <a:t>Administration – 137</a:t>
            </a:r>
          </a:p>
          <a:p>
            <a:pPr marL="914400" lvl="1" indent="-457200">
              <a:buFont typeface="Courier New"/>
              <a:buChar char="o"/>
            </a:pPr>
            <a:r>
              <a:rPr lang="en-US" dirty="0" smtClean="0"/>
              <a:t>Staff – 538</a:t>
            </a:r>
          </a:p>
          <a:p>
            <a:pPr marL="914400" lvl="1" indent="-457200">
              <a:buFont typeface="Courier New"/>
              <a:buChar char="o"/>
            </a:pPr>
            <a:r>
              <a:rPr lang="en-US" dirty="0" smtClean="0"/>
              <a:t>Faculty – 314</a:t>
            </a:r>
          </a:p>
          <a:p>
            <a:pPr marL="914400" lvl="1" indent="-457200">
              <a:buFont typeface="Courier New"/>
              <a:buChar char="o"/>
            </a:pPr>
            <a:r>
              <a:rPr lang="en-US" dirty="0" smtClean="0"/>
              <a:t>Students – 232</a:t>
            </a:r>
          </a:p>
          <a:p>
            <a:pPr marL="914400" lvl="1" indent="-457200">
              <a:buFont typeface="Courier New"/>
              <a:buChar char="o"/>
            </a:pPr>
            <a:r>
              <a:rPr lang="en-US" dirty="0" smtClean="0"/>
              <a:t>Alumni Association </a:t>
            </a:r>
            <a:r>
              <a:rPr lang="en-US" dirty="0"/>
              <a:t>B</a:t>
            </a:r>
            <a:r>
              <a:rPr lang="en-US" dirty="0" smtClean="0"/>
              <a:t>oard – 24</a:t>
            </a:r>
            <a:endParaRPr lang="en-US" dirty="0"/>
          </a:p>
          <a:p>
            <a:pPr marL="914400" lvl="1" indent="-457200">
              <a:buFont typeface="Courier New"/>
              <a:buChar char="o"/>
            </a:pPr>
            <a:r>
              <a:rPr lang="en-US" dirty="0" smtClean="0"/>
              <a:t>President’s Council – 22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14350" indent="-457200"/>
            <a:r>
              <a:rPr lang="en-US" dirty="0"/>
              <a:t>Emerging themes drawn directly from all workshop input and shared back to groups for </a:t>
            </a:r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20BBC-8879-E844-B35B-0F806738EC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8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Academic Programs – </a:t>
            </a:r>
            <a:br>
              <a:rPr lang="en-US" sz="3200" dirty="0" smtClean="0"/>
            </a:br>
            <a:r>
              <a:rPr lang="en-US" sz="3200" dirty="0" smtClean="0"/>
              <a:t>Key Themes To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82678" cy="496751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Teaching excellence </a:t>
            </a:r>
            <a:r>
              <a:rPr lang="en-US" sz="1800" dirty="0" smtClean="0"/>
              <a:t>- Highly engaged faculty who continuously identify and implement best practices that support student success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/>
              <a:t>Learning approach </a:t>
            </a:r>
            <a:r>
              <a:rPr lang="en-US" sz="1800" dirty="0"/>
              <a:t>– innovate on experiential learning approach, </a:t>
            </a:r>
            <a:r>
              <a:rPr lang="en-US" sz="1800" dirty="0" smtClean="0"/>
              <a:t>engage </a:t>
            </a:r>
            <a:r>
              <a:rPr lang="en-US" sz="1800" dirty="0"/>
              <a:t>with technology, connect in-class practices to the “real world” and make relevant to LA industries, keep curriculum current, </a:t>
            </a:r>
            <a:r>
              <a:rPr lang="en-US" sz="1800" dirty="0" smtClean="0"/>
              <a:t>reduce </a:t>
            </a:r>
            <a:r>
              <a:rPr lang="en-US" sz="1800" dirty="0"/>
              <a:t>class sizes, create shorter/more focused courses, include labs, promote research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Research</a:t>
            </a:r>
            <a:r>
              <a:rPr lang="en-US" sz="1800" dirty="0" smtClean="0"/>
              <a:t> – support different approaches, incorporate hands-on learning, ensure student access and opportunity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Cultural competency </a:t>
            </a:r>
            <a:r>
              <a:rPr lang="en-US" sz="1800" dirty="0" smtClean="0"/>
              <a:t>– connect students to what they are learning, teach the “whole” student, cultivate an understanding of our students’ backgrounds and circumstances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Core academic competencies </a:t>
            </a:r>
            <a:r>
              <a:rPr lang="en-US" sz="1800" dirty="0" smtClean="0"/>
              <a:t>– </a:t>
            </a:r>
            <a:r>
              <a:rPr lang="en-US" sz="1800" dirty="0"/>
              <a:t>e</a:t>
            </a:r>
            <a:r>
              <a:rPr lang="en-US" sz="1800" dirty="0" smtClean="0"/>
              <a:t>stablish first year programs that focus on core competencies (e.g., writing, math) to create a strong academic foundation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Support structures </a:t>
            </a:r>
            <a:r>
              <a:rPr lang="en-US" sz="1800" dirty="0" smtClean="0"/>
              <a:t>– more staff, part-timers, ethnic mix of faculty/staff that matches student body make up, learning/development opportunities for faculty/staff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Graduate programs </a:t>
            </a:r>
            <a:r>
              <a:rPr lang="en-US" sz="1800" dirty="0" smtClean="0"/>
              <a:t>– expand, strengthen, more 5-year BS to Masters, involvement in research, graduate mentorship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4509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Student Experience &amp; Success – </a:t>
            </a:r>
            <a:br>
              <a:rPr lang="en-US" sz="3200" dirty="0" smtClean="0"/>
            </a:br>
            <a:r>
              <a:rPr lang="en-US" sz="3200" dirty="0" smtClean="0"/>
              <a:t>Key Themes To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19136"/>
            <a:ext cx="8444895" cy="5112657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Community</a:t>
            </a:r>
            <a:r>
              <a:rPr lang="en-US" sz="2100" dirty="0" smtClean="0">
                <a:solidFill>
                  <a:srgbClr val="000000"/>
                </a:solidFill>
              </a:rPr>
              <a:t> – create a vibrant community where students want to be, live and thrive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Student resources </a:t>
            </a:r>
            <a:r>
              <a:rPr lang="en-US" sz="2100" dirty="0" smtClean="0">
                <a:solidFill>
                  <a:srgbClr val="000000"/>
                </a:solidFill>
              </a:rPr>
              <a:t>– increase support programs, ensure accessibility, promote heavily to ensure awareness, </a:t>
            </a:r>
            <a:r>
              <a:rPr lang="en-US" sz="2100" dirty="0">
                <a:solidFill>
                  <a:srgbClr val="000000"/>
                </a:solidFill>
              </a:rPr>
              <a:t>utilize data to personalize </a:t>
            </a:r>
            <a:r>
              <a:rPr lang="en-US" sz="2100" dirty="0" smtClean="0">
                <a:solidFill>
                  <a:srgbClr val="000000"/>
                </a:solidFill>
              </a:rPr>
              <a:t>services, ensure enough staff support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Alumni involvement </a:t>
            </a:r>
            <a:r>
              <a:rPr lang="en-US" sz="2100" dirty="0" smtClean="0">
                <a:solidFill>
                  <a:srgbClr val="000000"/>
                </a:solidFill>
              </a:rPr>
              <a:t>– </a:t>
            </a:r>
            <a:r>
              <a:rPr lang="en-US" sz="2100" dirty="0">
                <a:solidFill>
                  <a:srgbClr val="000000"/>
                </a:solidFill>
              </a:rPr>
              <a:t>a</a:t>
            </a:r>
            <a:r>
              <a:rPr lang="en-US" sz="2100" dirty="0" smtClean="0">
                <a:solidFill>
                  <a:srgbClr val="000000"/>
                </a:solidFill>
              </a:rPr>
              <a:t>lumni mentorship, role modeling, create champions of the Golden Eagle community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Enable a culture of success </a:t>
            </a:r>
            <a:r>
              <a:rPr lang="en-US" sz="2100" dirty="0" smtClean="0">
                <a:solidFill>
                  <a:srgbClr val="000000"/>
                </a:solidFill>
              </a:rPr>
              <a:t>– the language we use, how we view ourselves, building on small successes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Make the student experience positive from enrollment to graduation </a:t>
            </a:r>
            <a:r>
              <a:rPr lang="en-US" sz="2100" dirty="0" smtClean="0">
                <a:solidFill>
                  <a:srgbClr val="000000"/>
                </a:solidFill>
              </a:rPr>
              <a:t>–seamless and student friendly processes from day 1, review policies/procedures, extend class offerings/schedules to match student needs, provide extensive support 1</a:t>
            </a:r>
            <a:r>
              <a:rPr lang="en-US" sz="2100" baseline="30000" dirty="0" smtClean="0">
                <a:solidFill>
                  <a:srgbClr val="000000"/>
                </a:solidFill>
              </a:rPr>
              <a:t>st</a:t>
            </a:r>
            <a:r>
              <a:rPr lang="en-US" sz="2100" dirty="0" smtClean="0">
                <a:solidFill>
                  <a:srgbClr val="000000"/>
                </a:solidFill>
              </a:rPr>
              <a:t> semester to raise student preparedness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Career services and support </a:t>
            </a:r>
            <a:r>
              <a:rPr lang="en-US" sz="2100" dirty="0" smtClean="0">
                <a:solidFill>
                  <a:srgbClr val="000000"/>
                </a:solidFill>
              </a:rPr>
              <a:t>– connect students to opportunities/internships, help set students up for success post graduation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b="1" dirty="0" smtClean="0">
                <a:solidFill>
                  <a:srgbClr val="000000"/>
                </a:solidFill>
              </a:rPr>
              <a:t>Reimagine physical spaces </a:t>
            </a:r>
            <a:r>
              <a:rPr lang="en-US" sz="2100" dirty="0" smtClean="0">
                <a:solidFill>
                  <a:srgbClr val="000000"/>
                </a:solidFill>
              </a:rPr>
              <a:t>– e.g., library, meeting places, areas for on-campus events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100" dirty="0" smtClean="0">
                <a:solidFill>
                  <a:srgbClr val="000000"/>
                </a:solidFill>
              </a:rPr>
              <a:t>Ensure we </a:t>
            </a:r>
            <a:r>
              <a:rPr lang="en-US" sz="2100" b="1" dirty="0" smtClean="0">
                <a:solidFill>
                  <a:srgbClr val="000000"/>
                </a:solidFill>
              </a:rPr>
              <a:t>stay “current” with current generation </a:t>
            </a:r>
            <a:r>
              <a:rPr lang="en-US" sz="2100" dirty="0" smtClean="0">
                <a:solidFill>
                  <a:srgbClr val="000000"/>
                </a:solidFill>
              </a:rPr>
              <a:t>of students</a:t>
            </a:r>
            <a:endParaRPr lang="en-US" sz="2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53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Great Place to Work – </a:t>
            </a:r>
            <a:br>
              <a:rPr lang="en-US" sz="3200" dirty="0" smtClean="0"/>
            </a:br>
            <a:r>
              <a:rPr lang="en-US" sz="3200" dirty="0" smtClean="0"/>
              <a:t>Key Themes To 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4895" cy="501589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Culture</a:t>
            </a:r>
            <a:r>
              <a:rPr lang="en-US" sz="1800" dirty="0" smtClean="0">
                <a:solidFill>
                  <a:srgbClr val="000000"/>
                </a:solidFill>
              </a:rPr>
              <a:t> – establish a culture that thinks, acts and operates with a student-first mindset always, </a:t>
            </a:r>
            <a:r>
              <a:rPr lang="en-US" sz="1800" dirty="0">
                <a:solidFill>
                  <a:srgbClr val="000000"/>
                </a:solidFill>
              </a:rPr>
              <a:t>hire to best support the overall student make up and </a:t>
            </a:r>
            <a:r>
              <a:rPr lang="en-US" sz="1800" dirty="0" smtClean="0">
                <a:solidFill>
                  <a:srgbClr val="000000"/>
                </a:solidFill>
              </a:rPr>
              <a:t>experience</a:t>
            </a:r>
            <a:endParaRPr lang="en-US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Career </a:t>
            </a:r>
            <a:r>
              <a:rPr lang="en-US" sz="1800" b="1" dirty="0">
                <a:solidFill>
                  <a:srgbClr val="000000"/>
                </a:solidFill>
              </a:rPr>
              <a:t>development </a:t>
            </a:r>
            <a:r>
              <a:rPr lang="en-US" sz="1800" dirty="0">
                <a:solidFill>
                  <a:srgbClr val="000000"/>
                </a:solidFill>
              </a:rPr>
              <a:t>– develop the talent we </a:t>
            </a:r>
            <a:r>
              <a:rPr lang="en-US" sz="1800" dirty="0" smtClean="0">
                <a:solidFill>
                  <a:srgbClr val="000000"/>
                </a:solidFill>
              </a:rPr>
              <a:t>have with both faculty and staff, </a:t>
            </a:r>
            <a:r>
              <a:rPr lang="en-US" sz="1800" dirty="0">
                <a:solidFill>
                  <a:srgbClr val="000000"/>
                </a:solidFill>
              </a:rPr>
              <a:t>provide tools and resources, create </a:t>
            </a:r>
            <a:r>
              <a:rPr lang="en-US" sz="1800" dirty="0" smtClean="0">
                <a:solidFill>
                  <a:srgbClr val="000000"/>
                </a:solidFill>
              </a:rPr>
              <a:t>opportunities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Accountability</a:t>
            </a:r>
            <a:r>
              <a:rPr lang="en-US" sz="1800" dirty="0" smtClean="0">
                <a:solidFill>
                  <a:srgbClr val="000000"/>
                </a:solidFill>
              </a:rPr>
              <a:t> – clear </a:t>
            </a:r>
            <a:r>
              <a:rPr lang="en-US" sz="1800" dirty="0">
                <a:solidFill>
                  <a:srgbClr val="000000"/>
                </a:solidFill>
              </a:rPr>
              <a:t>roles and responsibilities, metrics</a:t>
            </a:r>
            <a:r>
              <a:rPr lang="en-US" sz="1800" dirty="0" smtClean="0">
                <a:solidFill>
                  <a:srgbClr val="000000"/>
                </a:solidFill>
              </a:rPr>
              <a:t>/surveys, </a:t>
            </a:r>
            <a:r>
              <a:rPr lang="en-US" sz="1800" dirty="0">
                <a:solidFill>
                  <a:srgbClr val="000000"/>
                </a:solidFill>
              </a:rPr>
              <a:t>personal empowerment and </a:t>
            </a:r>
            <a:r>
              <a:rPr lang="en-US" sz="1800" dirty="0" smtClean="0">
                <a:solidFill>
                  <a:srgbClr val="000000"/>
                </a:solidFill>
              </a:rPr>
              <a:t>accountability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Make it easier to work here </a:t>
            </a:r>
            <a:r>
              <a:rPr lang="en-US" sz="1800" dirty="0" smtClean="0">
                <a:solidFill>
                  <a:srgbClr val="000000"/>
                </a:solidFill>
              </a:rPr>
              <a:t>– break down silos, simplify processes, align priorities, create efficiencies, develop communication practices that inform and drive consistency, address compensation concerns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Create intentional communities </a:t>
            </a:r>
            <a:r>
              <a:rPr lang="en-US" sz="1800" dirty="0" smtClean="0">
                <a:solidFill>
                  <a:srgbClr val="000000"/>
                </a:solidFill>
              </a:rPr>
              <a:t>– create places for collaboration/interaction/learning, cross-functional opportunities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Shared governance </a:t>
            </a:r>
            <a:r>
              <a:rPr lang="en-US" sz="1800" dirty="0" smtClean="0">
                <a:solidFill>
                  <a:srgbClr val="000000"/>
                </a:solidFill>
              </a:rPr>
              <a:t>– build trust, change our mindset, create a culture of respect, foster inclusion and transparency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>
                <a:solidFill>
                  <a:srgbClr val="000000"/>
                </a:solidFill>
              </a:rPr>
              <a:t>Technology</a:t>
            </a:r>
            <a:r>
              <a:rPr lang="en-US" sz="1800" dirty="0" smtClean="0">
                <a:solidFill>
                  <a:srgbClr val="000000"/>
                </a:solidFill>
              </a:rPr>
              <a:t> – invest in all aspects of campus technology</a:t>
            </a:r>
          </a:p>
        </p:txBody>
      </p:sp>
    </p:spTree>
    <p:extLst>
      <p:ext uri="{BB962C8B-B14F-4D97-AF65-F5344CB8AC3E}">
        <p14:creationId xmlns:p14="http://schemas.microsoft.com/office/powerpoint/2010/main" val="2815598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7346</TotalTime>
  <Words>1184</Words>
  <Application>Microsoft Office PowerPoint</Application>
  <PresentationFormat>On-screen Show (4:3)</PresentationFormat>
  <Paragraphs>133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1_Office Theme</vt:lpstr>
      <vt:lpstr>Cal State LA Strategic Planning Process and Emerging Themes</vt:lpstr>
      <vt:lpstr>Strategic Planning Process</vt:lpstr>
      <vt:lpstr>Workshop Approach</vt:lpstr>
      <vt:lpstr>Strategic Planning Process</vt:lpstr>
      <vt:lpstr>Strategic Planning Key Themes To Date  </vt:lpstr>
      <vt:lpstr>Workshop Recap</vt:lpstr>
      <vt:lpstr>Academic Programs –  Key Themes To Date</vt:lpstr>
      <vt:lpstr>Student Experience &amp; Success –  Key Themes To Date</vt:lpstr>
      <vt:lpstr>A Great Place to Work –  Key Themes To Date</vt:lpstr>
      <vt:lpstr>Fiscal Stability –  Key Themes To Date</vt:lpstr>
      <vt:lpstr>Leadership in Community –  Key Themes To Date</vt:lpstr>
      <vt:lpstr>What’s Next</vt:lpstr>
      <vt:lpstr>What’s 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 State L.A.</dc:creator>
  <cp:lastModifiedBy>Ko, Jen(AWF)</cp:lastModifiedBy>
  <cp:revision>710</cp:revision>
  <dcterms:created xsi:type="dcterms:W3CDTF">2014-07-24T23:15:50Z</dcterms:created>
  <dcterms:modified xsi:type="dcterms:W3CDTF">2016-04-12T20:21:14Z</dcterms:modified>
</cp:coreProperties>
</file>