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304" y="-9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28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9663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94411"/>
            <a:ext cx="8193405" cy="70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927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SAP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UA AWA</a:t>
            </a:r>
            <a:r>
              <a:rPr sz="2000" b="1" spc="-2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D </a:t>
            </a:r>
            <a:r>
              <a:rPr sz="2000" b="1" spc="-5" dirty="0">
                <a:latin typeface="Calibri"/>
                <a:cs typeface="Calibri"/>
              </a:rPr>
              <a:t>C</a:t>
            </a:r>
            <a:r>
              <a:rPr sz="2000" b="1" spc="-10" dirty="0">
                <a:latin typeface="Calibri"/>
                <a:cs typeface="Calibri"/>
              </a:rPr>
              <a:t>E</a:t>
            </a:r>
            <a:r>
              <a:rPr sz="2000" b="1" dirty="0">
                <a:latin typeface="Calibri"/>
                <a:cs typeface="Calibri"/>
              </a:rPr>
              <a:t>RT</a:t>
            </a:r>
            <a:r>
              <a:rPr sz="2000" b="1" spc="5" dirty="0">
                <a:latin typeface="Calibri"/>
                <a:cs typeface="Calibri"/>
              </a:rPr>
              <a:t>I</a:t>
            </a:r>
            <a:r>
              <a:rPr sz="2000" b="1" spc="-10" dirty="0">
                <a:latin typeface="Calibri"/>
                <a:cs typeface="Calibri"/>
              </a:rPr>
              <a:t>F</a:t>
            </a:r>
            <a:r>
              <a:rPr sz="2000" b="1" dirty="0">
                <a:latin typeface="Calibri"/>
                <a:cs typeface="Calibri"/>
              </a:rPr>
              <a:t>ICATE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REQUEST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5" dirty="0">
                <a:latin typeface="Calibri"/>
                <a:cs typeface="Calibri"/>
              </a:rPr>
              <a:t>F</a:t>
            </a:r>
            <a:r>
              <a:rPr sz="2000" b="1" spc="-15" dirty="0">
                <a:latin typeface="Calibri"/>
                <a:cs typeface="Calibri"/>
              </a:rPr>
              <a:t>OR</a:t>
            </a:r>
            <a:r>
              <a:rPr sz="2000" b="1" spc="5" dirty="0">
                <a:latin typeface="Calibri"/>
                <a:cs typeface="Calibri"/>
              </a:rPr>
              <a:t>M</a:t>
            </a:r>
            <a:r>
              <a:rPr sz="2000" b="1" dirty="0">
                <a:latin typeface="Calibri"/>
                <a:cs typeface="Calibri"/>
              </a:rPr>
              <a:t>, </a:t>
            </a:r>
            <a:r>
              <a:rPr sz="2000" b="1" spc="-5" dirty="0">
                <a:latin typeface="Calibri"/>
                <a:cs typeface="Calibri"/>
              </a:rPr>
              <a:t>CSULA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  <a:tabLst>
                <a:tab pos="2443480" algn="l"/>
                <a:tab pos="6074410" algn="l"/>
                <a:tab pos="8180070" algn="l"/>
              </a:tabLst>
            </a:pPr>
            <a:r>
              <a:rPr sz="1600" b="1" spc="-15" dirty="0">
                <a:latin typeface="Calibri"/>
                <a:cs typeface="Calibri"/>
              </a:rPr>
              <a:t>Depar</a:t>
            </a:r>
            <a:r>
              <a:rPr sz="1600" b="1" dirty="0">
                <a:latin typeface="Calibri"/>
                <a:cs typeface="Calibri"/>
              </a:rPr>
              <a:t>t</a:t>
            </a:r>
            <a:r>
              <a:rPr sz="1600" b="1" spc="-20" dirty="0">
                <a:latin typeface="Calibri"/>
                <a:cs typeface="Calibri"/>
              </a:rPr>
              <a:t>me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u="heavy" spc="-5" dirty="0">
                <a:latin typeface="Calibri"/>
                <a:cs typeface="Calibri"/>
              </a:rPr>
              <a:t> </a:t>
            </a:r>
            <a:r>
              <a:rPr sz="1600" b="1" u="heavy" dirty="0">
                <a:latin typeface="Calibri"/>
                <a:cs typeface="Calibri"/>
              </a:rPr>
              <a:t>	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ud</a:t>
            </a:r>
            <a:r>
              <a:rPr sz="1600" b="1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Calibri"/>
                <a:cs typeface="Calibri"/>
              </a:rPr>
              <a:t>n</a:t>
            </a:r>
            <a:r>
              <a:rPr sz="1600" b="1" spc="-10" dirty="0">
                <a:latin typeface="Calibri"/>
                <a:cs typeface="Calibri"/>
              </a:rPr>
              <a:t>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Na</a:t>
            </a:r>
            <a:r>
              <a:rPr sz="1600" b="1" spc="-20" dirty="0">
                <a:latin typeface="Calibri"/>
                <a:cs typeface="Calibri"/>
              </a:rPr>
              <a:t>m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u="heavy" spc="-5" dirty="0">
                <a:latin typeface="Calibri"/>
                <a:cs typeface="Calibri"/>
              </a:rPr>
              <a:t> </a:t>
            </a:r>
            <a:r>
              <a:rPr sz="1600" b="1" u="heavy" dirty="0">
                <a:latin typeface="Calibri"/>
                <a:cs typeface="Calibri"/>
              </a:rPr>
              <a:t>	</a:t>
            </a:r>
            <a:r>
              <a:rPr sz="1600" b="1" spc="-20" dirty="0">
                <a:latin typeface="Calibri"/>
                <a:cs typeface="Calibri"/>
              </a:rPr>
              <a:t>CI</a:t>
            </a:r>
            <a:r>
              <a:rPr sz="1600" b="1" spc="-15" dirty="0">
                <a:latin typeface="Calibri"/>
                <a:cs typeface="Calibri"/>
              </a:rPr>
              <a:t>N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u="heavy" spc="-5" dirty="0">
                <a:latin typeface="Calibri"/>
                <a:cs typeface="Calibri"/>
              </a:rPr>
              <a:t> </a:t>
            </a:r>
            <a:r>
              <a:rPr sz="1600" b="1" u="heavy" dirty="0">
                <a:latin typeface="Calibri"/>
                <a:cs typeface="Calibri"/>
              </a:rPr>
              <a:t>	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310121"/>
            <a:ext cx="8897620" cy="893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41985">
              <a:lnSpc>
                <a:spcPts val="2690"/>
              </a:lnSpc>
            </a:pPr>
            <a:r>
              <a:rPr sz="1200" b="1" dirty="0">
                <a:latin typeface="Calibri"/>
                <a:cs typeface="Calibri"/>
              </a:rPr>
              <a:t>*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20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ly 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h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20" dirty="0">
                <a:latin typeface="Calibri"/>
                <a:cs typeface="Calibri"/>
              </a:rPr>
              <a:t>u</a:t>
            </a:r>
            <a:r>
              <a:rPr sz="1200" b="1" dirty="0">
                <a:latin typeface="Calibri"/>
                <a:cs typeface="Calibri"/>
              </a:rPr>
              <a:t>rse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spc="-5" dirty="0">
                <a:latin typeface="Calibri"/>
                <a:cs typeface="Calibri"/>
              </a:rPr>
              <a:t>g</a:t>
            </a:r>
            <a:r>
              <a:rPr sz="1200" b="1" spc="-10" dirty="0">
                <a:latin typeface="Calibri"/>
                <a:cs typeface="Calibri"/>
              </a:rPr>
              <a:t>ht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b</a:t>
            </a:r>
            <a:r>
              <a:rPr sz="1200" b="1" spc="-10" dirty="0">
                <a:latin typeface="Calibri"/>
                <a:cs typeface="Calibri"/>
              </a:rPr>
              <a:t>y</a:t>
            </a:r>
            <a:r>
              <a:rPr sz="1200" b="1" spc="-5" dirty="0">
                <a:latin typeface="Calibri"/>
                <a:cs typeface="Calibri"/>
              </a:rPr>
              <a:t> th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li</a:t>
            </a: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spc="-10" dirty="0">
                <a:latin typeface="Calibri"/>
                <a:cs typeface="Calibri"/>
              </a:rPr>
              <a:t>ted </a:t>
            </a:r>
            <a:r>
              <a:rPr sz="1200" b="1" spc="-5" dirty="0">
                <a:latin typeface="Calibri"/>
                <a:cs typeface="Calibri"/>
              </a:rPr>
              <a:t>ins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spc="-5" dirty="0">
                <a:latin typeface="Calibri"/>
                <a:cs typeface="Calibri"/>
              </a:rPr>
              <a:t>to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(</a:t>
            </a:r>
            <a:r>
              <a:rPr sz="1200" b="1" spc="-5" dirty="0">
                <a:latin typeface="Calibri"/>
                <a:cs typeface="Calibri"/>
              </a:rPr>
              <a:t>s)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spc="5" dirty="0">
                <a:latin typeface="Calibri"/>
                <a:cs typeface="Calibri"/>
              </a:rPr>
              <a:t>s</a:t>
            </a:r>
            <a:r>
              <a:rPr sz="1200" b="1" spc="-15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dirty="0">
                <a:latin typeface="Calibri"/>
                <a:cs typeface="Calibri"/>
              </a:rPr>
              <a:t>g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SAP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Uni</a:t>
            </a:r>
            <a:r>
              <a:rPr sz="1200" b="1" spc="-5" dirty="0">
                <a:latin typeface="Calibri"/>
                <a:cs typeface="Calibri"/>
              </a:rPr>
              <a:t>v</a:t>
            </a:r>
            <a:r>
              <a:rPr sz="1200" b="1" spc="-1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spc="-5" dirty="0">
                <a:latin typeface="Calibri"/>
                <a:cs typeface="Calibri"/>
              </a:rPr>
              <a:t>ity</a:t>
            </a:r>
            <a:r>
              <a:rPr sz="1200" b="1" spc="-10" dirty="0">
                <a:latin typeface="Calibri"/>
                <a:cs typeface="Calibri"/>
              </a:rPr>
              <a:t> A</a:t>
            </a:r>
            <a:r>
              <a:rPr sz="1200" b="1" spc="0" dirty="0">
                <a:latin typeface="Calibri"/>
                <a:cs typeface="Calibri"/>
              </a:rPr>
              <a:t>l</a:t>
            </a:r>
            <a:r>
              <a:rPr sz="1200" b="1" spc="-15" dirty="0">
                <a:latin typeface="Calibri"/>
                <a:cs typeface="Calibri"/>
              </a:rPr>
              <a:t>l</a:t>
            </a:r>
            <a:r>
              <a:rPr sz="1200" b="1" spc="-5" dirty="0">
                <a:latin typeface="Calibri"/>
                <a:cs typeface="Calibri"/>
              </a:rPr>
              <a:t>i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ce</a:t>
            </a:r>
            <a:r>
              <a:rPr sz="1200" b="1" dirty="0">
                <a:latin typeface="Calibri"/>
                <a:cs typeface="Calibri"/>
              </a:rPr>
              <a:t>s 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spc="-20" dirty="0">
                <a:latin typeface="Calibri"/>
                <a:cs typeface="Calibri"/>
              </a:rPr>
              <a:t>u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ic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spc="-5" dirty="0">
                <a:latin typeface="Calibri"/>
                <a:cs typeface="Calibri"/>
              </a:rPr>
              <a:t>lu</a:t>
            </a:r>
            <a:r>
              <a:rPr sz="1200" b="1" dirty="0">
                <a:latin typeface="Calibri"/>
                <a:cs typeface="Calibri"/>
              </a:rPr>
              <a:t>m</a:t>
            </a:r>
            <a:r>
              <a:rPr sz="1200" b="1" spc="-5" dirty="0">
                <a:latin typeface="Calibri"/>
                <a:cs typeface="Calibri"/>
              </a:rPr>
              <a:t> M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ter</a:t>
            </a:r>
            <a:r>
              <a:rPr sz="1200" b="1" spc="-5" dirty="0">
                <a:latin typeface="Calibri"/>
                <a:cs typeface="Calibri"/>
              </a:rPr>
              <a:t>i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ls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10" dirty="0">
                <a:latin typeface="Calibri"/>
                <a:cs typeface="Calibri"/>
              </a:rPr>
              <a:t>u</a:t>
            </a:r>
            <a:r>
              <a:rPr sz="1200" b="1" spc="-20" dirty="0">
                <a:latin typeface="Calibri"/>
                <a:cs typeface="Calibri"/>
              </a:rPr>
              <a:t>n</a:t>
            </a:r>
            <a:r>
              <a:rPr sz="1200" b="1" spc="-10" dirty="0">
                <a:latin typeface="Calibri"/>
                <a:cs typeface="Calibri"/>
              </a:rPr>
              <a:t>ted </a:t>
            </a:r>
            <a:r>
              <a:rPr sz="1200" b="1" dirty="0">
                <a:latin typeface="Calibri"/>
                <a:cs typeface="Calibri"/>
              </a:rPr>
              <a:t>for</a:t>
            </a:r>
            <a:r>
              <a:rPr sz="1200" b="1" spc="-5" dirty="0">
                <a:latin typeface="Calibri"/>
                <a:cs typeface="Calibri"/>
              </a:rPr>
              <a:t> t</a:t>
            </a:r>
            <a:r>
              <a:rPr sz="1200" b="1" spc="-15" dirty="0">
                <a:latin typeface="Calibri"/>
                <a:cs typeface="Calibri"/>
              </a:rPr>
              <a:t>h</a:t>
            </a:r>
            <a:r>
              <a:rPr sz="1200" b="1" spc="-5" dirty="0">
                <a:latin typeface="Calibri"/>
                <a:cs typeface="Calibri"/>
              </a:rPr>
              <a:t>is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c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f</a:t>
            </a:r>
            <a:r>
              <a:rPr sz="1200" b="1" spc="-5" dirty="0">
                <a:latin typeface="Calibri"/>
                <a:cs typeface="Calibri"/>
              </a:rPr>
              <a:t>icate. </a:t>
            </a:r>
            <a:r>
              <a:rPr sz="1200" b="1" spc="-10" dirty="0">
                <a:latin typeface="Calibri"/>
                <a:cs typeface="Calibri"/>
              </a:rPr>
              <a:t>Note: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eceiv</a:t>
            </a:r>
            <a:r>
              <a:rPr sz="1200" b="1" dirty="0">
                <a:latin typeface="Calibri"/>
                <a:cs typeface="Calibri"/>
              </a:rPr>
              <a:t>e </a:t>
            </a:r>
            <a:r>
              <a:rPr sz="1200" b="1" spc="-5" dirty="0">
                <a:latin typeface="Calibri"/>
                <a:cs typeface="Calibri"/>
              </a:rPr>
              <a:t>th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5" dirty="0">
                <a:latin typeface="Calibri"/>
                <a:cs typeface="Calibri"/>
              </a:rPr>
              <a:t> ce</a:t>
            </a:r>
            <a:r>
              <a:rPr sz="1200" b="1" spc="-10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10" dirty="0">
                <a:latin typeface="Calibri"/>
                <a:cs typeface="Calibri"/>
              </a:rPr>
              <a:t>f</a:t>
            </a:r>
            <a:r>
              <a:rPr sz="1200" b="1" spc="-5" dirty="0">
                <a:latin typeface="Calibri"/>
                <a:cs typeface="Calibri"/>
              </a:rPr>
              <a:t>icate</a:t>
            </a:r>
            <a:r>
              <a:rPr sz="1200" b="1" dirty="0">
                <a:latin typeface="Calibri"/>
                <a:cs typeface="Calibri"/>
              </a:rPr>
              <a:t>,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ud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10" dirty="0">
                <a:latin typeface="Calibri"/>
                <a:cs typeface="Calibri"/>
              </a:rPr>
              <a:t>nts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n</a:t>
            </a:r>
            <a:r>
              <a:rPr sz="1200" b="1" spc="-5" dirty="0">
                <a:latin typeface="Calibri"/>
                <a:cs typeface="Calibri"/>
              </a:rPr>
              <a:t>ee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o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eceiv</a:t>
            </a:r>
            <a:r>
              <a:rPr sz="1200" b="1" dirty="0">
                <a:latin typeface="Calibri"/>
                <a:cs typeface="Calibri"/>
              </a:rPr>
              <a:t>e Gr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C f</a:t>
            </a:r>
            <a:r>
              <a:rPr sz="1200" b="1" spc="-20" dirty="0">
                <a:latin typeface="Calibri"/>
                <a:cs typeface="Calibri"/>
              </a:rPr>
              <a:t>o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spc="-30" dirty="0">
                <a:latin typeface="Calibri"/>
                <a:cs typeface="Calibri"/>
              </a:rPr>
              <a:t>a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h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of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5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h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5" dirty="0">
                <a:latin typeface="Calibri"/>
                <a:cs typeface="Calibri"/>
              </a:rPr>
              <a:t> t</a:t>
            </a:r>
            <a:r>
              <a:rPr sz="1200" b="1" spc="-15" dirty="0">
                <a:latin typeface="Calibri"/>
                <a:cs typeface="Calibri"/>
              </a:rPr>
              <a:t>h</a:t>
            </a:r>
            <a:r>
              <a:rPr sz="1200" b="1" dirty="0">
                <a:latin typeface="Calibri"/>
                <a:cs typeface="Calibri"/>
              </a:rPr>
              <a:t>r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e</a:t>
            </a:r>
            <a:r>
              <a:rPr sz="1200" b="1" spc="-5" dirty="0">
                <a:latin typeface="Calibri"/>
                <a:cs typeface="Calibri"/>
              </a:rPr>
              <a:t> c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20" dirty="0">
                <a:latin typeface="Calibri"/>
                <a:cs typeface="Calibri"/>
              </a:rPr>
              <a:t>u</a:t>
            </a:r>
            <a:r>
              <a:rPr sz="1200" b="1" dirty="0">
                <a:latin typeface="Calibri"/>
                <a:cs typeface="Calibri"/>
              </a:rPr>
              <a:t>rses </a:t>
            </a:r>
            <a:r>
              <a:rPr sz="1200" b="1" spc="-15" dirty="0">
                <a:latin typeface="Calibri"/>
                <a:cs typeface="Calibri"/>
              </a:rPr>
              <a:t>a</a:t>
            </a:r>
            <a:r>
              <a:rPr sz="1200" b="1" spc="-10" dirty="0">
                <a:latin typeface="Calibri"/>
                <a:cs typeface="Calibri"/>
              </a:rPr>
              <a:t>b</a:t>
            </a:r>
            <a:r>
              <a:rPr sz="1200" b="1" dirty="0">
                <a:latin typeface="Calibri"/>
                <a:cs typeface="Calibri"/>
              </a:rPr>
              <a:t>ov</a:t>
            </a:r>
            <a:r>
              <a:rPr sz="1200" b="1" spc="-10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  <a:tabLst>
                <a:tab pos="2628265" algn="l"/>
                <a:tab pos="3213100" algn="l"/>
                <a:tab pos="5636895" algn="l"/>
                <a:tab pos="6414135" algn="l"/>
                <a:tab pos="8884285" algn="l"/>
              </a:tabLst>
            </a:pPr>
            <a:r>
              <a:rPr sz="1400" b="1" dirty="0">
                <a:latin typeface="Calibri"/>
                <a:cs typeface="Calibri"/>
              </a:rPr>
              <a:t>Ap</a:t>
            </a:r>
            <a:r>
              <a:rPr sz="1400" b="1" spc="-10" dirty="0">
                <a:latin typeface="Calibri"/>
                <a:cs typeface="Calibri"/>
              </a:rPr>
              <a:t>p</a:t>
            </a:r>
            <a:r>
              <a:rPr sz="1400" b="1" dirty="0">
                <a:latin typeface="Calibri"/>
                <a:cs typeface="Calibri"/>
              </a:rPr>
              <a:t>roved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by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 	</a:t>
            </a:r>
            <a:r>
              <a:rPr sz="1400" b="1" dirty="0">
                <a:latin typeface="Calibri"/>
                <a:cs typeface="Calibri"/>
              </a:rPr>
              <a:t>	</a:t>
            </a:r>
            <a:r>
              <a:rPr sz="1400" b="1" spc="-5" dirty="0">
                <a:latin typeface="Calibri"/>
                <a:cs typeface="Calibri"/>
              </a:rPr>
              <a:t>D</a:t>
            </a:r>
            <a:r>
              <a:rPr sz="1400" b="1" dirty="0">
                <a:latin typeface="Calibri"/>
                <a:cs typeface="Calibri"/>
              </a:rPr>
              <a:t>a</a:t>
            </a:r>
            <a:r>
              <a:rPr sz="1400" b="1" spc="-10" dirty="0">
                <a:latin typeface="Calibri"/>
                <a:cs typeface="Calibri"/>
              </a:rPr>
              <a:t>t</a:t>
            </a:r>
            <a:r>
              <a:rPr sz="1400" b="1" spc="-5" dirty="0">
                <a:latin typeface="Calibri"/>
                <a:cs typeface="Calibri"/>
              </a:rPr>
              <a:t>e</a:t>
            </a:r>
            <a:r>
              <a:rPr sz="1400" b="1" u="heavy" dirty="0">
                <a:latin typeface="Calibri"/>
                <a:cs typeface="Calibri"/>
              </a:rPr>
              <a:t> 	</a:t>
            </a:r>
            <a:r>
              <a:rPr sz="1400" b="1" dirty="0">
                <a:latin typeface="Calibri"/>
                <a:cs typeface="Calibri"/>
              </a:rPr>
              <a:t>	</a:t>
            </a:r>
            <a:r>
              <a:rPr sz="1400" b="1" spc="-5" dirty="0">
                <a:latin typeface="Calibri"/>
                <a:cs typeface="Calibri"/>
              </a:rPr>
              <a:t>Certi</a:t>
            </a:r>
            <a:r>
              <a:rPr sz="1400" b="1" dirty="0">
                <a:latin typeface="Calibri"/>
                <a:cs typeface="Calibri"/>
              </a:rPr>
              <a:t>f</a:t>
            </a:r>
            <a:r>
              <a:rPr sz="1400" b="1" spc="-10" dirty="0">
                <a:latin typeface="Calibri"/>
                <a:cs typeface="Calibri"/>
              </a:rPr>
              <a:t>i</a:t>
            </a:r>
            <a:r>
              <a:rPr sz="1400" b="1" spc="-5" dirty="0">
                <a:latin typeface="Calibri"/>
                <a:cs typeface="Calibri"/>
              </a:rPr>
              <a:t>cat</a:t>
            </a:r>
            <a:r>
              <a:rPr sz="1400" b="1" dirty="0">
                <a:latin typeface="Calibri"/>
                <a:cs typeface="Calibri"/>
              </a:rPr>
              <a:t>e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No.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u="heavy" dirty="0">
                <a:latin typeface="Calibri"/>
                <a:cs typeface="Calibri"/>
              </a:rPr>
              <a:t> 	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20388"/>
              </p:ext>
            </p:extLst>
          </p:nvPr>
        </p:nvGraphicFramePr>
        <p:xfrm>
          <a:off x="517525" y="1352930"/>
          <a:ext cx="9159875" cy="44737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204"/>
                <a:gridCol w="809343"/>
                <a:gridCol w="4124683"/>
                <a:gridCol w="1335416"/>
                <a:gridCol w="728409"/>
                <a:gridCol w="1335820"/>
              </a:tblGrid>
              <a:tr h="37642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/>
                          <a:cs typeface="Calibri"/>
                        </a:rPr>
                        <a:t>Semester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Calibri"/>
                          <a:cs typeface="Calibri"/>
                        </a:rPr>
                        <a:t>Quarter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Cou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Inst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uct</a:t>
                      </a:r>
                      <a:r>
                        <a:rPr sz="11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Grade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ter,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100" b="1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dirty="0" smtClean="0">
                          <a:latin typeface="Arial"/>
                          <a:cs typeface="Arial"/>
                        </a:rPr>
                        <a:t>r</a:t>
                      </a:r>
                      <a:endParaRPr lang="en-US" sz="1100" b="1" dirty="0" smtClean="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100" b="1" dirty="0" smtClean="0">
                          <a:latin typeface="Arial"/>
                          <a:cs typeface="Arial"/>
                        </a:rPr>
                        <a:t>Semester, Year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301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anagement 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mation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ste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(A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l,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Otto,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Thoma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spc="-10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05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405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Databa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sign and 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elopment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i="1" spc="-10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451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Fundamen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als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RP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tao,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ang)*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35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459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anced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tems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opment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tao,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i="1" spc="-10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487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Dec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ion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uppo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(J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s,</a:t>
                      </a:r>
                      <a:r>
                        <a:rPr sz="10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Thom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s,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ang)*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b="1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504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mation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tems (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, Otto,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homas,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Wang)*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527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Busine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ntel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ence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Ja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mes,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Thom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s)*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CIS 543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Databa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hous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ang)*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BUS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BUS 514A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upp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and Ope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anagement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US" sz="1000" b="1" i="1" dirty="0" smtClean="0">
                          <a:latin typeface="Arial"/>
                          <a:cs typeface="Arial"/>
                        </a:rPr>
                        <a:t>Li, C. </a:t>
                      </a:r>
                      <a:r>
                        <a:rPr sz="1000" b="1" i="1" smtClean="0">
                          <a:latin typeface="Arial"/>
                          <a:cs typeface="Arial"/>
                        </a:rPr>
                        <a:t>Fang</a:t>
                      </a:r>
                      <a:r>
                        <a:rPr lang="en-US" sz="1000" b="1" i="1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000" b="1" i="1" smtClean="0">
                          <a:latin typeface="Arial"/>
                          <a:cs typeface="Arial"/>
                        </a:rPr>
                        <a:t>)*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BUS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BUS 513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ting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anagement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onment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i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etch)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BUS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BUS 514B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Busine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nfo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mation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tems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i="1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b="1" i="1" spc="15" smtClean="0"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1000" b="1" i="1" spc="15" smtClean="0">
                          <a:latin typeface="Arial"/>
                          <a:cs typeface="Arial"/>
                        </a:rPr>
                        <a:t>,Otto</a:t>
                      </a:r>
                      <a:r>
                        <a:rPr sz="1000" b="1" i="1" spc="-10" smtClean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i="1" smtClean="0">
                          <a:latin typeface="Arial"/>
                          <a:cs typeface="Arial"/>
                        </a:rPr>
                        <a:t>*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881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MKT 349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Retail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ying and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etc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4449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ting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ate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i="1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ch)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00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MKT 547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Retail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chand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sing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i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etc</a:t>
                      </a:r>
                      <a:r>
                        <a:rPr sz="1000" b="1" i="1" spc="1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b="1" i="1" dirty="0"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749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4504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upp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gement (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Li,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35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4505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MGMT 485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oj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anagement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(L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C))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5502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latin typeface="Arial"/>
                          <a:cs typeface="Arial"/>
                        </a:rPr>
                        <a:t>MGMT</a:t>
                      </a:r>
                      <a:r>
                        <a:rPr lang="en-US" sz="1000" b="1" baseline="0" dirty="0" smtClean="0">
                          <a:latin typeface="Arial"/>
                          <a:cs typeface="Arial"/>
                        </a:rPr>
                        <a:t> 554</a:t>
                      </a:r>
                      <a:endParaRPr sz="10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oj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anagement for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Bio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hnolo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ofe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nals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(Li,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286</Words>
  <Application>Microsoft Macintosh PowerPoint</Application>
  <PresentationFormat>Custom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mwang3</dc:creator>
  <cp:lastModifiedBy>Adele</cp:lastModifiedBy>
  <cp:revision>7</cp:revision>
  <dcterms:created xsi:type="dcterms:W3CDTF">2016-10-19T04:04:01Z</dcterms:created>
  <dcterms:modified xsi:type="dcterms:W3CDTF">2016-12-02T22:58:41Z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2016-10-19T00:00:00Z</vt:filetime>
  </property>
  <property fmtid="{D5CDD505-2E9C-101B-9397-08002B2CF9AE}" pid="3" name="LastSaved">
    <vt:filetime>2016-10-19T00:00:00Z</vt:filetime>
  </property>
</Properties>
</file>