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8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76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6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8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32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79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2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3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6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9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06D25-0BE7-4AFD-A9DE-796E6F639415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0B7A3-1C99-4C94-81CB-D75EADC0D3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12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619" y="157532"/>
            <a:ext cx="11130245" cy="6307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dirty="0">
                <a:cs typeface="Calibri"/>
              </a:rPr>
              <a:t>SAP</a:t>
            </a:r>
            <a:r>
              <a:rPr lang="en-US" sz="2000" b="1" spc="-5" dirty="0">
                <a:cs typeface="Calibri"/>
              </a:rPr>
              <a:t> </a:t>
            </a:r>
            <a:r>
              <a:rPr lang="en-US" sz="2000" b="1" dirty="0">
                <a:cs typeface="Calibri"/>
              </a:rPr>
              <a:t>UA AWA</a:t>
            </a:r>
            <a:r>
              <a:rPr lang="en-US" sz="2000" b="1" spc="-20" dirty="0">
                <a:cs typeface="Calibri"/>
              </a:rPr>
              <a:t>R</a:t>
            </a:r>
            <a:r>
              <a:rPr lang="en-US" sz="2000" b="1" dirty="0">
                <a:cs typeface="Calibri"/>
              </a:rPr>
              <a:t>D </a:t>
            </a:r>
            <a:r>
              <a:rPr lang="en-US" sz="2000" b="1" spc="-5" dirty="0">
                <a:cs typeface="Calibri"/>
              </a:rPr>
              <a:t>C</a:t>
            </a:r>
            <a:r>
              <a:rPr lang="en-US" sz="2000" b="1" spc="-10" dirty="0">
                <a:cs typeface="Calibri"/>
              </a:rPr>
              <a:t>E</a:t>
            </a:r>
            <a:r>
              <a:rPr lang="en-US" sz="2000" b="1" dirty="0">
                <a:cs typeface="Calibri"/>
              </a:rPr>
              <a:t>RT</a:t>
            </a:r>
            <a:r>
              <a:rPr lang="en-US" sz="2000" b="1" spc="5" dirty="0">
                <a:cs typeface="Calibri"/>
              </a:rPr>
              <a:t>I</a:t>
            </a:r>
            <a:r>
              <a:rPr lang="en-US" sz="2000" b="1" spc="-10" dirty="0">
                <a:cs typeface="Calibri"/>
              </a:rPr>
              <a:t>F</a:t>
            </a:r>
            <a:r>
              <a:rPr lang="en-US" sz="2000" b="1" dirty="0">
                <a:cs typeface="Calibri"/>
              </a:rPr>
              <a:t>ICATE</a:t>
            </a:r>
            <a:r>
              <a:rPr lang="en-US" sz="2000" b="1" spc="-20" dirty="0">
                <a:cs typeface="Calibri"/>
              </a:rPr>
              <a:t> </a:t>
            </a:r>
            <a:r>
              <a:rPr lang="en-US" sz="2000" b="1" dirty="0">
                <a:cs typeface="Calibri"/>
              </a:rPr>
              <a:t>REQUEST</a:t>
            </a:r>
            <a:r>
              <a:rPr lang="en-US" sz="2000" b="1" spc="-10" dirty="0">
                <a:cs typeface="Calibri"/>
              </a:rPr>
              <a:t> </a:t>
            </a:r>
            <a:r>
              <a:rPr lang="en-US" sz="2000" b="1" spc="5" dirty="0">
                <a:cs typeface="Calibri"/>
              </a:rPr>
              <a:t>F</a:t>
            </a:r>
            <a:r>
              <a:rPr lang="en-US" sz="2000" b="1" spc="-15" dirty="0">
                <a:cs typeface="Calibri"/>
              </a:rPr>
              <a:t>OR</a:t>
            </a:r>
            <a:r>
              <a:rPr lang="en-US" sz="2000" b="1" spc="5" dirty="0">
                <a:cs typeface="Calibri"/>
              </a:rPr>
              <a:t>M</a:t>
            </a:r>
            <a:r>
              <a:rPr lang="en-US" sz="2000" b="1" dirty="0">
                <a:cs typeface="Calibri"/>
              </a:rPr>
              <a:t>, </a:t>
            </a:r>
            <a:r>
              <a:rPr lang="en-US" sz="2000" b="1" spc="-5" dirty="0" smtClean="0">
                <a:cs typeface="Calibri"/>
              </a:rPr>
              <a:t>CSULA</a:t>
            </a:r>
            <a:br>
              <a:rPr lang="en-US" sz="2000" b="1" spc="-5" dirty="0" smtClean="0">
                <a:cs typeface="Calibri"/>
              </a:rPr>
            </a:br>
            <a:r>
              <a:rPr lang="en-US" sz="1600" dirty="0">
                <a:cs typeface="Calibri"/>
              </a:rPr>
              <a:t/>
            </a:r>
            <a:br>
              <a:rPr lang="en-US" sz="1600" dirty="0">
                <a:cs typeface="Calibri"/>
              </a:rPr>
            </a:br>
            <a:r>
              <a:rPr lang="en-US" sz="1600" b="1" spc="-15" dirty="0">
                <a:cs typeface="Calibri"/>
              </a:rPr>
              <a:t>Depar</a:t>
            </a:r>
            <a:r>
              <a:rPr lang="en-US" sz="1600" b="1" dirty="0">
                <a:cs typeface="Calibri"/>
              </a:rPr>
              <a:t>t</a:t>
            </a:r>
            <a:r>
              <a:rPr lang="en-US" sz="1600" b="1" spc="-20" dirty="0">
                <a:cs typeface="Calibri"/>
              </a:rPr>
              <a:t>me</a:t>
            </a:r>
            <a:r>
              <a:rPr lang="en-US" sz="1600" b="1" spc="-5" dirty="0">
                <a:cs typeface="Calibri"/>
              </a:rPr>
              <a:t>n</a:t>
            </a:r>
            <a:r>
              <a:rPr lang="en-US" sz="1600" b="1" spc="-10" dirty="0">
                <a:cs typeface="Calibri"/>
              </a:rPr>
              <a:t>t</a:t>
            </a:r>
            <a:r>
              <a:rPr lang="en-US" sz="1600" b="1" spc="-5" dirty="0">
                <a:cs typeface="Calibri"/>
              </a:rPr>
              <a:t> </a:t>
            </a:r>
            <a:r>
              <a:rPr lang="en-US" sz="1600" b="1" u="heavy" spc="-5" dirty="0">
                <a:cs typeface="Calibri"/>
              </a:rPr>
              <a:t> </a:t>
            </a:r>
            <a:r>
              <a:rPr lang="en-US" sz="1600" b="1" u="heavy" dirty="0">
                <a:cs typeface="Calibri"/>
              </a:rPr>
              <a:t>	  </a:t>
            </a:r>
            <a:r>
              <a:rPr lang="en-US" sz="1600" b="1" u="heavy" dirty="0" smtClean="0">
                <a:cs typeface="Calibri"/>
              </a:rPr>
              <a:t>	                 </a:t>
            </a:r>
            <a:r>
              <a:rPr lang="en-US" sz="1600" b="1" u="heavy" dirty="0" smtClean="0">
                <a:cs typeface="Calibri"/>
              </a:rPr>
              <a:t>    </a:t>
            </a:r>
            <a:r>
              <a:rPr lang="en-US" sz="1600" b="1" spc="-10" dirty="0" smtClean="0">
                <a:cs typeface="Calibri"/>
              </a:rPr>
              <a:t>S</a:t>
            </a:r>
            <a:r>
              <a:rPr lang="en-US" sz="1600" b="1" spc="-5" dirty="0" smtClean="0">
                <a:cs typeface="Calibri"/>
              </a:rPr>
              <a:t>t</a:t>
            </a:r>
            <a:r>
              <a:rPr lang="en-US" sz="1600" b="1" spc="-15" dirty="0" smtClean="0">
                <a:cs typeface="Calibri"/>
              </a:rPr>
              <a:t>ud</a:t>
            </a:r>
            <a:r>
              <a:rPr lang="en-US" sz="1600" b="1" dirty="0" smtClean="0">
                <a:cs typeface="Calibri"/>
              </a:rPr>
              <a:t>e</a:t>
            </a:r>
            <a:r>
              <a:rPr lang="en-US" sz="1600" b="1" spc="-5" dirty="0" smtClean="0">
                <a:cs typeface="Calibri"/>
              </a:rPr>
              <a:t>n</a:t>
            </a:r>
            <a:r>
              <a:rPr lang="en-US" sz="1600" b="1" spc="-10" dirty="0" smtClean="0">
                <a:cs typeface="Calibri"/>
              </a:rPr>
              <a:t>t</a:t>
            </a:r>
            <a:r>
              <a:rPr lang="en-US" sz="1600" b="1" spc="-5" dirty="0" smtClean="0">
                <a:cs typeface="Calibri"/>
              </a:rPr>
              <a:t> </a:t>
            </a:r>
            <a:r>
              <a:rPr lang="en-US" sz="1600" b="1" spc="-10" dirty="0">
                <a:cs typeface="Calibri"/>
              </a:rPr>
              <a:t>Na</a:t>
            </a:r>
            <a:r>
              <a:rPr lang="en-US" sz="1600" b="1" spc="-20" dirty="0">
                <a:cs typeface="Calibri"/>
              </a:rPr>
              <a:t>m</a:t>
            </a:r>
            <a:r>
              <a:rPr lang="en-US" sz="1600" b="1" spc="-10" dirty="0">
                <a:cs typeface="Calibri"/>
              </a:rPr>
              <a:t>e</a:t>
            </a:r>
            <a:r>
              <a:rPr lang="en-US" sz="1600" b="1" spc="-5" dirty="0">
                <a:cs typeface="Calibri"/>
              </a:rPr>
              <a:t> </a:t>
            </a:r>
            <a:r>
              <a:rPr lang="en-US" sz="1600" b="1" u="heavy" spc="-5" dirty="0">
                <a:cs typeface="Calibri"/>
              </a:rPr>
              <a:t> </a:t>
            </a:r>
            <a:r>
              <a:rPr lang="en-US" sz="1600" b="1" u="heavy" dirty="0">
                <a:cs typeface="Calibri"/>
              </a:rPr>
              <a:t>	</a:t>
            </a:r>
            <a:r>
              <a:rPr lang="en-US" sz="1600" b="1" u="heavy" dirty="0" smtClean="0">
                <a:cs typeface="Calibri"/>
              </a:rPr>
              <a:t>                                                                                           </a:t>
            </a:r>
            <a:r>
              <a:rPr lang="en-US" sz="1600" b="1" spc="-20" dirty="0" smtClean="0">
                <a:cs typeface="Calibri"/>
              </a:rPr>
              <a:t>CI</a:t>
            </a:r>
            <a:r>
              <a:rPr lang="en-US" sz="1600" b="1" spc="-15" dirty="0" smtClean="0">
                <a:cs typeface="Calibri"/>
              </a:rPr>
              <a:t>N</a:t>
            </a:r>
            <a:r>
              <a:rPr lang="en-US" sz="1600" b="1" spc="10" dirty="0" smtClean="0">
                <a:cs typeface="Calibri"/>
              </a:rPr>
              <a:t> </a:t>
            </a:r>
            <a:r>
              <a:rPr lang="en-US" sz="1600" b="1" u="heavy" spc="-5" dirty="0" smtClean="0">
                <a:cs typeface="Calibri"/>
              </a:rPr>
              <a:t> </a:t>
            </a:r>
            <a:r>
              <a:rPr lang="en-US" sz="1600" b="1" u="heavy" dirty="0">
                <a:cs typeface="Calibri"/>
              </a:rPr>
              <a:t>	</a:t>
            </a:r>
            <a:r>
              <a:rPr lang="en-US" sz="1600" b="1" u="heavy" dirty="0" smtClean="0">
                <a:cs typeface="Calibri"/>
              </a:rPr>
              <a:t>___________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48117" y="5704977"/>
            <a:ext cx="11227136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641985" lvl="0" indent="-171450">
              <a:lnSpc>
                <a:spcPts val="1100"/>
              </a:lnSpc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lang="en-US" sz="1050" b="1" spc="-20" dirty="0" smtClean="0">
                <a:solidFill>
                  <a:prstClr val="black"/>
                </a:solidFill>
                <a:cs typeface="Calibri"/>
              </a:rPr>
              <a:t>n</a:t>
            </a:r>
            <a:r>
              <a:rPr lang="en-US" sz="1050" b="1" spc="-5" dirty="0" smtClean="0">
                <a:solidFill>
                  <a:prstClr val="black"/>
                </a:solidFill>
                <a:cs typeface="Calibri"/>
              </a:rPr>
              <a:t>ly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t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h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c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o</a:t>
            </a:r>
            <a:r>
              <a:rPr lang="en-US" sz="1050" b="1" spc="-20" dirty="0">
                <a:solidFill>
                  <a:prstClr val="black"/>
                </a:solidFill>
                <a:cs typeface="Calibri"/>
              </a:rPr>
              <a:t>u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rse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t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a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u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g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ht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b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y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th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li</a:t>
            </a:r>
            <a:r>
              <a:rPr lang="en-US" sz="1050" b="1" spc="-20" dirty="0">
                <a:solidFill>
                  <a:prstClr val="black"/>
                </a:solidFill>
                <a:cs typeface="Calibri"/>
              </a:rPr>
              <a:t>s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ted 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ins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t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u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c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to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20" dirty="0">
                <a:solidFill>
                  <a:prstClr val="black"/>
                </a:solidFill>
                <a:cs typeface="Calibri"/>
              </a:rPr>
              <a:t>(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s)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u</a:t>
            </a:r>
            <a:r>
              <a:rPr lang="en-US" sz="1050" b="1" spc="5" dirty="0">
                <a:solidFill>
                  <a:prstClr val="black"/>
                </a:solidFill>
                <a:cs typeface="Calibri"/>
              </a:rPr>
              <a:t>s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i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n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g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SAP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Uni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v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20" dirty="0">
                <a:solidFill>
                  <a:prstClr val="black"/>
                </a:solidFill>
                <a:cs typeface="Calibri"/>
              </a:rPr>
              <a:t>s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ity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 A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l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l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i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a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n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ce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s 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C</a:t>
            </a:r>
            <a:r>
              <a:rPr lang="en-US" sz="1050" b="1" spc="-20" dirty="0">
                <a:solidFill>
                  <a:prstClr val="black"/>
                </a:solidFill>
                <a:cs typeface="Calibri"/>
              </a:rPr>
              <a:t>u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ic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u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lu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m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M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a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ter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i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a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ls</a:t>
            </a:r>
            <a:r>
              <a:rPr lang="en-US" sz="1050" b="1" spc="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c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o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u</a:t>
            </a:r>
            <a:r>
              <a:rPr lang="en-US" sz="1050" b="1" spc="-20" dirty="0">
                <a:solidFill>
                  <a:prstClr val="black"/>
                </a:solidFill>
                <a:cs typeface="Calibri"/>
              </a:rPr>
              <a:t>n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ted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for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t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h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is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c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t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i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f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icate. </a:t>
            </a:r>
            <a:endParaRPr lang="en-US" sz="1050" b="1" spc="-5" dirty="0" smtClean="0">
              <a:solidFill>
                <a:prstClr val="black"/>
              </a:solidFill>
              <a:cs typeface="Calibri"/>
            </a:endParaRPr>
          </a:p>
          <a:p>
            <a:pPr marL="171450" marR="641985" lvl="0" indent="-171450">
              <a:lnSpc>
                <a:spcPts val="1100"/>
              </a:lnSpc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  <a:cs typeface="Calibri"/>
              </a:rPr>
              <a:t>T</a:t>
            </a:r>
            <a:r>
              <a:rPr lang="en-US" sz="1050" b="1" spc="-10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lang="en-US" sz="1050" b="1" spc="-5" dirty="0" smtClean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eceiv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e 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th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ce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t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i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f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icate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,</a:t>
            </a:r>
            <a:r>
              <a:rPr lang="en-US" sz="1050" b="1" spc="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5" dirty="0" smtClean="0">
                <a:solidFill>
                  <a:prstClr val="black"/>
                </a:solidFill>
                <a:cs typeface="Calibri"/>
              </a:rPr>
              <a:t>you 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must</a:t>
            </a:r>
            <a:r>
              <a:rPr lang="en-US" sz="1050" b="1" spc="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eceiv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e Gr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a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d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C f</a:t>
            </a:r>
            <a:r>
              <a:rPr lang="en-US" sz="1050" b="1" spc="-20" dirty="0">
                <a:solidFill>
                  <a:prstClr val="black"/>
                </a:solidFill>
                <a:cs typeface="Calibri"/>
              </a:rPr>
              <a:t>o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spc="-30" dirty="0">
                <a:solidFill>
                  <a:prstClr val="black"/>
                </a:solidFill>
                <a:cs typeface="Calibri"/>
              </a:rPr>
              <a:t>a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c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h</a:t>
            </a:r>
            <a:r>
              <a:rPr lang="en-US" sz="1050" b="1" spc="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of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t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h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t</a:t>
            </a:r>
            <a:r>
              <a:rPr lang="en-US" sz="1050" b="1" spc="-15" dirty="0">
                <a:solidFill>
                  <a:prstClr val="black"/>
                </a:solidFill>
                <a:cs typeface="Calibri"/>
              </a:rPr>
              <a:t>h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 c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o</a:t>
            </a:r>
            <a:r>
              <a:rPr lang="en-US" sz="1050" b="1" spc="-20" dirty="0">
                <a:solidFill>
                  <a:prstClr val="black"/>
                </a:solidFill>
                <a:cs typeface="Calibri"/>
              </a:rPr>
              <a:t>u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rses in the above course </a:t>
            </a:r>
            <a:r>
              <a:rPr lang="en-US" sz="1050" b="1" dirty="0" smtClean="0">
                <a:solidFill>
                  <a:prstClr val="black"/>
                </a:solidFill>
                <a:cs typeface="Calibri"/>
              </a:rPr>
              <a:t>list, submit this form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and </a:t>
            </a:r>
            <a:r>
              <a:rPr lang="en-US" sz="1050" b="1" dirty="0" smtClean="0">
                <a:solidFill>
                  <a:prstClr val="black"/>
                </a:solidFill>
                <a:cs typeface="Calibri"/>
              </a:rPr>
              <a:t>the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transcript corresponding to the three courses. </a:t>
            </a:r>
            <a:endParaRPr lang="en-US" sz="1050" b="1" dirty="0" smtClean="0">
              <a:solidFill>
                <a:prstClr val="black"/>
              </a:solidFill>
              <a:cs typeface="Calibri"/>
            </a:endParaRPr>
          </a:p>
          <a:p>
            <a:pPr marR="641985" lvl="0">
              <a:lnSpc>
                <a:spcPts val="1100"/>
              </a:lnSpc>
            </a:pPr>
            <a:endParaRPr lang="en-US" sz="1050" b="1" dirty="0">
              <a:solidFill>
                <a:prstClr val="black"/>
              </a:solidFill>
              <a:cs typeface="Calibri"/>
            </a:endParaRPr>
          </a:p>
          <a:p>
            <a:pPr marR="641985" lvl="0">
              <a:lnSpc>
                <a:spcPts val="1100"/>
              </a:lnSpc>
            </a:pPr>
            <a:r>
              <a:rPr lang="en-US" sz="1050" b="1" dirty="0">
                <a:solidFill>
                  <a:prstClr val="black"/>
                </a:solidFill>
                <a:cs typeface="Calibri"/>
              </a:rPr>
              <a:t>Ap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p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roved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by   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u="heavy" dirty="0">
                <a:solidFill>
                  <a:prstClr val="black"/>
                </a:solidFill>
                <a:cs typeface="Calibri"/>
              </a:rPr>
              <a:t> 	_____________________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			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D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a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t</a:t>
            </a:r>
            <a:r>
              <a:rPr lang="en-US" sz="1050" b="1" spc="-5" dirty="0">
                <a:solidFill>
                  <a:prstClr val="black"/>
                </a:solidFill>
                <a:cs typeface="Calibri"/>
              </a:rPr>
              <a:t>e   </a:t>
            </a:r>
            <a:r>
              <a:rPr lang="en-US" sz="1050" b="1" u="heavy" dirty="0" smtClean="0">
                <a:solidFill>
                  <a:prstClr val="black"/>
                </a:solidFill>
                <a:cs typeface="Calibri"/>
              </a:rPr>
              <a:t>______________________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			</a:t>
            </a:r>
            <a:r>
              <a:rPr lang="en-US" sz="1050" b="1" spc="-5" dirty="0" smtClean="0">
                <a:solidFill>
                  <a:prstClr val="black"/>
                </a:solidFill>
                <a:cs typeface="Calibri"/>
              </a:rPr>
              <a:t>Certi</a:t>
            </a:r>
            <a:r>
              <a:rPr lang="en-US" sz="1050" b="1" dirty="0" smtClean="0">
                <a:solidFill>
                  <a:prstClr val="black"/>
                </a:solidFill>
                <a:cs typeface="Calibri"/>
              </a:rPr>
              <a:t>f</a:t>
            </a:r>
            <a:r>
              <a:rPr lang="en-US" sz="1050" b="1" spc="-10" dirty="0" smtClean="0">
                <a:solidFill>
                  <a:prstClr val="black"/>
                </a:solidFill>
                <a:cs typeface="Calibri"/>
              </a:rPr>
              <a:t>i</a:t>
            </a:r>
            <a:r>
              <a:rPr lang="en-US" sz="1050" b="1" spc="-5" dirty="0" smtClean="0">
                <a:solidFill>
                  <a:prstClr val="black"/>
                </a:solidFill>
                <a:cs typeface="Calibri"/>
              </a:rPr>
              <a:t>cat</a:t>
            </a:r>
            <a:r>
              <a:rPr lang="en-US" sz="1050" b="1" dirty="0" smtClean="0">
                <a:solidFill>
                  <a:prstClr val="black"/>
                </a:solidFill>
                <a:cs typeface="Calibri"/>
              </a:rPr>
              <a:t>e</a:t>
            </a:r>
            <a:r>
              <a:rPr lang="en-US" sz="1050" b="1" spc="-5" dirty="0" smtClean="0">
                <a:solidFill>
                  <a:prstClr val="black"/>
                </a:solidFill>
                <a:cs typeface="Calibri"/>
              </a:rPr>
              <a:t> </a:t>
            </a:r>
            <a:r>
              <a:rPr lang="en-US" sz="1050" b="1" dirty="0">
                <a:solidFill>
                  <a:prstClr val="black"/>
                </a:solidFill>
                <a:cs typeface="Calibri"/>
              </a:rPr>
              <a:t>No.</a:t>
            </a:r>
            <a:r>
              <a:rPr lang="en-US" sz="1050" b="1" spc="-10" dirty="0">
                <a:solidFill>
                  <a:prstClr val="black"/>
                </a:solidFill>
                <a:cs typeface="Calibri"/>
              </a:rPr>
              <a:t>     </a:t>
            </a:r>
            <a:r>
              <a:rPr lang="en-US" sz="1050" b="1" u="heavy" dirty="0">
                <a:solidFill>
                  <a:prstClr val="black"/>
                </a:solidFill>
                <a:cs typeface="Calibri"/>
              </a:rPr>
              <a:t> __</a:t>
            </a:r>
            <a:endParaRPr lang="en-US" sz="1050" dirty="0">
              <a:solidFill>
                <a:prstClr val="black"/>
              </a:solidFill>
              <a:cs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733328"/>
              </p:ext>
            </p:extLst>
          </p:nvPr>
        </p:nvGraphicFramePr>
        <p:xfrm>
          <a:off x="502619" y="906010"/>
          <a:ext cx="10638349" cy="4798967"/>
        </p:xfrm>
        <a:graphic>
          <a:graphicData uri="http://schemas.openxmlformats.org/drawingml/2006/table">
            <a:tbl>
              <a:tblPr/>
              <a:tblGrid>
                <a:gridCol w="695560">
                  <a:extLst>
                    <a:ext uri="{9D8B030D-6E8A-4147-A177-3AD203B41FA5}">
                      <a16:colId xmlns:a16="http://schemas.microsoft.com/office/drawing/2014/main" val="3563111768"/>
                    </a:ext>
                  </a:extLst>
                </a:gridCol>
                <a:gridCol w="4939862">
                  <a:extLst>
                    <a:ext uri="{9D8B030D-6E8A-4147-A177-3AD203B41FA5}">
                      <a16:colId xmlns:a16="http://schemas.microsoft.com/office/drawing/2014/main" val="709394336"/>
                    </a:ext>
                  </a:extLst>
                </a:gridCol>
                <a:gridCol w="2543504">
                  <a:extLst>
                    <a:ext uri="{9D8B030D-6E8A-4147-A177-3AD203B41FA5}">
                      <a16:colId xmlns:a16="http://schemas.microsoft.com/office/drawing/2014/main" val="2321265146"/>
                    </a:ext>
                  </a:extLst>
                </a:gridCol>
                <a:gridCol w="1082565">
                  <a:extLst>
                    <a:ext uri="{9D8B030D-6E8A-4147-A177-3AD203B41FA5}">
                      <a16:colId xmlns:a16="http://schemas.microsoft.com/office/drawing/2014/main" val="1798035853"/>
                    </a:ext>
                  </a:extLst>
                </a:gridCol>
                <a:gridCol w="804245">
                  <a:extLst>
                    <a:ext uri="{9D8B030D-6E8A-4147-A177-3AD203B41FA5}">
                      <a16:colId xmlns:a16="http://schemas.microsoft.com/office/drawing/2014/main" val="1844448240"/>
                    </a:ext>
                  </a:extLst>
                </a:gridCol>
                <a:gridCol w="572613">
                  <a:extLst>
                    <a:ext uri="{9D8B030D-6E8A-4147-A177-3AD203B41FA5}">
                      <a16:colId xmlns:a16="http://schemas.microsoft.com/office/drawing/2014/main" val="3035244334"/>
                    </a:ext>
                  </a:extLst>
                </a:gridCol>
              </a:tblGrid>
              <a:tr h="1690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Semester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Course Name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Instructor Name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Semester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Year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08471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3010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 Information Systems (Aryal, Otto, Thomas, Wang, Weissman)*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07628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3050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Database Design and Development (Wang)*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5179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3060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Design and Analysis (Wang)*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47923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4100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Hardware and Software Architecture (Thomas)*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929319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4510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Fundamentals of ERP (Aryal, Mikaelian, Seetao, Sultan, Wang)*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02781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4520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Contemporary ERP Technology (Wang)*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78193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4590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Advanced Systems Development (Seetao, Wang)*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7153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4870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Decision Support Systems (James, Thomas, Wang)*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43906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79343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5040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Systems (Aryal, Otto, Thomas, Wang)*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33230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5270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Intelligence (James, Thomas)*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10323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5300 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Enterprise Process Integration (Aryal, Wang)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372087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5310 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Advance Topics in Enterprise Systems (Aryal, Wang)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15829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5320 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ERP Data Integration and Analytics (Wang)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65951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5430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Databases and Data Warehouses (Wang)*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29816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68090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 5023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Chain and Operation Management (Li, C.)*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74194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 5025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Marketing Management in Global Environment (Stretch)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95596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 5027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Information Systems (Wang, Otto)*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7780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92847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MKT 4600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 Buying and Merchandising (Stretch)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74882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MKT 4449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Marketing Strategy (Stretch)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83471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MKT 5600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 and Merchandising (Stretch)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33626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077837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MGMT 4504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 ( Li, B.)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81639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MGMT 4505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Management (Li, C))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5539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MGMT 5502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Management for Biotechnology Professionals (Li, C)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53443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713279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ACCT 424A 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Accounting Information Systems (Porter)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110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0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321</Words>
  <Application>Microsoft Office PowerPoint</Application>
  <PresentationFormat>Widescreen</PresentationFormat>
  <Paragraphs>185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SAP UA AWARD CERTIFICATE REQUEST FORM, CSULA  Department                           Student Name                                                                                              CIN   ___________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Wang, Ming (CIS)</dc:creator>
  <cp:lastModifiedBy>Wang, Ming (CIS)</cp:lastModifiedBy>
  <cp:revision>25</cp:revision>
  <cp:lastPrinted>2018-11-29T21:11:41Z</cp:lastPrinted>
  <dcterms:created xsi:type="dcterms:W3CDTF">2018-06-27T20:00:47Z</dcterms:created>
  <dcterms:modified xsi:type="dcterms:W3CDTF">2019-10-18T06:09:52Z</dcterms:modified>
</cp:coreProperties>
</file>