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Helvetica Neue" panose="020B0604020202020204" charset="0"/>
      <p:regular r:id="rId38"/>
      <p:bold r:id="rId39"/>
      <p:italic r:id="rId40"/>
      <p:boldItalic r:id="rId41"/>
    </p:embeddedFont>
    <p:embeddedFont>
      <p:font typeface="Merriweather" panose="020B0604020202020204" charset="0"/>
      <p:regular r:id="rId42"/>
      <p:bold r:id="rId43"/>
      <p:italic r:id="rId44"/>
      <p:boldItalic r:id="rId45"/>
    </p:embeddedFont>
    <p:embeddedFont>
      <p:font typeface="Roboto" panose="020B060402020202020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iOfICa5ML5+QHI1FurJ/qgGomr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B85FB9-8BAC-481E-A20F-534CBF296230}">
  <a:tblStyle styleId="{39B85FB9-8BAC-481E-A20F-534CBF29623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03" d="100"/>
          <a:sy n="203" d="100"/>
        </p:scale>
        <p:origin x="594" y="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sig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d042ac79d5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d042ac79d5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d4483add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d4483add4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d042ac79d5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d042ac79d5_2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Quick summary of marlin and what’s its use with our project</a:t>
            </a:r>
            <a:endParaRPr/>
          </a:p>
        </p:txBody>
      </p:sp>
      <p:sp>
        <p:nvSpPr>
          <p:cNvPr id="443" name="Google Shape;44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Overview of the needed electrical components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8" name="Google Shape;19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The wiring of the project along with an electrical schematic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700">
                <a:solidFill>
                  <a:schemeClr val="dk1"/>
                </a:solidFill>
              </a:rPr>
              <a:t>Go over the motors &amp; drivers which are most essential for our project  </a:t>
            </a: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d042ac79d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d042ac79d5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Slicing tools as well as simulation tools </a:t>
            </a:r>
            <a:endParaRPr/>
          </a:p>
        </p:txBody>
      </p:sp>
      <p:sp>
        <p:nvSpPr>
          <p:cNvPr id="510" name="Google Shape;51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d28846c18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d28846c18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sig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ctrTitle"/>
          </p:nvPr>
        </p:nvSpPr>
        <p:spPr>
          <a:xfrm>
            <a:off x="1136196" y="2318983"/>
            <a:ext cx="56547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6"/>
          <p:cNvSpPr txBox="1">
            <a:spLocks noGrp="1"/>
          </p:cNvSpPr>
          <p:nvPr>
            <p:ph type="subTitle" idx="1"/>
          </p:nvPr>
        </p:nvSpPr>
        <p:spPr>
          <a:xfrm>
            <a:off x="1136196" y="2894946"/>
            <a:ext cx="56547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6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" name="Google Shape;15;p36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126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6"/>
          <p:cNvPicPr preferRelativeResize="0"/>
          <p:nvPr/>
        </p:nvPicPr>
        <p:blipFill rotWithShape="1">
          <a:blip r:embed="rId3">
            <a:alphaModFix/>
          </a:blip>
          <a:srcRect b="6847"/>
          <a:stretch/>
        </p:blipFill>
        <p:spPr>
          <a:xfrm>
            <a:off x="299505" y="184150"/>
            <a:ext cx="1819687" cy="193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6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677" y="934105"/>
            <a:ext cx="6928452" cy="538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6"/>
          <p:cNvPicPr preferRelativeResize="0"/>
          <p:nvPr/>
        </p:nvPicPr>
        <p:blipFill rotWithShape="1">
          <a:blip r:embed="rId5">
            <a:alphaModFix amt="12000"/>
          </a:blip>
          <a:srcRect l="4751" t="1941" r="-4750" b="51083"/>
          <a:stretch/>
        </p:blipFill>
        <p:spPr>
          <a:xfrm>
            <a:off x="6864097" y="1829521"/>
            <a:ext cx="1924301" cy="331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5" descr="A group of palm trees on the side of a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-186"/>
          <a:stretch/>
        </p:blipFill>
        <p:spPr>
          <a:xfrm>
            <a:off x="-26056" y="-9562"/>
            <a:ext cx="543222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45"/>
          <p:cNvGrpSpPr/>
          <p:nvPr/>
        </p:nvGrpSpPr>
        <p:grpSpPr>
          <a:xfrm rot="10800000">
            <a:off x="2071504" y="-10872"/>
            <a:ext cx="6399674" cy="5143489"/>
            <a:chOff x="0" y="-1"/>
            <a:chExt cx="6377354" cy="5150700"/>
          </a:xfrm>
        </p:grpSpPr>
        <p:sp>
          <p:nvSpPr>
            <p:cNvPr id="89" name="Google Shape;89;p45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5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1" name="Google Shape;91;p45"/>
          <p:cNvGrpSpPr/>
          <p:nvPr/>
        </p:nvGrpSpPr>
        <p:grpSpPr>
          <a:xfrm rot="10800000">
            <a:off x="2589184" y="-16805"/>
            <a:ext cx="6548804" cy="5169243"/>
            <a:chOff x="-34290" y="-1"/>
            <a:chExt cx="6548804" cy="5150700"/>
          </a:xfrm>
        </p:grpSpPr>
        <p:sp>
          <p:nvSpPr>
            <p:cNvPr id="92" name="Google Shape;92;p45"/>
            <p:cNvSpPr/>
            <p:nvPr/>
          </p:nvSpPr>
          <p:spPr>
            <a:xfrm>
              <a:off x="-34290" y="1"/>
              <a:ext cx="32313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5"/>
            <p:cNvSpPr/>
            <p:nvPr/>
          </p:nvSpPr>
          <p:spPr>
            <a:xfrm rot="5400000">
              <a:off x="228046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" name="Google Shape;94;p45"/>
          <p:cNvSpPr/>
          <p:nvPr/>
        </p:nvSpPr>
        <p:spPr>
          <a:xfrm rot="-8817617">
            <a:off x="4207746" y="-422356"/>
            <a:ext cx="153849" cy="4528153"/>
          </a:xfrm>
          <a:custGeom>
            <a:avLst/>
            <a:gdLst/>
            <a:ahLst/>
            <a:cxnLst/>
            <a:rect l="l" t="t" r="r" b="b"/>
            <a:pathLst>
              <a:path w="81241" h="4522221" extrusionOk="0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5"/>
          <p:cNvSpPr txBox="1">
            <a:spLocks noGrp="1"/>
          </p:cNvSpPr>
          <p:nvPr>
            <p:ph type="title"/>
          </p:nvPr>
        </p:nvSpPr>
        <p:spPr>
          <a:xfrm>
            <a:off x="4520564" y="2612014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5"/>
          <p:cNvSpPr txBox="1">
            <a:spLocks noGrp="1"/>
          </p:cNvSpPr>
          <p:nvPr>
            <p:ph type="body" idx="1"/>
          </p:nvPr>
        </p:nvSpPr>
        <p:spPr>
          <a:xfrm>
            <a:off x="4520564" y="3633570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5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46" descr="A large white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2193" t="294" r="2531" b="-293"/>
          <a:stretch/>
        </p:blipFill>
        <p:spPr>
          <a:xfrm>
            <a:off x="1793312" y="0"/>
            <a:ext cx="7350689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46"/>
          <p:cNvGrpSpPr/>
          <p:nvPr/>
        </p:nvGrpSpPr>
        <p:grpSpPr>
          <a:xfrm>
            <a:off x="439201" y="-2"/>
            <a:ext cx="6377354" cy="5154305"/>
            <a:chOff x="0" y="-1"/>
            <a:chExt cx="6377354" cy="5150700"/>
          </a:xfrm>
        </p:grpSpPr>
        <p:sp>
          <p:nvSpPr>
            <p:cNvPr id="101" name="Google Shape;101;p46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6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3" name="Google Shape;103;p46"/>
          <p:cNvGrpSpPr/>
          <p:nvPr/>
        </p:nvGrpSpPr>
        <p:grpSpPr>
          <a:xfrm>
            <a:off x="-80647" y="-3"/>
            <a:ext cx="6377354" cy="5155851"/>
            <a:chOff x="0" y="-1"/>
            <a:chExt cx="6377354" cy="5150700"/>
          </a:xfrm>
        </p:grpSpPr>
        <p:sp>
          <p:nvSpPr>
            <p:cNvPr id="104" name="Google Shape;104;p46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6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46"/>
          <p:cNvSpPr/>
          <p:nvPr/>
        </p:nvSpPr>
        <p:spPr>
          <a:xfrm rot="1956348">
            <a:off x="4573157" y="1037518"/>
            <a:ext cx="133590" cy="4517426"/>
          </a:xfrm>
          <a:custGeom>
            <a:avLst/>
            <a:gdLst/>
            <a:ahLst/>
            <a:cxnLst/>
            <a:rect l="l" t="t" r="r" b="b"/>
            <a:pathLst>
              <a:path w="74404" h="4514253" extrusionOk="0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46"/>
          <p:cNvSpPr txBox="1">
            <a:spLocks noGrp="1"/>
          </p:cNvSpPr>
          <p:nvPr>
            <p:ph type="title"/>
          </p:nvPr>
        </p:nvSpPr>
        <p:spPr>
          <a:xfrm>
            <a:off x="601358" y="470882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6"/>
          <p:cNvSpPr txBox="1">
            <a:spLocks noGrp="1"/>
          </p:cNvSpPr>
          <p:nvPr>
            <p:ph type="body" idx="1"/>
          </p:nvPr>
        </p:nvSpPr>
        <p:spPr>
          <a:xfrm>
            <a:off x="601358" y="1492438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Section Header">
  <p:cSld name="3_Section 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7" descr="A group of people posing for the camera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9562"/>
            <a:ext cx="5387331" cy="5161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47"/>
          <p:cNvGrpSpPr/>
          <p:nvPr/>
        </p:nvGrpSpPr>
        <p:grpSpPr>
          <a:xfrm rot="10800000">
            <a:off x="2071504" y="-10872"/>
            <a:ext cx="6399674" cy="5143489"/>
            <a:chOff x="0" y="-1"/>
            <a:chExt cx="6377354" cy="5150700"/>
          </a:xfrm>
        </p:grpSpPr>
        <p:sp>
          <p:nvSpPr>
            <p:cNvPr id="113" name="Google Shape;113;p47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7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7"/>
          <p:cNvGrpSpPr/>
          <p:nvPr/>
        </p:nvGrpSpPr>
        <p:grpSpPr>
          <a:xfrm rot="10800000">
            <a:off x="2589184" y="-16805"/>
            <a:ext cx="6548804" cy="5169243"/>
            <a:chOff x="-34290" y="-1"/>
            <a:chExt cx="6548804" cy="5150700"/>
          </a:xfrm>
        </p:grpSpPr>
        <p:sp>
          <p:nvSpPr>
            <p:cNvPr id="116" name="Google Shape;116;p47"/>
            <p:cNvSpPr/>
            <p:nvPr/>
          </p:nvSpPr>
          <p:spPr>
            <a:xfrm>
              <a:off x="-34290" y="1"/>
              <a:ext cx="32313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47"/>
            <p:cNvSpPr/>
            <p:nvPr/>
          </p:nvSpPr>
          <p:spPr>
            <a:xfrm rot="5400000">
              <a:off x="228046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" name="Google Shape;118;p47"/>
          <p:cNvSpPr/>
          <p:nvPr/>
        </p:nvSpPr>
        <p:spPr>
          <a:xfrm rot="-8817617">
            <a:off x="4207746" y="-422356"/>
            <a:ext cx="153849" cy="4528153"/>
          </a:xfrm>
          <a:custGeom>
            <a:avLst/>
            <a:gdLst/>
            <a:ahLst/>
            <a:cxnLst/>
            <a:rect l="l" t="t" r="r" b="b"/>
            <a:pathLst>
              <a:path w="81241" h="4522221" extrusionOk="0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7"/>
          <p:cNvSpPr txBox="1">
            <a:spLocks noGrp="1"/>
          </p:cNvSpPr>
          <p:nvPr>
            <p:ph type="title"/>
          </p:nvPr>
        </p:nvSpPr>
        <p:spPr>
          <a:xfrm>
            <a:off x="4520564" y="2612014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47"/>
          <p:cNvSpPr txBox="1">
            <a:spLocks noGrp="1"/>
          </p:cNvSpPr>
          <p:nvPr>
            <p:ph type="body" idx="1"/>
          </p:nvPr>
        </p:nvSpPr>
        <p:spPr>
          <a:xfrm>
            <a:off x="4520564" y="3633570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47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Section Header">
  <p:cSld name="4_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8" descr="A group of people walking down a stree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-162" b="-176"/>
          <a:stretch/>
        </p:blipFill>
        <p:spPr>
          <a:xfrm>
            <a:off x="3369972" y="-17293"/>
            <a:ext cx="5774029" cy="51607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4" name="Google Shape;124;p48"/>
          <p:cNvGrpSpPr/>
          <p:nvPr/>
        </p:nvGrpSpPr>
        <p:grpSpPr>
          <a:xfrm>
            <a:off x="439201" y="-2"/>
            <a:ext cx="6377354" cy="5154305"/>
            <a:chOff x="0" y="-1"/>
            <a:chExt cx="6377354" cy="5150700"/>
          </a:xfrm>
        </p:grpSpPr>
        <p:sp>
          <p:nvSpPr>
            <p:cNvPr id="125" name="Google Shape;125;p48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8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48"/>
          <p:cNvGrpSpPr/>
          <p:nvPr/>
        </p:nvGrpSpPr>
        <p:grpSpPr>
          <a:xfrm>
            <a:off x="-80647" y="-3"/>
            <a:ext cx="6377354" cy="5155851"/>
            <a:chOff x="0" y="-1"/>
            <a:chExt cx="6377354" cy="5150700"/>
          </a:xfrm>
        </p:grpSpPr>
        <p:sp>
          <p:nvSpPr>
            <p:cNvPr id="128" name="Google Shape;128;p48"/>
            <p:cNvSpPr/>
            <p:nvPr/>
          </p:nvSpPr>
          <p:spPr>
            <a:xfrm>
              <a:off x="0" y="0"/>
              <a:ext cx="30600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8"/>
            <p:cNvSpPr/>
            <p:nvPr/>
          </p:nvSpPr>
          <p:spPr>
            <a:xfrm rot="5400000">
              <a:off x="2143304" y="916649"/>
              <a:ext cx="5150700" cy="3317400"/>
            </a:xfrm>
            <a:prstGeom prst="triangle">
              <a:avLst>
                <a:gd name="adj" fmla="val 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48"/>
          <p:cNvSpPr/>
          <p:nvPr/>
        </p:nvSpPr>
        <p:spPr>
          <a:xfrm rot="1956348">
            <a:off x="4573157" y="1037518"/>
            <a:ext cx="133590" cy="4517426"/>
          </a:xfrm>
          <a:custGeom>
            <a:avLst/>
            <a:gdLst/>
            <a:ahLst/>
            <a:cxnLst/>
            <a:rect l="l" t="t" r="r" b="b"/>
            <a:pathLst>
              <a:path w="74404" h="4514253" extrusionOk="0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8"/>
          <p:cNvSpPr txBox="1">
            <a:spLocks noGrp="1"/>
          </p:cNvSpPr>
          <p:nvPr>
            <p:ph type="title"/>
          </p:nvPr>
        </p:nvSpPr>
        <p:spPr>
          <a:xfrm>
            <a:off x="601358" y="470882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8"/>
          <p:cNvSpPr txBox="1">
            <a:spLocks noGrp="1"/>
          </p:cNvSpPr>
          <p:nvPr>
            <p:ph type="body" idx="1"/>
          </p:nvPr>
        </p:nvSpPr>
        <p:spPr>
          <a:xfrm>
            <a:off x="601358" y="1492438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8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Section Header">
  <p:cSld name="6_Section Head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49" descr="A group of people walking down a street next to a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07450" y="1"/>
            <a:ext cx="4536550" cy="512535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49"/>
          <p:cNvSpPr txBox="1">
            <a:spLocks noGrp="1"/>
          </p:cNvSpPr>
          <p:nvPr>
            <p:ph type="title"/>
          </p:nvPr>
        </p:nvSpPr>
        <p:spPr>
          <a:xfrm>
            <a:off x="512001" y="644503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49"/>
          <p:cNvSpPr txBox="1">
            <a:spLocks noGrp="1"/>
          </p:cNvSpPr>
          <p:nvPr>
            <p:ph type="body" idx="1"/>
          </p:nvPr>
        </p:nvSpPr>
        <p:spPr>
          <a:xfrm>
            <a:off x="512001" y="1666059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49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49"/>
          <p:cNvSpPr/>
          <p:nvPr/>
        </p:nvSpPr>
        <p:spPr>
          <a:xfrm flipH="1">
            <a:off x="4607465" y="729324"/>
            <a:ext cx="147416" cy="4414176"/>
          </a:xfrm>
          <a:custGeom>
            <a:avLst/>
            <a:gdLst/>
            <a:ahLst/>
            <a:cxnLst/>
            <a:rect l="l" t="t" r="r" b="b"/>
            <a:pathLst>
              <a:path w="79792" h="4414176" extrusionOk="0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Header &amp; Subtitle">
  <p:cSld name="1_Header &amp; Subtitle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0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50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3" name="Google Shape;143;p50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1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50"/>
          <p:cNvSpPr txBox="1">
            <a:spLocks noGrp="1"/>
          </p:cNvSpPr>
          <p:nvPr>
            <p:ph type="body" idx="1"/>
          </p:nvPr>
        </p:nvSpPr>
        <p:spPr>
          <a:xfrm>
            <a:off x="536408" y="1146189"/>
            <a:ext cx="8140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145" name="Google Shape;145;p50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id="146" name="Google Shape;146;p50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" name="Google Shape;147;p50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51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2719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0" name="Google Shape;150;p51"/>
          <p:cNvGrpSpPr/>
          <p:nvPr/>
        </p:nvGrpSpPr>
        <p:grpSpPr>
          <a:xfrm>
            <a:off x="198022" y="147082"/>
            <a:ext cx="8503914" cy="543191"/>
            <a:chOff x="198023" y="147081"/>
            <a:chExt cx="8700546" cy="543191"/>
          </a:xfrm>
        </p:grpSpPr>
        <p:pic>
          <p:nvPicPr>
            <p:cNvPr id="151" name="Google Shape;151;p51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p51"/>
            <p:cNvSpPr/>
            <p:nvPr/>
          </p:nvSpPr>
          <p:spPr>
            <a:xfrm>
              <a:off x="690269" y="147081"/>
              <a:ext cx="8208300" cy="63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3" name="Google Shape;153;p51"/>
          <p:cNvSpPr txBox="1">
            <a:spLocks noGrp="1"/>
          </p:cNvSpPr>
          <p:nvPr>
            <p:ph type="title"/>
          </p:nvPr>
        </p:nvSpPr>
        <p:spPr>
          <a:xfrm>
            <a:off x="536408" y="229323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1"/>
          <p:cNvSpPr txBox="1">
            <a:spLocks noGrp="1"/>
          </p:cNvSpPr>
          <p:nvPr>
            <p:ph type="body" idx="1"/>
          </p:nvPr>
        </p:nvSpPr>
        <p:spPr>
          <a:xfrm>
            <a:off x="536408" y="1169435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o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lumn Content">
  <p:cSld name="Two Collumn Cont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2"/>
          <p:cNvSpPr txBox="1">
            <a:spLocks noGrp="1"/>
          </p:cNvSpPr>
          <p:nvPr>
            <p:ph type="body" idx="1"/>
          </p:nvPr>
        </p:nvSpPr>
        <p:spPr>
          <a:xfrm>
            <a:off x="536408" y="1200151"/>
            <a:ext cx="3959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»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158" name="Google Shape;158;p52"/>
          <p:cNvSpPr txBox="1">
            <a:spLocks noGrp="1"/>
          </p:cNvSpPr>
          <p:nvPr>
            <p:ph type="body" idx="2"/>
          </p:nvPr>
        </p:nvSpPr>
        <p:spPr>
          <a:xfrm>
            <a:off x="4727408" y="1200151"/>
            <a:ext cx="39594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o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–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»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159" name="Google Shape;159;p52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1" name="Google Shape;161;p52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1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52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id="163" name="Google Shape;163;p52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2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body" idx="1"/>
          </p:nvPr>
        </p:nvSpPr>
        <p:spPr>
          <a:xfrm>
            <a:off x="536408" y="1151335"/>
            <a:ext cx="3960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None/>
              <a:defRPr sz="1800" b="1">
                <a:solidFill>
                  <a:srgbClr val="FCC90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body" idx="2"/>
          </p:nvPr>
        </p:nvSpPr>
        <p:spPr>
          <a:xfrm>
            <a:off x="536408" y="1631156"/>
            <a:ext cx="3960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o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body" idx="3"/>
          </p:nvPr>
        </p:nvSpPr>
        <p:spPr>
          <a:xfrm>
            <a:off x="4724265" y="1151335"/>
            <a:ext cx="39624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CC90A"/>
              </a:buClr>
              <a:buSzPts val="1800"/>
              <a:buNone/>
              <a:defRPr sz="1800" b="1">
                <a:solidFill>
                  <a:srgbClr val="FCC90A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body" idx="4"/>
          </p:nvPr>
        </p:nvSpPr>
        <p:spPr>
          <a:xfrm>
            <a:off x="4724265" y="1631156"/>
            <a:ext cx="39624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o"/>
              <a:defRPr sz="1400"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Char char="–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Char char="»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70" name="Google Shape;170;p53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53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53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1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3" name="Google Shape;173;p53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id="174" name="Google Shape;174;p53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53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4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7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7"/>
          <p:cNvSpPr txBox="1">
            <a:spLocks noGrp="1"/>
          </p:cNvSpPr>
          <p:nvPr>
            <p:ph type="body" idx="1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o"/>
              <a:defRPr/>
            </a:lvl3pPr>
            <a:lvl4pPr marL="1828800" lvl="3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Char char="»"/>
              <a:defRPr/>
            </a:lvl5pPr>
            <a:lvl6pPr marL="2743200" lvl="5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" name="Google Shape;22;p37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1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3;p37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id="24" name="Google Shape;24;p37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Google Shape;25;p37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>
              <a:buNone/>
              <a:def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5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5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5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2250000" cy="22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55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700"/>
              <a:buNone/>
              <a:defRPr/>
            </a:lvl1pPr>
            <a:lvl2pPr marL="914400" lvl="1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175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o"/>
              <a:defRPr/>
            </a:lvl3pPr>
            <a:lvl4pPr marL="1828800" lvl="3" indent="-3048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200"/>
              <a:buChar char="–"/>
              <a:defRPr/>
            </a:lvl4pPr>
            <a:lvl5pPr marL="2286000" lvl="4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marL="274320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6pPr>
            <a:lvl7pPr marL="320040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7pPr>
            <a:lvl8pPr marL="365760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8pPr>
            <a:lvl9pPr marL="411480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Only">
  <p:cSld name="Header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8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" name="Google Shape;29;p38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38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b="-4198"/>
          <a:stretch/>
        </p:blipFill>
        <p:spPr>
          <a:xfrm>
            <a:off x="1" y="1"/>
            <a:ext cx="876601" cy="7962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38"/>
          <p:cNvGrpSpPr/>
          <p:nvPr/>
        </p:nvGrpSpPr>
        <p:grpSpPr>
          <a:xfrm>
            <a:off x="182310" y="104249"/>
            <a:ext cx="570042" cy="4473636"/>
            <a:chOff x="182310" y="104249"/>
            <a:chExt cx="570042" cy="4473636"/>
          </a:xfrm>
        </p:grpSpPr>
        <p:pic>
          <p:nvPicPr>
            <p:cNvPr id="32" name="Google Shape;32;p38" descr="A close up of a logo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Google Shape;33;p38"/>
            <p:cNvSpPr/>
            <p:nvPr/>
          </p:nvSpPr>
          <p:spPr>
            <a:xfrm rot="5400000">
              <a:off x="-1801890" y="2538785"/>
              <a:ext cx="4023300" cy="54900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9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39" descr="A large white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76604" y="556528"/>
            <a:ext cx="4167397" cy="4586971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000000">
                <a:alpha val="42352"/>
              </a:srgbClr>
            </a:outerShdw>
          </a:effectLst>
        </p:spPr>
      </p:pic>
      <p:sp>
        <p:nvSpPr>
          <p:cNvPr id="37" name="Google Shape;37;p39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39"/>
          <p:cNvSpPr txBox="1">
            <a:spLocks noGrp="1"/>
          </p:cNvSpPr>
          <p:nvPr>
            <p:ph type="subTitle" idx="1"/>
          </p:nvPr>
        </p:nvSpPr>
        <p:spPr>
          <a:xfrm>
            <a:off x="318902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9" name="Google Shape;39;p39"/>
          <p:cNvPicPr preferRelativeResize="0"/>
          <p:nvPr/>
        </p:nvPicPr>
        <p:blipFill rotWithShape="1">
          <a:blip r:embed="rId3">
            <a:alphaModFix/>
          </a:blip>
          <a:srcRect b="6847"/>
          <a:stretch/>
        </p:blipFill>
        <p:spPr>
          <a:xfrm>
            <a:off x="7713518" y="2763"/>
            <a:ext cx="1407332" cy="14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9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9853"/>
          <a:stretch/>
        </p:blipFill>
        <p:spPr>
          <a:xfrm>
            <a:off x="4840586" y="2791963"/>
            <a:ext cx="818534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9" descr="A picture containing baseba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6209" y="1407074"/>
            <a:ext cx="1332108" cy="87780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9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0"/>
          <p:cNvSpPr/>
          <p:nvPr/>
        </p:nvSpPr>
        <p:spPr>
          <a:xfrm>
            <a:off x="5332354" y="9004"/>
            <a:ext cx="3788400" cy="51345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Google Shape;45;p40" descr="A large white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6118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000000">
                <a:alpha val="42352"/>
              </a:srgbClr>
            </a:outerShdw>
          </a:effectLst>
        </p:spPr>
      </p:pic>
      <p:sp>
        <p:nvSpPr>
          <p:cNvPr id="46" name="Google Shape;46;p40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40"/>
          <p:cNvSpPr txBox="1">
            <a:spLocks noGrp="1"/>
          </p:cNvSpPr>
          <p:nvPr>
            <p:ph type="subTitle" idx="1"/>
          </p:nvPr>
        </p:nvSpPr>
        <p:spPr>
          <a:xfrm>
            <a:off x="318902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8" name="Google Shape;48;p40"/>
          <p:cNvPicPr preferRelativeResize="0"/>
          <p:nvPr/>
        </p:nvPicPr>
        <p:blipFill rotWithShape="1">
          <a:blip r:embed="rId3">
            <a:alphaModFix/>
          </a:blip>
          <a:srcRect b="6847"/>
          <a:stretch/>
        </p:blipFill>
        <p:spPr>
          <a:xfrm>
            <a:off x="7713518" y="2763"/>
            <a:ext cx="1407332" cy="1498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40" descr="A close 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9853"/>
          <a:stretch/>
        </p:blipFill>
        <p:spPr>
          <a:xfrm>
            <a:off x="5489179" y="2791963"/>
            <a:ext cx="818534" cy="2200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40" descr="A picture containing baseball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54802" y="1407074"/>
            <a:ext cx="1332108" cy="87780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40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1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1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41"/>
          <p:cNvSpPr txBox="1">
            <a:spLocks noGrp="1"/>
          </p:cNvSpPr>
          <p:nvPr>
            <p:ph type="subTitle" idx="1"/>
          </p:nvPr>
        </p:nvSpPr>
        <p:spPr>
          <a:xfrm>
            <a:off x="318902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41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57" name="Google Shape;57;p41" descr="A tree lined stree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83760" y="702217"/>
            <a:ext cx="3865879" cy="445028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1"/>
          <p:cNvSpPr/>
          <p:nvPr/>
        </p:nvSpPr>
        <p:spPr>
          <a:xfrm flipH="1">
            <a:off x="4683088" y="720320"/>
            <a:ext cx="199480" cy="4414176"/>
          </a:xfrm>
          <a:custGeom>
            <a:avLst/>
            <a:gdLst/>
            <a:ahLst/>
            <a:cxnLst/>
            <a:rect l="l" t="t" r="r" b="b"/>
            <a:pathLst>
              <a:path w="79792" h="4414176" extrusionOk="0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41"/>
          <p:cNvPicPr preferRelativeResize="0"/>
          <p:nvPr/>
        </p:nvPicPr>
        <p:blipFill rotWithShape="1">
          <a:blip r:embed="rId3">
            <a:alphaModFix/>
          </a:blip>
          <a:srcRect b="6847"/>
          <a:stretch/>
        </p:blipFill>
        <p:spPr>
          <a:xfrm>
            <a:off x="7736668" y="9005"/>
            <a:ext cx="1407332" cy="149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42" descr="A tree lined stree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37" y="0"/>
            <a:ext cx="453603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42"/>
          <p:cNvSpPr txBox="1">
            <a:spLocks noGrp="1"/>
          </p:cNvSpPr>
          <p:nvPr>
            <p:ph type="title"/>
          </p:nvPr>
        </p:nvSpPr>
        <p:spPr>
          <a:xfrm>
            <a:off x="4791393" y="644503"/>
            <a:ext cx="35925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2"/>
          <p:cNvSpPr txBox="1">
            <a:spLocks noGrp="1"/>
          </p:cNvSpPr>
          <p:nvPr>
            <p:ph type="body" idx="1"/>
          </p:nvPr>
        </p:nvSpPr>
        <p:spPr>
          <a:xfrm>
            <a:off x="4791393" y="1666059"/>
            <a:ext cx="3592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500"/>
              <a:buNone/>
              <a:defRPr sz="1500">
                <a:solidFill>
                  <a:srgbClr val="4A4F55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42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42"/>
          <p:cNvSpPr/>
          <p:nvPr/>
        </p:nvSpPr>
        <p:spPr>
          <a:xfrm>
            <a:off x="4427668" y="729324"/>
            <a:ext cx="143227" cy="4414176"/>
          </a:xfrm>
          <a:custGeom>
            <a:avLst/>
            <a:gdLst/>
            <a:ahLst/>
            <a:cxnLst/>
            <a:rect l="l" t="t" r="r" b="b"/>
            <a:pathLst>
              <a:path w="79792" h="4414176" extrusionOk="0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3"/>
          <p:cNvSpPr/>
          <p:nvPr/>
        </p:nvSpPr>
        <p:spPr>
          <a:xfrm>
            <a:off x="4683760" y="9004"/>
            <a:ext cx="4460100" cy="51345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43" descr="A group of palm trees on the side of a build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t="-186"/>
          <a:stretch/>
        </p:blipFill>
        <p:spPr>
          <a:xfrm>
            <a:off x="4677507" y="914401"/>
            <a:ext cx="4466493" cy="42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43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43"/>
          <p:cNvSpPr txBox="1">
            <a:spLocks noGrp="1"/>
          </p:cNvSpPr>
          <p:nvPr>
            <p:ph type="subTitle" idx="1"/>
          </p:nvPr>
        </p:nvSpPr>
        <p:spPr>
          <a:xfrm>
            <a:off x="318902" y="1224321"/>
            <a:ext cx="4009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A4F55"/>
              </a:buClr>
              <a:buSzPts val="1700"/>
              <a:buNone/>
              <a:defRPr>
                <a:solidFill>
                  <a:srgbClr val="4A4F55"/>
                </a:solidFill>
              </a:defRPr>
            </a:lvl1pPr>
            <a:lvl2pPr lvl="1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71" name="Google Shape;71;p43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9853"/>
          <a:stretch/>
        </p:blipFill>
        <p:spPr>
          <a:xfrm rot="-8851503">
            <a:off x="5255192" y="465522"/>
            <a:ext cx="930293" cy="24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3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3"/>
          <p:cNvSpPr/>
          <p:nvPr/>
        </p:nvSpPr>
        <p:spPr>
          <a:xfrm>
            <a:off x="4677505" y="0"/>
            <a:ext cx="4466400" cy="914400"/>
          </a:xfrm>
          <a:prstGeom prst="rect">
            <a:avLst/>
          </a:prstGeom>
          <a:solidFill>
            <a:srgbClr val="27232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" name="Google Shape;74;p43"/>
          <p:cNvPicPr preferRelativeResize="0"/>
          <p:nvPr/>
        </p:nvPicPr>
        <p:blipFill rotWithShape="1">
          <a:blip r:embed="rId4">
            <a:alphaModFix/>
          </a:blip>
          <a:srcRect b="6847"/>
          <a:stretch/>
        </p:blipFill>
        <p:spPr>
          <a:xfrm>
            <a:off x="7713518" y="2763"/>
            <a:ext cx="1407332" cy="1498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4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32059" y="2670664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44"/>
          <p:cNvSpPr txBox="1">
            <a:spLocks noGrp="1"/>
          </p:cNvSpPr>
          <p:nvPr>
            <p:ph type="ctrTitle"/>
          </p:nvPr>
        </p:nvSpPr>
        <p:spPr>
          <a:xfrm>
            <a:off x="330905" y="295172"/>
            <a:ext cx="22494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4"/>
          <p:cNvSpPr txBox="1">
            <a:spLocks noGrp="1"/>
          </p:cNvSpPr>
          <p:nvPr>
            <p:ph type="sldNum" idx="12"/>
          </p:nvPr>
        </p:nvSpPr>
        <p:spPr>
          <a:xfrm>
            <a:off x="7010400" y="4869656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44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15433" y="642359"/>
            <a:ext cx="804339" cy="81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4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433" y="1660177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4"/>
          <p:cNvSpPr txBox="1"/>
          <p:nvPr/>
        </p:nvSpPr>
        <p:spPr>
          <a:xfrm>
            <a:off x="3163312" y="665782"/>
            <a:ext cx="6732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44"/>
          <p:cNvSpPr txBox="1"/>
          <p:nvPr/>
        </p:nvSpPr>
        <p:spPr>
          <a:xfrm>
            <a:off x="3186250" y="1700689"/>
            <a:ext cx="6732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44"/>
          <p:cNvSpPr txBox="1"/>
          <p:nvPr/>
        </p:nvSpPr>
        <p:spPr>
          <a:xfrm>
            <a:off x="3194563" y="2706529"/>
            <a:ext cx="6732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" name="Google Shape;84;p44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3746" y="3663544"/>
            <a:ext cx="804339" cy="8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44"/>
          <p:cNvSpPr txBox="1"/>
          <p:nvPr/>
        </p:nvSpPr>
        <p:spPr>
          <a:xfrm>
            <a:off x="3186250" y="3704056"/>
            <a:ext cx="673200" cy="6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>
            <a:spLocks noGrp="1"/>
          </p:cNvSpPr>
          <p:nvPr>
            <p:ph type="title"/>
          </p:nvPr>
        </p:nvSpPr>
        <p:spPr>
          <a:xfrm>
            <a:off x="228600" y="170261"/>
            <a:ext cx="87690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5"/>
          <p:cNvSpPr txBox="1">
            <a:spLocks noGrp="1"/>
          </p:cNvSpPr>
          <p:nvPr>
            <p:ph type="body" idx="1"/>
          </p:nvPr>
        </p:nvSpPr>
        <p:spPr>
          <a:xfrm>
            <a:off x="228600" y="1126999"/>
            <a:ext cx="87690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/>
              <a:buChar char="o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Arial"/>
              <a:buChar char="–"/>
              <a:defRPr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5"/>
          <p:cNvSpPr txBox="1">
            <a:spLocks noGrp="1"/>
          </p:cNvSpPr>
          <p:nvPr>
            <p:ph type="sldNum" idx="12"/>
          </p:nvPr>
        </p:nvSpPr>
        <p:spPr>
          <a:xfrm>
            <a:off x="6975564" y="482611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3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35"/>
          <p:cNvSpPr txBox="1"/>
          <p:nvPr/>
        </p:nvSpPr>
        <p:spPr>
          <a:xfrm>
            <a:off x="357250" y="4806164"/>
            <a:ext cx="37950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 STATE LA </a:t>
            </a:r>
            <a:r>
              <a:rPr lang="en" sz="600" b="0" i="0" u="none" strike="noStrike" cap="none">
                <a:solidFill>
                  <a:srgbClr val="FCC90A"/>
                </a:solidFill>
                <a:latin typeface="Arial"/>
                <a:ea typeface="Arial"/>
                <a:cs typeface="Arial"/>
                <a:sym typeface="Arial"/>
              </a:rPr>
              <a:t> |   </a:t>
            </a:r>
            <a:r>
              <a:rPr lang="en"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College of Engineering, Computer Science and Technology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hyperlink" Target="http://www.youtube.com/watch?v=aY1VblzWYKc" TargetMode="External"/><Relationship Id="rId7" Type="http://schemas.openxmlformats.org/officeDocument/2006/relationships/hyperlink" Target="http://www.youtube.com/watch?v=SJ9GmDo-MR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hyperlink" Target="http://www.youtube.com/watch?v=drmpTNCow5M" TargetMode="External"/><Relationship Id="rId4" Type="http://schemas.openxmlformats.org/officeDocument/2006/relationships/image" Target="../media/image5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0V42BcsdK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hyperlink" Target="http://www.youtube.com/watch?v=vBoDNLVazCo" TargetMode="External"/><Relationship Id="rId4" Type="http://schemas.openxmlformats.org/officeDocument/2006/relationships/image" Target="../media/image9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o2UqWcc_xU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8xXlm47x5c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hyperlink" Target="http://www.youtube.com/watch?v=drmpTNCow5M" TargetMode="External"/><Relationship Id="rId4" Type="http://schemas.openxmlformats.org/officeDocument/2006/relationships/image" Target="../media/image10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aY1VblzWYKc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Lv4OJe8RNQbAo6ifeKbJKax1sSCNb2go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"/>
          <p:cNvSpPr txBox="1">
            <a:spLocks noGrp="1"/>
          </p:cNvSpPr>
          <p:nvPr>
            <p:ph type="ctrTitle"/>
          </p:nvPr>
        </p:nvSpPr>
        <p:spPr>
          <a:xfrm>
            <a:off x="1445250" y="1811087"/>
            <a:ext cx="7635900" cy="9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 Senior Design Presentation</a:t>
            </a:r>
            <a:endParaRPr sz="3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 sz="3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Spring, 2021</a:t>
            </a:r>
            <a:endParaRPr sz="3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2" name="Google Shape;192;p1"/>
          <p:cNvSpPr txBox="1">
            <a:spLocks noGrp="1"/>
          </p:cNvSpPr>
          <p:nvPr>
            <p:ph type="subTitle" idx="1"/>
          </p:nvPr>
        </p:nvSpPr>
        <p:spPr>
          <a:xfrm>
            <a:off x="2498700" y="3085149"/>
            <a:ext cx="56547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002F4A"/>
                </a:solidFill>
                <a:latin typeface="Merriweather"/>
                <a:ea typeface="Merriweather"/>
                <a:cs typeface="Merriweather"/>
                <a:sym typeface="Merriweather"/>
              </a:rPr>
              <a:t>Team 23 - Development of a 3D Printer for Cementitious Materials</a:t>
            </a:r>
            <a:endParaRPr sz="1800"/>
          </a:p>
        </p:txBody>
      </p:sp>
      <p:sp>
        <p:nvSpPr>
          <p:cNvPr id="193" name="Google Shape;193;p1"/>
          <p:cNvSpPr txBox="1"/>
          <p:nvPr/>
        </p:nvSpPr>
        <p:spPr>
          <a:xfrm>
            <a:off x="1508100" y="3534025"/>
            <a:ext cx="75102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 - Dr. Mohsen Eshraghi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Members: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Arturo Caton, Son Quang, Zachary Morris, Siggifredo Aguilar, Jason Chien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1675" y="2538150"/>
            <a:ext cx="1925000" cy="192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4"/>
          <p:cNvSpPr txBox="1">
            <a:spLocks noGrp="1"/>
          </p:cNvSpPr>
          <p:nvPr>
            <p:ph type="title"/>
          </p:nvPr>
        </p:nvSpPr>
        <p:spPr>
          <a:xfrm>
            <a:off x="531659" y="134425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/>
              <a:t>Large Gantry Prototype</a:t>
            </a:r>
            <a:endParaRPr dirty="0"/>
          </a:p>
        </p:txBody>
      </p:sp>
      <p:sp>
        <p:nvSpPr>
          <p:cNvPr id="306" name="Google Shape;306;p14"/>
          <p:cNvSpPr txBox="1">
            <a:spLocks noGrp="1"/>
          </p:cNvSpPr>
          <p:nvPr>
            <p:ph type="body" idx="1"/>
          </p:nvPr>
        </p:nvSpPr>
        <p:spPr>
          <a:xfrm>
            <a:off x="252504" y="1040525"/>
            <a:ext cx="37932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Large Z-axis and Extruder prototype designed to mirror the larger unit in order to provide a working model for the E.E. team to code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Actual Z-axis rack and pinion gear as well as NEMA 34 motor incorporated into model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Actual designed Extruding system assembled and used in large prototype</a:t>
            </a:r>
            <a:endParaRPr/>
          </a:p>
        </p:txBody>
      </p:sp>
      <p:pic>
        <p:nvPicPr>
          <p:cNvPr id="307" name="Google Shape;30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6106" y="2349125"/>
            <a:ext cx="1471393" cy="2150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3725" y="55375"/>
            <a:ext cx="1595575" cy="187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9013" y="55375"/>
            <a:ext cx="1294715" cy="18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60725" y="55375"/>
            <a:ext cx="939608" cy="18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4"/>
          <p:cNvSpPr txBox="1"/>
          <p:nvPr/>
        </p:nvSpPr>
        <p:spPr>
          <a:xfrm>
            <a:off x="5436813" y="1992450"/>
            <a:ext cx="2503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1: Large Extruder Design Concept thru modeling</a:t>
            </a:r>
            <a:endParaRPr sz="700"/>
          </a:p>
        </p:txBody>
      </p:sp>
      <p:pic>
        <p:nvPicPr>
          <p:cNvPr id="312" name="Google Shape;31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79731" y="2349125"/>
            <a:ext cx="1817370" cy="2150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4"/>
          <p:cNvSpPr txBox="1"/>
          <p:nvPr/>
        </p:nvSpPr>
        <p:spPr>
          <a:xfrm>
            <a:off x="5327963" y="4580400"/>
            <a:ext cx="3227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2: Large z-axis and Extruder Modeling thru Fabrication</a:t>
            </a:r>
            <a:endParaRPr sz="800"/>
          </a:p>
        </p:txBody>
      </p:sp>
      <p:pic>
        <p:nvPicPr>
          <p:cNvPr id="314" name="Google Shape;314;p14"/>
          <p:cNvPicPr preferRelativeResize="0"/>
          <p:nvPr/>
        </p:nvPicPr>
        <p:blipFill rotWithShape="1">
          <a:blip r:embed="rId8">
            <a:alphaModFix/>
          </a:blip>
          <a:srcRect l="18705" r="20699"/>
          <a:stretch/>
        </p:blipFill>
        <p:spPr>
          <a:xfrm>
            <a:off x="3927275" y="2514625"/>
            <a:ext cx="1767275" cy="181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2" descr="The testing of a Z Axis prototype model for a 10 FT 3D Printer, in the testing 100 lbs were placed on the structure as cement is going to be utilized as the filament." title="Testing a NEMA 34 motor with 100 lb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73150" y="484373"/>
            <a:ext cx="2870850" cy="21531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0"/>
              </a:srgbClr>
            </a:outerShdw>
          </a:effectLst>
        </p:spPr>
      </p:pic>
      <p:pic>
        <p:nvPicPr>
          <p:cNvPr id="321" name="Google Shape;321;p12" descr="The testing of a 3D Printer Extruder." title="Large Scale Extruder Test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00175" y="2679414"/>
            <a:ext cx="2848576" cy="21364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FFFFFF">
                <a:alpha val="0"/>
              </a:srgbClr>
            </a:outerShdw>
          </a:effectLst>
        </p:spPr>
      </p:pic>
      <p:pic>
        <p:nvPicPr>
          <p:cNvPr id="322" name="Google Shape;322;p12" descr="Extruder and z-axis Prototype" title="Final Extruder and z-axis Prototype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9325" y="484373"/>
            <a:ext cx="2870850" cy="2153126"/>
          </a:xfrm>
          <a:prstGeom prst="rect">
            <a:avLst/>
          </a:prstGeom>
          <a:noFill/>
          <a:ln>
            <a:noFill/>
          </a:ln>
          <a:effectLst>
            <a:outerShdw blurRad="628650" dist="409575" dir="5400000" algn="bl" rotWithShape="0">
              <a:srgbClr val="FFFFFF">
                <a:alpha val="0"/>
              </a:srgbClr>
            </a:outerShdw>
          </a:effectLst>
        </p:spPr>
      </p:pic>
      <p:sp>
        <p:nvSpPr>
          <p:cNvPr id="323" name="Google Shape;323;p12"/>
          <p:cNvSpPr txBox="1"/>
          <p:nvPr/>
        </p:nvSpPr>
        <p:spPr>
          <a:xfrm>
            <a:off x="540500" y="2614503"/>
            <a:ext cx="284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Video 1: Final z-axis system test model</a:t>
            </a:r>
            <a:endParaRPr sz="1200" dirty="0"/>
          </a:p>
        </p:txBody>
      </p:sp>
      <p:sp>
        <p:nvSpPr>
          <p:cNvPr id="324" name="Google Shape;324;p12"/>
          <p:cNvSpPr txBox="1"/>
          <p:nvPr/>
        </p:nvSpPr>
        <p:spPr>
          <a:xfrm>
            <a:off x="6273150" y="2614503"/>
            <a:ext cx="293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Video 2: Model being tested with 100lbs.</a:t>
            </a:r>
            <a:endParaRPr sz="1200"/>
          </a:p>
        </p:txBody>
      </p:sp>
      <p:sp>
        <p:nvSpPr>
          <p:cNvPr id="325" name="Google Shape;325;p12"/>
          <p:cNvSpPr txBox="1"/>
          <p:nvPr/>
        </p:nvSpPr>
        <p:spPr>
          <a:xfrm>
            <a:off x="3580063" y="4749851"/>
            <a:ext cx="248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Video 3: Extruder Model testing</a:t>
            </a:r>
            <a:endParaRPr sz="1200"/>
          </a:p>
        </p:txBody>
      </p:sp>
      <p:sp>
        <p:nvSpPr>
          <p:cNvPr id="326" name="Google Shape;326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6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Makerspace</a:t>
            </a:r>
            <a:endParaRPr/>
          </a:p>
        </p:txBody>
      </p:sp>
      <p:pic>
        <p:nvPicPr>
          <p:cNvPr id="332" name="Google Shape;3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2483" y="1036675"/>
            <a:ext cx="1833992" cy="364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9025" y="1018450"/>
            <a:ext cx="2572552" cy="1929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5967625" y="3300950"/>
            <a:ext cx="1666822" cy="110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71475" y="3019550"/>
            <a:ext cx="1250089" cy="16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6975" y="1018451"/>
            <a:ext cx="2617981" cy="364967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7"/>
          <p:cNvSpPr txBox="1">
            <a:spLocks noGrp="1"/>
          </p:cNvSpPr>
          <p:nvPr>
            <p:ph type="title"/>
          </p:nvPr>
        </p:nvSpPr>
        <p:spPr>
          <a:xfrm>
            <a:off x="678621" y="5598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H-Bot Setup and Fabrication</a:t>
            </a:r>
            <a:endParaRPr/>
          </a:p>
        </p:txBody>
      </p:sp>
      <p:pic>
        <p:nvPicPr>
          <p:cNvPr id="343" name="Google Shape;34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7413" y="251400"/>
            <a:ext cx="1686924" cy="20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6350" y="2571753"/>
            <a:ext cx="2706813" cy="203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61750" y="967600"/>
            <a:ext cx="2291998" cy="33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17"/>
          <p:cNvSpPr/>
          <p:nvPr/>
        </p:nvSpPr>
        <p:spPr>
          <a:xfrm>
            <a:off x="8284125" y="2038500"/>
            <a:ext cx="339300" cy="243000"/>
          </a:xfrm>
          <a:prstGeom prst="leftArrow">
            <a:avLst>
              <a:gd name="adj1" fmla="val 50000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7"/>
          <p:cNvSpPr/>
          <p:nvPr/>
        </p:nvSpPr>
        <p:spPr>
          <a:xfrm>
            <a:off x="7053550" y="1977600"/>
            <a:ext cx="1349400" cy="4836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8" name="Google Shape;348;p17"/>
          <p:cNvCxnSpPr/>
          <p:nvPr/>
        </p:nvCxnSpPr>
        <p:spPr>
          <a:xfrm>
            <a:off x="5177450" y="916675"/>
            <a:ext cx="475500" cy="31743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9" name="Google Shape;349;p17"/>
          <p:cNvSpPr txBox="1"/>
          <p:nvPr/>
        </p:nvSpPr>
        <p:spPr>
          <a:xfrm>
            <a:off x="4164675" y="2222075"/>
            <a:ext cx="27159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Figure 1: Mount bearing to plate</a:t>
            </a:r>
            <a:endParaRPr sz="1300"/>
          </a:p>
        </p:txBody>
      </p:sp>
      <p:sp>
        <p:nvSpPr>
          <p:cNvPr id="350" name="Google Shape;350;p17"/>
          <p:cNvSpPr txBox="1"/>
          <p:nvPr/>
        </p:nvSpPr>
        <p:spPr>
          <a:xfrm>
            <a:off x="3607250" y="4532375"/>
            <a:ext cx="48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7"/>
          <p:cNvSpPr txBox="1"/>
          <p:nvPr/>
        </p:nvSpPr>
        <p:spPr>
          <a:xfrm>
            <a:off x="4106525" y="4613900"/>
            <a:ext cx="258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2: Mount truss to plate</a:t>
            </a:r>
            <a:endParaRPr/>
          </a:p>
        </p:txBody>
      </p:sp>
      <p:sp>
        <p:nvSpPr>
          <p:cNvPr id="352" name="Google Shape;352;p17"/>
          <p:cNvSpPr txBox="1"/>
          <p:nvPr/>
        </p:nvSpPr>
        <p:spPr>
          <a:xfrm>
            <a:off x="6695225" y="4396575"/>
            <a:ext cx="251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3: Linear Rail to Truss</a:t>
            </a:r>
            <a:endParaRPr/>
          </a:p>
        </p:txBody>
      </p:sp>
      <p:pic>
        <p:nvPicPr>
          <p:cNvPr id="353" name="Google Shape;353;p17"/>
          <p:cNvPicPr preferRelativeResize="0"/>
          <p:nvPr/>
        </p:nvPicPr>
        <p:blipFill rotWithShape="1">
          <a:blip r:embed="rId6">
            <a:alphaModFix/>
          </a:blip>
          <a:srcRect t="2531" r="50305" b="4747"/>
          <a:stretch/>
        </p:blipFill>
        <p:spPr>
          <a:xfrm>
            <a:off x="366725" y="852525"/>
            <a:ext cx="3454770" cy="152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7"/>
          <p:cNvPicPr preferRelativeResize="0"/>
          <p:nvPr/>
        </p:nvPicPr>
        <p:blipFill rotWithShape="1">
          <a:blip r:embed="rId6">
            <a:alphaModFix/>
          </a:blip>
          <a:srcRect l="49695" t="2531" r="1212" b="4747"/>
          <a:stretch/>
        </p:blipFill>
        <p:spPr>
          <a:xfrm>
            <a:off x="383000" y="2401797"/>
            <a:ext cx="3454775" cy="154530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17"/>
          <p:cNvSpPr txBox="1"/>
          <p:nvPr/>
        </p:nvSpPr>
        <p:spPr>
          <a:xfrm>
            <a:off x="976075" y="3990975"/>
            <a:ext cx="24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Gantry Setup Instruction</a:t>
            </a:r>
            <a:endParaRPr/>
          </a:p>
        </p:txBody>
      </p:sp>
      <p:cxnSp>
        <p:nvCxnSpPr>
          <p:cNvPr id="356" name="Google Shape;356;p17"/>
          <p:cNvCxnSpPr/>
          <p:nvPr/>
        </p:nvCxnSpPr>
        <p:spPr>
          <a:xfrm flipH="1">
            <a:off x="4591825" y="1723000"/>
            <a:ext cx="526200" cy="1850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7" name="Google Shape;357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gd042ac79d5_2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775" y="768750"/>
            <a:ext cx="2885602" cy="160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gd042ac79d5_2_9"/>
          <p:cNvSpPr txBox="1"/>
          <p:nvPr/>
        </p:nvSpPr>
        <p:spPr>
          <a:xfrm>
            <a:off x="6990200" y="1491625"/>
            <a:ext cx="657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12 inch</a:t>
            </a:r>
            <a:endParaRPr sz="900"/>
          </a:p>
        </p:txBody>
      </p:sp>
      <p:sp>
        <p:nvSpPr>
          <p:cNvPr id="364" name="Google Shape;364;gd042ac79d5_2_9"/>
          <p:cNvSpPr txBox="1"/>
          <p:nvPr/>
        </p:nvSpPr>
        <p:spPr>
          <a:xfrm>
            <a:off x="5638775" y="1375925"/>
            <a:ext cx="489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8 inch</a:t>
            </a:r>
            <a:endParaRPr sz="900"/>
          </a:p>
        </p:txBody>
      </p:sp>
      <p:pic>
        <p:nvPicPr>
          <p:cNvPr id="365" name="Google Shape;365;gd042ac79d5_2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8450" y="2710586"/>
            <a:ext cx="3234301" cy="16914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6" name="Google Shape;366;gd042ac79d5_2_9"/>
          <p:cNvCxnSpPr/>
          <p:nvPr/>
        </p:nvCxnSpPr>
        <p:spPr>
          <a:xfrm flipH="1">
            <a:off x="6034825" y="3309975"/>
            <a:ext cx="8400" cy="21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7" name="Google Shape;367;gd042ac79d5_2_9"/>
          <p:cNvSpPr txBox="1"/>
          <p:nvPr/>
        </p:nvSpPr>
        <p:spPr>
          <a:xfrm>
            <a:off x="5638775" y="2374125"/>
            <a:ext cx="340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Option 1: U-bolt             Option 2: Screw &amp; Nut</a:t>
            </a:r>
            <a:endParaRPr sz="1200"/>
          </a:p>
        </p:txBody>
      </p:sp>
      <p:sp>
        <p:nvSpPr>
          <p:cNvPr id="368" name="Google Shape;368;gd042ac79d5_2_9"/>
          <p:cNvSpPr txBox="1"/>
          <p:nvPr/>
        </p:nvSpPr>
        <p:spPr>
          <a:xfrm>
            <a:off x="6009250" y="4402050"/>
            <a:ext cx="2636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Option 3: C-Channel &amp; U-bolt</a:t>
            </a:r>
            <a:endParaRPr sz="1300"/>
          </a:p>
        </p:txBody>
      </p:sp>
      <p:cxnSp>
        <p:nvCxnSpPr>
          <p:cNvPr id="369" name="Google Shape;369;gd042ac79d5_2_9"/>
          <p:cNvCxnSpPr/>
          <p:nvPr/>
        </p:nvCxnSpPr>
        <p:spPr>
          <a:xfrm flipH="1">
            <a:off x="7707600" y="1178825"/>
            <a:ext cx="8400" cy="16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0" name="Google Shape;370;gd042ac79d5_2_9"/>
          <p:cNvSpPr txBox="1"/>
          <p:nvPr/>
        </p:nvSpPr>
        <p:spPr>
          <a:xfrm>
            <a:off x="347975" y="253550"/>
            <a:ext cx="48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1" name="Google Shape;371;gd042ac79d5_2_9"/>
          <p:cNvCxnSpPr/>
          <p:nvPr/>
        </p:nvCxnSpPr>
        <p:spPr>
          <a:xfrm flipH="1">
            <a:off x="6031200" y="1178825"/>
            <a:ext cx="8400" cy="161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2" name="Google Shape;372;gd042ac79d5_2_9"/>
          <p:cNvSpPr txBox="1"/>
          <p:nvPr/>
        </p:nvSpPr>
        <p:spPr>
          <a:xfrm>
            <a:off x="416000" y="168500"/>
            <a:ext cx="4888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Mounting Option</a:t>
            </a:r>
            <a:endParaRPr sz="1600" b="1"/>
          </a:p>
        </p:txBody>
      </p:sp>
      <p:sp>
        <p:nvSpPr>
          <p:cNvPr id="373" name="Google Shape;373;gd042ac79d5_2_9"/>
          <p:cNvSpPr txBox="1"/>
          <p:nvPr/>
        </p:nvSpPr>
        <p:spPr>
          <a:xfrm>
            <a:off x="416000" y="534825"/>
            <a:ext cx="2028300" cy="3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Option 1: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Pro:</a:t>
            </a:r>
            <a:r>
              <a:rPr lang="en" sz="1300"/>
              <a:t> Preserve Truss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Con:</a:t>
            </a:r>
            <a:r>
              <a:rPr lang="en" sz="1300"/>
              <a:t> Cost and Time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Option 2: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Pro:</a:t>
            </a:r>
            <a:r>
              <a:rPr lang="en" sz="1300"/>
              <a:t> Cost  and Time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Con: </a:t>
            </a:r>
            <a:r>
              <a:rPr lang="en" sz="1300"/>
              <a:t>Drill through Truss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Option 3: 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Pro:</a:t>
            </a:r>
            <a:r>
              <a:rPr lang="en" sz="1300"/>
              <a:t> Preserve Truss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Con: </a:t>
            </a:r>
            <a:r>
              <a:rPr lang="en" sz="1300"/>
              <a:t>Cost and Time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-9 pieces of ⅛” x 8” x 12” 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</a:rPr>
              <a:t>(Mount linear rails to truss)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374" name="Google Shape;374;gd042ac79d5_2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6025" y="2496825"/>
            <a:ext cx="2484999" cy="20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d042ac79d5_2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60025" y="274325"/>
            <a:ext cx="1787516" cy="2027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gd042ac79d5_2_9"/>
          <p:cNvCxnSpPr/>
          <p:nvPr/>
        </p:nvCxnSpPr>
        <p:spPr>
          <a:xfrm rot="10800000" flipH="1">
            <a:off x="3785475" y="1544850"/>
            <a:ext cx="2665200" cy="127200"/>
          </a:xfrm>
          <a:prstGeom prst="straightConnector1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77" name="Google Shape;377;gd042ac79d5_2_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9225" y="4589623"/>
            <a:ext cx="1661804" cy="16070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gd042ac79d5_2_9"/>
          <p:cNvSpPr txBox="1"/>
          <p:nvPr/>
        </p:nvSpPr>
        <p:spPr>
          <a:xfrm>
            <a:off x="2885525" y="2227875"/>
            <a:ext cx="1570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2: Plate Mount</a:t>
            </a:r>
            <a:endParaRPr sz="1000"/>
          </a:p>
        </p:txBody>
      </p:sp>
      <p:sp>
        <p:nvSpPr>
          <p:cNvPr id="379" name="Google Shape;379;gd042ac79d5_2_9"/>
          <p:cNvSpPr txBox="1"/>
          <p:nvPr/>
        </p:nvSpPr>
        <p:spPr>
          <a:xfrm>
            <a:off x="2704975" y="4500625"/>
            <a:ext cx="80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Figure 2:</a:t>
            </a:r>
            <a:endParaRPr sz="1000"/>
          </a:p>
        </p:txBody>
      </p:sp>
      <p:sp>
        <p:nvSpPr>
          <p:cNvPr id="380" name="Google Shape;380;gd042ac79d5_2_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d4483add45_0_7"/>
          <p:cNvPicPr preferRelativeResize="0"/>
          <p:nvPr/>
        </p:nvPicPr>
        <p:blipFill rotWithShape="1">
          <a:blip r:embed="rId3">
            <a:alphaModFix/>
          </a:blip>
          <a:srcRect l="9047" t="5319" r="19823" b="10505"/>
          <a:stretch/>
        </p:blipFill>
        <p:spPr>
          <a:xfrm>
            <a:off x="4475750" y="2551614"/>
            <a:ext cx="2171107" cy="18887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gd4483add45_0_7"/>
          <p:cNvCxnSpPr/>
          <p:nvPr/>
        </p:nvCxnSpPr>
        <p:spPr>
          <a:xfrm rot="10800000" flipH="1">
            <a:off x="4145150" y="2287775"/>
            <a:ext cx="5031600" cy="15900"/>
          </a:xfrm>
          <a:prstGeom prst="straightConnector1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87" name="Google Shape;387;gd4483add45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025" y="2504345"/>
            <a:ext cx="4126374" cy="188878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d4483add45_0_7"/>
          <p:cNvSpPr/>
          <p:nvPr/>
        </p:nvSpPr>
        <p:spPr>
          <a:xfrm>
            <a:off x="1797025" y="3330500"/>
            <a:ext cx="606900" cy="519300"/>
          </a:xfrm>
          <a:prstGeom prst="flowChartConnector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9" name="Google Shape;389;gd4483add45_0_7"/>
          <p:cNvCxnSpPr/>
          <p:nvPr/>
        </p:nvCxnSpPr>
        <p:spPr>
          <a:xfrm rot="10800000" flipH="1">
            <a:off x="2148450" y="3202850"/>
            <a:ext cx="3777900" cy="391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90" name="Google Shape;390;gd4483add45_0_7"/>
          <p:cNvSpPr txBox="1"/>
          <p:nvPr/>
        </p:nvSpPr>
        <p:spPr>
          <a:xfrm>
            <a:off x="4983725" y="2583913"/>
            <a:ext cx="1529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⅛” x 14” x 12”</a:t>
            </a:r>
            <a:endParaRPr sz="1000"/>
          </a:p>
        </p:txBody>
      </p:sp>
      <p:sp>
        <p:nvSpPr>
          <p:cNvPr id="391" name="Google Shape;391;gd4483add45_0_7"/>
          <p:cNvSpPr txBox="1"/>
          <p:nvPr/>
        </p:nvSpPr>
        <p:spPr>
          <a:xfrm>
            <a:off x="5477040" y="3301775"/>
            <a:ext cx="1078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⅛” x 12” x 12”</a:t>
            </a:r>
            <a:endParaRPr/>
          </a:p>
        </p:txBody>
      </p:sp>
      <p:sp>
        <p:nvSpPr>
          <p:cNvPr id="392" name="Google Shape;392;gd4483add45_0_7"/>
          <p:cNvSpPr txBox="1"/>
          <p:nvPr/>
        </p:nvSpPr>
        <p:spPr>
          <a:xfrm>
            <a:off x="1638125" y="4416000"/>
            <a:ext cx="20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1: Top Portion Gantry</a:t>
            </a:r>
            <a:endParaRPr sz="1100"/>
          </a:p>
        </p:txBody>
      </p:sp>
      <p:sp>
        <p:nvSpPr>
          <p:cNvPr id="393" name="Google Shape;393;gd4483add45_0_7"/>
          <p:cNvSpPr txBox="1"/>
          <p:nvPr/>
        </p:nvSpPr>
        <p:spPr>
          <a:xfrm>
            <a:off x="4343400" y="4408350"/>
            <a:ext cx="48888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2: Carriage Plate (Solidwork)</a:t>
            </a:r>
            <a:endParaRPr sz="1100"/>
          </a:p>
        </p:txBody>
      </p:sp>
      <p:sp>
        <p:nvSpPr>
          <p:cNvPr id="394" name="Google Shape;394;gd4483add45_0_7"/>
          <p:cNvSpPr txBox="1"/>
          <p:nvPr/>
        </p:nvSpPr>
        <p:spPr>
          <a:xfrm>
            <a:off x="4560250" y="2179900"/>
            <a:ext cx="2088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95" name="Google Shape;395;gd4483add45_0_7"/>
          <p:cNvSpPr txBox="1"/>
          <p:nvPr/>
        </p:nvSpPr>
        <p:spPr>
          <a:xfrm>
            <a:off x="368025" y="59450"/>
            <a:ext cx="488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>
                <a:solidFill>
                  <a:schemeClr val="dk1"/>
                </a:solidFill>
              </a:rPr>
              <a:t>Carriage Plate Design</a:t>
            </a:r>
            <a:endParaRPr sz="1500" b="1"/>
          </a:p>
        </p:txBody>
      </p:sp>
      <p:sp>
        <p:nvSpPr>
          <p:cNvPr id="396" name="Google Shape;396;gd4483add45_0_7"/>
          <p:cNvSpPr txBox="1"/>
          <p:nvPr/>
        </p:nvSpPr>
        <p:spPr>
          <a:xfrm>
            <a:off x="500775" y="874225"/>
            <a:ext cx="338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d4483add45_0_7"/>
          <p:cNvSpPr txBox="1"/>
          <p:nvPr/>
        </p:nvSpPr>
        <p:spPr>
          <a:xfrm>
            <a:off x="6775175" y="4514525"/>
            <a:ext cx="2408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3: Aluminum Carriage Plate </a:t>
            </a:r>
            <a:endParaRPr sz="1100"/>
          </a:p>
        </p:txBody>
      </p:sp>
      <p:sp>
        <p:nvSpPr>
          <p:cNvPr id="398" name="Google Shape;398;gd4483add45_0_7"/>
          <p:cNvSpPr txBox="1"/>
          <p:nvPr/>
        </p:nvSpPr>
        <p:spPr>
          <a:xfrm>
            <a:off x="158597" y="552050"/>
            <a:ext cx="2803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Carriage plate is designed </a:t>
            </a:r>
            <a:r>
              <a:rPr lang="en" sz="1200">
                <a:solidFill>
                  <a:schemeClr val="dk1"/>
                </a:solidFill>
              </a:rPr>
              <a:t>to support the rack pinion gear, aluminum tube support  and the z-axis motor.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Mount linear bearing to plates</a:t>
            </a: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</p:txBody>
      </p:sp>
      <p:pic>
        <p:nvPicPr>
          <p:cNvPr id="399" name="Google Shape;399;gd4483add45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36250" y="2566825"/>
            <a:ext cx="1919324" cy="194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d4483add45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5250" y="291127"/>
            <a:ext cx="2337321" cy="18887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gd4483add45_0_7"/>
          <p:cNvCxnSpPr/>
          <p:nvPr/>
        </p:nvCxnSpPr>
        <p:spPr>
          <a:xfrm>
            <a:off x="7597475" y="2504350"/>
            <a:ext cx="611100" cy="126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02" name="Google Shape;402;gd4483add45_0_7"/>
          <p:cNvSpPr txBox="1"/>
          <p:nvPr/>
        </p:nvSpPr>
        <p:spPr>
          <a:xfrm>
            <a:off x="6936250" y="2287775"/>
            <a:ext cx="2035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Aluminum Angle</a:t>
            </a:r>
            <a:endParaRPr sz="900"/>
          </a:p>
        </p:txBody>
      </p:sp>
      <p:sp>
        <p:nvSpPr>
          <p:cNvPr id="403" name="Google Shape;403;gd4483add45_0_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gd042ac79d5_2_103"/>
          <p:cNvPicPr preferRelativeResize="0"/>
          <p:nvPr/>
        </p:nvPicPr>
        <p:blipFill rotWithShape="1">
          <a:blip r:embed="rId3">
            <a:alphaModFix/>
          </a:blip>
          <a:srcRect l="6554" t="4434" r="7762"/>
          <a:stretch/>
        </p:blipFill>
        <p:spPr>
          <a:xfrm>
            <a:off x="4370400" y="88175"/>
            <a:ext cx="3133625" cy="35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d042ac79d5_2_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1338" y="2335012"/>
            <a:ext cx="1705325" cy="2273777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gd042ac79d5_2_103"/>
          <p:cNvSpPr txBox="1"/>
          <p:nvPr/>
        </p:nvSpPr>
        <p:spPr>
          <a:xfrm>
            <a:off x="5828058" y="4608800"/>
            <a:ext cx="320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1: 4 ft aluminum tube &amp; rack</a:t>
            </a:r>
            <a:endParaRPr/>
          </a:p>
        </p:txBody>
      </p:sp>
      <p:pic>
        <p:nvPicPr>
          <p:cNvPr id="411" name="Google Shape;411;gd042ac79d5_2_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400" y="3481875"/>
            <a:ext cx="4916024" cy="1305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gd042ac79d5_2_103"/>
          <p:cNvCxnSpPr/>
          <p:nvPr/>
        </p:nvCxnSpPr>
        <p:spPr>
          <a:xfrm flipH="1">
            <a:off x="2393700" y="933650"/>
            <a:ext cx="3505200" cy="32166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3" name="Google Shape;413;gd042ac79d5_2_103"/>
          <p:cNvCxnSpPr/>
          <p:nvPr/>
        </p:nvCxnSpPr>
        <p:spPr>
          <a:xfrm>
            <a:off x="726650" y="4322050"/>
            <a:ext cx="4549500" cy="8850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Google Shape;414;gd042ac79d5_2_103"/>
          <p:cNvSpPr txBox="1"/>
          <p:nvPr/>
        </p:nvSpPr>
        <p:spPr>
          <a:xfrm>
            <a:off x="1946175" y="4322050"/>
            <a:ext cx="297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 feet aluminum tube</a:t>
            </a:r>
            <a:endParaRPr/>
          </a:p>
        </p:txBody>
      </p:sp>
      <p:pic>
        <p:nvPicPr>
          <p:cNvPr id="415" name="Google Shape;415;gd042ac79d5_2_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8375" y="88175"/>
            <a:ext cx="1066200" cy="452062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d042ac79d5_2_103"/>
          <p:cNvSpPr txBox="1"/>
          <p:nvPr/>
        </p:nvSpPr>
        <p:spPr>
          <a:xfrm>
            <a:off x="387350" y="254625"/>
            <a:ext cx="4888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/>
              <a:t>Future Plan : Completing the Z-Axis </a:t>
            </a:r>
            <a:endParaRPr sz="1700" b="1"/>
          </a:p>
        </p:txBody>
      </p:sp>
      <p:sp>
        <p:nvSpPr>
          <p:cNvPr id="417" name="Google Shape;417;gd042ac79d5_2_103"/>
          <p:cNvSpPr txBox="1"/>
          <p:nvPr/>
        </p:nvSpPr>
        <p:spPr>
          <a:xfrm>
            <a:off x="207200" y="878550"/>
            <a:ext cx="3748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Mount rack 4ft rack to the 4ft aluminum tube.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Attach linear rail to aluminum tubes.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Complete the assembly for the z-axis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8" name="Google Shape;418;gd042ac79d5_2_103"/>
          <p:cNvCxnSpPr/>
          <p:nvPr/>
        </p:nvCxnSpPr>
        <p:spPr>
          <a:xfrm>
            <a:off x="7121125" y="415900"/>
            <a:ext cx="1213800" cy="373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9" name="Google Shape;419;gd042ac79d5_2_103"/>
          <p:cNvSpPr txBox="1"/>
          <p:nvPr/>
        </p:nvSpPr>
        <p:spPr>
          <a:xfrm>
            <a:off x="6637300" y="127325"/>
            <a:ext cx="488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rack</a:t>
            </a:r>
            <a:endParaRPr/>
          </a:p>
        </p:txBody>
      </p:sp>
      <p:sp>
        <p:nvSpPr>
          <p:cNvPr id="420" name="Google Shape;420;gd042ac79d5_2_10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Material needed for Gantry</a:t>
            </a:r>
            <a:endParaRPr/>
          </a:p>
        </p:txBody>
      </p:sp>
      <p:graphicFrame>
        <p:nvGraphicFramePr>
          <p:cNvPr id="426" name="Google Shape;426;p18"/>
          <p:cNvGraphicFramePr/>
          <p:nvPr/>
        </p:nvGraphicFramePr>
        <p:xfrm>
          <a:off x="613875" y="984150"/>
          <a:ext cx="7985550" cy="3633150"/>
        </p:xfrm>
        <a:graphic>
          <a:graphicData uri="http://schemas.openxmlformats.org/drawingml/2006/table">
            <a:tbl>
              <a:tblPr>
                <a:noFill/>
                <a:tableStyleId>{39B85FB9-8BAC-481E-A20F-534CBF296230}</a:tableStyleId>
              </a:tblPr>
              <a:tblGrid>
                <a:gridCol w="229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1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9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01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Linear Support Rail and Linear motion bearings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2X SBR20-3000m 20mm Fully Supported Jointed Linear Rail + 4 SBR20UU Block Bearings</a:t>
                      </a:r>
                      <a:r>
                        <a:rPr lang="en" sz="1000"/>
                        <a:t> </a:t>
                      </a:r>
                      <a:endParaRPr sz="1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 Set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$495.00 + Tax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Free Shipping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$495.00 +Tax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POWGE 24 TEETH HTD 3M Idler No Teeth Pulley Gear (9mm Pulley Bore)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24-8mm-15mm wide No teeth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 (set of 10pc)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$59.99 + Tax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Expedited $13.39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$73.78+ Tax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Pinion Gear Rack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96 inch Rack 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1 (Set of 4) 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$119.95 + Tax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Expedited $21.99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$141.94 + Tax</a:t>
                      </a:r>
                      <a:endParaRPr sz="9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Aluminum plates to mount Linear bearings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1/8" 8" x 12" 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9 plates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$66.69 + Tax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Shipping $8.00</a:t>
                      </a:r>
                      <a:endParaRPr sz="900"/>
                    </a:p>
                  </a:txBody>
                  <a:tcPr marL="91425" marR="91425" marT="91425" marB="91425"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$74.69 + Tax</a:t>
                      </a: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>
                    <a:lnL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6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NEMA 34 steel bracket</a:t>
                      </a: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2 brackets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$9.99 + Tax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Free Shipping</a:t>
                      </a:r>
                      <a:endParaRPr sz="9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$19.99 + Tax</a:t>
                      </a:r>
                      <a:endParaRPr sz="9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427" name="Google Shape;427;p18"/>
          <p:cNvCxnSpPr/>
          <p:nvPr/>
        </p:nvCxnSpPr>
        <p:spPr>
          <a:xfrm>
            <a:off x="687500" y="1561725"/>
            <a:ext cx="789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18"/>
          <p:cNvCxnSpPr/>
          <p:nvPr/>
        </p:nvCxnSpPr>
        <p:spPr>
          <a:xfrm rot="10800000" flipH="1">
            <a:off x="712950" y="2469975"/>
            <a:ext cx="78765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9" name="Google Shape;429;p18"/>
          <p:cNvCxnSpPr/>
          <p:nvPr/>
        </p:nvCxnSpPr>
        <p:spPr>
          <a:xfrm>
            <a:off x="727050" y="3258675"/>
            <a:ext cx="7870800" cy="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18"/>
          <p:cNvCxnSpPr/>
          <p:nvPr/>
        </p:nvCxnSpPr>
        <p:spPr>
          <a:xfrm>
            <a:off x="704475" y="3835850"/>
            <a:ext cx="7902000" cy="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18"/>
          <p:cNvCxnSpPr/>
          <p:nvPr/>
        </p:nvCxnSpPr>
        <p:spPr>
          <a:xfrm>
            <a:off x="6102600" y="984375"/>
            <a:ext cx="8400" cy="338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2" name="Google Shape;432;p18"/>
          <p:cNvCxnSpPr/>
          <p:nvPr/>
        </p:nvCxnSpPr>
        <p:spPr>
          <a:xfrm>
            <a:off x="7036250" y="984375"/>
            <a:ext cx="25500" cy="338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3" name="Google Shape;433;p18"/>
          <p:cNvCxnSpPr/>
          <p:nvPr/>
        </p:nvCxnSpPr>
        <p:spPr>
          <a:xfrm>
            <a:off x="7859550" y="1001350"/>
            <a:ext cx="33900" cy="336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18"/>
          <p:cNvCxnSpPr/>
          <p:nvPr/>
        </p:nvCxnSpPr>
        <p:spPr>
          <a:xfrm>
            <a:off x="5364175" y="984375"/>
            <a:ext cx="8400" cy="338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18"/>
          <p:cNvCxnSpPr/>
          <p:nvPr/>
        </p:nvCxnSpPr>
        <p:spPr>
          <a:xfrm>
            <a:off x="2919750" y="1018150"/>
            <a:ext cx="33900" cy="3353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18"/>
          <p:cNvCxnSpPr/>
          <p:nvPr/>
        </p:nvCxnSpPr>
        <p:spPr>
          <a:xfrm rot="10800000" flipH="1">
            <a:off x="679000" y="959200"/>
            <a:ext cx="7902000" cy="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18"/>
          <p:cNvCxnSpPr/>
          <p:nvPr/>
        </p:nvCxnSpPr>
        <p:spPr>
          <a:xfrm>
            <a:off x="670525" y="4371125"/>
            <a:ext cx="793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18"/>
          <p:cNvCxnSpPr/>
          <p:nvPr/>
        </p:nvCxnSpPr>
        <p:spPr>
          <a:xfrm>
            <a:off x="8572500" y="976075"/>
            <a:ext cx="33900" cy="339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9" name="Google Shape;439;p18"/>
          <p:cNvCxnSpPr/>
          <p:nvPr/>
        </p:nvCxnSpPr>
        <p:spPr>
          <a:xfrm>
            <a:off x="679000" y="967600"/>
            <a:ext cx="8400" cy="340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0" name="Google Shape;440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Marlin Firmware:</a:t>
            </a:r>
            <a:r>
              <a:rPr lang="en" b="0"/>
              <a:t> </a:t>
            </a:r>
            <a:endParaRPr/>
          </a:p>
        </p:txBody>
      </p:sp>
      <p:sp>
        <p:nvSpPr>
          <p:cNvPr id="446" name="Google Shape;446;p23"/>
          <p:cNvSpPr txBox="1">
            <a:spLocks noGrp="1"/>
          </p:cNvSpPr>
          <p:nvPr>
            <p:ph type="body" idx="1"/>
          </p:nvPr>
        </p:nvSpPr>
        <p:spPr>
          <a:xfrm>
            <a:off x="249425" y="793550"/>
            <a:ext cx="5114700" cy="39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Open source code utilized by numerous 3d printers as well as CNC machines or laser cutter application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Operates on Arduino Mega 2560 and    Ramps 1.4 board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Integrated Gcode commands which can disable certain functions of the printer or command the printer to act on predefined functions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Defines printer and motor parameters such as bed size, step sizes, and drivers types</a:t>
            </a:r>
            <a:endParaRPr/>
          </a:p>
        </p:txBody>
      </p:sp>
      <p:pic>
        <p:nvPicPr>
          <p:cNvPr id="447" name="Google Shape;44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2925" y="0"/>
            <a:ext cx="2801075" cy="91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50777" y="1001638"/>
            <a:ext cx="1612275" cy="365342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3"/>
          <p:cNvSpPr txBox="1"/>
          <p:nvPr/>
        </p:nvSpPr>
        <p:spPr>
          <a:xfrm>
            <a:off x="5193413" y="3620300"/>
            <a:ext cx="2034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Figure 1: Arduino MEGA (Blue)</a:t>
            </a:r>
            <a:endParaRPr sz="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	&amp; Ramps 1.4 (Red)</a:t>
            </a:r>
            <a:endParaRPr sz="900"/>
          </a:p>
        </p:txBody>
      </p:sp>
      <p:sp>
        <p:nvSpPr>
          <p:cNvPr id="450" name="Google Shape;450;p23"/>
          <p:cNvSpPr txBox="1"/>
          <p:nvPr/>
        </p:nvSpPr>
        <p:spPr>
          <a:xfrm>
            <a:off x="7200475" y="4667475"/>
            <a:ext cx="1997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Figure 2: A few Gcode commands out of the multiple that are available</a:t>
            </a:r>
            <a:endParaRPr sz="900"/>
          </a:p>
        </p:txBody>
      </p:sp>
      <p:pic>
        <p:nvPicPr>
          <p:cNvPr id="451" name="Google Shape;4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575" y="1957350"/>
            <a:ext cx="2277397" cy="16631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Printer coding and its support with G Commands</a:t>
            </a:r>
            <a:endParaRPr/>
          </a:p>
        </p:txBody>
      </p:sp>
      <p:pic>
        <p:nvPicPr>
          <p:cNvPr id="458" name="Google Shape;458;p22"/>
          <p:cNvPicPr preferRelativeResize="0"/>
          <p:nvPr/>
        </p:nvPicPr>
        <p:blipFill rotWithShape="1">
          <a:blip r:embed="rId3">
            <a:alphaModFix/>
          </a:blip>
          <a:srcRect t="-1980" r="29829" b="1979"/>
          <a:stretch/>
        </p:blipFill>
        <p:spPr>
          <a:xfrm>
            <a:off x="3870500" y="854350"/>
            <a:ext cx="2802324" cy="186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705100" y="438200"/>
            <a:ext cx="2635950" cy="197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5600" y="4140136"/>
            <a:ext cx="4980400" cy="791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95600" y="3078035"/>
            <a:ext cx="4980400" cy="850840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22"/>
          <p:cNvSpPr txBox="1"/>
          <p:nvPr/>
        </p:nvSpPr>
        <p:spPr>
          <a:xfrm>
            <a:off x="3693900" y="2714675"/>
            <a:ext cx="3487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1: Marlin Temperature coding</a:t>
            </a:r>
            <a:endParaRPr/>
          </a:p>
        </p:txBody>
      </p:sp>
      <p:sp>
        <p:nvSpPr>
          <p:cNvPr id="463" name="Google Shape;463;p22"/>
          <p:cNvSpPr txBox="1"/>
          <p:nvPr/>
        </p:nvSpPr>
        <p:spPr>
          <a:xfrm>
            <a:off x="6910288" y="2744650"/>
            <a:ext cx="2388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2: Gcode command</a:t>
            </a:r>
            <a:endParaRPr/>
          </a:p>
        </p:txBody>
      </p:sp>
      <p:sp>
        <p:nvSpPr>
          <p:cNvPr id="464" name="Google Shape;464;p22"/>
          <p:cNvSpPr txBox="1"/>
          <p:nvPr/>
        </p:nvSpPr>
        <p:spPr>
          <a:xfrm>
            <a:off x="3995650" y="3848400"/>
            <a:ext cx="49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Figure 3: Marlin code for defining step size</a:t>
            </a:r>
            <a:endParaRPr sz="1200"/>
          </a:p>
        </p:txBody>
      </p:sp>
      <p:sp>
        <p:nvSpPr>
          <p:cNvPr id="465" name="Google Shape;465;p22"/>
          <p:cNvSpPr txBox="1"/>
          <p:nvPr/>
        </p:nvSpPr>
        <p:spPr>
          <a:xfrm>
            <a:off x="3995650" y="4856500"/>
            <a:ext cx="4980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Figure 4: Gcode command to switch between Inches or mm </a:t>
            </a:r>
            <a:endParaRPr sz="1200"/>
          </a:p>
        </p:txBody>
      </p:sp>
      <p:sp>
        <p:nvSpPr>
          <p:cNvPr id="466" name="Google Shape;466;p22"/>
          <p:cNvSpPr txBox="1"/>
          <p:nvPr/>
        </p:nvSpPr>
        <p:spPr>
          <a:xfrm>
            <a:off x="353200" y="963950"/>
            <a:ext cx="3487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When going into the coding aspect of the project every section of code had some Marlin Command associated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Malin is based of FDM printers so code such as temperature can get in the way of printing and testing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Gcode commands as the one seen prevent cold extrusion code to tamper with our project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Since these printers are based on smaller motors, step sizes must be adjusted for the larger scale motors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"/>
          <p:cNvSpPr txBox="1">
            <a:spLocks noGrp="1"/>
          </p:cNvSpPr>
          <p:nvPr>
            <p:ph type="title"/>
          </p:nvPr>
        </p:nvSpPr>
        <p:spPr>
          <a:xfrm>
            <a:off x="630903" y="178225"/>
            <a:ext cx="3081000" cy="6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" sz="2800"/>
              <a:t>Team Members</a:t>
            </a:r>
            <a:endParaRPr/>
          </a:p>
        </p:txBody>
      </p:sp>
      <p:sp>
        <p:nvSpPr>
          <p:cNvPr id="201" name="Google Shape;201;p2"/>
          <p:cNvSpPr txBox="1">
            <a:spLocks noGrp="1"/>
          </p:cNvSpPr>
          <p:nvPr>
            <p:ph type="body" idx="1"/>
          </p:nvPr>
        </p:nvSpPr>
        <p:spPr>
          <a:xfrm>
            <a:off x="431575" y="3296625"/>
            <a:ext cx="85677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1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Arturo Caton - M.E.                   Son Quang - M.E.             Zachary Morris - M.E.            Siggifredo Aguilar - E.E.              Jason Chien - E.E.</a:t>
            </a:r>
            <a:endParaRPr sz="11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"/>
              <a:t>   </a:t>
            </a:r>
            <a:endParaRPr/>
          </a:p>
        </p:txBody>
      </p:sp>
      <p:pic>
        <p:nvPicPr>
          <p:cNvPr id="202" name="Google Shape;2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8862" y="1418981"/>
            <a:ext cx="1408256" cy="187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4">
            <a:alphaModFix/>
          </a:blip>
          <a:srcRect l="9685" r="3288"/>
          <a:stretch/>
        </p:blipFill>
        <p:spPr>
          <a:xfrm>
            <a:off x="2254625" y="1406900"/>
            <a:ext cx="1225507" cy="18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5">
            <a:alphaModFix/>
          </a:blip>
          <a:srcRect l="11079"/>
          <a:stretch/>
        </p:blipFill>
        <p:spPr>
          <a:xfrm>
            <a:off x="5585549" y="1401675"/>
            <a:ext cx="1252200" cy="188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375" y="1418763"/>
            <a:ext cx="1129302" cy="185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7">
            <a:alphaModFix/>
          </a:blip>
          <a:srcRect t="8591"/>
          <a:stretch/>
        </p:blipFill>
        <p:spPr>
          <a:xfrm rot="-5400000">
            <a:off x="3561125" y="1702974"/>
            <a:ext cx="1874526" cy="12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"/>
          <p:cNvSpPr txBox="1"/>
          <p:nvPr/>
        </p:nvSpPr>
        <p:spPr>
          <a:xfrm>
            <a:off x="2384275" y="3629450"/>
            <a:ext cx="1054200" cy="7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"/>
          <p:cNvSpPr txBox="1"/>
          <p:nvPr/>
        </p:nvSpPr>
        <p:spPr>
          <a:xfrm>
            <a:off x="5257050" y="3576900"/>
            <a:ext cx="1961400" cy="156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"/>
          <p:cNvSpPr txBox="1"/>
          <p:nvPr/>
        </p:nvSpPr>
        <p:spPr>
          <a:xfrm>
            <a:off x="1864825" y="3576900"/>
            <a:ext cx="1826100" cy="12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"/>
          <p:cNvSpPr txBox="1"/>
          <p:nvPr/>
        </p:nvSpPr>
        <p:spPr>
          <a:xfrm>
            <a:off x="3510338" y="3576900"/>
            <a:ext cx="1705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"/>
          <p:cNvSpPr txBox="1"/>
          <p:nvPr/>
        </p:nvSpPr>
        <p:spPr>
          <a:xfrm>
            <a:off x="197025" y="3553100"/>
            <a:ext cx="1705200" cy="10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5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Wiring Schematic</a:t>
            </a:r>
            <a:endParaRPr/>
          </a:p>
        </p:txBody>
      </p:sp>
      <p:sp>
        <p:nvSpPr>
          <p:cNvPr id="473" name="Google Shape;473;p25"/>
          <p:cNvSpPr txBox="1">
            <a:spLocks noGrp="1"/>
          </p:cNvSpPr>
          <p:nvPr>
            <p:ph type="body" idx="1"/>
          </p:nvPr>
        </p:nvSpPr>
        <p:spPr>
          <a:xfrm>
            <a:off x="300925" y="1181300"/>
            <a:ext cx="2973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1.Arduino Mega 2560</a:t>
            </a:r>
            <a:endParaRPr/>
          </a:p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2.Ramps 1.4 board</a:t>
            </a:r>
            <a:endParaRPr/>
          </a:p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3.DQ860MA Driver</a:t>
            </a:r>
            <a:endParaRPr/>
          </a:p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4.NEMA 34 Bipolar Stepper Motors (XYZ)</a:t>
            </a:r>
            <a:endParaRPr/>
          </a:p>
          <a:p>
            <a:pPr marL="457200" lvl="0" indent="-2286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5.60 V Power Supply</a:t>
            </a:r>
            <a:endParaRPr/>
          </a:p>
          <a:p>
            <a:pPr marL="22860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  <a:p>
            <a:pPr marL="22860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Drivers and motors are different varying from our large scale gantry to prototype model</a:t>
            </a:r>
            <a:endParaRPr/>
          </a:p>
        </p:txBody>
      </p:sp>
      <p:pic>
        <p:nvPicPr>
          <p:cNvPr id="474" name="Google Shape;47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4525" y="8"/>
            <a:ext cx="5869474" cy="50239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5"/>
          <p:cNvSpPr txBox="1"/>
          <p:nvPr/>
        </p:nvSpPr>
        <p:spPr>
          <a:xfrm>
            <a:off x="3429000" y="279625"/>
            <a:ext cx="30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476" name="Google Shape;476;p25"/>
          <p:cNvSpPr txBox="1"/>
          <p:nvPr/>
        </p:nvSpPr>
        <p:spPr>
          <a:xfrm>
            <a:off x="4841800" y="515075"/>
            <a:ext cx="30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477" name="Google Shape;477;p25"/>
          <p:cNvSpPr txBox="1"/>
          <p:nvPr/>
        </p:nvSpPr>
        <p:spPr>
          <a:xfrm>
            <a:off x="4621075" y="3333350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478" name="Google Shape;478;p25"/>
          <p:cNvSpPr txBox="1"/>
          <p:nvPr/>
        </p:nvSpPr>
        <p:spPr>
          <a:xfrm>
            <a:off x="8278175" y="2678450"/>
            <a:ext cx="301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479" name="Google Shape;479;p25"/>
          <p:cNvSpPr txBox="1"/>
          <p:nvPr/>
        </p:nvSpPr>
        <p:spPr>
          <a:xfrm>
            <a:off x="4621075" y="4105975"/>
            <a:ext cx="37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  <p:pic>
        <p:nvPicPr>
          <p:cNvPr id="480" name="Google Shape;48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26300" y="4208975"/>
            <a:ext cx="1291750" cy="610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5"/>
          <p:cNvSpPr txBox="1"/>
          <p:nvPr/>
        </p:nvSpPr>
        <p:spPr>
          <a:xfrm>
            <a:off x="4805025" y="4819725"/>
            <a:ext cx="3701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1: Electrical Wiring Diagram for XYZ Axis</a:t>
            </a:r>
            <a:endParaRPr sz="1100"/>
          </a:p>
        </p:txBody>
      </p:sp>
      <p:sp>
        <p:nvSpPr>
          <p:cNvPr id="482" name="Google Shape;482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4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XYZ Axis electrical configuration: Large Scale </a:t>
            </a:r>
            <a:endParaRPr/>
          </a:p>
        </p:txBody>
      </p:sp>
      <p:sp>
        <p:nvSpPr>
          <p:cNvPr id="488" name="Google Shape;488;p24"/>
          <p:cNvSpPr txBox="1">
            <a:spLocks noGrp="1"/>
          </p:cNvSpPr>
          <p:nvPr>
            <p:ph type="body" idx="1"/>
          </p:nvPr>
        </p:nvSpPr>
        <p:spPr>
          <a:xfrm>
            <a:off x="573950" y="802050"/>
            <a:ext cx="3451200" cy="40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Dependant on 3 NEMA 34 Motors 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The Nema 34 motors operates based off of a DQ860MA Driver which is rated from 24-80V DC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Power supply of 60V DC to the motor driver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Arduino/Ramps 1.4 board combination</a:t>
            </a:r>
            <a:endParaRPr sz="1600"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Power supply of 12V DC to the Ramps 1.4 board</a:t>
            </a:r>
            <a:endParaRPr sz="1600"/>
          </a:p>
        </p:txBody>
      </p:sp>
      <p:pic>
        <p:nvPicPr>
          <p:cNvPr id="489" name="Google Shape;4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5937" y="1088812"/>
            <a:ext cx="1853103" cy="314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9825" y="1178250"/>
            <a:ext cx="3149526" cy="2964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24"/>
          <p:cNvSpPr txBox="1"/>
          <p:nvPr/>
        </p:nvSpPr>
        <p:spPr>
          <a:xfrm>
            <a:off x="4091250" y="4334075"/>
            <a:ext cx="185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1: NEMA 34 Motor (6.8 A)</a:t>
            </a:r>
            <a:endParaRPr/>
          </a:p>
        </p:txBody>
      </p:sp>
      <p:sp>
        <p:nvSpPr>
          <p:cNvPr id="492" name="Google Shape;492;p24"/>
          <p:cNvSpPr txBox="1"/>
          <p:nvPr/>
        </p:nvSpPr>
        <p:spPr>
          <a:xfrm>
            <a:off x="6394425" y="4378225"/>
            <a:ext cx="2317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2: DQ860MA driver for our motors</a:t>
            </a:r>
            <a:endParaRPr/>
          </a:p>
        </p:txBody>
      </p:sp>
      <p:sp>
        <p:nvSpPr>
          <p:cNvPr id="493" name="Google Shape;493;p24"/>
          <p:cNvSpPr/>
          <p:nvPr/>
        </p:nvSpPr>
        <p:spPr>
          <a:xfrm>
            <a:off x="6232550" y="2354675"/>
            <a:ext cx="471000" cy="7500"/>
          </a:xfrm>
          <a:prstGeom prst="rightArrow">
            <a:avLst>
              <a:gd name="adj1" fmla="val 50000"/>
              <a:gd name="adj2" fmla="val 1080333"/>
            </a:avLst>
          </a:prstGeom>
          <a:solidFill>
            <a:schemeClr val="lt2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94" name="Google Shape;494;p24"/>
          <p:cNvCxnSpPr>
            <a:stCxn id="493" idx="1"/>
            <a:endCxn id="493" idx="3"/>
          </p:cNvCxnSpPr>
          <p:nvPr/>
        </p:nvCxnSpPr>
        <p:spPr>
          <a:xfrm>
            <a:off x="6232550" y="2358425"/>
            <a:ext cx="4710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95" name="Google Shape;495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d042ac79d5_1_12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/>
              <a:t>Extrusion System electrical configuration: Large Scale</a:t>
            </a:r>
            <a:endParaRPr/>
          </a:p>
        </p:txBody>
      </p:sp>
      <p:sp>
        <p:nvSpPr>
          <p:cNvPr id="501" name="Google Shape;501;gd042ac79d5_1_12"/>
          <p:cNvSpPr txBox="1">
            <a:spLocks noGrp="1"/>
          </p:cNvSpPr>
          <p:nvPr>
            <p:ph type="body" idx="1"/>
          </p:nvPr>
        </p:nvSpPr>
        <p:spPr>
          <a:xfrm>
            <a:off x="536400" y="1177750"/>
            <a:ext cx="3753600" cy="3394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1150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Dependant on 1 NEMA 23 Stepper Motor</a:t>
            </a:r>
            <a:endParaRPr sz="1600"/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11150" algn="l" rtl="0">
              <a:spcBef>
                <a:spcPts val="300"/>
              </a:spcBef>
              <a:spcAft>
                <a:spcPts val="0"/>
              </a:spcAft>
              <a:buSzPts val="1300"/>
              <a:buChar char="●"/>
            </a:pPr>
            <a:r>
              <a:rPr lang="en" sz="1600"/>
              <a:t>Utilizes a Driver similar to the DQ860MA, but is rated at much lower DC Voltage and Current</a:t>
            </a:r>
            <a:endParaRPr sz="1600"/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600"/>
          </a:p>
          <a:p>
            <a:pPr marL="457200" lvl="0" indent="-330200" algn="l" rtl="0">
              <a:spcBef>
                <a:spcPts val="3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Doesn’t need an additional power supply, since its rated at 9-42V DC, then we can use the 12V Power Supply that the Ramps 1.4 uses</a:t>
            </a:r>
            <a:endParaRPr sz="1600"/>
          </a:p>
        </p:txBody>
      </p:sp>
      <p:pic>
        <p:nvPicPr>
          <p:cNvPr id="502" name="Google Shape;502;gd042ac79d5_1_12"/>
          <p:cNvPicPr preferRelativeResize="0"/>
          <p:nvPr/>
        </p:nvPicPr>
        <p:blipFill rotWithShape="1">
          <a:blip r:embed="rId3">
            <a:alphaModFix/>
          </a:blip>
          <a:srcRect b="7054"/>
          <a:stretch/>
        </p:blipFill>
        <p:spPr>
          <a:xfrm>
            <a:off x="4275175" y="1095025"/>
            <a:ext cx="2580948" cy="31984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3" name="Google Shape;503;gd042ac79d5_1_12"/>
          <p:cNvCxnSpPr/>
          <p:nvPr/>
        </p:nvCxnSpPr>
        <p:spPr>
          <a:xfrm rot="10800000" flipH="1">
            <a:off x="4194275" y="3745325"/>
            <a:ext cx="596100" cy="3165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04" name="Google Shape;504;gd042ac79d5_1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350" y="2093648"/>
            <a:ext cx="2166924" cy="21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gd042ac79d5_1_12"/>
          <p:cNvSpPr txBox="1"/>
          <p:nvPr/>
        </p:nvSpPr>
        <p:spPr>
          <a:xfrm>
            <a:off x="4275200" y="4267850"/>
            <a:ext cx="2580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1: NEMA 23 Stepper Motor Driver</a:t>
            </a:r>
            <a:endParaRPr/>
          </a:p>
        </p:txBody>
      </p:sp>
      <p:sp>
        <p:nvSpPr>
          <p:cNvPr id="506" name="Google Shape;506;gd042ac79d5_1_12"/>
          <p:cNvSpPr txBox="1"/>
          <p:nvPr/>
        </p:nvSpPr>
        <p:spPr>
          <a:xfrm>
            <a:off x="7115550" y="4223700"/>
            <a:ext cx="1971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Figure 2: NEMA 23 Stepper Motor (2.8 A)</a:t>
            </a:r>
            <a:endParaRPr/>
          </a:p>
        </p:txBody>
      </p:sp>
      <p:sp>
        <p:nvSpPr>
          <p:cNvPr id="507" name="Google Shape;507;gd042ac79d5_1_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26"/>
          <p:cNvSpPr txBox="1">
            <a:spLocks noGrp="1"/>
          </p:cNvSpPr>
          <p:nvPr>
            <p:ph type="title"/>
          </p:nvPr>
        </p:nvSpPr>
        <p:spPr>
          <a:xfrm>
            <a:off x="698283" y="245011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XYZ + Extrusion electrical configuration: Prototype Model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/>
          </a:p>
        </p:txBody>
      </p:sp>
      <p:sp>
        <p:nvSpPr>
          <p:cNvPr id="513" name="Google Shape;513;p26"/>
          <p:cNvSpPr txBox="1">
            <a:spLocks noGrp="1"/>
          </p:cNvSpPr>
          <p:nvPr>
            <p:ph type="body" idx="1"/>
          </p:nvPr>
        </p:nvSpPr>
        <p:spPr>
          <a:xfrm>
            <a:off x="271499" y="942275"/>
            <a:ext cx="3657900" cy="3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Utilizes 4 NEMA 17 Motors to operate the whole prototype model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Requires only 1 power supply, which is the 12V DC powering the Ramps 1.4 board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All NEMA 17 Motors utilize A4988 Drivers, which connect directly to the Ramps 1.4 board</a:t>
            </a:r>
            <a:endParaRPr/>
          </a:p>
        </p:txBody>
      </p:sp>
      <p:pic>
        <p:nvPicPr>
          <p:cNvPr id="514" name="Google Shape;51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7674" y="716862"/>
            <a:ext cx="2628400" cy="1428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548410" y="2801293"/>
            <a:ext cx="2406927" cy="180518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26"/>
          <p:cNvSpPr txBox="1"/>
          <p:nvPr/>
        </p:nvSpPr>
        <p:spPr>
          <a:xfrm>
            <a:off x="6222300" y="2219288"/>
            <a:ext cx="291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Figure 2: A9888 Stepper Motor Driver</a:t>
            </a:r>
            <a:endParaRPr sz="1200"/>
          </a:p>
        </p:txBody>
      </p:sp>
      <p:sp>
        <p:nvSpPr>
          <p:cNvPr id="517" name="Google Shape;517;p26"/>
          <p:cNvSpPr/>
          <p:nvPr/>
        </p:nvSpPr>
        <p:spPr>
          <a:xfrm>
            <a:off x="6532839" y="3596773"/>
            <a:ext cx="729025" cy="671975"/>
          </a:xfrm>
          <a:custGeom>
            <a:avLst/>
            <a:gdLst/>
            <a:ahLst/>
            <a:cxnLst/>
            <a:rect l="l" t="t" r="r" b="b"/>
            <a:pathLst>
              <a:path w="29161" h="26879" extrusionOk="0">
                <a:moveTo>
                  <a:pt x="7708" y="2118"/>
                </a:moveTo>
                <a:cubicBezTo>
                  <a:pt x="10799" y="2020"/>
                  <a:pt x="23063" y="-2002"/>
                  <a:pt x="26251" y="1530"/>
                </a:cubicBezTo>
                <a:cubicBezTo>
                  <a:pt x="29440" y="5062"/>
                  <a:pt x="30371" y="19435"/>
                  <a:pt x="26839" y="23310"/>
                </a:cubicBezTo>
                <a:cubicBezTo>
                  <a:pt x="23307" y="27185"/>
                  <a:pt x="9474" y="28069"/>
                  <a:pt x="5059" y="24782"/>
                </a:cubicBezTo>
                <a:cubicBezTo>
                  <a:pt x="644" y="21495"/>
                  <a:pt x="-632" y="7613"/>
                  <a:pt x="349" y="3590"/>
                </a:cubicBezTo>
                <a:cubicBezTo>
                  <a:pt x="1330" y="-432"/>
                  <a:pt x="8002" y="1089"/>
                  <a:pt x="10945" y="647"/>
                </a:cubicBezTo>
                <a:cubicBezTo>
                  <a:pt x="13888" y="206"/>
                  <a:pt x="15409" y="598"/>
                  <a:pt x="18009" y="941"/>
                </a:cubicBezTo>
                <a:cubicBezTo>
                  <a:pt x="20609" y="1284"/>
                  <a:pt x="25122" y="2413"/>
                  <a:pt x="26545" y="2707"/>
                </a:cubicBezTo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8" name="Google Shape;518;p26"/>
          <p:cNvSpPr txBox="1"/>
          <p:nvPr/>
        </p:nvSpPr>
        <p:spPr>
          <a:xfrm>
            <a:off x="6173425" y="4636450"/>
            <a:ext cx="296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Figure 3: Ramps 1.4 with XYZ A4988 driver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 txBox="1"/>
          <p:nvPr/>
        </p:nvSpPr>
        <p:spPr>
          <a:xfrm>
            <a:off x="4230925" y="3242775"/>
            <a:ext cx="19425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1: Nema 17 Motor</a:t>
            </a:r>
            <a:endParaRPr sz="1100"/>
          </a:p>
        </p:txBody>
      </p:sp>
      <p:pic>
        <p:nvPicPr>
          <p:cNvPr id="520" name="Google Shape;52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58062" y="1407211"/>
            <a:ext cx="1835565" cy="183556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28"/>
          <p:cNvPicPr preferRelativeResize="0"/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766763" y="1004888"/>
            <a:ext cx="7610475" cy="282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28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Electrical Operations and Testing - Jason</a:t>
            </a:r>
            <a:endParaRPr b="0"/>
          </a:p>
        </p:txBody>
      </p:sp>
      <p:pic>
        <p:nvPicPr>
          <p:cNvPr id="528" name="Google Shape;52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8825" y="1247425"/>
            <a:ext cx="3277325" cy="2457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7400" y="1247425"/>
            <a:ext cx="3277325" cy="2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7"/>
          <p:cNvSpPr txBox="1">
            <a:spLocks noGrp="1"/>
          </p:cNvSpPr>
          <p:nvPr>
            <p:ph type="title"/>
          </p:nvPr>
        </p:nvSpPr>
        <p:spPr>
          <a:xfrm>
            <a:off x="536404" y="237625"/>
            <a:ext cx="3896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Electrical Operation - Jason</a:t>
            </a:r>
            <a:endParaRPr/>
          </a:p>
        </p:txBody>
      </p:sp>
      <p:pic>
        <p:nvPicPr>
          <p:cNvPr id="536" name="Google Shape;5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8200" y="863382"/>
            <a:ext cx="4575300" cy="38991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37" name="Google Shape;5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300" y="863375"/>
            <a:ext cx="3806699" cy="389912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38" name="Google Shape;538;p27"/>
          <p:cNvSpPr txBox="1"/>
          <p:nvPr/>
        </p:nvSpPr>
        <p:spPr>
          <a:xfrm>
            <a:off x="709650" y="4383425"/>
            <a:ext cx="191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Prototype Diagram</a:t>
            </a:r>
            <a:endParaRPr b="1"/>
          </a:p>
        </p:txBody>
      </p:sp>
      <p:sp>
        <p:nvSpPr>
          <p:cNvPr id="539" name="Google Shape;539;p27"/>
          <p:cNvSpPr txBox="1"/>
          <p:nvPr/>
        </p:nvSpPr>
        <p:spPr>
          <a:xfrm>
            <a:off x="4298200" y="4011200"/>
            <a:ext cx="111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Full Scale Diagram</a:t>
            </a:r>
            <a:endParaRPr b="1"/>
          </a:p>
        </p:txBody>
      </p:sp>
      <p:sp>
        <p:nvSpPr>
          <p:cNvPr id="540" name="Google Shape;54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9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XY Movement tests - Jason</a:t>
            </a:r>
            <a:endParaRPr/>
          </a:p>
        </p:txBody>
      </p:sp>
      <p:pic>
        <p:nvPicPr>
          <p:cNvPr id="546" name="Google Shape;546;p29" title="80x80 Square Sample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00" y="1023213"/>
            <a:ext cx="3926225" cy="294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9" title="80x80 extruding sand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8925" y="1023200"/>
            <a:ext cx="3926225" cy="2944693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9"/>
          <p:cNvSpPr txBox="1"/>
          <p:nvPr/>
        </p:nvSpPr>
        <p:spPr>
          <a:xfrm>
            <a:off x="555050" y="4011200"/>
            <a:ext cx="8060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Testing the Firmware by printing test squares. We were able to move from 2D to 3D by printing in sand.</a:t>
            </a:r>
            <a:endParaRPr sz="1200"/>
          </a:p>
        </p:txBody>
      </p:sp>
      <p:sp>
        <p:nvSpPr>
          <p:cNvPr id="549" name="Google Shape;54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1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XY Movement tests - Jason</a:t>
            </a:r>
            <a:endParaRPr/>
          </a:p>
        </p:txBody>
      </p:sp>
      <p:pic>
        <p:nvPicPr>
          <p:cNvPr id="555" name="Google Shape;555;p31" descr="The testing of the Nema 34 motors for our 3D Printer, where we are trying to observe X&amp;Y Rotation." title="X &amp; Y Axis Motor Testin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018836"/>
            <a:ext cx="4572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31"/>
          <p:cNvSpPr txBox="1"/>
          <p:nvPr/>
        </p:nvSpPr>
        <p:spPr>
          <a:xfrm>
            <a:off x="2153600" y="4373825"/>
            <a:ext cx="486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Full scale XY motor testing.</a:t>
            </a:r>
            <a:endParaRPr/>
          </a:p>
        </p:txBody>
      </p:sp>
      <p:sp>
        <p:nvSpPr>
          <p:cNvPr id="557" name="Google Shape;55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30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Extrusion Tests - Jason</a:t>
            </a:r>
            <a:endParaRPr/>
          </a:p>
        </p:txBody>
      </p:sp>
      <p:pic>
        <p:nvPicPr>
          <p:cNvPr id="563" name="Google Shape;563;p30" title="Extruder and Z-Axis function tes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400" y="1023214"/>
            <a:ext cx="3926225" cy="2944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30" descr="The testing of a 3D Printer Extruder." title="Large Scale Extruder Test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4375" y="1023214"/>
            <a:ext cx="3926225" cy="2944686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32" descr="The testing of a Z Axis prototype model for a 10 FT 3D Printer, in the testing 100 lbs were placed on the structure as cement is going to be utilized as the filament." title="Testing a NEMA 34 motor with 100 lb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018823"/>
            <a:ext cx="4572000" cy="34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32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Full Scale Z-motion testing</a:t>
            </a:r>
            <a:endParaRPr/>
          </a:p>
        </p:txBody>
      </p:sp>
      <p:sp>
        <p:nvSpPr>
          <p:cNvPr id="572" name="Google Shape;572;p32"/>
          <p:cNvSpPr txBox="1">
            <a:spLocks noGrp="1"/>
          </p:cNvSpPr>
          <p:nvPr>
            <p:ph type="body" idx="1"/>
          </p:nvPr>
        </p:nvSpPr>
        <p:spPr>
          <a:xfrm>
            <a:off x="2286000" y="4447000"/>
            <a:ext cx="4572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Z-Axis testing with 100lbs weight</a:t>
            </a:r>
            <a:endParaRPr/>
          </a:p>
        </p:txBody>
      </p:sp>
      <p:sp>
        <p:nvSpPr>
          <p:cNvPr id="573" name="Google Shape;573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"/>
          <p:cNvSpPr txBox="1">
            <a:spLocks noGrp="1"/>
          </p:cNvSpPr>
          <p:nvPr>
            <p:ph type="title"/>
          </p:nvPr>
        </p:nvSpPr>
        <p:spPr>
          <a:xfrm>
            <a:off x="536408" y="12758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dirty="0"/>
              <a:t>Agenda</a:t>
            </a:r>
            <a:endParaRPr dirty="0"/>
          </a:p>
        </p:txBody>
      </p:sp>
      <p:sp>
        <p:nvSpPr>
          <p:cNvPr id="218" name="Google Shape;218;p3"/>
          <p:cNvSpPr txBox="1">
            <a:spLocks noGrp="1"/>
          </p:cNvSpPr>
          <p:nvPr>
            <p:ph type="body" idx="1"/>
          </p:nvPr>
        </p:nvSpPr>
        <p:spPr>
          <a:xfrm>
            <a:off x="536408" y="867266"/>
            <a:ext cx="8342400" cy="361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6550" algn="l" rtl="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/>
              <a:t>Background and Objectives					    Zach</a:t>
            </a:r>
            <a:endParaRPr sz="20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/>
              <a:t>Mechanical Components, Overview, &amp; Testing      		       Art</a:t>
            </a:r>
            <a:endParaRPr sz="20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/>
              <a:t>Mechanical Current &amp; Future Progress			     Son</a:t>
            </a:r>
            <a:endParaRPr sz="2000" dirty="0"/>
          </a:p>
          <a:p>
            <a:pPr marL="457200" lvl="0" indent="-3556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 dirty="0"/>
              <a:t>Electrical Components and Overview			    Siggi</a:t>
            </a:r>
            <a:endParaRPr sz="20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/>
              <a:t>Electrical Operation and Testing			                Jason</a:t>
            </a:r>
            <a:endParaRPr sz="2000" dirty="0"/>
          </a:p>
          <a:p>
            <a:pPr marL="457200" lvl="0" indent="-3365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2000" dirty="0"/>
              <a:t>Conclusion 				        			    Zach	 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9" name="Google Shape;219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d28846c18e_0_5"/>
          <p:cNvSpPr txBox="1">
            <a:spLocks noGrp="1"/>
          </p:cNvSpPr>
          <p:nvPr>
            <p:ph type="title"/>
          </p:nvPr>
        </p:nvSpPr>
        <p:spPr>
          <a:xfrm>
            <a:off x="536408" y="320361"/>
            <a:ext cx="8140500" cy="85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579" name="Google Shape;579;gd28846c18e_0_5"/>
          <p:cNvSpPr txBox="1">
            <a:spLocks noGrp="1"/>
          </p:cNvSpPr>
          <p:nvPr>
            <p:ph type="body" idx="1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team has designed a full scale printer as well as a small prototype which was used for testing.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 options have been proposed to mount the gantry together.</a:t>
            </a:r>
            <a:endParaRPr/>
          </a:p>
          <a:p>
            <a:pPr marL="45720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team has put together a final list of parts we need as well as a guide to assemble the printer</a:t>
            </a:r>
            <a:endParaRPr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d28846c18e_0_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4"/>
          <p:cNvSpPr txBox="1">
            <a:spLocks noGrp="1"/>
          </p:cNvSpPr>
          <p:nvPr>
            <p:ph type="body" idx="1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2860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</a:pPr>
            <a:r>
              <a:rPr lang="en" sz="4400" b="1"/>
              <a:t>Thank you</a:t>
            </a:r>
            <a:endParaRPr/>
          </a:p>
        </p:txBody>
      </p:sp>
      <p:sp>
        <p:nvSpPr>
          <p:cNvPr id="586" name="Google Shape;586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"/>
          <p:cNvSpPr txBox="1">
            <a:spLocks noGrp="1"/>
          </p:cNvSpPr>
          <p:nvPr>
            <p:ph type="title"/>
          </p:nvPr>
        </p:nvSpPr>
        <p:spPr>
          <a:xfrm>
            <a:off x="536408" y="145911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3D printer for </a:t>
            </a:r>
            <a:r>
              <a:rPr lang="en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cementitious </a:t>
            </a:r>
            <a:r>
              <a:rPr lang="en"/>
              <a:t>material: Background</a:t>
            </a:r>
            <a:endParaRPr/>
          </a:p>
        </p:txBody>
      </p:sp>
      <p:sp>
        <p:nvSpPr>
          <p:cNvPr id="225" name="Google Shape;225;p4"/>
          <p:cNvSpPr txBox="1">
            <a:spLocks noGrp="1"/>
          </p:cNvSpPr>
          <p:nvPr>
            <p:ph type="body" idx="1"/>
          </p:nvPr>
        </p:nvSpPr>
        <p:spPr>
          <a:xfrm>
            <a:off x="536408" y="1217923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3D printing has been used to build structures which are more affordable than building with conventional materials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The structure printed can be highly customized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3D printers are being used in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space and are planned to be 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/>
              <a:t>used on future missions</a:t>
            </a:r>
            <a:endParaRPr/>
          </a:p>
        </p:txBody>
      </p:sp>
      <p:pic>
        <p:nvPicPr>
          <p:cNvPr id="226" name="Google Shape;2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2600" y="2031950"/>
            <a:ext cx="4566425" cy="27398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 txBox="1"/>
          <p:nvPr/>
        </p:nvSpPr>
        <p:spPr>
          <a:xfrm>
            <a:off x="8845850" y="4716175"/>
            <a:ext cx="40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5"/>
          <p:cNvSpPr txBox="1">
            <a:spLocks noGrp="1"/>
          </p:cNvSpPr>
          <p:nvPr>
            <p:ph type="title"/>
          </p:nvPr>
        </p:nvSpPr>
        <p:spPr>
          <a:xfrm>
            <a:off x="536408" y="237636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/>
              <a:t>3D printer objective</a:t>
            </a:r>
            <a:endParaRPr/>
          </a:p>
        </p:txBody>
      </p:sp>
      <p:sp>
        <p:nvSpPr>
          <p:cNvPr id="233" name="Google Shape;233;p5"/>
          <p:cNvSpPr txBox="1">
            <a:spLocks noGrp="1"/>
          </p:cNvSpPr>
          <p:nvPr>
            <p:ph type="body" idx="1"/>
          </p:nvPr>
        </p:nvSpPr>
        <p:spPr>
          <a:xfrm>
            <a:off x="536408" y="1177748"/>
            <a:ext cx="81405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printer is to use a 10’x10’x10’ print area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printer is to be of a modular design which is easy to assemble and disassemble</a:t>
            </a:r>
            <a:endParaRPr/>
          </a:p>
          <a:p>
            <a:pPr marL="45720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 printer will have the ability to print various cementitious materials</a:t>
            </a:r>
            <a:endParaRPr/>
          </a:p>
        </p:txBody>
      </p:sp>
      <p:sp>
        <p:nvSpPr>
          <p:cNvPr id="234" name="Google Shape;234;p5"/>
          <p:cNvSpPr txBox="1"/>
          <p:nvPr/>
        </p:nvSpPr>
        <p:spPr>
          <a:xfrm>
            <a:off x="8838350" y="4672325"/>
            <a:ext cx="34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"/>
          <p:cNvSpPr txBox="1">
            <a:spLocks noGrp="1"/>
          </p:cNvSpPr>
          <p:nvPr>
            <p:ph type="title"/>
          </p:nvPr>
        </p:nvSpPr>
        <p:spPr>
          <a:xfrm>
            <a:off x="574107" y="113700"/>
            <a:ext cx="4857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/>
              <a:t>Large Gantry Equipment Overview</a:t>
            </a:r>
            <a:endParaRPr dirty="0"/>
          </a:p>
        </p:txBody>
      </p:sp>
      <p:pic>
        <p:nvPicPr>
          <p:cNvPr id="240" name="Google Shape;24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8700" y="2365900"/>
            <a:ext cx="2463975" cy="2495351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10"/>
          <p:cNvSpPr txBox="1"/>
          <p:nvPr/>
        </p:nvSpPr>
        <p:spPr>
          <a:xfrm>
            <a:off x="489225" y="851750"/>
            <a:ext cx="52743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Large Gantry Model made up of 12 inch truss members approximately  10 ft in length.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Three Nema 34 motors responsible for x, y, and z motion. 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Linear rails and linear bearing </a:t>
            </a:r>
            <a:endParaRPr sz="1700" dirty="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 dirty="0"/>
              <a:t>Timing belt and gears</a:t>
            </a:r>
            <a:endParaRPr sz="1700" dirty="0"/>
          </a:p>
        </p:txBody>
      </p:sp>
      <p:pic>
        <p:nvPicPr>
          <p:cNvPr id="242" name="Google Shape;242;p10"/>
          <p:cNvPicPr preferRelativeResize="0"/>
          <p:nvPr/>
        </p:nvPicPr>
        <p:blipFill rotWithShape="1">
          <a:blip r:embed="rId4">
            <a:alphaModFix/>
          </a:blip>
          <a:srcRect r="53100"/>
          <a:stretch/>
        </p:blipFill>
        <p:spPr>
          <a:xfrm>
            <a:off x="5177575" y="2824288"/>
            <a:ext cx="1222863" cy="99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6663" y="2731737"/>
            <a:ext cx="1180400" cy="11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4725" y="2774950"/>
            <a:ext cx="1163350" cy="116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 rotWithShape="1">
          <a:blip r:embed="rId7">
            <a:alphaModFix/>
          </a:blip>
          <a:srcRect l="24992" t="10474"/>
          <a:stretch/>
        </p:blipFill>
        <p:spPr>
          <a:xfrm>
            <a:off x="345913" y="2731713"/>
            <a:ext cx="988975" cy="118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5700" y="27525"/>
            <a:ext cx="2537350" cy="2118835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0"/>
          <p:cNvSpPr txBox="1"/>
          <p:nvPr/>
        </p:nvSpPr>
        <p:spPr>
          <a:xfrm>
            <a:off x="6951050" y="4832875"/>
            <a:ext cx="1656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7: Final Large Gantry Model</a:t>
            </a:r>
            <a:endParaRPr sz="700"/>
          </a:p>
        </p:txBody>
      </p:sp>
      <p:sp>
        <p:nvSpPr>
          <p:cNvPr id="248" name="Google Shape;248;p10"/>
          <p:cNvSpPr txBox="1"/>
          <p:nvPr/>
        </p:nvSpPr>
        <p:spPr>
          <a:xfrm>
            <a:off x="7110975" y="2119875"/>
            <a:ext cx="1453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6: Initial Gantry Design</a:t>
            </a:r>
            <a:endParaRPr sz="700"/>
          </a:p>
        </p:txBody>
      </p:sp>
      <p:sp>
        <p:nvSpPr>
          <p:cNvPr id="249" name="Google Shape;249;p10"/>
          <p:cNvSpPr txBox="1"/>
          <p:nvPr/>
        </p:nvSpPr>
        <p:spPr>
          <a:xfrm>
            <a:off x="345850" y="3936225"/>
            <a:ext cx="989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1: 3cm wide 5mm pitch timing belt</a:t>
            </a:r>
            <a:endParaRPr sz="700"/>
          </a:p>
        </p:txBody>
      </p:sp>
      <p:sp>
        <p:nvSpPr>
          <p:cNvPr id="250" name="Google Shape;250;p10"/>
          <p:cNvSpPr txBox="1"/>
          <p:nvPr/>
        </p:nvSpPr>
        <p:spPr>
          <a:xfrm>
            <a:off x="1340961" y="3936225"/>
            <a:ext cx="116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2: SBR20 Linear rail and bearings</a:t>
            </a:r>
            <a:endParaRPr sz="700"/>
          </a:p>
        </p:txBody>
      </p:sp>
      <p:sp>
        <p:nvSpPr>
          <p:cNvPr id="251" name="Google Shape;251;p10"/>
          <p:cNvSpPr txBox="1"/>
          <p:nvPr/>
        </p:nvSpPr>
        <p:spPr>
          <a:xfrm>
            <a:off x="2773688" y="3734575"/>
            <a:ext cx="12777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252" name="Google Shape;252;p10"/>
          <p:cNvSpPr txBox="1"/>
          <p:nvPr/>
        </p:nvSpPr>
        <p:spPr>
          <a:xfrm>
            <a:off x="5187825" y="3936225"/>
            <a:ext cx="1222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5: F34 12 inch wide truss members</a:t>
            </a:r>
            <a:endParaRPr sz="700"/>
          </a:p>
        </p:txBody>
      </p:sp>
      <p:sp>
        <p:nvSpPr>
          <p:cNvPr id="253" name="Google Shape;253;p10"/>
          <p:cNvSpPr txBox="1"/>
          <p:nvPr/>
        </p:nvSpPr>
        <p:spPr>
          <a:xfrm>
            <a:off x="2622525" y="3936225"/>
            <a:ext cx="127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Figures 3: 24 Tooth Idler Pulley and tensioner</a:t>
            </a:r>
            <a:endParaRPr sz="700"/>
          </a:p>
        </p:txBody>
      </p:sp>
      <p:sp>
        <p:nvSpPr>
          <p:cNvPr id="254" name="Google Shape;254;p10"/>
          <p:cNvSpPr txBox="1"/>
          <p:nvPr/>
        </p:nvSpPr>
        <p:spPr>
          <a:xfrm>
            <a:off x="3988575" y="3936225"/>
            <a:ext cx="1110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4: NEMA 34 High torque stepper motor</a:t>
            </a:r>
            <a:endParaRPr sz="700"/>
          </a:p>
        </p:txBody>
      </p:sp>
      <p:pic>
        <p:nvPicPr>
          <p:cNvPr id="255" name="Google Shape;255;p10"/>
          <p:cNvPicPr preferRelativeResize="0"/>
          <p:nvPr/>
        </p:nvPicPr>
        <p:blipFill rotWithShape="1">
          <a:blip r:embed="rId9">
            <a:alphaModFix/>
          </a:blip>
          <a:srcRect r="7783" b="14133"/>
          <a:stretch/>
        </p:blipFill>
        <p:spPr>
          <a:xfrm>
            <a:off x="2590213" y="2893225"/>
            <a:ext cx="1285960" cy="8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 txBox="1"/>
          <p:nvPr/>
        </p:nvSpPr>
        <p:spPr>
          <a:xfrm>
            <a:off x="8861650" y="4704350"/>
            <a:ext cx="490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3"/>
          <p:cNvSpPr txBox="1">
            <a:spLocks noGrp="1"/>
          </p:cNvSpPr>
          <p:nvPr>
            <p:ph type="title"/>
          </p:nvPr>
        </p:nvSpPr>
        <p:spPr>
          <a:xfrm>
            <a:off x="536408" y="148800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/>
              <a:t>Large Gantry Equipment Overview Cont.  </a:t>
            </a:r>
            <a:endParaRPr dirty="0"/>
          </a:p>
        </p:txBody>
      </p:sp>
      <p:sp>
        <p:nvSpPr>
          <p:cNvPr id="262" name="Google Shape;262;p13"/>
          <p:cNvSpPr txBox="1"/>
          <p:nvPr/>
        </p:nvSpPr>
        <p:spPr>
          <a:xfrm>
            <a:off x="536408" y="1003186"/>
            <a:ext cx="4698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Z-axis Rack and Pinion Gear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Z-axis support upright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Cementitious Material Pump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Cementitious Material Extruder with NEMA 17 stepper motor</a:t>
            </a:r>
            <a:endParaRPr/>
          </a:p>
        </p:txBody>
      </p:sp>
      <p:pic>
        <p:nvPicPr>
          <p:cNvPr id="263" name="Google Shape;263;p13"/>
          <p:cNvPicPr preferRelativeResize="0"/>
          <p:nvPr/>
        </p:nvPicPr>
        <p:blipFill rotWithShape="1">
          <a:blip r:embed="rId3">
            <a:alphaModFix/>
          </a:blip>
          <a:srcRect t="24813" r="3025" b="1401"/>
          <a:stretch/>
        </p:blipFill>
        <p:spPr>
          <a:xfrm>
            <a:off x="607375" y="2829688"/>
            <a:ext cx="2077875" cy="114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6700" y="2045887"/>
            <a:ext cx="3014149" cy="205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3"/>
          <p:cNvPicPr preferRelativeResize="0"/>
          <p:nvPr/>
        </p:nvPicPr>
        <p:blipFill rotWithShape="1">
          <a:blip r:embed="rId5">
            <a:alphaModFix/>
          </a:blip>
          <a:srcRect l="25524" t="5603" r="16729" b="25216"/>
          <a:stretch/>
        </p:blipFill>
        <p:spPr>
          <a:xfrm>
            <a:off x="2854375" y="2312953"/>
            <a:ext cx="757100" cy="164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3"/>
          <p:cNvPicPr preferRelativeResize="0"/>
          <p:nvPr/>
        </p:nvPicPr>
        <p:blipFill rotWithShape="1">
          <a:blip r:embed="rId6">
            <a:alphaModFix/>
          </a:blip>
          <a:srcRect r="59481" b="15697"/>
          <a:stretch/>
        </p:blipFill>
        <p:spPr>
          <a:xfrm>
            <a:off x="4717100" y="2181400"/>
            <a:ext cx="757099" cy="17791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3"/>
          <p:cNvSpPr txBox="1"/>
          <p:nvPr/>
        </p:nvSpPr>
        <p:spPr>
          <a:xfrm>
            <a:off x="671925" y="4111950"/>
            <a:ext cx="196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1: 20 tooth Pinion Gear and 6.35 teeth per inch with 20 degree pressure angle</a:t>
            </a:r>
            <a:endParaRPr sz="700"/>
          </a:p>
        </p:txBody>
      </p:sp>
      <p:sp>
        <p:nvSpPr>
          <p:cNvPr id="268" name="Google Shape;268;p13"/>
          <p:cNvSpPr txBox="1"/>
          <p:nvPr/>
        </p:nvSpPr>
        <p:spPr>
          <a:xfrm>
            <a:off x="2719563" y="4111950"/>
            <a:ext cx="1918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2: Extruder with Nema 17 motor, 2 inch PVC and auger bit</a:t>
            </a:r>
            <a:endParaRPr sz="700"/>
          </a:p>
        </p:txBody>
      </p:sp>
      <p:pic>
        <p:nvPicPr>
          <p:cNvPr id="269" name="Google Shape;269;p13"/>
          <p:cNvPicPr preferRelativeResize="0"/>
          <p:nvPr/>
        </p:nvPicPr>
        <p:blipFill rotWithShape="1">
          <a:blip r:embed="rId7">
            <a:alphaModFix/>
          </a:blip>
          <a:srcRect l="17907" t="2070" r="17907" b="-2069"/>
          <a:stretch/>
        </p:blipFill>
        <p:spPr>
          <a:xfrm>
            <a:off x="3689650" y="2602475"/>
            <a:ext cx="854475" cy="13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3"/>
          <p:cNvSpPr txBox="1"/>
          <p:nvPr/>
        </p:nvSpPr>
        <p:spPr>
          <a:xfrm>
            <a:off x="4717125" y="4058100"/>
            <a:ext cx="999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Figure 3: 3 x 4 x 120 inch aluminum z-axis tubing</a:t>
            </a:r>
            <a:endParaRPr sz="700"/>
          </a:p>
        </p:txBody>
      </p:sp>
      <p:sp>
        <p:nvSpPr>
          <p:cNvPr id="271" name="Google Shape;271;p13"/>
          <p:cNvSpPr txBox="1"/>
          <p:nvPr/>
        </p:nvSpPr>
        <p:spPr>
          <a:xfrm>
            <a:off x="6099325" y="4058100"/>
            <a:ext cx="2634300" cy="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Figure 4: 1 HP motor, 110V cementitious materials pump for z-axis extrusion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72" name="Google Shape;272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273" name="Google Shape;273;p13"/>
          <p:cNvSpPr txBox="1"/>
          <p:nvPr/>
        </p:nvSpPr>
        <p:spPr>
          <a:xfrm>
            <a:off x="8646075" y="4856525"/>
            <a:ext cx="498000" cy="2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1"/>
          <p:cNvSpPr txBox="1">
            <a:spLocks noGrp="1"/>
          </p:cNvSpPr>
          <p:nvPr>
            <p:ph type="title"/>
          </p:nvPr>
        </p:nvSpPr>
        <p:spPr>
          <a:xfrm>
            <a:off x="536400" y="115012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/>
              <a:t>Large Gantry Model Final Design</a:t>
            </a:r>
            <a:endParaRPr dirty="0"/>
          </a:p>
        </p:txBody>
      </p:sp>
      <p:pic>
        <p:nvPicPr>
          <p:cNvPr id="279" name="Google Shape;279;p11" title="Final Presentation Video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1375" y="972412"/>
            <a:ext cx="7141248" cy="3198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80" name="Google Shape;280;p11"/>
          <p:cNvSpPr txBox="1"/>
          <p:nvPr/>
        </p:nvSpPr>
        <p:spPr>
          <a:xfrm>
            <a:off x="1953300" y="4242075"/>
            <a:ext cx="530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 1: Final Gantry Model showing x, y, and z axis movement.</a:t>
            </a:r>
            <a:endParaRPr/>
          </a:p>
        </p:txBody>
      </p:sp>
      <p:sp>
        <p:nvSpPr>
          <p:cNvPr id="281" name="Google Shape;2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"/>
          <p:cNvSpPr txBox="1">
            <a:spLocks noGrp="1"/>
          </p:cNvSpPr>
          <p:nvPr>
            <p:ph type="title"/>
          </p:nvPr>
        </p:nvSpPr>
        <p:spPr>
          <a:xfrm>
            <a:off x="536400" y="81850"/>
            <a:ext cx="8140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dirty="0"/>
              <a:t>Small Gantry Prototype </a:t>
            </a:r>
            <a:endParaRPr dirty="0"/>
          </a:p>
        </p:txBody>
      </p:sp>
      <p:sp>
        <p:nvSpPr>
          <p:cNvPr id="287" name="Google Shape;287;p15"/>
          <p:cNvSpPr txBox="1">
            <a:spLocks noGrp="1"/>
          </p:cNvSpPr>
          <p:nvPr>
            <p:ph type="body" idx="1"/>
          </p:nvPr>
        </p:nvSpPr>
        <p:spPr>
          <a:xfrm>
            <a:off x="536400" y="912650"/>
            <a:ext cx="4100700" cy="16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Small 3D filament printer modified to resemble large gantry for testing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Z-axis designed to simulate actual model for code testing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3D printed small extruder with NEMA 17 motor </a:t>
            </a:r>
            <a:endParaRPr/>
          </a:p>
        </p:txBody>
      </p:sp>
      <p:pic>
        <p:nvPicPr>
          <p:cNvPr id="288" name="Google Shape;2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7813" y="62550"/>
            <a:ext cx="2635825" cy="20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6687" y="2655875"/>
            <a:ext cx="1238021" cy="16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4163" y="2655851"/>
            <a:ext cx="1266175" cy="1691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5"/>
          <p:cNvPicPr preferRelativeResize="0"/>
          <p:nvPr/>
        </p:nvPicPr>
        <p:blipFill rotWithShape="1">
          <a:blip r:embed="rId6">
            <a:alphaModFix/>
          </a:blip>
          <a:srcRect l="52748" t="2243" r="21376" b="39177"/>
          <a:stretch/>
        </p:blipFill>
        <p:spPr>
          <a:xfrm>
            <a:off x="4793475" y="2657375"/>
            <a:ext cx="559335" cy="168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5"/>
          <p:cNvPicPr preferRelativeResize="0"/>
          <p:nvPr/>
        </p:nvPicPr>
        <p:blipFill rotWithShape="1">
          <a:blip r:embed="rId7">
            <a:alphaModFix/>
          </a:blip>
          <a:srcRect b="-1812"/>
          <a:stretch/>
        </p:blipFill>
        <p:spPr>
          <a:xfrm>
            <a:off x="639850" y="2657388"/>
            <a:ext cx="1018000" cy="16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5"/>
          <p:cNvSpPr txBox="1"/>
          <p:nvPr/>
        </p:nvSpPr>
        <p:spPr>
          <a:xfrm>
            <a:off x="706850" y="4376950"/>
            <a:ext cx="1017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1: Z-axis motor mount</a:t>
            </a:r>
            <a:endParaRPr sz="800"/>
          </a:p>
        </p:txBody>
      </p:sp>
      <p:sp>
        <p:nvSpPr>
          <p:cNvPr id="294" name="Google Shape;294;p15"/>
          <p:cNvSpPr txBox="1"/>
          <p:nvPr/>
        </p:nvSpPr>
        <p:spPr>
          <a:xfrm>
            <a:off x="1897475" y="4376950"/>
            <a:ext cx="1204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2: Z-axis motor and assembly</a:t>
            </a:r>
            <a:endParaRPr sz="800"/>
          </a:p>
        </p:txBody>
      </p:sp>
      <p:sp>
        <p:nvSpPr>
          <p:cNvPr id="295" name="Google Shape;295;p15"/>
          <p:cNvSpPr txBox="1"/>
          <p:nvPr/>
        </p:nvSpPr>
        <p:spPr>
          <a:xfrm>
            <a:off x="3238089" y="4376950"/>
            <a:ext cx="1315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3: Z-axis extruder model </a:t>
            </a:r>
            <a:endParaRPr sz="800"/>
          </a:p>
        </p:txBody>
      </p:sp>
      <p:sp>
        <p:nvSpPr>
          <p:cNvPr id="296" name="Google Shape;296;p15"/>
          <p:cNvSpPr txBox="1"/>
          <p:nvPr/>
        </p:nvSpPr>
        <p:spPr>
          <a:xfrm>
            <a:off x="4572000" y="4376950"/>
            <a:ext cx="1298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Figure 4: Final z-axis and  extruder assembly</a:t>
            </a:r>
            <a:endParaRPr sz="800"/>
          </a:p>
        </p:txBody>
      </p:sp>
      <p:sp>
        <p:nvSpPr>
          <p:cNvPr id="297" name="Google Shape;297;p15"/>
          <p:cNvSpPr txBox="1"/>
          <p:nvPr/>
        </p:nvSpPr>
        <p:spPr>
          <a:xfrm>
            <a:off x="6257950" y="2091450"/>
            <a:ext cx="24936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5: Final 3D printer assembly </a:t>
            </a:r>
            <a:endParaRPr sz="1100"/>
          </a:p>
        </p:txBody>
      </p:sp>
      <p:pic>
        <p:nvPicPr>
          <p:cNvPr id="298" name="Google Shape;298;p15"/>
          <p:cNvPicPr preferRelativeResize="0"/>
          <p:nvPr/>
        </p:nvPicPr>
        <p:blipFill rotWithShape="1">
          <a:blip r:embed="rId8">
            <a:alphaModFix/>
          </a:blip>
          <a:srcRect l="7649" t="1156" r="8745" b="21760"/>
          <a:stretch/>
        </p:blipFill>
        <p:spPr>
          <a:xfrm>
            <a:off x="6177826" y="2411700"/>
            <a:ext cx="2635826" cy="241003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 txBox="1"/>
          <p:nvPr/>
        </p:nvSpPr>
        <p:spPr>
          <a:xfrm>
            <a:off x="6137638" y="4808050"/>
            <a:ext cx="2716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Figure 6: Final extruder model assembly </a:t>
            </a:r>
            <a:endParaRPr sz="1100"/>
          </a:p>
        </p:txBody>
      </p:sp>
      <p:sp>
        <p:nvSpPr>
          <p:cNvPr id="300" name="Google Shape;300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1652</Words>
  <Application>Microsoft Office PowerPoint</Application>
  <PresentationFormat>On-screen Show (16:9)</PresentationFormat>
  <Paragraphs>276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Merriweather</vt:lpstr>
      <vt:lpstr>Calibri</vt:lpstr>
      <vt:lpstr>Courier New</vt:lpstr>
      <vt:lpstr>Helvetica Neue</vt:lpstr>
      <vt:lpstr>Roboto</vt:lpstr>
      <vt:lpstr>2_Office Theme</vt:lpstr>
      <vt:lpstr>Final Senior Design Presentation Spring, 2021</vt:lpstr>
      <vt:lpstr>Team Members</vt:lpstr>
      <vt:lpstr>Agenda</vt:lpstr>
      <vt:lpstr>3D printer for cementitious material: Background</vt:lpstr>
      <vt:lpstr>3D printer objective</vt:lpstr>
      <vt:lpstr>Large Gantry Equipment Overview</vt:lpstr>
      <vt:lpstr>Large Gantry Equipment Overview Cont.  </vt:lpstr>
      <vt:lpstr>Large Gantry Model Final Design</vt:lpstr>
      <vt:lpstr>Small Gantry Prototype </vt:lpstr>
      <vt:lpstr>Large Gantry Prototype</vt:lpstr>
      <vt:lpstr>PowerPoint Presentation</vt:lpstr>
      <vt:lpstr>Makerspace</vt:lpstr>
      <vt:lpstr>H-Bot Setup and Fabrication</vt:lpstr>
      <vt:lpstr>PowerPoint Presentation</vt:lpstr>
      <vt:lpstr>PowerPoint Presentation</vt:lpstr>
      <vt:lpstr>PowerPoint Presentation</vt:lpstr>
      <vt:lpstr>Material needed for Gantry</vt:lpstr>
      <vt:lpstr>Marlin Firmware: </vt:lpstr>
      <vt:lpstr>Printer coding and its support with G Commands</vt:lpstr>
      <vt:lpstr>Wiring Schematic</vt:lpstr>
      <vt:lpstr>XYZ Axis electrical configuration: Large Scale </vt:lpstr>
      <vt:lpstr>Extrusion System electrical configuration: Large Scale</vt:lpstr>
      <vt:lpstr>XYZ + Extrusion electrical configuration: Prototype Model  </vt:lpstr>
      <vt:lpstr>Electrical Operations and Testing - Jason</vt:lpstr>
      <vt:lpstr>Electrical Operation - Jason</vt:lpstr>
      <vt:lpstr>XY Movement tests - Jason</vt:lpstr>
      <vt:lpstr>XY Movement tests - Jason</vt:lpstr>
      <vt:lpstr>Extrusion Tests - Jason</vt:lpstr>
      <vt:lpstr>Full Scale Z-motion testing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Senior Design Presentation Spring, 2021</dc:title>
  <dc:creator>Art Flores</dc:creator>
  <cp:lastModifiedBy>Art Flores</cp:lastModifiedBy>
  <cp:revision>1</cp:revision>
  <dcterms:modified xsi:type="dcterms:W3CDTF">2021-04-25T17:09:29Z</dcterms:modified>
</cp:coreProperties>
</file>