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06" r:id="rId4"/>
  </p:sldMasterIdLst>
  <p:notesMasterIdLst>
    <p:notesMasterId r:id="rId36"/>
  </p:notesMasterIdLst>
  <p:sldIdLst>
    <p:sldId id="256" r:id="rId5"/>
    <p:sldId id="610" r:id="rId6"/>
    <p:sldId id="617" r:id="rId7"/>
    <p:sldId id="618" r:id="rId8"/>
    <p:sldId id="654" r:id="rId9"/>
    <p:sldId id="619" r:id="rId10"/>
    <p:sldId id="653" r:id="rId11"/>
    <p:sldId id="260" r:id="rId12"/>
    <p:sldId id="605" r:id="rId13"/>
    <p:sldId id="608" r:id="rId14"/>
    <p:sldId id="622" r:id="rId15"/>
    <p:sldId id="631" r:id="rId16"/>
    <p:sldId id="637" r:id="rId17"/>
    <p:sldId id="598" r:id="rId18"/>
    <p:sldId id="592" r:id="rId19"/>
    <p:sldId id="273" r:id="rId20"/>
    <p:sldId id="648" r:id="rId21"/>
    <p:sldId id="658" r:id="rId22"/>
    <p:sldId id="661" r:id="rId23"/>
    <p:sldId id="643" r:id="rId24"/>
    <p:sldId id="589" r:id="rId25"/>
    <p:sldId id="623" r:id="rId26"/>
    <p:sldId id="642" r:id="rId27"/>
    <p:sldId id="590" r:id="rId28"/>
    <p:sldId id="624" r:id="rId29"/>
    <p:sldId id="641" r:id="rId30"/>
    <p:sldId id="644" r:id="rId31"/>
    <p:sldId id="656" r:id="rId32"/>
    <p:sldId id="628" r:id="rId33"/>
    <p:sldId id="649" r:id="rId34"/>
    <p:sldId id="66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do" initials="B" lastIdx="1" clrIdx="0">
    <p:extLst>
      <p:ext uri="{19B8F6BF-5375-455C-9EA6-DF929625EA0E}">
        <p15:presenceInfo xmlns:p15="http://schemas.microsoft.com/office/powerpoint/2012/main" userId="Bardo" providerId="None"/>
      </p:ext>
    </p:extLst>
  </p:cmAuthor>
  <p:cmAuthor id="2" name="Amaya, Bardo" initials="AB" lastIdx="1" clrIdx="1">
    <p:extLst>
      <p:ext uri="{19B8F6BF-5375-455C-9EA6-DF929625EA0E}">
        <p15:presenceInfo xmlns:p15="http://schemas.microsoft.com/office/powerpoint/2012/main" userId="Amaya, Bard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D137D1-7D56-42CE-96D0-45FAB9EF67A3}" v="5185" dt="2021-04-26T03:17:09.194"/>
    <p1510:client id="{2CFCA121-65D6-40F6-BDFC-9621031DA6CD}" v="19" dt="2021-04-26T01:31:45.218"/>
    <p1510:client id="{69D86C2A-DF17-FB7B-4448-67369020564C}" v="23" dt="2021-04-26T03:11:52.772"/>
    <p1510:client id="{76727DCC-8C58-44FA-81A6-EF17B2F920B0}" v="332" dt="2021-04-26T04:30:51.165"/>
    <p1510:client id="{8B670E73-13C7-4623-B000-C20849B54169}" v="378" dt="2021-04-26T02:55:25.523"/>
    <p1510:client id="{9FDDC19F-708E-C000-105A-28059A77AF0C}" v="23" dt="2021-04-26T01:26:00.305"/>
    <p1510:client id="{AADFC19F-80E3-B000-D8CB-B2DEB8C907D2}" v="28" dt="2021-04-26T01:55:55.076"/>
    <p1510:client id="{D9035678-21BD-45E2-AA8C-5B82CA0489CA}" vWet="29" dt="2021-04-26T00:49:58.378"/>
    <p1510:client id="{FF20D0EC-7938-4F39-94FC-9C1C16B184AF}" v="6289" dt="2021-04-26T03:14:43.8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182" autoAdjust="0"/>
  </p:normalViewPr>
  <p:slideViewPr>
    <p:cSldViewPr snapToGrid="0">
      <p:cViewPr varScale="1">
        <p:scale>
          <a:sx n="108" d="100"/>
          <a:sy n="108" d="100"/>
        </p:scale>
        <p:origin x="67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csula.sharepoint.com/sites/SeniorDesignBulkMetallicGlass/Shared%20Documents/ANSYS/Mesh%20Analysi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csula.sharepoint.com/sites/SeniorDesignBulkMetallicGlass/Shared%20Documents/ANSYS/Mesh%20Analysi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a:solidFill>
                  <a:sysClr val="windowText" lastClr="000000"/>
                </a:solidFill>
                <a:latin typeface="Arial" panose="020B0604020202020204" pitchFamily="34" charset="0"/>
                <a:cs typeface="Arial" panose="020B0604020202020204" pitchFamily="34" charset="0"/>
              </a:rPr>
              <a:t>Temperature at the Center of BMG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1"/>
          <c:order val="0"/>
          <c:tx>
            <c:v>Default</c:v>
          </c:tx>
          <c:spPr>
            <a:ln w="25400" cap="rnd">
              <a:noFill/>
              <a:round/>
            </a:ln>
            <a:effectLst/>
          </c:spPr>
          <c:marker>
            <c:symbol val="circle"/>
            <c:size val="5"/>
            <c:spPr>
              <a:solidFill>
                <a:schemeClr val="accent2"/>
              </a:solidFill>
              <a:ln w="9525">
                <a:solidFill>
                  <a:schemeClr val="accent2"/>
                </a:solidFill>
              </a:ln>
              <a:effectLst/>
            </c:spPr>
          </c:marker>
          <c:xVal>
            <c:numRef>
              <c:f>plate!$A$2:$A$52</c:f>
              <c:numCache>
                <c:formatCode>0.00E+00</c:formatCode>
                <c:ptCount val="51"/>
                <c:pt idx="0">
                  <c:v>1E-3</c:v>
                </c:pt>
                <c:pt idx="1">
                  <c:v>2E-3</c:v>
                </c:pt>
                <c:pt idx="2">
                  <c:v>3.0000000000000001E-3</c:v>
                </c:pt>
                <c:pt idx="3">
                  <c:v>4.0000000000000001E-3</c:v>
                </c:pt>
                <c:pt idx="4">
                  <c:v>6.0000000000000001E-3</c:v>
                </c:pt>
                <c:pt idx="5">
                  <c:v>0.01</c:v>
                </c:pt>
                <c:pt idx="6">
                  <c:v>1.7999999999999999E-2</c:v>
                </c:pt>
                <c:pt idx="7">
                  <c:v>2.8000000000000001E-2</c:v>
                </c:pt>
                <c:pt idx="8">
                  <c:v>3.7999999999999999E-2</c:v>
                </c:pt>
                <c:pt idx="9">
                  <c:v>4.8000000000000001E-2</c:v>
                </c:pt>
                <c:pt idx="10">
                  <c:v>5.8000000000000003E-2</c:v>
                </c:pt>
                <c:pt idx="11">
                  <c:v>6.8000000000000005E-2</c:v>
                </c:pt>
                <c:pt idx="12">
                  <c:v>7.8E-2</c:v>
                </c:pt>
                <c:pt idx="13">
                  <c:v>8.7999999999999995E-2</c:v>
                </c:pt>
                <c:pt idx="14">
                  <c:v>9.4E-2</c:v>
                </c:pt>
                <c:pt idx="15" formatCode="General">
                  <c:v>0.1</c:v>
                </c:pt>
                <c:pt idx="16" formatCode="General">
                  <c:v>0.14899999999999999</c:v>
                </c:pt>
                <c:pt idx="17" formatCode="General">
                  <c:v>0.17849999999999999</c:v>
                </c:pt>
                <c:pt idx="18" formatCode="General">
                  <c:v>0.20136000000000001</c:v>
                </c:pt>
                <c:pt idx="19" formatCode="General">
                  <c:v>0.22423000000000001</c:v>
                </c:pt>
                <c:pt idx="20" formatCode="General">
                  <c:v>0.28441</c:v>
                </c:pt>
                <c:pt idx="21" formatCode="General">
                  <c:v>0.38362000000000002</c:v>
                </c:pt>
                <c:pt idx="22" formatCode="General">
                  <c:v>0.52193999999999996</c:v>
                </c:pt>
                <c:pt idx="23" formatCode="General">
                  <c:v>0.66025999999999996</c:v>
                </c:pt>
                <c:pt idx="24" formatCode="General">
                  <c:v>0.79857999999999996</c:v>
                </c:pt>
                <c:pt idx="25" formatCode="General">
                  <c:v>0.93689999999999996</c:v>
                </c:pt>
                <c:pt idx="26" formatCode="General">
                  <c:v>1.0751999999999999</c:v>
                </c:pt>
                <c:pt idx="27" formatCode="General">
                  <c:v>1.2135</c:v>
                </c:pt>
                <c:pt idx="28" formatCode="General">
                  <c:v>1.3519000000000001</c:v>
                </c:pt>
                <c:pt idx="29" formatCode="General">
                  <c:v>1.4902</c:v>
                </c:pt>
                <c:pt idx="30" formatCode="General">
                  <c:v>1.6285000000000001</c:v>
                </c:pt>
                <c:pt idx="31" formatCode="General">
                  <c:v>1.7667999999999999</c:v>
                </c:pt>
                <c:pt idx="32" formatCode="General">
                  <c:v>1.9051</c:v>
                </c:pt>
                <c:pt idx="33" formatCode="General">
                  <c:v>2.0434000000000001</c:v>
                </c:pt>
                <c:pt idx="34" formatCode="General">
                  <c:v>2.1818</c:v>
                </c:pt>
                <c:pt idx="35" formatCode="General">
                  <c:v>2.3201000000000001</c:v>
                </c:pt>
                <c:pt idx="36" formatCode="General">
                  <c:v>2.4584000000000001</c:v>
                </c:pt>
                <c:pt idx="37" formatCode="General">
                  <c:v>2.5966999999999998</c:v>
                </c:pt>
                <c:pt idx="38" formatCode="General">
                  <c:v>2.7349999999999999</c:v>
                </c:pt>
                <c:pt idx="39" formatCode="General">
                  <c:v>2.8734000000000002</c:v>
                </c:pt>
                <c:pt idx="40" formatCode="General">
                  <c:v>3.0116999999999998</c:v>
                </c:pt>
                <c:pt idx="41" formatCode="General">
                  <c:v>3.15</c:v>
                </c:pt>
                <c:pt idx="42" formatCode="General">
                  <c:v>3.2883</c:v>
                </c:pt>
                <c:pt idx="43" formatCode="General">
                  <c:v>3.4266000000000001</c:v>
                </c:pt>
                <c:pt idx="44" formatCode="General">
                  <c:v>3.5649000000000002</c:v>
                </c:pt>
                <c:pt idx="45" formatCode="General">
                  <c:v>3.7033</c:v>
                </c:pt>
                <c:pt idx="46" formatCode="General">
                  <c:v>3.8416000000000001</c:v>
                </c:pt>
                <c:pt idx="47" formatCode="General">
                  <c:v>3.9799000000000002</c:v>
                </c:pt>
                <c:pt idx="48" formatCode="General">
                  <c:v>4.2565</c:v>
                </c:pt>
                <c:pt idx="49" formatCode="General">
                  <c:v>4.7465000000000002</c:v>
                </c:pt>
                <c:pt idx="50" formatCode="General">
                  <c:v>5</c:v>
                </c:pt>
              </c:numCache>
            </c:numRef>
          </c:xVal>
          <c:yVal>
            <c:numRef>
              <c:f>plate!$B$2:$B$52</c:f>
              <c:numCache>
                <c:formatCode>General</c:formatCode>
                <c:ptCount val="51"/>
                <c:pt idx="0">
                  <c:v>900</c:v>
                </c:pt>
                <c:pt idx="1">
                  <c:v>900</c:v>
                </c:pt>
                <c:pt idx="2">
                  <c:v>900</c:v>
                </c:pt>
                <c:pt idx="3">
                  <c:v>900</c:v>
                </c:pt>
                <c:pt idx="4">
                  <c:v>900</c:v>
                </c:pt>
                <c:pt idx="5">
                  <c:v>900</c:v>
                </c:pt>
                <c:pt idx="6">
                  <c:v>900</c:v>
                </c:pt>
                <c:pt idx="7">
                  <c:v>900</c:v>
                </c:pt>
                <c:pt idx="8">
                  <c:v>900</c:v>
                </c:pt>
                <c:pt idx="9">
                  <c:v>900</c:v>
                </c:pt>
                <c:pt idx="10">
                  <c:v>900</c:v>
                </c:pt>
                <c:pt idx="11">
                  <c:v>900</c:v>
                </c:pt>
                <c:pt idx="12">
                  <c:v>900</c:v>
                </c:pt>
                <c:pt idx="13">
                  <c:v>900</c:v>
                </c:pt>
                <c:pt idx="14">
                  <c:v>900</c:v>
                </c:pt>
                <c:pt idx="15">
                  <c:v>900</c:v>
                </c:pt>
                <c:pt idx="16">
                  <c:v>814.83</c:v>
                </c:pt>
                <c:pt idx="17">
                  <c:v>744.04</c:v>
                </c:pt>
                <c:pt idx="18">
                  <c:v>683.16</c:v>
                </c:pt>
                <c:pt idx="19">
                  <c:v>624.27</c:v>
                </c:pt>
                <c:pt idx="20">
                  <c:v>505.61</c:v>
                </c:pt>
                <c:pt idx="21">
                  <c:v>376.81</c:v>
                </c:pt>
                <c:pt idx="22">
                  <c:v>264.64</c:v>
                </c:pt>
                <c:pt idx="23">
                  <c:v>190.53</c:v>
                </c:pt>
                <c:pt idx="24">
                  <c:v>140.06</c:v>
                </c:pt>
                <c:pt idx="25">
                  <c:v>105.18</c:v>
                </c:pt>
                <c:pt idx="26">
                  <c:v>80.900000000000006</c:v>
                </c:pt>
                <c:pt idx="27">
                  <c:v>63.93</c:v>
                </c:pt>
                <c:pt idx="28">
                  <c:v>52.036999999999999</c:v>
                </c:pt>
                <c:pt idx="29">
                  <c:v>43.683999999999997</c:v>
                </c:pt>
                <c:pt idx="30">
                  <c:v>37.804000000000002</c:v>
                </c:pt>
                <c:pt idx="31">
                  <c:v>33.654000000000003</c:v>
                </c:pt>
                <c:pt idx="32">
                  <c:v>30.718</c:v>
                </c:pt>
                <c:pt idx="33">
                  <c:v>28.632999999999999</c:v>
                </c:pt>
                <c:pt idx="34">
                  <c:v>27.146999999999998</c:v>
                </c:pt>
                <c:pt idx="35">
                  <c:v>26.082999999999998</c:v>
                </c:pt>
                <c:pt idx="36">
                  <c:v>25.315999999999999</c:v>
                </c:pt>
                <c:pt idx="37">
                  <c:v>24.760999999999999</c:v>
                </c:pt>
                <c:pt idx="38">
                  <c:v>24.355</c:v>
                </c:pt>
                <c:pt idx="39">
                  <c:v>24.056000000000001</c:v>
                </c:pt>
                <c:pt idx="40">
                  <c:v>23.832999999999998</c:v>
                </c:pt>
                <c:pt idx="41">
                  <c:v>23.664999999999999</c:v>
                </c:pt>
                <c:pt idx="42">
                  <c:v>23.536000000000001</c:v>
                </c:pt>
                <c:pt idx="43">
                  <c:v>23.436</c:v>
                </c:pt>
                <c:pt idx="44">
                  <c:v>23.356999999999999</c:v>
                </c:pt>
                <c:pt idx="45">
                  <c:v>23.292999999999999</c:v>
                </c:pt>
                <c:pt idx="46">
                  <c:v>23.24</c:v>
                </c:pt>
                <c:pt idx="47">
                  <c:v>23.196999999999999</c:v>
                </c:pt>
                <c:pt idx="48">
                  <c:v>23.13</c:v>
                </c:pt>
                <c:pt idx="49">
                  <c:v>23.047000000000001</c:v>
                </c:pt>
                <c:pt idx="50">
                  <c:v>23.010999999999999</c:v>
                </c:pt>
              </c:numCache>
            </c:numRef>
          </c:yVal>
          <c:smooth val="0"/>
          <c:extLst>
            <c:ext xmlns:c16="http://schemas.microsoft.com/office/drawing/2014/chart" uri="{C3380CC4-5D6E-409C-BE32-E72D297353CC}">
              <c16:uniqueId val="{00000000-82BA-452C-8BF2-5EC3AEB59274}"/>
            </c:ext>
          </c:extLst>
        </c:ser>
        <c:ser>
          <c:idx val="0"/>
          <c:order val="1"/>
          <c:tx>
            <c:v>0.01</c:v>
          </c:tx>
          <c:spPr>
            <a:ln w="25400" cap="rnd">
              <a:noFill/>
              <a:round/>
            </a:ln>
            <a:effectLst/>
          </c:spPr>
          <c:marker>
            <c:symbol val="circle"/>
            <c:size val="5"/>
            <c:spPr>
              <a:solidFill>
                <a:schemeClr val="accent1"/>
              </a:solidFill>
              <a:ln w="9525">
                <a:solidFill>
                  <a:schemeClr val="accent1"/>
                </a:solidFill>
              </a:ln>
              <a:effectLst/>
            </c:spPr>
          </c:marker>
          <c:xVal>
            <c:numRef>
              <c:f>plate!$H$2:$H$51</c:f>
              <c:numCache>
                <c:formatCode>0.00E+00</c:formatCode>
                <c:ptCount val="50"/>
                <c:pt idx="0">
                  <c:v>1E-3</c:v>
                </c:pt>
                <c:pt idx="1">
                  <c:v>2E-3</c:v>
                </c:pt>
                <c:pt idx="2">
                  <c:v>3.0000000000000001E-3</c:v>
                </c:pt>
                <c:pt idx="3">
                  <c:v>4.0000000000000001E-3</c:v>
                </c:pt>
                <c:pt idx="4">
                  <c:v>6.0000000000000001E-3</c:v>
                </c:pt>
                <c:pt idx="5">
                  <c:v>0.01</c:v>
                </c:pt>
                <c:pt idx="6">
                  <c:v>1.7999999999999999E-2</c:v>
                </c:pt>
                <c:pt idx="7">
                  <c:v>2.8000000000000001E-2</c:v>
                </c:pt>
                <c:pt idx="8">
                  <c:v>3.7999999999999999E-2</c:v>
                </c:pt>
                <c:pt idx="9">
                  <c:v>4.8000000000000001E-2</c:v>
                </c:pt>
                <c:pt idx="10">
                  <c:v>5.8000000000000003E-2</c:v>
                </c:pt>
                <c:pt idx="11">
                  <c:v>6.8000000000000005E-2</c:v>
                </c:pt>
                <c:pt idx="12">
                  <c:v>7.8E-2</c:v>
                </c:pt>
                <c:pt idx="13">
                  <c:v>8.7999999999999995E-2</c:v>
                </c:pt>
                <c:pt idx="14">
                  <c:v>9.4E-2</c:v>
                </c:pt>
                <c:pt idx="15" formatCode="General">
                  <c:v>0.1</c:v>
                </c:pt>
                <c:pt idx="16" formatCode="General">
                  <c:v>0.14899999999999999</c:v>
                </c:pt>
                <c:pt idx="17" formatCode="General">
                  <c:v>0.18242</c:v>
                </c:pt>
                <c:pt idx="18" formatCode="General">
                  <c:v>0.20816999999999999</c:v>
                </c:pt>
                <c:pt idx="19" formatCode="General">
                  <c:v>0.23393</c:v>
                </c:pt>
                <c:pt idx="20" formatCode="General">
                  <c:v>0.30076999999999998</c:v>
                </c:pt>
                <c:pt idx="21" formatCode="General">
                  <c:v>0.40633999999999998</c:v>
                </c:pt>
                <c:pt idx="22" formatCode="General">
                  <c:v>0.54013</c:v>
                </c:pt>
                <c:pt idx="23" formatCode="General">
                  <c:v>0.67393000000000003</c:v>
                </c:pt>
                <c:pt idx="24" formatCode="General">
                  <c:v>0.80771999999999999</c:v>
                </c:pt>
                <c:pt idx="25" formatCode="General">
                  <c:v>0.94150999999999996</c:v>
                </c:pt>
                <c:pt idx="26" formatCode="General">
                  <c:v>1.0752999999999999</c:v>
                </c:pt>
                <c:pt idx="27" formatCode="General">
                  <c:v>1.2091000000000001</c:v>
                </c:pt>
                <c:pt idx="28" formatCode="General">
                  <c:v>1.3429</c:v>
                </c:pt>
                <c:pt idx="29" formatCode="General">
                  <c:v>1.4766999999999999</c:v>
                </c:pt>
                <c:pt idx="30" formatCode="General">
                  <c:v>1.6105</c:v>
                </c:pt>
                <c:pt idx="31" formatCode="General">
                  <c:v>1.7443</c:v>
                </c:pt>
                <c:pt idx="32" formatCode="General">
                  <c:v>1.8781000000000001</c:v>
                </c:pt>
                <c:pt idx="33" formatCode="General">
                  <c:v>2.0118</c:v>
                </c:pt>
                <c:pt idx="34" formatCode="General">
                  <c:v>2.1456</c:v>
                </c:pt>
                <c:pt idx="35" formatCode="General">
                  <c:v>2.2793999999999999</c:v>
                </c:pt>
                <c:pt idx="36" formatCode="General">
                  <c:v>2.4131999999999998</c:v>
                </c:pt>
                <c:pt idx="37" formatCode="General">
                  <c:v>2.5470000000000002</c:v>
                </c:pt>
                <c:pt idx="38" formatCode="General">
                  <c:v>2.6808000000000001</c:v>
                </c:pt>
                <c:pt idx="39" formatCode="General">
                  <c:v>2.8146</c:v>
                </c:pt>
                <c:pt idx="40" formatCode="General">
                  <c:v>2.9483999999999999</c:v>
                </c:pt>
                <c:pt idx="41" formatCode="General">
                  <c:v>3.0821999999999998</c:v>
                </c:pt>
                <c:pt idx="42" formatCode="General">
                  <c:v>3.2160000000000002</c:v>
                </c:pt>
                <c:pt idx="43" formatCode="General">
                  <c:v>3.3498000000000001</c:v>
                </c:pt>
                <c:pt idx="44" formatCode="General">
                  <c:v>3.4836</c:v>
                </c:pt>
                <c:pt idx="45" formatCode="General">
                  <c:v>3.6173999999999999</c:v>
                </c:pt>
                <c:pt idx="46" formatCode="General">
                  <c:v>3.7511000000000001</c:v>
                </c:pt>
                <c:pt idx="47" formatCode="General">
                  <c:v>4.0186999999999999</c:v>
                </c:pt>
                <c:pt idx="48" formatCode="General">
                  <c:v>4.5087000000000002</c:v>
                </c:pt>
                <c:pt idx="49" formatCode="General">
                  <c:v>5</c:v>
                </c:pt>
              </c:numCache>
            </c:numRef>
          </c:xVal>
          <c:yVal>
            <c:numRef>
              <c:f>plate!$I$2:$I$51</c:f>
              <c:numCache>
                <c:formatCode>General</c:formatCode>
                <c:ptCount val="50"/>
                <c:pt idx="0">
                  <c:v>900</c:v>
                </c:pt>
                <c:pt idx="1">
                  <c:v>900</c:v>
                </c:pt>
                <c:pt idx="2">
                  <c:v>900</c:v>
                </c:pt>
                <c:pt idx="3">
                  <c:v>900</c:v>
                </c:pt>
                <c:pt idx="4">
                  <c:v>900</c:v>
                </c:pt>
                <c:pt idx="5">
                  <c:v>900</c:v>
                </c:pt>
                <c:pt idx="6">
                  <c:v>900</c:v>
                </c:pt>
                <c:pt idx="7">
                  <c:v>900</c:v>
                </c:pt>
                <c:pt idx="8">
                  <c:v>900</c:v>
                </c:pt>
                <c:pt idx="9">
                  <c:v>900</c:v>
                </c:pt>
                <c:pt idx="10">
                  <c:v>900</c:v>
                </c:pt>
                <c:pt idx="11">
                  <c:v>900</c:v>
                </c:pt>
                <c:pt idx="12">
                  <c:v>900</c:v>
                </c:pt>
                <c:pt idx="13">
                  <c:v>900</c:v>
                </c:pt>
                <c:pt idx="14">
                  <c:v>900</c:v>
                </c:pt>
                <c:pt idx="15">
                  <c:v>900</c:v>
                </c:pt>
                <c:pt idx="16">
                  <c:v>783.03</c:v>
                </c:pt>
                <c:pt idx="17">
                  <c:v>714.57</c:v>
                </c:pt>
                <c:pt idx="18">
                  <c:v>640.45000000000005</c:v>
                </c:pt>
                <c:pt idx="19">
                  <c:v>571.35</c:v>
                </c:pt>
                <c:pt idx="20">
                  <c:v>445.99</c:v>
                </c:pt>
                <c:pt idx="21">
                  <c:v>322.14999999999998</c:v>
                </c:pt>
                <c:pt idx="22">
                  <c:v>224.47</c:v>
                </c:pt>
                <c:pt idx="23">
                  <c:v>160.4</c:v>
                </c:pt>
                <c:pt idx="24">
                  <c:v>117.31</c:v>
                </c:pt>
                <c:pt idx="25">
                  <c:v>88.013000000000005</c:v>
                </c:pt>
                <c:pt idx="26">
                  <c:v>67.978999999999999</c:v>
                </c:pt>
                <c:pt idx="27">
                  <c:v>54.234999999999999</c:v>
                </c:pt>
                <c:pt idx="28">
                  <c:v>44.781999999999996</c:v>
                </c:pt>
                <c:pt idx="29">
                  <c:v>38.264000000000003</c:v>
                </c:pt>
                <c:pt idx="30">
                  <c:v>33.756999999999998</c:v>
                </c:pt>
                <c:pt idx="31">
                  <c:v>30.631</c:v>
                </c:pt>
                <c:pt idx="32">
                  <c:v>28.454000000000001</c:v>
                </c:pt>
                <c:pt idx="33">
                  <c:v>26.931999999999999</c:v>
                </c:pt>
                <c:pt idx="34">
                  <c:v>25.861999999999998</c:v>
                </c:pt>
                <c:pt idx="35">
                  <c:v>25.105</c:v>
                </c:pt>
                <c:pt idx="36">
                  <c:v>24.565000000000001</c:v>
                </c:pt>
                <c:pt idx="37">
                  <c:v>24.175999999999998</c:v>
                </c:pt>
                <c:pt idx="38">
                  <c:v>23.893999999999998</c:v>
                </c:pt>
                <c:pt idx="39">
                  <c:v>23.686</c:v>
                </c:pt>
                <c:pt idx="40">
                  <c:v>23.53</c:v>
                </c:pt>
                <c:pt idx="41">
                  <c:v>23.411999999999999</c:v>
                </c:pt>
                <c:pt idx="42">
                  <c:v>23.321000000000002</c:v>
                </c:pt>
                <c:pt idx="43">
                  <c:v>23.248999999999999</c:v>
                </c:pt>
                <c:pt idx="44">
                  <c:v>23.190999999999999</c:v>
                </c:pt>
                <c:pt idx="45">
                  <c:v>23.143000000000001</c:v>
                </c:pt>
                <c:pt idx="46">
                  <c:v>23.103999999999999</c:v>
                </c:pt>
                <c:pt idx="47">
                  <c:v>23.042999999999999</c:v>
                </c:pt>
                <c:pt idx="48">
                  <c:v>22.963999999999999</c:v>
                </c:pt>
                <c:pt idx="49">
                  <c:v>22.904</c:v>
                </c:pt>
              </c:numCache>
            </c:numRef>
          </c:yVal>
          <c:smooth val="0"/>
          <c:extLst>
            <c:ext xmlns:c16="http://schemas.microsoft.com/office/drawing/2014/chart" uri="{C3380CC4-5D6E-409C-BE32-E72D297353CC}">
              <c16:uniqueId val="{00000001-82BA-452C-8BF2-5EC3AEB59274}"/>
            </c:ext>
          </c:extLst>
        </c:ser>
        <c:ser>
          <c:idx val="2"/>
          <c:order val="2"/>
          <c:tx>
            <c:v>0.009</c:v>
          </c:tx>
          <c:spPr>
            <a:ln w="25400" cap="rnd">
              <a:noFill/>
              <a:round/>
            </a:ln>
            <a:effectLst/>
          </c:spPr>
          <c:marker>
            <c:symbol val="circle"/>
            <c:size val="5"/>
            <c:spPr>
              <a:solidFill>
                <a:schemeClr val="accent3"/>
              </a:solidFill>
              <a:ln w="9525">
                <a:solidFill>
                  <a:schemeClr val="accent3"/>
                </a:solidFill>
              </a:ln>
              <a:effectLst/>
            </c:spPr>
          </c:marker>
          <c:xVal>
            <c:numRef>
              <c:f>plate!$N$2:$N$51</c:f>
              <c:numCache>
                <c:formatCode>0.00E+00</c:formatCode>
                <c:ptCount val="50"/>
                <c:pt idx="0">
                  <c:v>1E-3</c:v>
                </c:pt>
                <c:pt idx="1">
                  <c:v>2E-3</c:v>
                </c:pt>
                <c:pt idx="2">
                  <c:v>3.0000000000000001E-3</c:v>
                </c:pt>
                <c:pt idx="3">
                  <c:v>4.0000000000000001E-3</c:v>
                </c:pt>
                <c:pt idx="4">
                  <c:v>6.0000000000000001E-3</c:v>
                </c:pt>
                <c:pt idx="5">
                  <c:v>0.01</c:v>
                </c:pt>
                <c:pt idx="6">
                  <c:v>1.7999999999999999E-2</c:v>
                </c:pt>
                <c:pt idx="7">
                  <c:v>2.8000000000000001E-2</c:v>
                </c:pt>
                <c:pt idx="8">
                  <c:v>3.7999999999999999E-2</c:v>
                </c:pt>
                <c:pt idx="9">
                  <c:v>4.8000000000000001E-2</c:v>
                </c:pt>
                <c:pt idx="10">
                  <c:v>5.8000000000000003E-2</c:v>
                </c:pt>
                <c:pt idx="11">
                  <c:v>6.8000000000000005E-2</c:v>
                </c:pt>
                <c:pt idx="12">
                  <c:v>7.8E-2</c:v>
                </c:pt>
                <c:pt idx="13">
                  <c:v>8.7999999999999995E-2</c:v>
                </c:pt>
                <c:pt idx="14">
                  <c:v>9.4E-2</c:v>
                </c:pt>
                <c:pt idx="15" formatCode="General">
                  <c:v>0.1</c:v>
                </c:pt>
                <c:pt idx="16" formatCode="General">
                  <c:v>0.14899999999999999</c:v>
                </c:pt>
                <c:pt idx="17" formatCode="General">
                  <c:v>0.18240999999999999</c:v>
                </c:pt>
                <c:pt idx="18" formatCode="General">
                  <c:v>0.20813999999999999</c:v>
                </c:pt>
                <c:pt idx="19" formatCode="General">
                  <c:v>0.23386999999999999</c:v>
                </c:pt>
                <c:pt idx="20" formatCode="General">
                  <c:v>0.30066999999999999</c:v>
                </c:pt>
                <c:pt idx="21" formatCode="General">
                  <c:v>0.40619</c:v>
                </c:pt>
                <c:pt idx="22" formatCode="General">
                  <c:v>0.53996</c:v>
                </c:pt>
                <c:pt idx="23" formatCode="General">
                  <c:v>0.67374000000000001</c:v>
                </c:pt>
                <c:pt idx="24" formatCode="General">
                  <c:v>0.80752000000000002</c:v>
                </c:pt>
                <c:pt idx="25" formatCode="General">
                  <c:v>0.94128999999999996</c:v>
                </c:pt>
                <c:pt idx="26" formatCode="General">
                  <c:v>1.0750999999999999</c:v>
                </c:pt>
                <c:pt idx="27" formatCode="General">
                  <c:v>1.2088000000000001</c:v>
                </c:pt>
                <c:pt idx="28" formatCode="General">
                  <c:v>1.3426</c:v>
                </c:pt>
                <c:pt idx="29" formatCode="General">
                  <c:v>1.4763999999999999</c:v>
                </c:pt>
                <c:pt idx="30" formatCode="General">
                  <c:v>1.6102000000000001</c:v>
                </c:pt>
                <c:pt idx="31" formatCode="General">
                  <c:v>1.744</c:v>
                </c:pt>
                <c:pt idx="32" formatCode="General">
                  <c:v>1.8776999999999999</c:v>
                </c:pt>
                <c:pt idx="33" formatCode="General">
                  <c:v>2.0114999999999998</c:v>
                </c:pt>
                <c:pt idx="34" formatCode="General">
                  <c:v>2.1453000000000002</c:v>
                </c:pt>
                <c:pt idx="35" formatCode="General">
                  <c:v>2.2791000000000001</c:v>
                </c:pt>
                <c:pt idx="36" formatCode="General">
                  <c:v>2.4127999999999998</c:v>
                </c:pt>
                <c:pt idx="37" formatCode="General">
                  <c:v>2.5466000000000002</c:v>
                </c:pt>
                <c:pt idx="38" formatCode="General">
                  <c:v>2.6804000000000001</c:v>
                </c:pt>
                <c:pt idx="39" formatCode="General">
                  <c:v>2.8142</c:v>
                </c:pt>
                <c:pt idx="40" formatCode="General">
                  <c:v>2.9479000000000002</c:v>
                </c:pt>
                <c:pt idx="41" formatCode="General">
                  <c:v>3.0817000000000001</c:v>
                </c:pt>
                <c:pt idx="42" formatCode="General">
                  <c:v>3.2155</c:v>
                </c:pt>
                <c:pt idx="43" formatCode="General">
                  <c:v>3.3492999999999999</c:v>
                </c:pt>
                <c:pt idx="44" formatCode="General">
                  <c:v>3.4830000000000001</c:v>
                </c:pt>
                <c:pt idx="45" formatCode="General">
                  <c:v>3.6168</c:v>
                </c:pt>
                <c:pt idx="46" formatCode="General">
                  <c:v>3.7505999999999999</c:v>
                </c:pt>
                <c:pt idx="47" formatCode="General">
                  <c:v>4.0180999999999996</c:v>
                </c:pt>
                <c:pt idx="48" formatCode="General">
                  <c:v>4.5080999999999998</c:v>
                </c:pt>
                <c:pt idx="49" formatCode="General">
                  <c:v>5</c:v>
                </c:pt>
              </c:numCache>
            </c:numRef>
          </c:xVal>
          <c:yVal>
            <c:numRef>
              <c:f>plate!$O$2:$O$51</c:f>
              <c:numCache>
                <c:formatCode>General</c:formatCode>
                <c:ptCount val="50"/>
                <c:pt idx="0">
                  <c:v>900</c:v>
                </c:pt>
                <c:pt idx="1">
                  <c:v>900</c:v>
                </c:pt>
                <c:pt idx="2">
                  <c:v>900</c:v>
                </c:pt>
                <c:pt idx="3">
                  <c:v>900</c:v>
                </c:pt>
                <c:pt idx="4">
                  <c:v>900</c:v>
                </c:pt>
                <c:pt idx="5">
                  <c:v>900</c:v>
                </c:pt>
                <c:pt idx="6">
                  <c:v>900</c:v>
                </c:pt>
                <c:pt idx="7">
                  <c:v>900</c:v>
                </c:pt>
                <c:pt idx="8">
                  <c:v>900</c:v>
                </c:pt>
                <c:pt idx="9">
                  <c:v>900</c:v>
                </c:pt>
                <c:pt idx="10">
                  <c:v>900</c:v>
                </c:pt>
                <c:pt idx="11">
                  <c:v>900</c:v>
                </c:pt>
                <c:pt idx="12">
                  <c:v>900</c:v>
                </c:pt>
                <c:pt idx="13">
                  <c:v>900</c:v>
                </c:pt>
                <c:pt idx="14">
                  <c:v>900</c:v>
                </c:pt>
                <c:pt idx="15">
                  <c:v>900</c:v>
                </c:pt>
                <c:pt idx="16">
                  <c:v>783.04</c:v>
                </c:pt>
                <c:pt idx="17">
                  <c:v>714.61</c:v>
                </c:pt>
                <c:pt idx="18">
                  <c:v>640.55999999999995</c:v>
                </c:pt>
                <c:pt idx="19">
                  <c:v>571.5</c:v>
                </c:pt>
                <c:pt idx="20">
                  <c:v>446.16</c:v>
                </c:pt>
                <c:pt idx="21">
                  <c:v>322.3</c:v>
                </c:pt>
                <c:pt idx="22">
                  <c:v>224.58</c:v>
                </c:pt>
                <c:pt idx="23">
                  <c:v>160.47</c:v>
                </c:pt>
                <c:pt idx="24">
                  <c:v>117.37</c:v>
                </c:pt>
                <c:pt idx="25">
                  <c:v>88.054000000000002</c:v>
                </c:pt>
                <c:pt idx="26">
                  <c:v>68.009</c:v>
                </c:pt>
                <c:pt idx="27">
                  <c:v>54.256999999999998</c:v>
                </c:pt>
                <c:pt idx="28">
                  <c:v>44.798000000000002</c:v>
                </c:pt>
                <c:pt idx="29">
                  <c:v>38.274999999999999</c:v>
                </c:pt>
                <c:pt idx="30">
                  <c:v>33.765000000000001</c:v>
                </c:pt>
                <c:pt idx="31">
                  <c:v>30.637</c:v>
                </c:pt>
                <c:pt idx="32">
                  <c:v>28.459</c:v>
                </c:pt>
                <c:pt idx="33">
                  <c:v>26.934999999999999</c:v>
                </c:pt>
                <c:pt idx="34">
                  <c:v>25.864000000000001</c:v>
                </c:pt>
                <c:pt idx="35">
                  <c:v>25.106000000000002</c:v>
                </c:pt>
                <c:pt idx="36">
                  <c:v>24.565999999999999</c:v>
                </c:pt>
                <c:pt idx="37">
                  <c:v>24.177</c:v>
                </c:pt>
                <c:pt idx="38">
                  <c:v>23.895</c:v>
                </c:pt>
                <c:pt idx="39">
                  <c:v>23.686</c:v>
                </c:pt>
                <c:pt idx="40">
                  <c:v>23.530999999999999</c:v>
                </c:pt>
                <c:pt idx="41">
                  <c:v>23.413</c:v>
                </c:pt>
                <c:pt idx="42">
                  <c:v>23.321000000000002</c:v>
                </c:pt>
                <c:pt idx="43">
                  <c:v>23.248999999999999</c:v>
                </c:pt>
                <c:pt idx="44">
                  <c:v>23.190999999999999</c:v>
                </c:pt>
                <c:pt idx="45">
                  <c:v>23.143999999999998</c:v>
                </c:pt>
                <c:pt idx="46">
                  <c:v>23.103999999999999</c:v>
                </c:pt>
                <c:pt idx="47">
                  <c:v>23.042999999999999</c:v>
                </c:pt>
                <c:pt idx="48">
                  <c:v>22.963999999999999</c:v>
                </c:pt>
                <c:pt idx="49">
                  <c:v>22.904</c:v>
                </c:pt>
              </c:numCache>
            </c:numRef>
          </c:yVal>
          <c:smooth val="0"/>
          <c:extLst>
            <c:ext xmlns:c16="http://schemas.microsoft.com/office/drawing/2014/chart" uri="{C3380CC4-5D6E-409C-BE32-E72D297353CC}">
              <c16:uniqueId val="{00000002-82BA-452C-8BF2-5EC3AEB59274}"/>
            </c:ext>
          </c:extLst>
        </c:ser>
        <c:ser>
          <c:idx val="3"/>
          <c:order val="3"/>
          <c:tx>
            <c:v>0.007</c:v>
          </c:tx>
          <c:spPr>
            <a:ln w="25400" cap="rnd">
              <a:noFill/>
              <a:round/>
            </a:ln>
            <a:effectLst/>
          </c:spPr>
          <c:marker>
            <c:symbol val="circle"/>
            <c:size val="5"/>
            <c:spPr>
              <a:solidFill>
                <a:schemeClr val="accent4"/>
              </a:solidFill>
              <a:ln w="9525">
                <a:solidFill>
                  <a:schemeClr val="accent4"/>
                </a:solidFill>
              </a:ln>
              <a:effectLst/>
            </c:spPr>
          </c:marker>
          <c:xVal>
            <c:numRef>
              <c:f>plate!$T$2:$T$51</c:f>
              <c:numCache>
                <c:formatCode>0.00E+00</c:formatCode>
                <c:ptCount val="50"/>
                <c:pt idx="0">
                  <c:v>1E-3</c:v>
                </c:pt>
                <c:pt idx="1">
                  <c:v>2E-3</c:v>
                </c:pt>
                <c:pt idx="2">
                  <c:v>3.0000000000000001E-3</c:v>
                </c:pt>
                <c:pt idx="3">
                  <c:v>4.0000000000000001E-3</c:v>
                </c:pt>
                <c:pt idx="4">
                  <c:v>6.0000000000000001E-3</c:v>
                </c:pt>
                <c:pt idx="5">
                  <c:v>0.01</c:v>
                </c:pt>
                <c:pt idx="6">
                  <c:v>1.7999999999999999E-2</c:v>
                </c:pt>
                <c:pt idx="7">
                  <c:v>2.8000000000000001E-2</c:v>
                </c:pt>
                <c:pt idx="8">
                  <c:v>3.7999999999999999E-2</c:v>
                </c:pt>
                <c:pt idx="9">
                  <c:v>4.8000000000000001E-2</c:v>
                </c:pt>
                <c:pt idx="10">
                  <c:v>5.8000000000000003E-2</c:v>
                </c:pt>
                <c:pt idx="11">
                  <c:v>6.8000000000000005E-2</c:v>
                </c:pt>
                <c:pt idx="12">
                  <c:v>7.8E-2</c:v>
                </c:pt>
                <c:pt idx="13">
                  <c:v>8.7999999999999995E-2</c:v>
                </c:pt>
                <c:pt idx="14">
                  <c:v>9.4E-2</c:v>
                </c:pt>
                <c:pt idx="15" formatCode="General">
                  <c:v>0.1</c:v>
                </c:pt>
                <c:pt idx="16" formatCode="General">
                  <c:v>0.14899999999999999</c:v>
                </c:pt>
                <c:pt idx="17" formatCode="General">
                  <c:v>0.18237</c:v>
                </c:pt>
                <c:pt idx="18" formatCode="General">
                  <c:v>0.20805999999999999</c:v>
                </c:pt>
                <c:pt idx="19" formatCode="General">
                  <c:v>0.23376</c:v>
                </c:pt>
                <c:pt idx="20" formatCode="General">
                  <c:v>0.30047000000000001</c:v>
                </c:pt>
                <c:pt idx="21" formatCode="General">
                  <c:v>0.40593000000000001</c:v>
                </c:pt>
                <c:pt idx="22" formatCode="General">
                  <c:v>0.53969999999999996</c:v>
                </c:pt>
                <c:pt idx="23" formatCode="General">
                  <c:v>0.67347000000000001</c:v>
                </c:pt>
                <c:pt idx="24" formatCode="General">
                  <c:v>0.80723999999999996</c:v>
                </c:pt>
                <c:pt idx="25" formatCode="General">
                  <c:v>0.94101000000000001</c:v>
                </c:pt>
                <c:pt idx="26" formatCode="General">
                  <c:v>1.0748</c:v>
                </c:pt>
                <c:pt idx="27" formatCode="General">
                  <c:v>1.2085999999999999</c:v>
                </c:pt>
                <c:pt idx="28" formatCode="General">
                  <c:v>1.3423</c:v>
                </c:pt>
                <c:pt idx="29" formatCode="General">
                  <c:v>1.4761</c:v>
                </c:pt>
                <c:pt idx="30" formatCode="General">
                  <c:v>1.6099000000000001</c:v>
                </c:pt>
                <c:pt idx="31" formatCode="General">
                  <c:v>1.7436</c:v>
                </c:pt>
                <c:pt idx="32" formatCode="General">
                  <c:v>1.8774</c:v>
                </c:pt>
                <c:pt idx="33" formatCode="General">
                  <c:v>2.0112000000000001</c:v>
                </c:pt>
                <c:pt idx="34" formatCode="General">
                  <c:v>2.145</c:v>
                </c:pt>
                <c:pt idx="35" formatCode="General">
                  <c:v>2.2787000000000002</c:v>
                </c:pt>
                <c:pt idx="36" formatCode="General">
                  <c:v>2.4125000000000001</c:v>
                </c:pt>
                <c:pt idx="37" formatCode="General">
                  <c:v>2.5463</c:v>
                </c:pt>
                <c:pt idx="38" formatCode="General">
                  <c:v>2.68</c:v>
                </c:pt>
                <c:pt idx="39" formatCode="General">
                  <c:v>2.8138000000000001</c:v>
                </c:pt>
                <c:pt idx="40" formatCode="General">
                  <c:v>2.9476</c:v>
                </c:pt>
                <c:pt idx="41" formatCode="General">
                  <c:v>3.0813999999999999</c:v>
                </c:pt>
                <c:pt idx="42" formatCode="General">
                  <c:v>3.2151000000000001</c:v>
                </c:pt>
                <c:pt idx="43" formatCode="General">
                  <c:v>3.3489</c:v>
                </c:pt>
                <c:pt idx="44" formatCode="General">
                  <c:v>3.4826999999999999</c:v>
                </c:pt>
                <c:pt idx="45" formatCode="General">
                  <c:v>3.6164000000000001</c:v>
                </c:pt>
                <c:pt idx="46" formatCode="General">
                  <c:v>3.7502</c:v>
                </c:pt>
                <c:pt idx="47" formatCode="General">
                  <c:v>4.0178000000000003</c:v>
                </c:pt>
                <c:pt idx="48" formatCode="General">
                  <c:v>4.5077999999999996</c:v>
                </c:pt>
                <c:pt idx="49" formatCode="General">
                  <c:v>5</c:v>
                </c:pt>
              </c:numCache>
            </c:numRef>
          </c:xVal>
          <c:yVal>
            <c:numRef>
              <c:f>plate!$U$2:$U$51</c:f>
              <c:numCache>
                <c:formatCode>General</c:formatCode>
                <c:ptCount val="50"/>
                <c:pt idx="0">
                  <c:v>900</c:v>
                </c:pt>
                <c:pt idx="1">
                  <c:v>900</c:v>
                </c:pt>
                <c:pt idx="2">
                  <c:v>900</c:v>
                </c:pt>
                <c:pt idx="3">
                  <c:v>900</c:v>
                </c:pt>
                <c:pt idx="4">
                  <c:v>900</c:v>
                </c:pt>
                <c:pt idx="5">
                  <c:v>900</c:v>
                </c:pt>
                <c:pt idx="6">
                  <c:v>900</c:v>
                </c:pt>
                <c:pt idx="7">
                  <c:v>900</c:v>
                </c:pt>
                <c:pt idx="8">
                  <c:v>900</c:v>
                </c:pt>
                <c:pt idx="9">
                  <c:v>900</c:v>
                </c:pt>
                <c:pt idx="10">
                  <c:v>900</c:v>
                </c:pt>
                <c:pt idx="11">
                  <c:v>900</c:v>
                </c:pt>
                <c:pt idx="12">
                  <c:v>900</c:v>
                </c:pt>
                <c:pt idx="13">
                  <c:v>900</c:v>
                </c:pt>
                <c:pt idx="14">
                  <c:v>900</c:v>
                </c:pt>
                <c:pt idx="15">
                  <c:v>900</c:v>
                </c:pt>
                <c:pt idx="16">
                  <c:v>783.07</c:v>
                </c:pt>
                <c:pt idx="17">
                  <c:v>714.75</c:v>
                </c:pt>
                <c:pt idx="18">
                  <c:v>640.79999999999995</c:v>
                </c:pt>
                <c:pt idx="19">
                  <c:v>571.82000000000005</c:v>
                </c:pt>
                <c:pt idx="20">
                  <c:v>446.52</c:v>
                </c:pt>
                <c:pt idx="21">
                  <c:v>322.62</c:v>
                </c:pt>
                <c:pt idx="22">
                  <c:v>224.81</c:v>
                </c:pt>
                <c:pt idx="23">
                  <c:v>160.63999999999999</c:v>
                </c:pt>
                <c:pt idx="24">
                  <c:v>117.49</c:v>
                </c:pt>
                <c:pt idx="25">
                  <c:v>88.143000000000001</c:v>
                </c:pt>
                <c:pt idx="26">
                  <c:v>68.073999999999998</c:v>
                </c:pt>
                <c:pt idx="27">
                  <c:v>54.304000000000002</c:v>
                </c:pt>
                <c:pt idx="28">
                  <c:v>44.832000000000001</c:v>
                </c:pt>
                <c:pt idx="29">
                  <c:v>38.299999999999997</c:v>
                </c:pt>
                <c:pt idx="30">
                  <c:v>33.783000000000001</c:v>
                </c:pt>
                <c:pt idx="31">
                  <c:v>30.65</c:v>
                </c:pt>
                <c:pt idx="32">
                  <c:v>28.468</c:v>
                </c:pt>
                <c:pt idx="33">
                  <c:v>26.942</c:v>
                </c:pt>
                <c:pt idx="34">
                  <c:v>25.869</c:v>
                </c:pt>
                <c:pt idx="35">
                  <c:v>25.11</c:v>
                </c:pt>
                <c:pt idx="36">
                  <c:v>24.568999999999999</c:v>
                </c:pt>
                <c:pt idx="37">
                  <c:v>24.178999999999998</c:v>
                </c:pt>
                <c:pt idx="38">
                  <c:v>23.896000000000001</c:v>
                </c:pt>
                <c:pt idx="39">
                  <c:v>23.687999999999999</c:v>
                </c:pt>
                <c:pt idx="40">
                  <c:v>23.532</c:v>
                </c:pt>
                <c:pt idx="41">
                  <c:v>23.413</c:v>
                </c:pt>
                <c:pt idx="42">
                  <c:v>23.321999999999999</c:v>
                </c:pt>
                <c:pt idx="43">
                  <c:v>23.25</c:v>
                </c:pt>
                <c:pt idx="44">
                  <c:v>23.192</c:v>
                </c:pt>
                <c:pt idx="45">
                  <c:v>23.143999999999998</c:v>
                </c:pt>
                <c:pt idx="46">
                  <c:v>23.103999999999999</c:v>
                </c:pt>
                <c:pt idx="47">
                  <c:v>23.042999999999999</c:v>
                </c:pt>
                <c:pt idx="48">
                  <c:v>22.963999999999999</c:v>
                </c:pt>
                <c:pt idx="49">
                  <c:v>22.904</c:v>
                </c:pt>
              </c:numCache>
            </c:numRef>
          </c:yVal>
          <c:smooth val="0"/>
          <c:extLst>
            <c:ext xmlns:c16="http://schemas.microsoft.com/office/drawing/2014/chart" uri="{C3380CC4-5D6E-409C-BE32-E72D297353CC}">
              <c16:uniqueId val="{00000003-82BA-452C-8BF2-5EC3AEB59274}"/>
            </c:ext>
          </c:extLst>
        </c:ser>
        <c:ser>
          <c:idx val="4"/>
          <c:order val="4"/>
          <c:tx>
            <c:v>0.005</c:v>
          </c:tx>
          <c:spPr>
            <a:ln w="25400" cap="rnd">
              <a:noFill/>
              <a:round/>
            </a:ln>
            <a:effectLst/>
          </c:spPr>
          <c:marker>
            <c:symbol val="circle"/>
            <c:size val="5"/>
            <c:spPr>
              <a:solidFill>
                <a:schemeClr val="accent5"/>
              </a:solidFill>
              <a:ln w="9525">
                <a:solidFill>
                  <a:schemeClr val="accent5"/>
                </a:solidFill>
              </a:ln>
              <a:effectLst/>
            </c:spPr>
          </c:marker>
          <c:xVal>
            <c:numRef>
              <c:f>plate!$Z$2:$Z$51</c:f>
              <c:numCache>
                <c:formatCode>0.00E+00</c:formatCode>
                <c:ptCount val="50"/>
                <c:pt idx="0">
                  <c:v>1E-3</c:v>
                </c:pt>
                <c:pt idx="1">
                  <c:v>2E-3</c:v>
                </c:pt>
                <c:pt idx="2">
                  <c:v>3.0000000000000001E-3</c:v>
                </c:pt>
                <c:pt idx="3">
                  <c:v>4.0000000000000001E-3</c:v>
                </c:pt>
                <c:pt idx="4">
                  <c:v>6.0000000000000001E-3</c:v>
                </c:pt>
                <c:pt idx="5">
                  <c:v>0.01</c:v>
                </c:pt>
                <c:pt idx="6">
                  <c:v>1.7999999999999999E-2</c:v>
                </c:pt>
                <c:pt idx="7">
                  <c:v>2.8000000000000001E-2</c:v>
                </c:pt>
                <c:pt idx="8">
                  <c:v>3.7999999999999999E-2</c:v>
                </c:pt>
                <c:pt idx="9">
                  <c:v>4.8000000000000001E-2</c:v>
                </c:pt>
                <c:pt idx="10">
                  <c:v>5.8000000000000003E-2</c:v>
                </c:pt>
                <c:pt idx="11">
                  <c:v>6.8000000000000005E-2</c:v>
                </c:pt>
                <c:pt idx="12">
                  <c:v>7.8E-2</c:v>
                </c:pt>
                <c:pt idx="13">
                  <c:v>8.7999999999999995E-2</c:v>
                </c:pt>
                <c:pt idx="14">
                  <c:v>9.4E-2</c:v>
                </c:pt>
                <c:pt idx="15" formatCode="General">
                  <c:v>0.1</c:v>
                </c:pt>
                <c:pt idx="16" formatCode="General">
                  <c:v>0.14899999999999999</c:v>
                </c:pt>
                <c:pt idx="17" formatCode="General">
                  <c:v>0.18246000000000001</c:v>
                </c:pt>
                <c:pt idx="18" formatCode="General">
                  <c:v>0.20838999999999999</c:v>
                </c:pt>
                <c:pt idx="19" formatCode="General">
                  <c:v>0.23432</c:v>
                </c:pt>
                <c:pt idx="20" formatCode="General">
                  <c:v>0.30137999999999998</c:v>
                </c:pt>
                <c:pt idx="21" formatCode="General">
                  <c:v>0.40723999999999999</c:v>
                </c:pt>
                <c:pt idx="22" formatCode="General">
                  <c:v>0.54115999999999997</c:v>
                </c:pt>
                <c:pt idx="23" formatCode="General">
                  <c:v>0.67508000000000001</c:v>
                </c:pt>
                <c:pt idx="24" formatCode="General">
                  <c:v>0.80898999999999999</c:v>
                </c:pt>
                <c:pt idx="25" formatCode="General">
                  <c:v>0.94291000000000003</c:v>
                </c:pt>
                <c:pt idx="26" formatCode="General">
                  <c:v>1.0768</c:v>
                </c:pt>
                <c:pt idx="27" formatCode="General">
                  <c:v>1.2108000000000001</c:v>
                </c:pt>
                <c:pt idx="28" formatCode="General">
                  <c:v>1.3447</c:v>
                </c:pt>
                <c:pt idx="29" formatCode="General">
                  <c:v>1.4785999999999999</c:v>
                </c:pt>
                <c:pt idx="30" formatCode="General">
                  <c:v>1.6125</c:v>
                </c:pt>
                <c:pt idx="31" formatCode="General">
                  <c:v>1.7464</c:v>
                </c:pt>
                <c:pt idx="32" formatCode="General">
                  <c:v>1.8803000000000001</c:v>
                </c:pt>
                <c:pt idx="33" formatCode="General">
                  <c:v>2.0143</c:v>
                </c:pt>
                <c:pt idx="34" formatCode="General">
                  <c:v>2.1482000000000001</c:v>
                </c:pt>
                <c:pt idx="35" formatCode="General">
                  <c:v>2.2820999999999998</c:v>
                </c:pt>
                <c:pt idx="36" formatCode="General">
                  <c:v>2.4159999999999999</c:v>
                </c:pt>
                <c:pt idx="37" formatCode="General">
                  <c:v>2.5499000000000001</c:v>
                </c:pt>
                <c:pt idx="38" formatCode="General">
                  <c:v>2.6839</c:v>
                </c:pt>
                <c:pt idx="39" formatCode="General">
                  <c:v>2.8178000000000001</c:v>
                </c:pt>
                <c:pt idx="40" formatCode="General">
                  <c:v>2.9517000000000002</c:v>
                </c:pt>
                <c:pt idx="41" formatCode="General">
                  <c:v>3.0855999999999999</c:v>
                </c:pt>
                <c:pt idx="42" formatCode="General">
                  <c:v>3.2195</c:v>
                </c:pt>
                <c:pt idx="43" formatCode="General">
                  <c:v>3.3534999999999999</c:v>
                </c:pt>
                <c:pt idx="44" formatCode="General">
                  <c:v>3.4874000000000001</c:v>
                </c:pt>
                <c:pt idx="45" formatCode="General">
                  <c:v>3.6213000000000002</c:v>
                </c:pt>
                <c:pt idx="46" formatCode="General">
                  <c:v>3.7551999999999999</c:v>
                </c:pt>
                <c:pt idx="47" formatCode="General">
                  <c:v>4.0229999999999997</c:v>
                </c:pt>
                <c:pt idx="48" formatCode="General">
                  <c:v>4.5129999999999999</c:v>
                </c:pt>
                <c:pt idx="49" formatCode="General">
                  <c:v>5</c:v>
                </c:pt>
              </c:numCache>
            </c:numRef>
          </c:xVal>
          <c:yVal>
            <c:numRef>
              <c:f>plate!$AA$2:$AA$51</c:f>
              <c:numCache>
                <c:formatCode>General</c:formatCode>
                <c:ptCount val="50"/>
                <c:pt idx="0">
                  <c:v>900</c:v>
                </c:pt>
                <c:pt idx="1">
                  <c:v>900</c:v>
                </c:pt>
                <c:pt idx="2">
                  <c:v>900</c:v>
                </c:pt>
                <c:pt idx="3">
                  <c:v>900</c:v>
                </c:pt>
                <c:pt idx="4">
                  <c:v>900</c:v>
                </c:pt>
                <c:pt idx="5">
                  <c:v>900</c:v>
                </c:pt>
                <c:pt idx="6">
                  <c:v>900</c:v>
                </c:pt>
                <c:pt idx="7">
                  <c:v>900</c:v>
                </c:pt>
                <c:pt idx="8">
                  <c:v>900</c:v>
                </c:pt>
                <c:pt idx="9">
                  <c:v>900</c:v>
                </c:pt>
                <c:pt idx="10">
                  <c:v>900</c:v>
                </c:pt>
                <c:pt idx="11">
                  <c:v>900</c:v>
                </c:pt>
                <c:pt idx="12">
                  <c:v>900</c:v>
                </c:pt>
                <c:pt idx="13">
                  <c:v>900</c:v>
                </c:pt>
                <c:pt idx="14">
                  <c:v>900</c:v>
                </c:pt>
                <c:pt idx="15">
                  <c:v>900</c:v>
                </c:pt>
                <c:pt idx="16">
                  <c:v>782.98</c:v>
                </c:pt>
                <c:pt idx="17">
                  <c:v>714.38</c:v>
                </c:pt>
                <c:pt idx="18">
                  <c:v>639.79</c:v>
                </c:pt>
                <c:pt idx="19">
                  <c:v>570.39</c:v>
                </c:pt>
                <c:pt idx="20">
                  <c:v>445.04</c:v>
                </c:pt>
                <c:pt idx="21">
                  <c:v>321.31</c:v>
                </c:pt>
                <c:pt idx="22">
                  <c:v>223.88</c:v>
                </c:pt>
                <c:pt idx="23">
                  <c:v>159.96</c:v>
                </c:pt>
                <c:pt idx="24">
                  <c:v>116.99</c:v>
                </c:pt>
                <c:pt idx="25">
                  <c:v>87.775999999999996</c:v>
                </c:pt>
                <c:pt idx="26">
                  <c:v>67.804000000000002</c:v>
                </c:pt>
                <c:pt idx="27">
                  <c:v>54.106000000000002</c:v>
                </c:pt>
                <c:pt idx="28">
                  <c:v>44.686999999999998</c:v>
                </c:pt>
                <c:pt idx="29">
                  <c:v>38.194000000000003</c:v>
                </c:pt>
                <c:pt idx="30">
                  <c:v>33.706000000000003</c:v>
                </c:pt>
                <c:pt idx="31">
                  <c:v>30.593</c:v>
                </c:pt>
                <c:pt idx="32">
                  <c:v>28.427</c:v>
                </c:pt>
                <c:pt idx="33">
                  <c:v>26.911999999999999</c:v>
                </c:pt>
                <c:pt idx="34">
                  <c:v>25.847000000000001</c:v>
                </c:pt>
                <c:pt idx="35">
                  <c:v>25.094000000000001</c:v>
                </c:pt>
                <c:pt idx="36">
                  <c:v>24.556999999999999</c:v>
                </c:pt>
                <c:pt idx="37">
                  <c:v>24.17</c:v>
                </c:pt>
                <c:pt idx="38">
                  <c:v>23.888999999999999</c:v>
                </c:pt>
                <c:pt idx="39">
                  <c:v>23.681999999999999</c:v>
                </c:pt>
                <c:pt idx="40">
                  <c:v>23.527999999999999</c:v>
                </c:pt>
                <c:pt idx="41">
                  <c:v>23.41</c:v>
                </c:pt>
                <c:pt idx="42">
                  <c:v>23.318999999999999</c:v>
                </c:pt>
                <c:pt idx="43">
                  <c:v>23.247</c:v>
                </c:pt>
                <c:pt idx="44">
                  <c:v>23.19</c:v>
                </c:pt>
                <c:pt idx="45">
                  <c:v>23.141999999999999</c:v>
                </c:pt>
                <c:pt idx="46">
                  <c:v>23.103000000000002</c:v>
                </c:pt>
                <c:pt idx="47">
                  <c:v>23.042000000000002</c:v>
                </c:pt>
                <c:pt idx="48">
                  <c:v>22.963999999999999</c:v>
                </c:pt>
                <c:pt idx="49">
                  <c:v>22.904</c:v>
                </c:pt>
              </c:numCache>
            </c:numRef>
          </c:yVal>
          <c:smooth val="0"/>
          <c:extLst>
            <c:ext xmlns:c16="http://schemas.microsoft.com/office/drawing/2014/chart" uri="{C3380CC4-5D6E-409C-BE32-E72D297353CC}">
              <c16:uniqueId val="{00000004-82BA-452C-8BF2-5EC3AEB59274}"/>
            </c:ext>
          </c:extLst>
        </c:ser>
        <c:ser>
          <c:idx val="5"/>
          <c:order val="5"/>
          <c:tx>
            <c:strRef>
              <c:f>plate!$AG$1</c:f>
              <c:strCache>
                <c:ptCount val="1"/>
                <c:pt idx="0">
                  <c:v>Tg</c:v>
                </c:pt>
              </c:strCache>
            </c:strRef>
          </c:tx>
          <c:spPr>
            <a:ln w="19050" cap="rnd">
              <a:solidFill>
                <a:srgbClr val="FF0000"/>
              </a:solidFill>
              <a:round/>
            </a:ln>
            <a:effectLst/>
          </c:spPr>
          <c:marker>
            <c:symbol val="none"/>
          </c:marker>
          <c:xVal>
            <c:numRef>
              <c:f>plate!$AG$2:$AG$51</c:f>
              <c:numCache>
                <c:formatCode>0.00E+00</c:formatCode>
                <c:ptCount val="50"/>
                <c:pt idx="0">
                  <c:v>1E-3</c:v>
                </c:pt>
                <c:pt idx="1">
                  <c:v>2E-3</c:v>
                </c:pt>
                <c:pt idx="2">
                  <c:v>3.0000000000000001E-3</c:v>
                </c:pt>
                <c:pt idx="3">
                  <c:v>4.0000000000000001E-3</c:v>
                </c:pt>
                <c:pt idx="4">
                  <c:v>6.0000000000000001E-3</c:v>
                </c:pt>
                <c:pt idx="5">
                  <c:v>0.01</c:v>
                </c:pt>
                <c:pt idx="6">
                  <c:v>1.7999999999999999E-2</c:v>
                </c:pt>
                <c:pt idx="7">
                  <c:v>2.8000000000000001E-2</c:v>
                </c:pt>
                <c:pt idx="8">
                  <c:v>3.7999999999999999E-2</c:v>
                </c:pt>
                <c:pt idx="9">
                  <c:v>4.8000000000000001E-2</c:v>
                </c:pt>
                <c:pt idx="10">
                  <c:v>5.8000000000000003E-2</c:v>
                </c:pt>
                <c:pt idx="11">
                  <c:v>6.8000000000000005E-2</c:v>
                </c:pt>
                <c:pt idx="12">
                  <c:v>7.8E-2</c:v>
                </c:pt>
                <c:pt idx="13">
                  <c:v>8.7999999999999995E-2</c:v>
                </c:pt>
                <c:pt idx="14">
                  <c:v>9.4E-2</c:v>
                </c:pt>
                <c:pt idx="15" formatCode="General">
                  <c:v>0.1</c:v>
                </c:pt>
                <c:pt idx="16" formatCode="General">
                  <c:v>0.14899999999999999</c:v>
                </c:pt>
                <c:pt idx="17" formatCode="General">
                  <c:v>0.18246000000000001</c:v>
                </c:pt>
                <c:pt idx="18" formatCode="General">
                  <c:v>0.20838999999999999</c:v>
                </c:pt>
                <c:pt idx="19" formatCode="General">
                  <c:v>0.23432</c:v>
                </c:pt>
                <c:pt idx="20" formatCode="General">
                  <c:v>0.30137999999999998</c:v>
                </c:pt>
                <c:pt idx="21" formatCode="General">
                  <c:v>0.40723999999999999</c:v>
                </c:pt>
                <c:pt idx="22" formatCode="General">
                  <c:v>0.54115999999999997</c:v>
                </c:pt>
                <c:pt idx="23" formatCode="General">
                  <c:v>0.67508000000000001</c:v>
                </c:pt>
                <c:pt idx="24" formatCode="General">
                  <c:v>0.80898999999999999</c:v>
                </c:pt>
                <c:pt idx="25" formatCode="General">
                  <c:v>0.94291000000000003</c:v>
                </c:pt>
                <c:pt idx="26" formatCode="General">
                  <c:v>1.0768</c:v>
                </c:pt>
                <c:pt idx="27" formatCode="General">
                  <c:v>1.2108000000000001</c:v>
                </c:pt>
                <c:pt idx="28" formatCode="General">
                  <c:v>1.3447</c:v>
                </c:pt>
                <c:pt idx="29" formatCode="General">
                  <c:v>1.4785999999999999</c:v>
                </c:pt>
                <c:pt idx="30" formatCode="General">
                  <c:v>1.6125</c:v>
                </c:pt>
                <c:pt idx="31" formatCode="General">
                  <c:v>1.7464</c:v>
                </c:pt>
                <c:pt idx="32" formatCode="General">
                  <c:v>1.8803000000000001</c:v>
                </c:pt>
                <c:pt idx="33" formatCode="General">
                  <c:v>2.0143</c:v>
                </c:pt>
                <c:pt idx="34" formatCode="General">
                  <c:v>2.1482000000000001</c:v>
                </c:pt>
                <c:pt idx="35" formatCode="General">
                  <c:v>2.2820999999999998</c:v>
                </c:pt>
                <c:pt idx="36" formatCode="General">
                  <c:v>2.4159999999999999</c:v>
                </c:pt>
                <c:pt idx="37" formatCode="General">
                  <c:v>2.5499000000000001</c:v>
                </c:pt>
                <c:pt idx="38" formatCode="General">
                  <c:v>2.6839</c:v>
                </c:pt>
                <c:pt idx="39" formatCode="General">
                  <c:v>2.8178000000000001</c:v>
                </c:pt>
                <c:pt idx="40" formatCode="General">
                  <c:v>2.9517000000000002</c:v>
                </c:pt>
                <c:pt idx="41" formatCode="General">
                  <c:v>3.0855999999999999</c:v>
                </c:pt>
                <c:pt idx="42" formatCode="General">
                  <c:v>3.2195</c:v>
                </c:pt>
                <c:pt idx="43" formatCode="General">
                  <c:v>3.3534999999999999</c:v>
                </c:pt>
                <c:pt idx="44" formatCode="General">
                  <c:v>3.4874000000000001</c:v>
                </c:pt>
                <c:pt idx="45" formatCode="General">
                  <c:v>3.6213000000000002</c:v>
                </c:pt>
                <c:pt idx="46" formatCode="General">
                  <c:v>3.7551999999999999</c:v>
                </c:pt>
                <c:pt idx="47" formatCode="General">
                  <c:v>4.0229999999999997</c:v>
                </c:pt>
                <c:pt idx="48" formatCode="General">
                  <c:v>4.5129999999999999</c:v>
                </c:pt>
                <c:pt idx="49" formatCode="General">
                  <c:v>5</c:v>
                </c:pt>
              </c:numCache>
            </c:numRef>
          </c:xVal>
          <c:yVal>
            <c:numRef>
              <c:f>plate!$AH$2:$AH$51</c:f>
              <c:numCache>
                <c:formatCode>General</c:formatCode>
                <c:ptCount val="50"/>
                <c:pt idx="0">
                  <c:v>400</c:v>
                </c:pt>
                <c:pt idx="1">
                  <c:v>400</c:v>
                </c:pt>
                <c:pt idx="2">
                  <c:v>400</c:v>
                </c:pt>
                <c:pt idx="3">
                  <c:v>400</c:v>
                </c:pt>
                <c:pt idx="4">
                  <c:v>400</c:v>
                </c:pt>
                <c:pt idx="5">
                  <c:v>400</c:v>
                </c:pt>
                <c:pt idx="6">
                  <c:v>400</c:v>
                </c:pt>
                <c:pt idx="7">
                  <c:v>400</c:v>
                </c:pt>
                <c:pt idx="8">
                  <c:v>400</c:v>
                </c:pt>
                <c:pt idx="9">
                  <c:v>400</c:v>
                </c:pt>
                <c:pt idx="10">
                  <c:v>400</c:v>
                </c:pt>
                <c:pt idx="11">
                  <c:v>400</c:v>
                </c:pt>
                <c:pt idx="12">
                  <c:v>400</c:v>
                </c:pt>
                <c:pt idx="13">
                  <c:v>400</c:v>
                </c:pt>
                <c:pt idx="14">
                  <c:v>400</c:v>
                </c:pt>
                <c:pt idx="15">
                  <c:v>400</c:v>
                </c:pt>
                <c:pt idx="16">
                  <c:v>400</c:v>
                </c:pt>
                <c:pt idx="17">
                  <c:v>400</c:v>
                </c:pt>
                <c:pt idx="18">
                  <c:v>400</c:v>
                </c:pt>
                <c:pt idx="19">
                  <c:v>400</c:v>
                </c:pt>
                <c:pt idx="20">
                  <c:v>400</c:v>
                </c:pt>
                <c:pt idx="21">
                  <c:v>400</c:v>
                </c:pt>
                <c:pt idx="22">
                  <c:v>400</c:v>
                </c:pt>
                <c:pt idx="23">
                  <c:v>400</c:v>
                </c:pt>
                <c:pt idx="24">
                  <c:v>400</c:v>
                </c:pt>
                <c:pt idx="25">
                  <c:v>400</c:v>
                </c:pt>
                <c:pt idx="26">
                  <c:v>400</c:v>
                </c:pt>
                <c:pt idx="27">
                  <c:v>400</c:v>
                </c:pt>
                <c:pt idx="28">
                  <c:v>400</c:v>
                </c:pt>
                <c:pt idx="29">
                  <c:v>400</c:v>
                </c:pt>
                <c:pt idx="30">
                  <c:v>400</c:v>
                </c:pt>
                <c:pt idx="31">
                  <c:v>400</c:v>
                </c:pt>
                <c:pt idx="32">
                  <c:v>400</c:v>
                </c:pt>
                <c:pt idx="33">
                  <c:v>400</c:v>
                </c:pt>
                <c:pt idx="34">
                  <c:v>400</c:v>
                </c:pt>
                <c:pt idx="35">
                  <c:v>400</c:v>
                </c:pt>
                <c:pt idx="36">
                  <c:v>400</c:v>
                </c:pt>
                <c:pt idx="37">
                  <c:v>400</c:v>
                </c:pt>
                <c:pt idx="38">
                  <c:v>400</c:v>
                </c:pt>
                <c:pt idx="39">
                  <c:v>400</c:v>
                </c:pt>
                <c:pt idx="40">
                  <c:v>400</c:v>
                </c:pt>
                <c:pt idx="41">
                  <c:v>400</c:v>
                </c:pt>
                <c:pt idx="42">
                  <c:v>400</c:v>
                </c:pt>
                <c:pt idx="43">
                  <c:v>400</c:v>
                </c:pt>
                <c:pt idx="44">
                  <c:v>400</c:v>
                </c:pt>
                <c:pt idx="45">
                  <c:v>400</c:v>
                </c:pt>
                <c:pt idx="46">
                  <c:v>400</c:v>
                </c:pt>
                <c:pt idx="47">
                  <c:v>400</c:v>
                </c:pt>
                <c:pt idx="48">
                  <c:v>400</c:v>
                </c:pt>
                <c:pt idx="49">
                  <c:v>400</c:v>
                </c:pt>
              </c:numCache>
            </c:numRef>
          </c:yVal>
          <c:smooth val="0"/>
          <c:extLst>
            <c:ext xmlns:c16="http://schemas.microsoft.com/office/drawing/2014/chart" uri="{C3380CC4-5D6E-409C-BE32-E72D297353CC}">
              <c16:uniqueId val="{00000005-82BA-452C-8BF2-5EC3AEB59274}"/>
            </c:ext>
          </c:extLst>
        </c:ser>
        <c:ser>
          <c:idx val="6"/>
          <c:order val="6"/>
          <c:tx>
            <c:v>CR Default</c:v>
          </c:tx>
          <c:spPr>
            <a:ln w="25400" cap="rnd">
              <a:solidFill>
                <a:schemeClr val="accent2"/>
              </a:solidFill>
              <a:round/>
            </a:ln>
            <a:effectLst/>
          </c:spPr>
          <c:marker>
            <c:symbol val="none"/>
          </c:marker>
          <c:xVal>
            <c:numRef>
              <c:f>plate!$A$17:$A$23</c:f>
              <c:numCache>
                <c:formatCode>General</c:formatCode>
                <c:ptCount val="7"/>
                <c:pt idx="0">
                  <c:v>0.1</c:v>
                </c:pt>
                <c:pt idx="1">
                  <c:v>0.14899999999999999</c:v>
                </c:pt>
                <c:pt idx="2">
                  <c:v>0.17849999999999999</c:v>
                </c:pt>
                <c:pt idx="3">
                  <c:v>0.20136000000000001</c:v>
                </c:pt>
                <c:pt idx="4">
                  <c:v>0.22423000000000001</c:v>
                </c:pt>
                <c:pt idx="5">
                  <c:v>0.28441</c:v>
                </c:pt>
                <c:pt idx="6">
                  <c:v>0.38362000000000002</c:v>
                </c:pt>
              </c:numCache>
            </c:numRef>
          </c:xVal>
          <c:yVal>
            <c:numRef>
              <c:f>plate!$B$17:$B$23</c:f>
              <c:numCache>
                <c:formatCode>General</c:formatCode>
                <c:ptCount val="7"/>
                <c:pt idx="0">
                  <c:v>900</c:v>
                </c:pt>
                <c:pt idx="1">
                  <c:v>814.83</c:v>
                </c:pt>
                <c:pt idx="2">
                  <c:v>744.04</c:v>
                </c:pt>
                <c:pt idx="3">
                  <c:v>683.16</c:v>
                </c:pt>
                <c:pt idx="4">
                  <c:v>624.27</c:v>
                </c:pt>
                <c:pt idx="5">
                  <c:v>505.61</c:v>
                </c:pt>
                <c:pt idx="6">
                  <c:v>376.81</c:v>
                </c:pt>
              </c:numCache>
            </c:numRef>
          </c:yVal>
          <c:smooth val="0"/>
          <c:extLst>
            <c:ext xmlns:c16="http://schemas.microsoft.com/office/drawing/2014/chart" uri="{C3380CC4-5D6E-409C-BE32-E72D297353CC}">
              <c16:uniqueId val="{00000006-82BA-452C-8BF2-5EC3AEB59274}"/>
            </c:ext>
          </c:extLst>
        </c:ser>
        <c:ser>
          <c:idx val="7"/>
          <c:order val="7"/>
          <c:tx>
            <c:v>CR 0.01</c:v>
          </c:tx>
          <c:spPr>
            <a:ln w="25400" cap="rnd">
              <a:solidFill>
                <a:schemeClr val="accent1"/>
              </a:solidFill>
              <a:round/>
            </a:ln>
            <a:effectLst/>
          </c:spPr>
          <c:marker>
            <c:symbol val="none"/>
          </c:marker>
          <c:xVal>
            <c:numRef>
              <c:f>plate!$H$17:$H$23</c:f>
              <c:numCache>
                <c:formatCode>General</c:formatCode>
                <c:ptCount val="7"/>
                <c:pt idx="0">
                  <c:v>0.1</c:v>
                </c:pt>
                <c:pt idx="1">
                  <c:v>0.14899999999999999</c:v>
                </c:pt>
                <c:pt idx="2">
                  <c:v>0.18242</c:v>
                </c:pt>
                <c:pt idx="3">
                  <c:v>0.20816999999999999</c:v>
                </c:pt>
                <c:pt idx="4">
                  <c:v>0.23393</c:v>
                </c:pt>
                <c:pt idx="5">
                  <c:v>0.30076999999999998</c:v>
                </c:pt>
                <c:pt idx="6">
                  <c:v>0.40633999999999998</c:v>
                </c:pt>
              </c:numCache>
            </c:numRef>
          </c:xVal>
          <c:yVal>
            <c:numRef>
              <c:f>plate!$I$17:$I$23</c:f>
              <c:numCache>
                <c:formatCode>General</c:formatCode>
                <c:ptCount val="7"/>
                <c:pt idx="0">
                  <c:v>900</c:v>
                </c:pt>
                <c:pt idx="1">
                  <c:v>783.03</c:v>
                </c:pt>
                <c:pt idx="2">
                  <c:v>714.57</c:v>
                </c:pt>
                <c:pt idx="3">
                  <c:v>640.45000000000005</c:v>
                </c:pt>
                <c:pt idx="4">
                  <c:v>571.35</c:v>
                </c:pt>
                <c:pt idx="5">
                  <c:v>445.99</c:v>
                </c:pt>
                <c:pt idx="6">
                  <c:v>322.14999999999998</c:v>
                </c:pt>
              </c:numCache>
            </c:numRef>
          </c:yVal>
          <c:smooth val="0"/>
          <c:extLst>
            <c:ext xmlns:c16="http://schemas.microsoft.com/office/drawing/2014/chart" uri="{C3380CC4-5D6E-409C-BE32-E72D297353CC}">
              <c16:uniqueId val="{00000007-82BA-452C-8BF2-5EC3AEB59274}"/>
            </c:ext>
          </c:extLst>
        </c:ser>
        <c:ser>
          <c:idx val="8"/>
          <c:order val="8"/>
          <c:tx>
            <c:v>CR 0.009</c:v>
          </c:tx>
          <c:spPr>
            <a:ln w="25400" cap="rnd">
              <a:solidFill>
                <a:schemeClr val="accent3"/>
              </a:solidFill>
              <a:round/>
            </a:ln>
            <a:effectLst/>
          </c:spPr>
          <c:marker>
            <c:symbol val="none"/>
          </c:marker>
          <c:xVal>
            <c:numRef>
              <c:f>plate!$N$17:$N$23</c:f>
              <c:numCache>
                <c:formatCode>General</c:formatCode>
                <c:ptCount val="7"/>
                <c:pt idx="0">
                  <c:v>0.1</c:v>
                </c:pt>
                <c:pt idx="1">
                  <c:v>0.14899999999999999</c:v>
                </c:pt>
                <c:pt idx="2">
                  <c:v>0.18240999999999999</c:v>
                </c:pt>
                <c:pt idx="3">
                  <c:v>0.20813999999999999</c:v>
                </c:pt>
                <c:pt idx="4">
                  <c:v>0.23386999999999999</c:v>
                </c:pt>
                <c:pt idx="5">
                  <c:v>0.30066999999999999</c:v>
                </c:pt>
                <c:pt idx="6">
                  <c:v>0.40619</c:v>
                </c:pt>
              </c:numCache>
            </c:numRef>
          </c:xVal>
          <c:yVal>
            <c:numRef>
              <c:f>plate!$O$17:$O$23</c:f>
              <c:numCache>
                <c:formatCode>General</c:formatCode>
                <c:ptCount val="7"/>
                <c:pt idx="0">
                  <c:v>900</c:v>
                </c:pt>
                <c:pt idx="1">
                  <c:v>783.04</c:v>
                </c:pt>
                <c:pt idx="2">
                  <c:v>714.61</c:v>
                </c:pt>
                <c:pt idx="3">
                  <c:v>640.55999999999995</c:v>
                </c:pt>
                <c:pt idx="4">
                  <c:v>571.5</c:v>
                </c:pt>
                <c:pt idx="5">
                  <c:v>446.16</c:v>
                </c:pt>
                <c:pt idx="6">
                  <c:v>322.3</c:v>
                </c:pt>
              </c:numCache>
            </c:numRef>
          </c:yVal>
          <c:smooth val="0"/>
          <c:extLst>
            <c:ext xmlns:c16="http://schemas.microsoft.com/office/drawing/2014/chart" uri="{C3380CC4-5D6E-409C-BE32-E72D297353CC}">
              <c16:uniqueId val="{00000008-82BA-452C-8BF2-5EC3AEB59274}"/>
            </c:ext>
          </c:extLst>
        </c:ser>
        <c:ser>
          <c:idx val="9"/>
          <c:order val="9"/>
          <c:tx>
            <c:v>CR 0.007</c:v>
          </c:tx>
          <c:spPr>
            <a:ln w="25400" cap="rnd">
              <a:solidFill>
                <a:schemeClr val="accent4"/>
              </a:solidFill>
              <a:round/>
            </a:ln>
            <a:effectLst/>
          </c:spPr>
          <c:marker>
            <c:symbol val="none"/>
          </c:marker>
          <c:xVal>
            <c:numRef>
              <c:f>plate!$T$17:$T$23</c:f>
              <c:numCache>
                <c:formatCode>General</c:formatCode>
                <c:ptCount val="7"/>
                <c:pt idx="0">
                  <c:v>0.1</c:v>
                </c:pt>
                <c:pt idx="1">
                  <c:v>0.14899999999999999</c:v>
                </c:pt>
                <c:pt idx="2">
                  <c:v>0.18237</c:v>
                </c:pt>
                <c:pt idx="3">
                  <c:v>0.20805999999999999</c:v>
                </c:pt>
                <c:pt idx="4">
                  <c:v>0.23376</c:v>
                </c:pt>
                <c:pt idx="5">
                  <c:v>0.30047000000000001</c:v>
                </c:pt>
                <c:pt idx="6">
                  <c:v>0.40593000000000001</c:v>
                </c:pt>
              </c:numCache>
            </c:numRef>
          </c:xVal>
          <c:yVal>
            <c:numRef>
              <c:f>plate!$U$17:$U$23</c:f>
              <c:numCache>
                <c:formatCode>General</c:formatCode>
                <c:ptCount val="7"/>
                <c:pt idx="0">
                  <c:v>900</c:v>
                </c:pt>
                <c:pt idx="1">
                  <c:v>783.07</c:v>
                </c:pt>
                <c:pt idx="2">
                  <c:v>714.75</c:v>
                </c:pt>
                <c:pt idx="3">
                  <c:v>640.79999999999995</c:v>
                </c:pt>
                <c:pt idx="4">
                  <c:v>571.82000000000005</c:v>
                </c:pt>
                <c:pt idx="5">
                  <c:v>446.52</c:v>
                </c:pt>
                <c:pt idx="6">
                  <c:v>322.62</c:v>
                </c:pt>
              </c:numCache>
            </c:numRef>
          </c:yVal>
          <c:smooth val="0"/>
          <c:extLst>
            <c:ext xmlns:c16="http://schemas.microsoft.com/office/drawing/2014/chart" uri="{C3380CC4-5D6E-409C-BE32-E72D297353CC}">
              <c16:uniqueId val="{00000009-82BA-452C-8BF2-5EC3AEB59274}"/>
            </c:ext>
          </c:extLst>
        </c:ser>
        <c:ser>
          <c:idx val="10"/>
          <c:order val="10"/>
          <c:tx>
            <c:v>CR 0.005</c:v>
          </c:tx>
          <c:spPr>
            <a:ln w="25400" cap="rnd">
              <a:solidFill>
                <a:schemeClr val="accent5"/>
              </a:solidFill>
              <a:round/>
            </a:ln>
            <a:effectLst/>
          </c:spPr>
          <c:marker>
            <c:symbol val="none"/>
          </c:marker>
          <c:xVal>
            <c:numRef>
              <c:f>plate!$Z$17:$Z$23</c:f>
              <c:numCache>
                <c:formatCode>General</c:formatCode>
                <c:ptCount val="7"/>
                <c:pt idx="0">
                  <c:v>0.1</c:v>
                </c:pt>
                <c:pt idx="1">
                  <c:v>0.14899999999999999</c:v>
                </c:pt>
                <c:pt idx="2">
                  <c:v>0.18246000000000001</c:v>
                </c:pt>
                <c:pt idx="3">
                  <c:v>0.20838999999999999</c:v>
                </c:pt>
                <c:pt idx="4">
                  <c:v>0.23432</c:v>
                </c:pt>
                <c:pt idx="5">
                  <c:v>0.30137999999999998</c:v>
                </c:pt>
                <c:pt idx="6">
                  <c:v>0.40723999999999999</c:v>
                </c:pt>
              </c:numCache>
            </c:numRef>
          </c:xVal>
          <c:yVal>
            <c:numRef>
              <c:f>plate!$AA$17:$AA$23</c:f>
              <c:numCache>
                <c:formatCode>General</c:formatCode>
                <c:ptCount val="7"/>
                <c:pt idx="0">
                  <c:v>900</c:v>
                </c:pt>
                <c:pt idx="1">
                  <c:v>782.98</c:v>
                </c:pt>
                <c:pt idx="2">
                  <c:v>714.38</c:v>
                </c:pt>
                <c:pt idx="3">
                  <c:v>639.79</c:v>
                </c:pt>
                <c:pt idx="4">
                  <c:v>570.39</c:v>
                </c:pt>
                <c:pt idx="5">
                  <c:v>445.04</c:v>
                </c:pt>
                <c:pt idx="6">
                  <c:v>321.31</c:v>
                </c:pt>
              </c:numCache>
            </c:numRef>
          </c:yVal>
          <c:smooth val="0"/>
          <c:extLst>
            <c:ext xmlns:c16="http://schemas.microsoft.com/office/drawing/2014/chart" uri="{C3380CC4-5D6E-409C-BE32-E72D297353CC}">
              <c16:uniqueId val="{0000000A-82BA-452C-8BF2-5EC3AEB59274}"/>
            </c:ext>
          </c:extLst>
        </c:ser>
        <c:dLbls>
          <c:showLegendKey val="0"/>
          <c:showVal val="0"/>
          <c:showCatName val="0"/>
          <c:showSerName val="0"/>
          <c:showPercent val="0"/>
          <c:showBubbleSize val="0"/>
        </c:dLbls>
        <c:axId val="551966479"/>
        <c:axId val="551958575"/>
      </c:scatterChart>
      <c:valAx>
        <c:axId val="551966479"/>
        <c:scaling>
          <c:orientation val="minMax"/>
          <c:max val="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a:solidFill>
                      <a:sysClr val="windowText" lastClr="000000"/>
                    </a:solidFill>
                    <a:latin typeface="Arial" panose="020B0604020202020204" pitchFamily="34" charset="0"/>
                    <a:cs typeface="Arial" panose="020B0604020202020204" pitchFamily="34" charset="0"/>
                  </a:rPr>
                  <a:t>Time (Seconds)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51958575"/>
        <c:crosses val="autoZero"/>
        <c:crossBetween val="midCat"/>
        <c:majorUnit val="0.5"/>
      </c:valAx>
      <c:valAx>
        <c:axId val="551958575"/>
        <c:scaling>
          <c:orientation val="minMax"/>
          <c:max val="9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a:solidFill>
                      <a:sysClr val="windowText" lastClr="000000"/>
                    </a:solidFill>
                    <a:latin typeface="Arial" panose="020B0604020202020204" pitchFamily="34" charset="0"/>
                    <a:cs typeface="Arial" panose="020B0604020202020204" pitchFamily="34" charset="0"/>
                  </a:rPr>
                  <a:t>Temperature</a:t>
                </a:r>
                <a:r>
                  <a:rPr lang="en-US" sz="1400" b="1" baseline="0">
                    <a:solidFill>
                      <a:sysClr val="windowText" lastClr="000000"/>
                    </a:solidFill>
                    <a:latin typeface="Arial" panose="020B0604020202020204" pitchFamily="34" charset="0"/>
                    <a:cs typeface="Arial" panose="020B0604020202020204" pitchFamily="34" charset="0"/>
                  </a:rPr>
                  <a:t> (Celsius)</a:t>
                </a:r>
                <a:endParaRPr lang="en-US" sz="1400" b="1">
                  <a:solidFill>
                    <a:sysClr val="windowText" lastClr="000000"/>
                  </a:solidFill>
                  <a:latin typeface="Arial" panose="020B0604020202020204" pitchFamily="34" charset="0"/>
                  <a:cs typeface="Arial" panose="020B0604020202020204" pitchFamily="34" charset="0"/>
                </a:endParaRPr>
              </a:p>
            </c:rich>
          </c:tx>
          <c:layout>
            <c:manualLayout>
              <c:xMode val="edge"/>
              <c:yMode val="edge"/>
              <c:x val="6.951686544841006E-3"/>
              <c:y val="0.2563793695460222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51966479"/>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a:solidFill>
                  <a:sysClr val="windowText" lastClr="000000"/>
                </a:solidFill>
                <a:latin typeface="Arial" panose="020B0604020202020204" pitchFamily="34" charset="0"/>
                <a:cs typeface="Arial" panose="020B0604020202020204" pitchFamily="34" charset="0"/>
              </a:rPr>
              <a:t>Temperature at the Center of BMG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1"/>
          <c:order val="0"/>
          <c:tx>
            <c:v>Default</c:v>
          </c:tx>
          <c:spPr>
            <a:ln w="25400" cap="rnd">
              <a:noFill/>
              <a:round/>
            </a:ln>
            <a:effectLst/>
          </c:spPr>
          <c:marker>
            <c:symbol val="circle"/>
            <c:size val="5"/>
            <c:spPr>
              <a:solidFill>
                <a:schemeClr val="accent2"/>
              </a:solidFill>
              <a:ln w="9525">
                <a:solidFill>
                  <a:schemeClr val="accent2"/>
                </a:solidFill>
              </a:ln>
              <a:effectLst/>
            </c:spPr>
          </c:marker>
          <c:xVal>
            <c:numRef>
              <c:f>plate!$A$2:$A$52</c:f>
              <c:numCache>
                <c:formatCode>0.00E+00</c:formatCode>
                <c:ptCount val="51"/>
                <c:pt idx="0">
                  <c:v>1E-3</c:v>
                </c:pt>
                <c:pt idx="1">
                  <c:v>2E-3</c:v>
                </c:pt>
                <c:pt idx="2">
                  <c:v>3.0000000000000001E-3</c:v>
                </c:pt>
                <c:pt idx="3">
                  <c:v>4.0000000000000001E-3</c:v>
                </c:pt>
                <c:pt idx="4">
                  <c:v>6.0000000000000001E-3</c:v>
                </c:pt>
                <c:pt idx="5">
                  <c:v>0.01</c:v>
                </c:pt>
                <c:pt idx="6">
                  <c:v>1.7999999999999999E-2</c:v>
                </c:pt>
                <c:pt idx="7">
                  <c:v>2.8000000000000001E-2</c:v>
                </c:pt>
                <c:pt idx="8">
                  <c:v>3.7999999999999999E-2</c:v>
                </c:pt>
                <c:pt idx="9">
                  <c:v>4.8000000000000001E-2</c:v>
                </c:pt>
                <c:pt idx="10">
                  <c:v>5.8000000000000003E-2</c:v>
                </c:pt>
                <c:pt idx="11">
                  <c:v>6.8000000000000005E-2</c:v>
                </c:pt>
                <c:pt idx="12">
                  <c:v>7.8E-2</c:v>
                </c:pt>
                <c:pt idx="13">
                  <c:v>8.7999999999999995E-2</c:v>
                </c:pt>
                <c:pt idx="14">
                  <c:v>9.4E-2</c:v>
                </c:pt>
                <c:pt idx="15" formatCode="General">
                  <c:v>0.1</c:v>
                </c:pt>
                <c:pt idx="16" formatCode="General">
                  <c:v>0.14899999999999999</c:v>
                </c:pt>
                <c:pt idx="17" formatCode="General">
                  <c:v>0.17849999999999999</c:v>
                </c:pt>
                <c:pt idx="18" formatCode="General">
                  <c:v>0.20136000000000001</c:v>
                </c:pt>
                <c:pt idx="19" formatCode="General">
                  <c:v>0.22423000000000001</c:v>
                </c:pt>
                <c:pt idx="20" formatCode="General">
                  <c:v>0.28441</c:v>
                </c:pt>
                <c:pt idx="21" formatCode="General">
                  <c:v>0.38362000000000002</c:v>
                </c:pt>
                <c:pt idx="22" formatCode="General">
                  <c:v>0.52193999999999996</c:v>
                </c:pt>
                <c:pt idx="23" formatCode="General">
                  <c:v>0.66025999999999996</c:v>
                </c:pt>
                <c:pt idx="24" formatCode="General">
                  <c:v>0.79857999999999996</c:v>
                </c:pt>
                <c:pt idx="25" formatCode="General">
                  <c:v>0.93689999999999996</c:v>
                </c:pt>
                <c:pt idx="26" formatCode="General">
                  <c:v>1.0751999999999999</c:v>
                </c:pt>
                <c:pt idx="27" formatCode="General">
                  <c:v>1.2135</c:v>
                </c:pt>
                <c:pt idx="28" formatCode="General">
                  <c:v>1.3519000000000001</c:v>
                </c:pt>
                <c:pt idx="29" formatCode="General">
                  <c:v>1.4902</c:v>
                </c:pt>
                <c:pt idx="30" formatCode="General">
                  <c:v>1.6285000000000001</c:v>
                </c:pt>
                <c:pt idx="31" formatCode="General">
                  <c:v>1.7667999999999999</c:v>
                </c:pt>
                <c:pt idx="32" formatCode="General">
                  <c:v>1.9051</c:v>
                </c:pt>
                <c:pt idx="33" formatCode="General">
                  <c:v>2.0434000000000001</c:v>
                </c:pt>
                <c:pt idx="34" formatCode="General">
                  <c:v>2.1818</c:v>
                </c:pt>
                <c:pt idx="35" formatCode="General">
                  <c:v>2.3201000000000001</c:v>
                </c:pt>
                <c:pt idx="36" formatCode="General">
                  <c:v>2.4584000000000001</c:v>
                </c:pt>
                <c:pt idx="37" formatCode="General">
                  <c:v>2.5966999999999998</c:v>
                </c:pt>
                <c:pt idx="38" formatCode="General">
                  <c:v>2.7349999999999999</c:v>
                </c:pt>
                <c:pt idx="39" formatCode="General">
                  <c:v>2.8734000000000002</c:v>
                </c:pt>
                <c:pt idx="40" formatCode="General">
                  <c:v>3.0116999999999998</c:v>
                </c:pt>
                <c:pt idx="41" formatCode="General">
                  <c:v>3.15</c:v>
                </c:pt>
                <c:pt idx="42" formatCode="General">
                  <c:v>3.2883</c:v>
                </c:pt>
                <c:pt idx="43" formatCode="General">
                  <c:v>3.4266000000000001</c:v>
                </c:pt>
                <c:pt idx="44" formatCode="General">
                  <c:v>3.5649000000000002</c:v>
                </c:pt>
                <c:pt idx="45" formatCode="General">
                  <c:v>3.7033</c:v>
                </c:pt>
                <c:pt idx="46" formatCode="General">
                  <c:v>3.8416000000000001</c:v>
                </c:pt>
                <c:pt idx="47" formatCode="General">
                  <c:v>3.9799000000000002</c:v>
                </c:pt>
                <c:pt idx="48" formatCode="General">
                  <c:v>4.2565</c:v>
                </c:pt>
                <c:pt idx="49" formatCode="General">
                  <c:v>4.7465000000000002</c:v>
                </c:pt>
                <c:pt idx="50" formatCode="General">
                  <c:v>5</c:v>
                </c:pt>
              </c:numCache>
            </c:numRef>
          </c:xVal>
          <c:yVal>
            <c:numRef>
              <c:f>plate!$B$2:$B$52</c:f>
              <c:numCache>
                <c:formatCode>General</c:formatCode>
                <c:ptCount val="51"/>
                <c:pt idx="0">
                  <c:v>900</c:v>
                </c:pt>
                <c:pt idx="1">
                  <c:v>900</c:v>
                </c:pt>
                <c:pt idx="2">
                  <c:v>900</c:v>
                </c:pt>
                <c:pt idx="3">
                  <c:v>900</c:v>
                </c:pt>
                <c:pt idx="4">
                  <c:v>900</c:v>
                </c:pt>
                <c:pt idx="5">
                  <c:v>900</c:v>
                </c:pt>
                <c:pt idx="6">
                  <c:v>900</c:v>
                </c:pt>
                <c:pt idx="7">
                  <c:v>900</c:v>
                </c:pt>
                <c:pt idx="8">
                  <c:v>900</c:v>
                </c:pt>
                <c:pt idx="9">
                  <c:v>900</c:v>
                </c:pt>
                <c:pt idx="10">
                  <c:v>900</c:v>
                </c:pt>
                <c:pt idx="11">
                  <c:v>900</c:v>
                </c:pt>
                <c:pt idx="12">
                  <c:v>900</c:v>
                </c:pt>
                <c:pt idx="13">
                  <c:v>900</c:v>
                </c:pt>
                <c:pt idx="14">
                  <c:v>900</c:v>
                </c:pt>
                <c:pt idx="15">
                  <c:v>900</c:v>
                </c:pt>
                <c:pt idx="16">
                  <c:v>814.83</c:v>
                </c:pt>
                <c:pt idx="17">
                  <c:v>744.04</c:v>
                </c:pt>
                <c:pt idx="18">
                  <c:v>683.16</c:v>
                </c:pt>
                <c:pt idx="19">
                  <c:v>624.27</c:v>
                </c:pt>
                <c:pt idx="20">
                  <c:v>505.61</c:v>
                </c:pt>
                <c:pt idx="21">
                  <c:v>376.81</c:v>
                </c:pt>
                <c:pt idx="22">
                  <c:v>264.64</c:v>
                </c:pt>
                <c:pt idx="23">
                  <c:v>190.53</c:v>
                </c:pt>
                <c:pt idx="24">
                  <c:v>140.06</c:v>
                </c:pt>
                <c:pt idx="25">
                  <c:v>105.18</c:v>
                </c:pt>
                <c:pt idx="26">
                  <c:v>80.900000000000006</c:v>
                </c:pt>
                <c:pt idx="27">
                  <c:v>63.93</c:v>
                </c:pt>
                <c:pt idx="28">
                  <c:v>52.036999999999999</c:v>
                </c:pt>
                <c:pt idx="29">
                  <c:v>43.683999999999997</c:v>
                </c:pt>
                <c:pt idx="30">
                  <c:v>37.804000000000002</c:v>
                </c:pt>
                <c:pt idx="31">
                  <c:v>33.654000000000003</c:v>
                </c:pt>
                <c:pt idx="32">
                  <c:v>30.718</c:v>
                </c:pt>
                <c:pt idx="33">
                  <c:v>28.632999999999999</c:v>
                </c:pt>
                <c:pt idx="34">
                  <c:v>27.146999999999998</c:v>
                </c:pt>
                <c:pt idx="35">
                  <c:v>26.082999999999998</c:v>
                </c:pt>
                <c:pt idx="36">
                  <c:v>25.315999999999999</c:v>
                </c:pt>
                <c:pt idx="37">
                  <c:v>24.760999999999999</c:v>
                </c:pt>
                <c:pt idx="38">
                  <c:v>24.355</c:v>
                </c:pt>
                <c:pt idx="39">
                  <c:v>24.056000000000001</c:v>
                </c:pt>
                <c:pt idx="40">
                  <c:v>23.832999999999998</c:v>
                </c:pt>
                <c:pt idx="41">
                  <c:v>23.664999999999999</c:v>
                </c:pt>
                <c:pt idx="42">
                  <c:v>23.536000000000001</c:v>
                </c:pt>
                <c:pt idx="43">
                  <c:v>23.436</c:v>
                </c:pt>
                <c:pt idx="44">
                  <c:v>23.356999999999999</c:v>
                </c:pt>
                <c:pt idx="45">
                  <c:v>23.292999999999999</c:v>
                </c:pt>
                <c:pt idx="46">
                  <c:v>23.24</c:v>
                </c:pt>
                <c:pt idx="47">
                  <c:v>23.196999999999999</c:v>
                </c:pt>
                <c:pt idx="48">
                  <c:v>23.13</c:v>
                </c:pt>
                <c:pt idx="49">
                  <c:v>23.047000000000001</c:v>
                </c:pt>
                <c:pt idx="50">
                  <c:v>23.010999999999999</c:v>
                </c:pt>
              </c:numCache>
            </c:numRef>
          </c:yVal>
          <c:smooth val="0"/>
          <c:extLst>
            <c:ext xmlns:c16="http://schemas.microsoft.com/office/drawing/2014/chart" uri="{C3380CC4-5D6E-409C-BE32-E72D297353CC}">
              <c16:uniqueId val="{00000000-AF0F-4D1B-9FAB-A12808B89307}"/>
            </c:ext>
          </c:extLst>
        </c:ser>
        <c:ser>
          <c:idx val="0"/>
          <c:order val="1"/>
          <c:tx>
            <c:v>0.01</c:v>
          </c:tx>
          <c:spPr>
            <a:ln w="25400" cap="rnd">
              <a:noFill/>
              <a:round/>
            </a:ln>
            <a:effectLst/>
          </c:spPr>
          <c:marker>
            <c:symbol val="circle"/>
            <c:size val="5"/>
            <c:spPr>
              <a:solidFill>
                <a:schemeClr val="accent1"/>
              </a:solidFill>
              <a:ln w="9525">
                <a:solidFill>
                  <a:schemeClr val="accent1"/>
                </a:solidFill>
              </a:ln>
              <a:effectLst/>
            </c:spPr>
          </c:marker>
          <c:xVal>
            <c:numRef>
              <c:f>plate!$H$2:$H$51</c:f>
              <c:numCache>
                <c:formatCode>0.00E+00</c:formatCode>
                <c:ptCount val="50"/>
                <c:pt idx="0">
                  <c:v>1E-3</c:v>
                </c:pt>
                <c:pt idx="1">
                  <c:v>2E-3</c:v>
                </c:pt>
                <c:pt idx="2">
                  <c:v>3.0000000000000001E-3</c:v>
                </c:pt>
                <c:pt idx="3">
                  <c:v>4.0000000000000001E-3</c:v>
                </c:pt>
                <c:pt idx="4">
                  <c:v>6.0000000000000001E-3</c:v>
                </c:pt>
                <c:pt idx="5">
                  <c:v>0.01</c:v>
                </c:pt>
                <c:pt idx="6">
                  <c:v>1.7999999999999999E-2</c:v>
                </c:pt>
                <c:pt idx="7">
                  <c:v>2.8000000000000001E-2</c:v>
                </c:pt>
                <c:pt idx="8">
                  <c:v>3.7999999999999999E-2</c:v>
                </c:pt>
                <c:pt idx="9">
                  <c:v>4.8000000000000001E-2</c:v>
                </c:pt>
                <c:pt idx="10">
                  <c:v>5.8000000000000003E-2</c:v>
                </c:pt>
                <c:pt idx="11">
                  <c:v>6.8000000000000005E-2</c:v>
                </c:pt>
                <c:pt idx="12">
                  <c:v>7.8E-2</c:v>
                </c:pt>
                <c:pt idx="13">
                  <c:v>8.7999999999999995E-2</c:v>
                </c:pt>
                <c:pt idx="14">
                  <c:v>9.4E-2</c:v>
                </c:pt>
                <c:pt idx="15" formatCode="General">
                  <c:v>0.1</c:v>
                </c:pt>
                <c:pt idx="16" formatCode="General">
                  <c:v>0.14899999999999999</c:v>
                </c:pt>
                <c:pt idx="17" formatCode="General">
                  <c:v>0.18242</c:v>
                </c:pt>
                <c:pt idx="18" formatCode="General">
                  <c:v>0.20816999999999999</c:v>
                </c:pt>
                <c:pt idx="19" formatCode="General">
                  <c:v>0.23393</c:v>
                </c:pt>
                <c:pt idx="20" formatCode="General">
                  <c:v>0.30076999999999998</c:v>
                </c:pt>
                <c:pt idx="21" formatCode="General">
                  <c:v>0.40633999999999998</c:v>
                </c:pt>
                <c:pt idx="22" formatCode="General">
                  <c:v>0.54013</c:v>
                </c:pt>
                <c:pt idx="23" formatCode="General">
                  <c:v>0.67393000000000003</c:v>
                </c:pt>
                <c:pt idx="24" formatCode="General">
                  <c:v>0.80771999999999999</c:v>
                </c:pt>
                <c:pt idx="25" formatCode="General">
                  <c:v>0.94150999999999996</c:v>
                </c:pt>
                <c:pt idx="26" formatCode="General">
                  <c:v>1.0752999999999999</c:v>
                </c:pt>
                <c:pt idx="27" formatCode="General">
                  <c:v>1.2091000000000001</c:v>
                </c:pt>
                <c:pt idx="28" formatCode="General">
                  <c:v>1.3429</c:v>
                </c:pt>
                <c:pt idx="29" formatCode="General">
                  <c:v>1.4766999999999999</c:v>
                </c:pt>
                <c:pt idx="30" formatCode="General">
                  <c:v>1.6105</c:v>
                </c:pt>
                <c:pt idx="31" formatCode="General">
                  <c:v>1.7443</c:v>
                </c:pt>
                <c:pt idx="32" formatCode="General">
                  <c:v>1.8781000000000001</c:v>
                </c:pt>
                <c:pt idx="33" formatCode="General">
                  <c:v>2.0118</c:v>
                </c:pt>
                <c:pt idx="34" formatCode="General">
                  <c:v>2.1456</c:v>
                </c:pt>
                <c:pt idx="35" formatCode="General">
                  <c:v>2.2793999999999999</c:v>
                </c:pt>
                <c:pt idx="36" formatCode="General">
                  <c:v>2.4131999999999998</c:v>
                </c:pt>
                <c:pt idx="37" formatCode="General">
                  <c:v>2.5470000000000002</c:v>
                </c:pt>
                <c:pt idx="38" formatCode="General">
                  <c:v>2.6808000000000001</c:v>
                </c:pt>
                <c:pt idx="39" formatCode="General">
                  <c:v>2.8146</c:v>
                </c:pt>
                <c:pt idx="40" formatCode="General">
                  <c:v>2.9483999999999999</c:v>
                </c:pt>
                <c:pt idx="41" formatCode="General">
                  <c:v>3.0821999999999998</c:v>
                </c:pt>
                <c:pt idx="42" formatCode="General">
                  <c:v>3.2160000000000002</c:v>
                </c:pt>
                <c:pt idx="43" formatCode="General">
                  <c:v>3.3498000000000001</c:v>
                </c:pt>
                <c:pt idx="44" formatCode="General">
                  <c:v>3.4836</c:v>
                </c:pt>
                <c:pt idx="45" formatCode="General">
                  <c:v>3.6173999999999999</c:v>
                </c:pt>
                <c:pt idx="46" formatCode="General">
                  <c:v>3.7511000000000001</c:v>
                </c:pt>
                <c:pt idx="47" formatCode="General">
                  <c:v>4.0186999999999999</c:v>
                </c:pt>
                <c:pt idx="48" formatCode="General">
                  <c:v>4.5087000000000002</c:v>
                </c:pt>
                <c:pt idx="49" formatCode="General">
                  <c:v>5</c:v>
                </c:pt>
              </c:numCache>
            </c:numRef>
          </c:xVal>
          <c:yVal>
            <c:numRef>
              <c:f>plate!$I$2:$I$51</c:f>
              <c:numCache>
                <c:formatCode>General</c:formatCode>
                <c:ptCount val="50"/>
                <c:pt idx="0">
                  <c:v>900</c:v>
                </c:pt>
                <c:pt idx="1">
                  <c:v>900</c:v>
                </c:pt>
                <c:pt idx="2">
                  <c:v>900</c:v>
                </c:pt>
                <c:pt idx="3">
                  <c:v>900</c:v>
                </c:pt>
                <c:pt idx="4">
                  <c:v>900</c:v>
                </c:pt>
                <c:pt idx="5">
                  <c:v>900</c:v>
                </c:pt>
                <c:pt idx="6">
                  <c:v>900</c:v>
                </c:pt>
                <c:pt idx="7">
                  <c:v>900</c:v>
                </c:pt>
                <c:pt idx="8">
                  <c:v>900</c:v>
                </c:pt>
                <c:pt idx="9">
                  <c:v>900</c:v>
                </c:pt>
                <c:pt idx="10">
                  <c:v>900</c:v>
                </c:pt>
                <c:pt idx="11">
                  <c:v>900</c:v>
                </c:pt>
                <c:pt idx="12">
                  <c:v>900</c:v>
                </c:pt>
                <c:pt idx="13">
                  <c:v>900</c:v>
                </c:pt>
                <c:pt idx="14">
                  <c:v>900</c:v>
                </c:pt>
                <c:pt idx="15">
                  <c:v>900</c:v>
                </c:pt>
                <c:pt idx="16">
                  <c:v>783.03</c:v>
                </c:pt>
                <c:pt idx="17">
                  <c:v>714.57</c:v>
                </c:pt>
                <c:pt idx="18">
                  <c:v>640.45000000000005</c:v>
                </c:pt>
                <c:pt idx="19">
                  <c:v>571.35</c:v>
                </c:pt>
                <c:pt idx="20">
                  <c:v>445.99</c:v>
                </c:pt>
                <c:pt idx="21">
                  <c:v>322.14999999999998</c:v>
                </c:pt>
                <c:pt idx="22">
                  <c:v>224.47</c:v>
                </c:pt>
                <c:pt idx="23">
                  <c:v>160.4</c:v>
                </c:pt>
                <c:pt idx="24">
                  <c:v>117.31</c:v>
                </c:pt>
                <c:pt idx="25">
                  <c:v>88.013000000000005</c:v>
                </c:pt>
                <c:pt idx="26">
                  <c:v>67.978999999999999</c:v>
                </c:pt>
                <c:pt idx="27">
                  <c:v>54.234999999999999</c:v>
                </c:pt>
                <c:pt idx="28">
                  <c:v>44.781999999999996</c:v>
                </c:pt>
                <c:pt idx="29">
                  <c:v>38.264000000000003</c:v>
                </c:pt>
                <c:pt idx="30">
                  <c:v>33.756999999999998</c:v>
                </c:pt>
                <c:pt idx="31">
                  <c:v>30.631</c:v>
                </c:pt>
                <c:pt idx="32">
                  <c:v>28.454000000000001</c:v>
                </c:pt>
                <c:pt idx="33">
                  <c:v>26.931999999999999</c:v>
                </c:pt>
                <c:pt idx="34">
                  <c:v>25.861999999999998</c:v>
                </c:pt>
                <c:pt idx="35">
                  <c:v>25.105</c:v>
                </c:pt>
                <c:pt idx="36">
                  <c:v>24.565000000000001</c:v>
                </c:pt>
                <c:pt idx="37">
                  <c:v>24.175999999999998</c:v>
                </c:pt>
                <c:pt idx="38">
                  <c:v>23.893999999999998</c:v>
                </c:pt>
                <c:pt idx="39">
                  <c:v>23.686</c:v>
                </c:pt>
                <c:pt idx="40">
                  <c:v>23.53</c:v>
                </c:pt>
                <c:pt idx="41">
                  <c:v>23.411999999999999</c:v>
                </c:pt>
                <c:pt idx="42">
                  <c:v>23.321000000000002</c:v>
                </c:pt>
                <c:pt idx="43">
                  <c:v>23.248999999999999</c:v>
                </c:pt>
                <c:pt idx="44">
                  <c:v>23.190999999999999</c:v>
                </c:pt>
                <c:pt idx="45">
                  <c:v>23.143000000000001</c:v>
                </c:pt>
                <c:pt idx="46">
                  <c:v>23.103999999999999</c:v>
                </c:pt>
                <c:pt idx="47">
                  <c:v>23.042999999999999</c:v>
                </c:pt>
                <c:pt idx="48">
                  <c:v>22.963999999999999</c:v>
                </c:pt>
                <c:pt idx="49">
                  <c:v>22.904</c:v>
                </c:pt>
              </c:numCache>
            </c:numRef>
          </c:yVal>
          <c:smooth val="0"/>
          <c:extLst>
            <c:ext xmlns:c16="http://schemas.microsoft.com/office/drawing/2014/chart" uri="{C3380CC4-5D6E-409C-BE32-E72D297353CC}">
              <c16:uniqueId val="{00000001-AF0F-4D1B-9FAB-A12808B89307}"/>
            </c:ext>
          </c:extLst>
        </c:ser>
        <c:ser>
          <c:idx val="2"/>
          <c:order val="2"/>
          <c:tx>
            <c:v>0.009</c:v>
          </c:tx>
          <c:spPr>
            <a:ln w="25400" cap="rnd">
              <a:noFill/>
              <a:round/>
            </a:ln>
            <a:effectLst/>
          </c:spPr>
          <c:marker>
            <c:symbol val="circle"/>
            <c:size val="5"/>
            <c:spPr>
              <a:solidFill>
                <a:schemeClr val="accent3"/>
              </a:solidFill>
              <a:ln w="9525">
                <a:solidFill>
                  <a:schemeClr val="accent3"/>
                </a:solidFill>
              </a:ln>
              <a:effectLst/>
            </c:spPr>
          </c:marker>
          <c:xVal>
            <c:numRef>
              <c:f>plate!$N$2:$N$51</c:f>
              <c:numCache>
                <c:formatCode>0.00E+00</c:formatCode>
                <c:ptCount val="50"/>
                <c:pt idx="0">
                  <c:v>1E-3</c:v>
                </c:pt>
                <c:pt idx="1">
                  <c:v>2E-3</c:v>
                </c:pt>
                <c:pt idx="2">
                  <c:v>3.0000000000000001E-3</c:v>
                </c:pt>
                <c:pt idx="3">
                  <c:v>4.0000000000000001E-3</c:v>
                </c:pt>
                <c:pt idx="4">
                  <c:v>6.0000000000000001E-3</c:v>
                </c:pt>
                <c:pt idx="5">
                  <c:v>0.01</c:v>
                </c:pt>
                <c:pt idx="6">
                  <c:v>1.7999999999999999E-2</c:v>
                </c:pt>
                <c:pt idx="7">
                  <c:v>2.8000000000000001E-2</c:v>
                </c:pt>
                <c:pt idx="8">
                  <c:v>3.7999999999999999E-2</c:v>
                </c:pt>
                <c:pt idx="9">
                  <c:v>4.8000000000000001E-2</c:v>
                </c:pt>
                <c:pt idx="10">
                  <c:v>5.8000000000000003E-2</c:v>
                </c:pt>
                <c:pt idx="11">
                  <c:v>6.8000000000000005E-2</c:v>
                </c:pt>
                <c:pt idx="12">
                  <c:v>7.8E-2</c:v>
                </c:pt>
                <c:pt idx="13">
                  <c:v>8.7999999999999995E-2</c:v>
                </c:pt>
                <c:pt idx="14">
                  <c:v>9.4E-2</c:v>
                </c:pt>
                <c:pt idx="15" formatCode="General">
                  <c:v>0.1</c:v>
                </c:pt>
                <c:pt idx="16" formatCode="General">
                  <c:v>0.14899999999999999</c:v>
                </c:pt>
                <c:pt idx="17" formatCode="General">
                  <c:v>0.18240999999999999</c:v>
                </c:pt>
                <c:pt idx="18" formatCode="General">
                  <c:v>0.20813999999999999</c:v>
                </c:pt>
                <c:pt idx="19" formatCode="General">
                  <c:v>0.23386999999999999</c:v>
                </c:pt>
                <c:pt idx="20" formatCode="General">
                  <c:v>0.30066999999999999</c:v>
                </c:pt>
                <c:pt idx="21" formatCode="General">
                  <c:v>0.40619</c:v>
                </c:pt>
                <c:pt idx="22" formatCode="General">
                  <c:v>0.53996</c:v>
                </c:pt>
                <c:pt idx="23" formatCode="General">
                  <c:v>0.67374000000000001</c:v>
                </c:pt>
                <c:pt idx="24" formatCode="General">
                  <c:v>0.80752000000000002</c:v>
                </c:pt>
                <c:pt idx="25" formatCode="General">
                  <c:v>0.94128999999999996</c:v>
                </c:pt>
                <c:pt idx="26" formatCode="General">
                  <c:v>1.0750999999999999</c:v>
                </c:pt>
                <c:pt idx="27" formatCode="General">
                  <c:v>1.2088000000000001</c:v>
                </c:pt>
                <c:pt idx="28" formatCode="General">
                  <c:v>1.3426</c:v>
                </c:pt>
                <c:pt idx="29" formatCode="General">
                  <c:v>1.4763999999999999</c:v>
                </c:pt>
                <c:pt idx="30" formatCode="General">
                  <c:v>1.6102000000000001</c:v>
                </c:pt>
                <c:pt idx="31" formatCode="General">
                  <c:v>1.744</c:v>
                </c:pt>
                <c:pt idx="32" formatCode="General">
                  <c:v>1.8776999999999999</c:v>
                </c:pt>
                <c:pt idx="33" formatCode="General">
                  <c:v>2.0114999999999998</c:v>
                </c:pt>
                <c:pt idx="34" formatCode="General">
                  <c:v>2.1453000000000002</c:v>
                </c:pt>
                <c:pt idx="35" formatCode="General">
                  <c:v>2.2791000000000001</c:v>
                </c:pt>
                <c:pt idx="36" formatCode="General">
                  <c:v>2.4127999999999998</c:v>
                </c:pt>
                <c:pt idx="37" formatCode="General">
                  <c:v>2.5466000000000002</c:v>
                </c:pt>
                <c:pt idx="38" formatCode="General">
                  <c:v>2.6804000000000001</c:v>
                </c:pt>
                <c:pt idx="39" formatCode="General">
                  <c:v>2.8142</c:v>
                </c:pt>
                <c:pt idx="40" formatCode="General">
                  <c:v>2.9479000000000002</c:v>
                </c:pt>
                <c:pt idx="41" formatCode="General">
                  <c:v>3.0817000000000001</c:v>
                </c:pt>
                <c:pt idx="42" formatCode="General">
                  <c:v>3.2155</c:v>
                </c:pt>
                <c:pt idx="43" formatCode="General">
                  <c:v>3.3492999999999999</c:v>
                </c:pt>
                <c:pt idx="44" formatCode="General">
                  <c:v>3.4830000000000001</c:v>
                </c:pt>
                <c:pt idx="45" formatCode="General">
                  <c:v>3.6168</c:v>
                </c:pt>
                <c:pt idx="46" formatCode="General">
                  <c:v>3.7505999999999999</c:v>
                </c:pt>
                <c:pt idx="47" formatCode="General">
                  <c:v>4.0180999999999996</c:v>
                </c:pt>
                <c:pt idx="48" formatCode="General">
                  <c:v>4.5080999999999998</c:v>
                </c:pt>
                <c:pt idx="49" formatCode="General">
                  <c:v>5</c:v>
                </c:pt>
              </c:numCache>
            </c:numRef>
          </c:xVal>
          <c:yVal>
            <c:numRef>
              <c:f>plate!$O$2:$O$51</c:f>
              <c:numCache>
                <c:formatCode>General</c:formatCode>
                <c:ptCount val="50"/>
                <c:pt idx="0">
                  <c:v>900</c:v>
                </c:pt>
                <c:pt idx="1">
                  <c:v>900</c:v>
                </c:pt>
                <c:pt idx="2">
                  <c:v>900</c:v>
                </c:pt>
                <c:pt idx="3">
                  <c:v>900</c:v>
                </c:pt>
                <c:pt idx="4">
                  <c:v>900</c:v>
                </c:pt>
                <c:pt idx="5">
                  <c:v>900</c:v>
                </c:pt>
                <c:pt idx="6">
                  <c:v>900</c:v>
                </c:pt>
                <c:pt idx="7">
                  <c:v>900</c:v>
                </c:pt>
                <c:pt idx="8">
                  <c:v>900</c:v>
                </c:pt>
                <c:pt idx="9">
                  <c:v>900</c:v>
                </c:pt>
                <c:pt idx="10">
                  <c:v>900</c:v>
                </c:pt>
                <c:pt idx="11">
                  <c:v>900</c:v>
                </c:pt>
                <c:pt idx="12">
                  <c:v>900</c:v>
                </c:pt>
                <c:pt idx="13">
                  <c:v>900</c:v>
                </c:pt>
                <c:pt idx="14">
                  <c:v>900</c:v>
                </c:pt>
                <c:pt idx="15">
                  <c:v>900</c:v>
                </c:pt>
                <c:pt idx="16">
                  <c:v>783.04</c:v>
                </c:pt>
                <c:pt idx="17">
                  <c:v>714.61</c:v>
                </c:pt>
                <c:pt idx="18">
                  <c:v>640.55999999999995</c:v>
                </c:pt>
                <c:pt idx="19">
                  <c:v>571.5</c:v>
                </c:pt>
                <c:pt idx="20">
                  <c:v>446.16</c:v>
                </c:pt>
                <c:pt idx="21">
                  <c:v>322.3</c:v>
                </c:pt>
                <c:pt idx="22">
                  <c:v>224.58</c:v>
                </c:pt>
                <c:pt idx="23">
                  <c:v>160.47</c:v>
                </c:pt>
                <c:pt idx="24">
                  <c:v>117.37</c:v>
                </c:pt>
                <c:pt idx="25">
                  <c:v>88.054000000000002</c:v>
                </c:pt>
                <c:pt idx="26">
                  <c:v>68.009</c:v>
                </c:pt>
                <c:pt idx="27">
                  <c:v>54.256999999999998</c:v>
                </c:pt>
                <c:pt idx="28">
                  <c:v>44.798000000000002</c:v>
                </c:pt>
                <c:pt idx="29">
                  <c:v>38.274999999999999</c:v>
                </c:pt>
                <c:pt idx="30">
                  <c:v>33.765000000000001</c:v>
                </c:pt>
                <c:pt idx="31">
                  <c:v>30.637</c:v>
                </c:pt>
                <c:pt idx="32">
                  <c:v>28.459</c:v>
                </c:pt>
                <c:pt idx="33">
                  <c:v>26.934999999999999</c:v>
                </c:pt>
                <c:pt idx="34">
                  <c:v>25.864000000000001</c:v>
                </c:pt>
                <c:pt idx="35">
                  <c:v>25.106000000000002</c:v>
                </c:pt>
                <c:pt idx="36">
                  <c:v>24.565999999999999</c:v>
                </c:pt>
                <c:pt idx="37">
                  <c:v>24.177</c:v>
                </c:pt>
                <c:pt idx="38">
                  <c:v>23.895</c:v>
                </c:pt>
                <c:pt idx="39">
                  <c:v>23.686</c:v>
                </c:pt>
                <c:pt idx="40">
                  <c:v>23.530999999999999</c:v>
                </c:pt>
                <c:pt idx="41">
                  <c:v>23.413</c:v>
                </c:pt>
                <c:pt idx="42">
                  <c:v>23.321000000000002</c:v>
                </c:pt>
                <c:pt idx="43">
                  <c:v>23.248999999999999</c:v>
                </c:pt>
                <c:pt idx="44">
                  <c:v>23.190999999999999</c:v>
                </c:pt>
                <c:pt idx="45">
                  <c:v>23.143999999999998</c:v>
                </c:pt>
                <c:pt idx="46">
                  <c:v>23.103999999999999</c:v>
                </c:pt>
                <c:pt idx="47">
                  <c:v>23.042999999999999</c:v>
                </c:pt>
                <c:pt idx="48">
                  <c:v>22.963999999999999</c:v>
                </c:pt>
                <c:pt idx="49">
                  <c:v>22.904</c:v>
                </c:pt>
              </c:numCache>
            </c:numRef>
          </c:yVal>
          <c:smooth val="0"/>
          <c:extLst>
            <c:ext xmlns:c16="http://schemas.microsoft.com/office/drawing/2014/chart" uri="{C3380CC4-5D6E-409C-BE32-E72D297353CC}">
              <c16:uniqueId val="{00000002-AF0F-4D1B-9FAB-A12808B89307}"/>
            </c:ext>
          </c:extLst>
        </c:ser>
        <c:ser>
          <c:idx val="3"/>
          <c:order val="3"/>
          <c:tx>
            <c:v>0.007</c:v>
          </c:tx>
          <c:spPr>
            <a:ln w="25400" cap="rnd">
              <a:noFill/>
              <a:round/>
            </a:ln>
            <a:effectLst/>
          </c:spPr>
          <c:marker>
            <c:symbol val="circle"/>
            <c:size val="5"/>
            <c:spPr>
              <a:solidFill>
                <a:schemeClr val="accent4"/>
              </a:solidFill>
              <a:ln w="9525">
                <a:solidFill>
                  <a:schemeClr val="accent4"/>
                </a:solidFill>
              </a:ln>
              <a:effectLst/>
            </c:spPr>
          </c:marker>
          <c:xVal>
            <c:numRef>
              <c:f>plate!$T$2:$T$51</c:f>
              <c:numCache>
                <c:formatCode>0.00E+00</c:formatCode>
                <c:ptCount val="50"/>
                <c:pt idx="0">
                  <c:v>1E-3</c:v>
                </c:pt>
                <c:pt idx="1">
                  <c:v>2E-3</c:v>
                </c:pt>
                <c:pt idx="2">
                  <c:v>3.0000000000000001E-3</c:v>
                </c:pt>
                <c:pt idx="3">
                  <c:v>4.0000000000000001E-3</c:v>
                </c:pt>
                <c:pt idx="4">
                  <c:v>6.0000000000000001E-3</c:v>
                </c:pt>
                <c:pt idx="5">
                  <c:v>0.01</c:v>
                </c:pt>
                <c:pt idx="6">
                  <c:v>1.7999999999999999E-2</c:v>
                </c:pt>
                <c:pt idx="7">
                  <c:v>2.8000000000000001E-2</c:v>
                </c:pt>
                <c:pt idx="8">
                  <c:v>3.7999999999999999E-2</c:v>
                </c:pt>
                <c:pt idx="9">
                  <c:v>4.8000000000000001E-2</c:v>
                </c:pt>
                <c:pt idx="10">
                  <c:v>5.8000000000000003E-2</c:v>
                </c:pt>
                <c:pt idx="11">
                  <c:v>6.8000000000000005E-2</c:v>
                </c:pt>
                <c:pt idx="12">
                  <c:v>7.8E-2</c:v>
                </c:pt>
                <c:pt idx="13">
                  <c:v>8.7999999999999995E-2</c:v>
                </c:pt>
                <c:pt idx="14">
                  <c:v>9.4E-2</c:v>
                </c:pt>
                <c:pt idx="15" formatCode="General">
                  <c:v>0.1</c:v>
                </c:pt>
                <c:pt idx="16" formatCode="General">
                  <c:v>0.14899999999999999</c:v>
                </c:pt>
                <c:pt idx="17" formatCode="General">
                  <c:v>0.18237</c:v>
                </c:pt>
                <c:pt idx="18" formatCode="General">
                  <c:v>0.20805999999999999</c:v>
                </c:pt>
                <c:pt idx="19" formatCode="General">
                  <c:v>0.23376</c:v>
                </c:pt>
                <c:pt idx="20" formatCode="General">
                  <c:v>0.30047000000000001</c:v>
                </c:pt>
                <c:pt idx="21" formatCode="General">
                  <c:v>0.40593000000000001</c:v>
                </c:pt>
                <c:pt idx="22" formatCode="General">
                  <c:v>0.53969999999999996</c:v>
                </c:pt>
                <c:pt idx="23" formatCode="General">
                  <c:v>0.67347000000000001</c:v>
                </c:pt>
                <c:pt idx="24" formatCode="General">
                  <c:v>0.80723999999999996</c:v>
                </c:pt>
                <c:pt idx="25" formatCode="General">
                  <c:v>0.94101000000000001</c:v>
                </c:pt>
                <c:pt idx="26" formatCode="General">
                  <c:v>1.0748</c:v>
                </c:pt>
                <c:pt idx="27" formatCode="General">
                  <c:v>1.2085999999999999</c:v>
                </c:pt>
                <c:pt idx="28" formatCode="General">
                  <c:v>1.3423</c:v>
                </c:pt>
                <c:pt idx="29" formatCode="General">
                  <c:v>1.4761</c:v>
                </c:pt>
                <c:pt idx="30" formatCode="General">
                  <c:v>1.6099000000000001</c:v>
                </c:pt>
                <c:pt idx="31" formatCode="General">
                  <c:v>1.7436</c:v>
                </c:pt>
                <c:pt idx="32" formatCode="General">
                  <c:v>1.8774</c:v>
                </c:pt>
                <c:pt idx="33" formatCode="General">
                  <c:v>2.0112000000000001</c:v>
                </c:pt>
                <c:pt idx="34" formatCode="General">
                  <c:v>2.145</c:v>
                </c:pt>
                <c:pt idx="35" formatCode="General">
                  <c:v>2.2787000000000002</c:v>
                </c:pt>
                <c:pt idx="36" formatCode="General">
                  <c:v>2.4125000000000001</c:v>
                </c:pt>
                <c:pt idx="37" formatCode="General">
                  <c:v>2.5463</c:v>
                </c:pt>
                <c:pt idx="38" formatCode="General">
                  <c:v>2.68</c:v>
                </c:pt>
                <c:pt idx="39" formatCode="General">
                  <c:v>2.8138000000000001</c:v>
                </c:pt>
                <c:pt idx="40" formatCode="General">
                  <c:v>2.9476</c:v>
                </c:pt>
                <c:pt idx="41" formatCode="General">
                  <c:v>3.0813999999999999</c:v>
                </c:pt>
                <c:pt idx="42" formatCode="General">
                  <c:v>3.2151000000000001</c:v>
                </c:pt>
                <c:pt idx="43" formatCode="General">
                  <c:v>3.3489</c:v>
                </c:pt>
                <c:pt idx="44" formatCode="General">
                  <c:v>3.4826999999999999</c:v>
                </c:pt>
                <c:pt idx="45" formatCode="General">
                  <c:v>3.6164000000000001</c:v>
                </c:pt>
                <c:pt idx="46" formatCode="General">
                  <c:v>3.7502</c:v>
                </c:pt>
                <c:pt idx="47" formatCode="General">
                  <c:v>4.0178000000000003</c:v>
                </c:pt>
                <c:pt idx="48" formatCode="General">
                  <c:v>4.5077999999999996</c:v>
                </c:pt>
                <c:pt idx="49" formatCode="General">
                  <c:v>5</c:v>
                </c:pt>
              </c:numCache>
            </c:numRef>
          </c:xVal>
          <c:yVal>
            <c:numRef>
              <c:f>plate!$U$2:$U$51</c:f>
              <c:numCache>
                <c:formatCode>General</c:formatCode>
                <c:ptCount val="50"/>
                <c:pt idx="0">
                  <c:v>900</c:v>
                </c:pt>
                <c:pt idx="1">
                  <c:v>900</c:v>
                </c:pt>
                <c:pt idx="2">
                  <c:v>900</c:v>
                </c:pt>
                <c:pt idx="3">
                  <c:v>900</c:v>
                </c:pt>
                <c:pt idx="4">
                  <c:v>900</c:v>
                </c:pt>
                <c:pt idx="5">
                  <c:v>900</c:v>
                </c:pt>
                <c:pt idx="6">
                  <c:v>900</c:v>
                </c:pt>
                <c:pt idx="7">
                  <c:v>900</c:v>
                </c:pt>
                <c:pt idx="8">
                  <c:v>900</c:v>
                </c:pt>
                <c:pt idx="9">
                  <c:v>900</c:v>
                </c:pt>
                <c:pt idx="10">
                  <c:v>900</c:v>
                </c:pt>
                <c:pt idx="11">
                  <c:v>900</c:v>
                </c:pt>
                <c:pt idx="12">
                  <c:v>900</c:v>
                </c:pt>
                <c:pt idx="13">
                  <c:v>900</c:v>
                </c:pt>
                <c:pt idx="14">
                  <c:v>900</c:v>
                </c:pt>
                <c:pt idx="15">
                  <c:v>900</c:v>
                </c:pt>
                <c:pt idx="16">
                  <c:v>783.07</c:v>
                </c:pt>
                <c:pt idx="17">
                  <c:v>714.75</c:v>
                </c:pt>
                <c:pt idx="18">
                  <c:v>640.79999999999995</c:v>
                </c:pt>
                <c:pt idx="19">
                  <c:v>571.82000000000005</c:v>
                </c:pt>
                <c:pt idx="20">
                  <c:v>446.52</c:v>
                </c:pt>
                <c:pt idx="21">
                  <c:v>322.62</c:v>
                </c:pt>
                <c:pt idx="22">
                  <c:v>224.81</c:v>
                </c:pt>
                <c:pt idx="23">
                  <c:v>160.63999999999999</c:v>
                </c:pt>
                <c:pt idx="24">
                  <c:v>117.49</c:v>
                </c:pt>
                <c:pt idx="25">
                  <c:v>88.143000000000001</c:v>
                </c:pt>
                <c:pt idx="26">
                  <c:v>68.073999999999998</c:v>
                </c:pt>
                <c:pt idx="27">
                  <c:v>54.304000000000002</c:v>
                </c:pt>
                <c:pt idx="28">
                  <c:v>44.832000000000001</c:v>
                </c:pt>
                <c:pt idx="29">
                  <c:v>38.299999999999997</c:v>
                </c:pt>
                <c:pt idx="30">
                  <c:v>33.783000000000001</c:v>
                </c:pt>
                <c:pt idx="31">
                  <c:v>30.65</c:v>
                </c:pt>
                <c:pt idx="32">
                  <c:v>28.468</c:v>
                </c:pt>
                <c:pt idx="33">
                  <c:v>26.942</c:v>
                </c:pt>
                <c:pt idx="34">
                  <c:v>25.869</c:v>
                </c:pt>
                <c:pt idx="35">
                  <c:v>25.11</c:v>
                </c:pt>
                <c:pt idx="36">
                  <c:v>24.568999999999999</c:v>
                </c:pt>
                <c:pt idx="37">
                  <c:v>24.178999999999998</c:v>
                </c:pt>
                <c:pt idx="38">
                  <c:v>23.896000000000001</c:v>
                </c:pt>
                <c:pt idx="39">
                  <c:v>23.687999999999999</c:v>
                </c:pt>
                <c:pt idx="40">
                  <c:v>23.532</c:v>
                </c:pt>
                <c:pt idx="41">
                  <c:v>23.413</c:v>
                </c:pt>
                <c:pt idx="42">
                  <c:v>23.321999999999999</c:v>
                </c:pt>
                <c:pt idx="43">
                  <c:v>23.25</c:v>
                </c:pt>
                <c:pt idx="44">
                  <c:v>23.192</c:v>
                </c:pt>
                <c:pt idx="45">
                  <c:v>23.143999999999998</c:v>
                </c:pt>
                <c:pt idx="46">
                  <c:v>23.103999999999999</c:v>
                </c:pt>
                <c:pt idx="47">
                  <c:v>23.042999999999999</c:v>
                </c:pt>
                <c:pt idx="48">
                  <c:v>22.963999999999999</c:v>
                </c:pt>
                <c:pt idx="49">
                  <c:v>22.904</c:v>
                </c:pt>
              </c:numCache>
            </c:numRef>
          </c:yVal>
          <c:smooth val="0"/>
          <c:extLst>
            <c:ext xmlns:c16="http://schemas.microsoft.com/office/drawing/2014/chart" uri="{C3380CC4-5D6E-409C-BE32-E72D297353CC}">
              <c16:uniqueId val="{00000003-AF0F-4D1B-9FAB-A12808B89307}"/>
            </c:ext>
          </c:extLst>
        </c:ser>
        <c:ser>
          <c:idx val="4"/>
          <c:order val="4"/>
          <c:tx>
            <c:v>0.005</c:v>
          </c:tx>
          <c:spPr>
            <a:ln w="25400" cap="rnd">
              <a:noFill/>
              <a:round/>
            </a:ln>
            <a:effectLst/>
          </c:spPr>
          <c:marker>
            <c:symbol val="circle"/>
            <c:size val="5"/>
            <c:spPr>
              <a:solidFill>
                <a:schemeClr val="accent5"/>
              </a:solidFill>
              <a:ln w="9525">
                <a:solidFill>
                  <a:schemeClr val="accent5"/>
                </a:solidFill>
              </a:ln>
              <a:effectLst/>
            </c:spPr>
          </c:marker>
          <c:xVal>
            <c:numRef>
              <c:f>plate!$Z$2:$Z$51</c:f>
              <c:numCache>
                <c:formatCode>0.00E+00</c:formatCode>
                <c:ptCount val="50"/>
                <c:pt idx="0">
                  <c:v>1E-3</c:v>
                </c:pt>
                <c:pt idx="1">
                  <c:v>2E-3</c:v>
                </c:pt>
                <c:pt idx="2">
                  <c:v>3.0000000000000001E-3</c:v>
                </c:pt>
                <c:pt idx="3">
                  <c:v>4.0000000000000001E-3</c:v>
                </c:pt>
                <c:pt idx="4">
                  <c:v>6.0000000000000001E-3</c:v>
                </c:pt>
                <c:pt idx="5">
                  <c:v>0.01</c:v>
                </c:pt>
                <c:pt idx="6">
                  <c:v>1.7999999999999999E-2</c:v>
                </c:pt>
                <c:pt idx="7">
                  <c:v>2.8000000000000001E-2</c:v>
                </c:pt>
                <c:pt idx="8">
                  <c:v>3.7999999999999999E-2</c:v>
                </c:pt>
                <c:pt idx="9">
                  <c:v>4.8000000000000001E-2</c:v>
                </c:pt>
                <c:pt idx="10">
                  <c:v>5.8000000000000003E-2</c:v>
                </c:pt>
                <c:pt idx="11">
                  <c:v>6.8000000000000005E-2</c:v>
                </c:pt>
                <c:pt idx="12">
                  <c:v>7.8E-2</c:v>
                </c:pt>
                <c:pt idx="13">
                  <c:v>8.7999999999999995E-2</c:v>
                </c:pt>
                <c:pt idx="14">
                  <c:v>9.4E-2</c:v>
                </c:pt>
                <c:pt idx="15" formatCode="General">
                  <c:v>0.1</c:v>
                </c:pt>
                <c:pt idx="16" formatCode="General">
                  <c:v>0.14899999999999999</c:v>
                </c:pt>
                <c:pt idx="17" formatCode="General">
                  <c:v>0.18246000000000001</c:v>
                </c:pt>
                <c:pt idx="18" formatCode="General">
                  <c:v>0.20838999999999999</c:v>
                </c:pt>
                <c:pt idx="19" formatCode="General">
                  <c:v>0.23432</c:v>
                </c:pt>
                <c:pt idx="20" formatCode="General">
                  <c:v>0.30137999999999998</c:v>
                </c:pt>
                <c:pt idx="21" formatCode="General">
                  <c:v>0.40723999999999999</c:v>
                </c:pt>
                <c:pt idx="22" formatCode="General">
                  <c:v>0.54115999999999997</c:v>
                </c:pt>
                <c:pt idx="23" formatCode="General">
                  <c:v>0.67508000000000001</c:v>
                </c:pt>
                <c:pt idx="24" formatCode="General">
                  <c:v>0.80898999999999999</c:v>
                </c:pt>
                <c:pt idx="25" formatCode="General">
                  <c:v>0.94291000000000003</c:v>
                </c:pt>
                <c:pt idx="26" formatCode="General">
                  <c:v>1.0768</c:v>
                </c:pt>
                <c:pt idx="27" formatCode="General">
                  <c:v>1.2108000000000001</c:v>
                </c:pt>
                <c:pt idx="28" formatCode="General">
                  <c:v>1.3447</c:v>
                </c:pt>
                <c:pt idx="29" formatCode="General">
                  <c:v>1.4785999999999999</c:v>
                </c:pt>
                <c:pt idx="30" formatCode="General">
                  <c:v>1.6125</c:v>
                </c:pt>
                <c:pt idx="31" formatCode="General">
                  <c:v>1.7464</c:v>
                </c:pt>
                <c:pt idx="32" formatCode="General">
                  <c:v>1.8803000000000001</c:v>
                </c:pt>
                <c:pt idx="33" formatCode="General">
                  <c:v>2.0143</c:v>
                </c:pt>
                <c:pt idx="34" formatCode="General">
                  <c:v>2.1482000000000001</c:v>
                </c:pt>
                <c:pt idx="35" formatCode="General">
                  <c:v>2.2820999999999998</c:v>
                </c:pt>
                <c:pt idx="36" formatCode="General">
                  <c:v>2.4159999999999999</c:v>
                </c:pt>
                <c:pt idx="37" formatCode="General">
                  <c:v>2.5499000000000001</c:v>
                </c:pt>
                <c:pt idx="38" formatCode="General">
                  <c:v>2.6839</c:v>
                </c:pt>
                <c:pt idx="39" formatCode="General">
                  <c:v>2.8178000000000001</c:v>
                </c:pt>
                <c:pt idx="40" formatCode="General">
                  <c:v>2.9517000000000002</c:v>
                </c:pt>
                <c:pt idx="41" formatCode="General">
                  <c:v>3.0855999999999999</c:v>
                </c:pt>
                <c:pt idx="42" formatCode="General">
                  <c:v>3.2195</c:v>
                </c:pt>
                <c:pt idx="43" formatCode="General">
                  <c:v>3.3534999999999999</c:v>
                </c:pt>
                <c:pt idx="44" formatCode="General">
                  <c:v>3.4874000000000001</c:v>
                </c:pt>
                <c:pt idx="45" formatCode="General">
                  <c:v>3.6213000000000002</c:v>
                </c:pt>
                <c:pt idx="46" formatCode="General">
                  <c:v>3.7551999999999999</c:v>
                </c:pt>
                <c:pt idx="47" formatCode="General">
                  <c:v>4.0229999999999997</c:v>
                </c:pt>
                <c:pt idx="48" formatCode="General">
                  <c:v>4.5129999999999999</c:v>
                </c:pt>
                <c:pt idx="49" formatCode="General">
                  <c:v>5</c:v>
                </c:pt>
              </c:numCache>
            </c:numRef>
          </c:xVal>
          <c:yVal>
            <c:numRef>
              <c:f>plate!$AA$2:$AA$51</c:f>
              <c:numCache>
                <c:formatCode>General</c:formatCode>
                <c:ptCount val="50"/>
                <c:pt idx="0">
                  <c:v>900</c:v>
                </c:pt>
                <c:pt idx="1">
                  <c:v>900</c:v>
                </c:pt>
                <c:pt idx="2">
                  <c:v>900</c:v>
                </c:pt>
                <c:pt idx="3">
                  <c:v>900</c:v>
                </c:pt>
                <c:pt idx="4">
                  <c:v>900</c:v>
                </c:pt>
                <c:pt idx="5">
                  <c:v>900</c:v>
                </c:pt>
                <c:pt idx="6">
                  <c:v>900</c:v>
                </c:pt>
                <c:pt idx="7">
                  <c:v>900</c:v>
                </c:pt>
                <c:pt idx="8">
                  <c:v>900</c:v>
                </c:pt>
                <c:pt idx="9">
                  <c:v>900</c:v>
                </c:pt>
                <c:pt idx="10">
                  <c:v>900</c:v>
                </c:pt>
                <c:pt idx="11">
                  <c:v>900</c:v>
                </c:pt>
                <c:pt idx="12">
                  <c:v>900</c:v>
                </c:pt>
                <c:pt idx="13">
                  <c:v>900</c:v>
                </c:pt>
                <c:pt idx="14">
                  <c:v>900</c:v>
                </c:pt>
                <c:pt idx="15">
                  <c:v>900</c:v>
                </c:pt>
                <c:pt idx="16">
                  <c:v>782.98</c:v>
                </c:pt>
                <c:pt idx="17">
                  <c:v>714.38</c:v>
                </c:pt>
                <c:pt idx="18">
                  <c:v>639.79</c:v>
                </c:pt>
                <c:pt idx="19">
                  <c:v>570.39</c:v>
                </c:pt>
                <c:pt idx="20">
                  <c:v>445.04</c:v>
                </c:pt>
                <c:pt idx="21">
                  <c:v>321.31</c:v>
                </c:pt>
                <c:pt idx="22">
                  <c:v>223.88</c:v>
                </c:pt>
                <c:pt idx="23">
                  <c:v>159.96</c:v>
                </c:pt>
                <c:pt idx="24">
                  <c:v>116.99</c:v>
                </c:pt>
                <c:pt idx="25">
                  <c:v>87.775999999999996</c:v>
                </c:pt>
                <c:pt idx="26">
                  <c:v>67.804000000000002</c:v>
                </c:pt>
                <c:pt idx="27">
                  <c:v>54.106000000000002</c:v>
                </c:pt>
                <c:pt idx="28">
                  <c:v>44.686999999999998</c:v>
                </c:pt>
                <c:pt idx="29">
                  <c:v>38.194000000000003</c:v>
                </c:pt>
                <c:pt idx="30">
                  <c:v>33.706000000000003</c:v>
                </c:pt>
                <c:pt idx="31">
                  <c:v>30.593</c:v>
                </c:pt>
                <c:pt idx="32">
                  <c:v>28.427</c:v>
                </c:pt>
                <c:pt idx="33">
                  <c:v>26.911999999999999</c:v>
                </c:pt>
                <c:pt idx="34">
                  <c:v>25.847000000000001</c:v>
                </c:pt>
                <c:pt idx="35">
                  <c:v>25.094000000000001</c:v>
                </c:pt>
                <c:pt idx="36">
                  <c:v>24.556999999999999</c:v>
                </c:pt>
                <c:pt idx="37">
                  <c:v>24.17</c:v>
                </c:pt>
                <c:pt idx="38">
                  <c:v>23.888999999999999</c:v>
                </c:pt>
                <c:pt idx="39">
                  <c:v>23.681999999999999</c:v>
                </c:pt>
                <c:pt idx="40">
                  <c:v>23.527999999999999</c:v>
                </c:pt>
                <c:pt idx="41">
                  <c:v>23.41</c:v>
                </c:pt>
                <c:pt idx="42">
                  <c:v>23.318999999999999</c:v>
                </c:pt>
                <c:pt idx="43">
                  <c:v>23.247</c:v>
                </c:pt>
                <c:pt idx="44">
                  <c:v>23.19</c:v>
                </c:pt>
                <c:pt idx="45">
                  <c:v>23.141999999999999</c:v>
                </c:pt>
                <c:pt idx="46">
                  <c:v>23.103000000000002</c:v>
                </c:pt>
                <c:pt idx="47">
                  <c:v>23.042000000000002</c:v>
                </c:pt>
                <c:pt idx="48">
                  <c:v>22.963999999999999</c:v>
                </c:pt>
                <c:pt idx="49">
                  <c:v>22.904</c:v>
                </c:pt>
              </c:numCache>
            </c:numRef>
          </c:yVal>
          <c:smooth val="0"/>
          <c:extLst>
            <c:ext xmlns:c16="http://schemas.microsoft.com/office/drawing/2014/chart" uri="{C3380CC4-5D6E-409C-BE32-E72D297353CC}">
              <c16:uniqueId val="{00000004-AF0F-4D1B-9FAB-A12808B89307}"/>
            </c:ext>
          </c:extLst>
        </c:ser>
        <c:ser>
          <c:idx val="5"/>
          <c:order val="5"/>
          <c:tx>
            <c:strRef>
              <c:f>plate!$AG$1</c:f>
              <c:strCache>
                <c:ptCount val="1"/>
                <c:pt idx="0">
                  <c:v>Tg</c:v>
                </c:pt>
              </c:strCache>
            </c:strRef>
          </c:tx>
          <c:spPr>
            <a:ln w="19050" cap="rnd">
              <a:solidFill>
                <a:srgbClr val="FF0000"/>
              </a:solidFill>
              <a:round/>
            </a:ln>
            <a:effectLst/>
          </c:spPr>
          <c:marker>
            <c:symbol val="none"/>
          </c:marker>
          <c:xVal>
            <c:numRef>
              <c:f>plate!$AG$2:$AG$51</c:f>
              <c:numCache>
                <c:formatCode>0.00E+00</c:formatCode>
                <c:ptCount val="50"/>
                <c:pt idx="0">
                  <c:v>1E-3</c:v>
                </c:pt>
                <c:pt idx="1">
                  <c:v>2E-3</c:v>
                </c:pt>
                <c:pt idx="2">
                  <c:v>3.0000000000000001E-3</c:v>
                </c:pt>
                <c:pt idx="3">
                  <c:v>4.0000000000000001E-3</c:v>
                </c:pt>
                <c:pt idx="4">
                  <c:v>6.0000000000000001E-3</c:v>
                </c:pt>
                <c:pt idx="5">
                  <c:v>0.01</c:v>
                </c:pt>
                <c:pt idx="6">
                  <c:v>1.7999999999999999E-2</c:v>
                </c:pt>
                <c:pt idx="7">
                  <c:v>2.8000000000000001E-2</c:v>
                </c:pt>
                <c:pt idx="8">
                  <c:v>3.7999999999999999E-2</c:v>
                </c:pt>
                <c:pt idx="9">
                  <c:v>4.8000000000000001E-2</c:v>
                </c:pt>
                <c:pt idx="10">
                  <c:v>5.8000000000000003E-2</c:v>
                </c:pt>
                <c:pt idx="11">
                  <c:v>6.8000000000000005E-2</c:v>
                </c:pt>
                <c:pt idx="12">
                  <c:v>7.8E-2</c:v>
                </c:pt>
                <c:pt idx="13">
                  <c:v>8.7999999999999995E-2</c:v>
                </c:pt>
                <c:pt idx="14">
                  <c:v>9.4E-2</c:v>
                </c:pt>
                <c:pt idx="15" formatCode="General">
                  <c:v>0.1</c:v>
                </c:pt>
                <c:pt idx="16" formatCode="General">
                  <c:v>0.14899999999999999</c:v>
                </c:pt>
                <c:pt idx="17" formatCode="General">
                  <c:v>0.18246000000000001</c:v>
                </c:pt>
                <c:pt idx="18" formatCode="General">
                  <c:v>0.20838999999999999</c:v>
                </c:pt>
                <c:pt idx="19" formatCode="General">
                  <c:v>0.23432</c:v>
                </c:pt>
                <c:pt idx="20" formatCode="General">
                  <c:v>0.30137999999999998</c:v>
                </c:pt>
                <c:pt idx="21" formatCode="General">
                  <c:v>0.40723999999999999</c:v>
                </c:pt>
                <c:pt idx="22" formatCode="General">
                  <c:v>0.54115999999999997</c:v>
                </c:pt>
                <c:pt idx="23" formatCode="General">
                  <c:v>0.67508000000000001</c:v>
                </c:pt>
                <c:pt idx="24" formatCode="General">
                  <c:v>0.80898999999999999</c:v>
                </c:pt>
                <c:pt idx="25" formatCode="General">
                  <c:v>0.94291000000000003</c:v>
                </c:pt>
                <c:pt idx="26" formatCode="General">
                  <c:v>1.0768</c:v>
                </c:pt>
                <c:pt idx="27" formatCode="General">
                  <c:v>1.2108000000000001</c:v>
                </c:pt>
                <c:pt idx="28" formatCode="General">
                  <c:v>1.3447</c:v>
                </c:pt>
                <c:pt idx="29" formatCode="General">
                  <c:v>1.4785999999999999</c:v>
                </c:pt>
                <c:pt idx="30" formatCode="General">
                  <c:v>1.6125</c:v>
                </c:pt>
                <c:pt idx="31" formatCode="General">
                  <c:v>1.7464</c:v>
                </c:pt>
                <c:pt idx="32" formatCode="General">
                  <c:v>1.8803000000000001</c:v>
                </c:pt>
                <c:pt idx="33" formatCode="General">
                  <c:v>2.0143</c:v>
                </c:pt>
                <c:pt idx="34" formatCode="General">
                  <c:v>2.1482000000000001</c:v>
                </c:pt>
                <c:pt idx="35" formatCode="General">
                  <c:v>2.2820999999999998</c:v>
                </c:pt>
                <c:pt idx="36" formatCode="General">
                  <c:v>2.4159999999999999</c:v>
                </c:pt>
                <c:pt idx="37" formatCode="General">
                  <c:v>2.5499000000000001</c:v>
                </c:pt>
                <c:pt idx="38" formatCode="General">
                  <c:v>2.6839</c:v>
                </c:pt>
                <c:pt idx="39" formatCode="General">
                  <c:v>2.8178000000000001</c:v>
                </c:pt>
                <c:pt idx="40" formatCode="General">
                  <c:v>2.9517000000000002</c:v>
                </c:pt>
                <c:pt idx="41" formatCode="General">
                  <c:v>3.0855999999999999</c:v>
                </c:pt>
                <c:pt idx="42" formatCode="General">
                  <c:v>3.2195</c:v>
                </c:pt>
                <c:pt idx="43" formatCode="General">
                  <c:v>3.3534999999999999</c:v>
                </c:pt>
                <c:pt idx="44" formatCode="General">
                  <c:v>3.4874000000000001</c:v>
                </c:pt>
                <c:pt idx="45" formatCode="General">
                  <c:v>3.6213000000000002</c:v>
                </c:pt>
                <c:pt idx="46" formatCode="General">
                  <c:v>3.7551999999999999</c:v>
                </c:pt>
                <c:pt idx="47" formatCode="General">
                  <c:v>4.0229999999999997</c:v>
                </c:pt>
                <c:pt idx="48" formatCode="General">
                  <c:v>4.5129999999999999</c:v>
                </c:pt>
                <c:pt idx="49" formatCode="General">
                  <c:v>5</c:v>
                </c:pt>
              </c:numCache>
            </c:numRef>
          </c:xVal>
          <c:yVal>
            <c:numRef>
              <c:f>plate!$AH$2:$AH$51</c:f>
              <c:numCache>
                <c:formatCode>General</c:formatCode>
                <c:ptCount val="50"/>
                <c:pt idx="0">
                  <c:v>400</c:v>
                </c:pt>
                <c:pt idx="1">
                  <c:v>400</c:v>
                </c:pt>
                <c:pt idx="2">
                  <c:v>400</c:v>
                </c:pt>
                <c:pt idx="3">
                  <c:v>400</c:v>
                </c:pt>
                <c:pt idx="4">
                  <c:v>400</c:v>
                </c:pt>
                <c:pt idx="5">
                  <c:v>400</c:v>
                </c:pt>
                <c:pt idx="6">
                  <c:v>400</c:v>
                </c:pt>
                <c:pt idx="7">
                  <c:v>400</c:v>
                </c:pt>
                <c:pt idx="8">
                  <c:v>400</c:v>
                </c:pt>
                <c:pt idx="9">
                  <c:v>400</c:v>
                </c:pt>
                <c:pt idx="10">
                  <c:v>400</c:v>
                </c:pt>
                <c:pt idx="11">
                  <c:v>400</c:v>
                </c:pt>
                <c:pt idx="12">
                  <c:v>400</c:v>
                </c:pt>
                <c:pt idx="13">
                  <c:v>400</c:v>
                </c:pt>
                <c:pt idx="14">
                  <c:v>400</c:v>
                </c:pt>
                <c:pt idx="15">
                  <c:v>400</c:v>
                </c:pt>
                <c:pt idx="16">
                  <c:v>400</c:v>
                </c:pt>
                <c:pt idx="17">
                  <c:v>400</c:v>
                </c:pt>
                <c:pt idx="18">
                  <c:v>400</c:v>
                </c:pt>
                <c:pt idx="19">
                  <c:v>400</c:v>
                </c:pt>
                <c:pt idx="20">
                  <c:v>400</c:v>
                </c:pt>
                <c:pt idx="21">
                  <c:v>400</c:v>
                </c:pt>
                <c:pt idx="22">
                  <c:v>400</c:v>
                </c:pt>
                <c:pt idx="23">
                  <c:v>400</c:v>
                </c:pt>
                <c:pt idx="24">
                  <c:v>400</c:v>
                </c:pt>
                <c:pt idx="25">
                  <c:v>400</c:v>
                </c:pt>
                <c:pt idx="26">
                  <c:v>400</c:v>
                </c:pt>
                <c:pt idx="27">
                  <c:v>400</c:v>
                </c:pt>
                <c:pt idx="28">
                  <c:v>400</c:v>
                </c:pt>
                <c:pt idx="29">
                  <c:v>400</c:v>
                </c:pt>
                <c:pt idx="30">
                  <c:v>400</c:v>
                </c:pt>
                <c:pt idx="31">
                  <c:v>400</c:v>
                </c:pt>
                <c:pt idx="32">
                  <c:v>400</c:v>
                </c:pt>
                <c:pt idx="33">
                  <c:v>400</c:v>
                </c:pt>
                <c:pt idx="34">
                  <c:v>400</c:v>
                </c:pt>
                <c:pt idx="35">
                  <c:v>400</c:v>
                </c:pt>
                <c:pt idx="36">
                  <c:v>400</c:v>
                </c:pt>
                <c:pt idx="37">
                  <c:v>400</c:v>
                </c:pt>
                <c:pt idx="38">
                  <c:v>400</c:v>
                </c:pt>
                <c:pt idx="39">
                  <c:v>400</c:v>
                </c:pt>
                <c:pt idx="40">
                  <c:v>400</c:v>
                </c:pt>
                <c:pt idx="41">
                  <c:v>400</c:v>
                </c:pt>
                <c:pt idx="42">
                  <c:v>400</c:v>
                </c:pt>
                <c:pt idx="43">
                  <c:v>400</c:v>
                </c:pt>
                <c:pt idx="44">
                  <c:v>400</c:v>
                </c:pt>
                <c:pt idx="45">
                  <c:v>400</c:v>
                </c:pt>
                <c:pt idx="46">
                  <c:v>400</c:v>
                </c:pt>
                <c:pt idx="47">
                  <c:v>400</c:v>
                </c:pt>
                <c:pt idx="48">
                  <c:v>400</c:v>
                </c:pt>
                <c:pt idx="49">
                  <c:v>400</c:v>
                </c:pt>
              </c:numCache>
            </c:numRef>
          </c:yVal>
          <c:smooth val="0"/>
          <c:extLst>
            <c:ext xmlns:c16="http://schemas.microsoft.com/office/drawing/2014/chart" uri="{C3380CC4-5D6E-409C-BE32-E72D297353CC}">
              <c16:uniqueId val="{00000005-AF0F-4D1B-9FAB-A12808B89307}"/>
            </c:ext>
          </c:extLst>
        </c:ser>
        <c:ser>
          <c:idx val="6"/>
          <c:order val="6"/>
          <c:tx>
            <c:v>CR Default</c:v>
          </c:tx>
          <c:spPr>
            <a:ln w="25400" cap="rnd">
              <a:solidFill>
                <a:schemeClr val="accent2"/>
              </a:solidFill>
              <a:round/>
            </a:ln>
            <a:effectLst/>
          </c:spPr>
          <c:marker>
            <c:symbol val="none"/>
          </c:marker>
          <c:xVal>
            <c:numRef>
              <c:f>plate!$A$17:$A$23</c:f>
              <c:numCache>
                <c:formatCode>General</c:formatCode>
                <c:ptCount val="7"/>
                <c:pt idx="0">
                  <c:v>0.1</c:v>
                </c:pt>
                <c:pt idx="1">
                  <c:v>0.14899999999999999</c:v>
                </c:pt>
                <c:pt idx="2">
                  <c:v>0.17849999999999999</c:v>
                </c:pt>
                <c:pt idx="3">
                  <c:v>0.20136000000000001</c:v>
                </c:pt>
                <c:pt idx="4">
                  <c:v>0.22423000000000001</c:v>
                </c:pt>
                <c:pt idx="5">
                  <c:v>0.28441</c:v>
                </c:pt>
                <c:pt idx="6">
                  <c:v>0.38362000000000002</c:v>
                </c:pt>
              </c:numCache>
            </c:numRef>
          </c:xVal>
          <c:yVal>
            <c:numRef>
              <c:f>plate!$B$17:$B$23</c:f>
              <c:numCache>
                <c:formatCode>General</c:formatCode>
                <c:ptCount val="7"/>
                <c:pt idx="0">
                  <c:v>900</c:v>
                </c:pt>
                <c:pt idx="1">
                  <c:v>814.83</c:v>
                </c:pt>
                <c:pt idx="2">
                  <c:v>744.04</c:v>
                </c:pt>
                <c:pt idx="3">
                  <c:v>683.16</c:v>
                </c:pt>
                <c:pt idx="4">
                  <c:v>624.27</c:v>
                </c:pt>
                <c:pt idx="5">
                  <c:v>505.61</c:v>
                </c:pt>
                <c:pt idx="6">
                  <c:v>376.81</c:v>
                </c:pt>
              </c:numCache>
            </c:numRef>
          </c:yVal>
          <c:smooth val="0"/>
          <c:extLst>
            <c:ext xmlns:c16="http://schemas.microsoft.com/office/drawing/2014/chart" uri="{C3380CC4-5D6E-409C-BE32-E72D297353CC}">
              <c16:uniqueId val="{00000006-AF0F-4D1B-9FAB-A12808B89307}"/>
            </c:ext>
          </c:extLst>
        </c:ser>
        <c:ser>
          <c:idx val="7"/>
          <c:order val="7"/>
          <c:tx>
            <c:v>CR 0.01</c:v>
          </c:tx>
          <c:spPr>
            <a:ln w="25400" cap="rnd">
              <a:solidFill>
                <a:schemeClr val="accent1"/>
              </a:solidFill>
              <a:round/>
            </a:ln>
            <a:effectLst/>
          </c:spPr>
          <c:marker>
            <c:symbol val="none"/>
          </c:marker>
          <c:xVal>
            <c:numRef>
              <c:f>plate!$H$17:$H$23</c:f>
              <c:numCache>
                <c:formatCode>General</c:formatCode>
                <c:ptCount val="7"/>
                <c:pt idx="0">
                  <c:v>0.1</c:v>
                </c:pt>
                <c:pt idx="1">
                  <c:v>0.14899999999999999</c:v>
                </c:pt>
                <c:pt idx="2">
                  <c:v>0.18242</c:v>
                </c:pt>
                <c:pt idx="3">
                  <c:v>0.20816999999999999</c:v>
                </c:pt>
                <c:pt idx="4">
                  <c:v>0.23393</c:v>
                </c:pt>
                <c:pt idx="5">
                  <c:v>0.30076999999999998</c:v>
                </c:pt>
                <c:pt idx="6">
                  <c:v>0.40633999999999998</c:v>
                </c:pt>
              </c:numCache>
            </c:numRef>
          </c:xVal>
          <c:yVal>
            <c:numRef>
              <c:f>plate!$I$17:$I$23</c:f>
              <c:numCache>
                <c:formatCode>General</c:formatCode>
                <c:ptCount val="7"/>
                <c:pt idx="0">
                  <c:v>900</c:v>
                </c:pt>
                <c:pt idx="1">
                  <c:v>783.03</c:v>
                </c:pt>
                <c:pt idx="2">
                  <c:v>714.57</c:v>
                </c:pt>
                <c:pt idx="3">
                  <c:v>640.45000000000005</c:v>
                </c:pt>
                <c:pt idx="4">
                  <c:v>571.35</c:v>
                </c:pt>
                <c:pt idx="5">
                  <c:v>445.99</c:v>
                </c:pt>
                <c:pt idx="6">
                  <c:v>322.14999999999998</c:v>
                </c:pt>
              </c:numCache>
            </c:numRef>
          </c:yVal>
          <c:smooth val="0"/>
          <c:extLst>
            <c:ext xmlns:c16="http://schemas.microsoft.com/office/drawing/2014/chart" uri="{C3380CC4-5D6E-409C-BE32-E72D297353CC}">
              <c16:uniqueId val="{00000007-AF0F-4D1B-9FAB-A12808B89307}"/>
            </c:ext>
          </c:extLst>
        </c:ser>
        <c:ser>
          <c:idx val="8"/>
          <c:order val="8"/>
          <c:tx>
            <c:v>CR 0.009</c:v>
          </c:tx>
          <c:spPr>
            <a:ln w="25400" cap="rnd">
              <a:solidFill>
                <a:schemeClr val="accent3"/>
              </a:solidFill>
              <a:round/>
            </a:ln>
            <a:effectLst/>
          </c:spPr>
          <c:marker>
            <c:symbol val="none"/>
          </c:marker>
          <c:xVal>
            <c:numRef>
              <c:f>plate!$N$17:$N$23</c:f>
              <c:numCache>
                <c:formatCode>General</c:formatCode>
                <c:ptCount val="7"/>
                <c:pt idx="0">
                  <c:v>0.1</c:v>
                </c:pt>
                <c:pt idx="1">
                  <c:v>0.14899999999999999</c:v>
                </c:pt>
                <c:pt idx="2">
                  <c:v>0.18240999999999999</c:v>
                </c:pt>
                <c:pt idx="3">
                  <c:v>0.20813999999999999</c:v>
                </c:pt>
                <c:pt idx="4">
                  <c:v>0.23386999999999999</c:v>
                </c:pt>
                <c:pt idx="5">
                  <c:v>0.30066999999999999</c:v>
                </c:pt>
                <c:pt idx="6">
                  <c:v>0.40619</c:v>
                </c:pt>
              </c:numCache>
            </c:numRef>
          </c:xVal>
          <c:yVal>
            <c:numRef>
              <c:f>plate!$O$17:$O$23</c:f>
              <c:numCache>
                <c:formatCode>General</c:formatCode>
                <c:ptCount val="7"/>
                <c:pt idx="0">
                  <c:v>900</c:v>
                </c:pt>
                <c:pt idx="1">
                  <c:v>783.04</c:v>
                </c:pt>
                <c:pt idx="2">
                  <c:v>714.61</c:v>
                </c:pt>
                <c:pt idx="3">
                  <c:v>640.55999999999995</c:v>
                </c:pt>
                <c:pt idx="4">
                  <c:v>571.5</c:v>
                </c:pt>
                <c:pt idx="5">
                  <c:v>446.16</c:v>
                </c:pt>
                <c:pt idx="6">
                  <c:v>322.3</c:v>
                </c:pt>
              </c:numCache>
            </c:numRef>
          </c:yVal>
          <c:smooth val="0"/>
          <c:extLst>
            <c:ext xmlns:c16="http://schemas.microsoft.com/office/drawing/2014/chart" uri="{C3380CC4-5D6E-409C-BE32-E72D297353CC}">
              <c16:uniqueId val="{00000008-AF0F-4D1B-9FAB-A12808B89307}"/>
            </c:ext>
          </c:extLst>
        </c:ser>
        <c:ser>
          <c:idx val="9"/>
          <c:order val="9"/>
          <c:tx>
            <c:v>CR 0.007</c:v>
          </c:tx>
          <c:spPr>
            <a:ln w="25400" cap="rnd">
              <a:solidFill>
                <a:schemeClr val="accent4"/>
              </a:solidFill>
              <a:round/>
            </a:ln>
            <a:effectLst/>
          </c:spPr>
          <c:marker>
            <c:symbol val="none"/>
          </c:marker>
          <c:xVal>
            <c:numRef>
              <c:f>plate!$T$17:$T$23</c:f>
              <c:numCache>
                <c:formatCode>General</c:formatCode>
                <c:ptCount val="7"/>
                <c:pt idx="0">
                  <c:v>0.1</c:v>
                </c:pt>
                <c:pt idx="1">
                  <c:v>0.14899999999999999</c:v>
                </c:pt>
                <c:pt idx="2">
                  <c:v>0.18237</c:v>
                </c:pt>
                <c:pt idx="3">
                  <c:v>0.20805999999999999</c:v>
                </c:pt>
                <c:pt idx="4">
                  <c:v>0.23376</c:v>
                </c:pt>
                <c:pt idx="5">
                  <c:v>0.30047000000000001</c:v>
                </c:pt>
                <c:pt idx="6">
                  <c:v>0.40593000000000001</c:v>
                </c:pt>
              </c:numCache>
            </c:numRef>
          </c:xVal>
          <c:yVal>
            <c:numRef>
              <c:f>plate!$U$17:$U$23</c:f>
              <c:numCache>
                <c:formatCode>General</c:formatCode>
                <c:ptCount val="7"/>
                <c:pt idx="0">
                  <c:v>900</c:v>
                </c:pt>
                <c:pt idx="1">
                  <c:v>783.07</c:v>
                </c:pt>
                <c:pt idx="2">
                  <c:v>714.75</c:v>
                </c:pt>
                <c:pt idx="3">
                  <c:v>640.79999999999995</c:v>
                </c:pt>
                <c:pt idx="4">
                  <c:v>571.82000000000005</c:v>
                </c:pt>
                <c:pt idx="5">
                  <c:v>446.52</c:v>
                </c:pt>
                <c:pt idx="6">
                  <c:v>322.62</c:v>
                </c:pt>
              </c:numCache>
            </c:numRef>
          </c:yVal>
          <c:smooth val="0"/>
          <c:extLst>
            <c:ext xmlns:c16="http://schemas.microsoft.com/office/drawing/2014/chart" uri="{C3380CC4-5D6E-409C-BE32-E72D297353CC}">
              <c16:uniqueId val="{00000009-AF0F-4D1B-9FAB-A12808B89307}"/>
            </c:ext>
          </c:extLst>
        </c:ser>
        <c:ser>
          <c:idx val="10"/>
          <c:order val="10"/>
          <c:tx>
            <c:v>CR 0.005</c:v>
          </c:tx>
          <c:spPr>
            <a:ln w="25400" cap="rnd">
              <a:solidFill>
                <a:schemeClr val="accent5"/>
              </a:solidFill>
              <a:round/>
            </a:ln>
            <a:effectLst/>
          </c:spPr>
          <c:marker>
            <c:symbol val="none"/>
          </c:marker>
          <c:xVal>
            <c:numRef>
              <c:f>plate!$Z$17:$Z$23</c:f>
              <c:numCache>
                <c:formatCode>General</c:formatCode>
                <c:ptCount val="7"/>
                <c:pt idx="0">
                  <c:v>0.1</c:v>
                </c:pt>
                <c:pt idx="1">
                  <c:v>0.14899999999999999</c:v>
                </c:pt>
                <c:pt idx="2">
                  <c:v>0.18246000000000001</c:v>
                </c:pt>
                <c:pt idx="3">
                  <c:v>0.20838999999999999</c:v>
                </c:pt>
                <c:pt idx="4">
                  <c:v>0.23432</c:v>
                </c:pt>
                <c:pt idx="5">
                  <c:v>0.30137999999999998</c:v>
                </c:pt>
                <c:pt idx="6">
                  <c:v>0.40723999999999999</c:v>
                </c:pt>
              </c:numCache>
            </c:numRef>
          </c:xVal>
          <c:yVal>
            <c:numRef>
              <c:f>plate!$AA$17:$AA$23</c:f>
              <c:numCache>
                <c:formatCode>General</c:formatCode>
                <c:ptCount val="7"/>
                <c:pt idx="0">
                  <c:v>900</c:v>
                </c:pt>
                <c:pt idx="1">
                  <c:v>782.98</c:v>
                </c:pt>
                <c:pt idx="2">
                  <c:v>714.38</c:v>
                </c:pt>
                <c:pt idx="3">
                  <c:v>639.79</c:v>
                </c:pt>
                <c:pt idx="4">
                  <c:v>570.39</c:v>
                </c:pt>
                <c:pt idx="5">
                  <c:v>445.04</c:v>
                </c:pt>
                <c:pt idx="6">
                  <c:v>321.31</c:v>
                </c:pt>
              </c:numCache>
            </c:numRef>
          </c:yVal>
          <c:smooth val="0"/>
          <c:extLst>
            <c:ext xmlns:c16="http://schemas.microsoft.com/office/drawing/2014/chart" uri="{C3380CC4-5D6E-409C-BE32-E72D297353CC}">
              <c16:uniqueId val="{0000000A-AF0F-4D1B-9FAB-A12808B89307}"/>
            </c:ext>
          </c:extLst>
        </c:ser>
        <c:dLbls>
          <c:showLegendKey val="0"/>
          <c:showVal val="0"/>
          <c:showCatName val="0"/>
          <c:showSerName val="0"/>
          <c:showPercent val="0"/>
          <c:showBubbleSize val="0"/>
        </c:dLbls>
        <c:axId val="551966479"/>
        <c:axId val="551958575"/>
      </c:scatterChart>
      <c:valAx>
        <c:axId val="551966479"/>
        <c:scaling>
          <c:orientation val="minMax"/>
          <c:max val="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a:solidFill>
                      <a:sysClr val="windowText" lastClr="000000"/>
                    </a:solidFill>
                    <a:latin typeface="Arial" panose="020B0604020202020204" pitchFamily="34" charset="0"/>
                    <a:cs typeface="Arial" panose="020B0604020202020204" pitchFamily="34" charset="0"/>
                  </a:rPr>
                  <a:t>Time (Seconds)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51958575"/>
        <c:crosses val="autoZero"/>
        <c:crossBetween val="midCat"/>
        <c:majorUnit val="0.5"/>
      </c:valAx>
      <c:valAx>
        <c:axId val="551958575"/>
        <c:scaling>
          <c:orientation val="minMax"/>
          <c:max val="9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a:solidFill>
                      <a:sysClr val="windowText" lastClr="000000"/>
                    </a:solidFill>
                    <a:latin typeface="Arial" panose="020B0604020202020204" pitchFamily="34" charset="0"/>
                    <a:cs typeface="Arial" panose="020B0604020202020204" pitchFamily="34" charset="0"/>
                  </a:rPr>
                  <a:t>Temperature</a:t>
                </a:r>
                <a:r>
                  <a:rPr lang="en-US" sz="1400" b="1" baseline="0">
                    <a:solidFill>
                      <a:sysClr val="windowText" lastClr="000000"/>
                    </a:solidFill>
                    <a:latin typeface="Arial" panose="020B0604020202020204" pitchFamily="34" charset="0"/>
                    <a:cs typeface="Arial" panose="020B0604020202020204" pitchFamily="34" charset="0"/>
                  </a:rPr>
                  <a:t> (Celsius)</a:t>
                </a:r>
                <a:endParaRPr lang="en-US" sz="1400" b="1">
                  <a:solidFill>
                    <a:sysClr val="windowText" lastClr="000000"/>
                  </a:solidFill>
                  <a:latin typeface="Arial" panose="020B0604020202020204" pitchFamily="34" charset="0"/>
                  <a:cs typeface="Arial" panose="020B0604020202020204" pitchFamily="34" charset="0"/>
                </a:endParaRPr>
              </a:p>
            </c:rich>
          </c:tx>
          <c:layout>
            <c:manualLayout>
              <c:xMode val="edge"/>
              <c:yMode val="edge"/>
              <c:x val="6.951686544841006E-3"/>
              <c:y val="0.2563793695460222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51966479"/>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image" Target="../media/image34.jpeg"/><Relationship Id="rId5" Type="http://schemas.openxmlformats.org/officeDocument/2006/relationships/image" Target="../media/image38.jpeg"/><Relationship Id="rId4" Type="http://schemas.openxmlformats.org/officeDocument/2006/relationships/image" Target="../media/image37.jpeg"/></Relationships>
</file>

<file path=ppt/diagrams/_rels/data5.xml.rels><?xml version="1.0" encoding="UTF-8" standalone="yes"?>
<Relationships xmlns="http://schemas.openxmlformats.org/package/2006/relationships"><Relationship Id="rId1" Type="http://schemas.openxmlformats.org/officeDocument/2006/relationships/image" Target="../media/image4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image" Target="../media/image34.jpeg"/><Relationship Id="rId5" Type="http://schemas.openxmlformats.org/officeDocument/2006/relationships/image" Target="../media/image38.jpeg"/><Relationship Id="rId4" Type="http://schemas.openxmlformats.org/officeDocument/2006/relationships/image" Target="../media/image37.jpe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CA4E40-8BAA-4743-8909-B71582156A7F}" type="doc">
      <dgm:prSet loTypeId="urn:microsoft.com/office/officeart/2008/layout/VerticalAccentList" loCatId="list" qsTypeId="urn:microsoft.com/office/officeart/2005/8/quickstyle/simple5" qsCatId="simple" csTypeId="urn:microsoft.com/office/officeart/2005/8/colors/accent1_5" csCatId="accent1" phldr="1"/>
      <dgm:spPr/>
      <dgm:t>
        <a:bodyPr/>
        <a:lstStyle/>
        <a:p>
          <a:endParaRPr lang="en-US"/>
        </a:p>
      </dgm:t>
    </dgm:pt>
    <dgm:pt modelId="{22E47D4D-E6CE-4006-BA02-6C070555031C}">
      <dgm:prSet custT="1"/>
      <dgm:spPr/>
      <dgm:t>
        <a:bodyPr/>
        <a:lstStyle/>
        <a:p>
          <a:r>
            <a:rPr lang="en-US" sz="2400"/>
            <a:t>The objective of this project is to develop a manufacturing system for wires and/or </a:t>
          </a:r>
          <a:r>
            <a:rPr lang="en-US" sz="2400">
              <a:latin typeface="Calibri"/>
            </a:rPr>
            <a:t>springs</a:t>
          </a:r>
          <a:r>
            <a:rPr lang="en-US" sz="2400"/>
            <a:t> out of Bulk Metallic Glass (BMG).</a:t>
          </a:r>
        </a:p>
      </dgm:t>
    </dgm:pt>
    <dgm:pt modelId="{67C86A86-20F0-4B32-A810-188F029D3AD2}" type="parTrans" cxnId="{AA93AAF7-6ED9-4ACC-9D66-B270830B708F}">
      <dgm:prSet/>
      <dgm:spPr/>
      <dgm:t>
        <a:bodyPr/>
        <a:lstStyle/>
        <a:p>
          <a:endParaRPr lang="en-US"/>
        </a:p>
      </dgm:t>
    </dgm:pt>
    <dgm:pt modelId="{67AF931C-3AC4-463A-BB72-25D46A7ED54E}" type="sibTrans" cxnId="{AA93AAF7-6ED9-4ACC-9D66-B270830B708F}">
      <dgm:prSet/>
      <dgm:spPr/>
      <dgm:t>
        <a:bodyPr/>
        <a:lstStyle/>
        <a:p>
          <a:endParaRPr lang="en-US"/>
        </a:p>
      </dgm:t>
    </dgm:pt>
    <dgm:pt modelId="{4EAFB000-7F56-4231-955C-349EFE449714}" type="pres">
      <dgm:prSet presAssocID="{FCCA4E40-8BAA-4743-8909-B71582156A7F}" presName="Name0" presStyleCnt="0">
        <dgm:presLayoutVars>
          <dgm:chMax/>
          <dgm:chPref/>
          <dgm:dir/>
        </dgm:presLayoutVars>
      </dgm:prSet>
      <dgm:spPr/>
    </dgm:pt>
    <dgm:pt modelId="{C6C9DF2D-0764-48EB-8AC4-93D32D44095F}" type="pres">
      <dgm:prSet presAssocID="{22E47D4D-E6CE-4006-BA02-6C070555031C}" presName="parenttextcomposite" presStyleCnt="0"/>
      <dgm:spPr/>
    </dgm:pt>
    <dgm:pt modelId="{1B1E3320-0DAA-4F03-B695-EBF0B45F8933}" type="pres">
      <dgm:prSet presAssocID="{22E47D4D-E6CE-4006-BA02-6C070555031C}" presName="parenttext" presStyleLbl="revTx" presStyleIdx="0" presStyleCnt="1" custScaleX="106586" custScaleY="154819">
        <dgm:presLayoutVars>
          <dgm:chMax/>
          <dgm:chPref val="2"/>
          <dgm:bulletEnabled val="1"/>
        </dgm:presLayoutVars>
      </dgm:prSet>
      <dgm:spPr/>
    </dgm:pt>
    <dgm:pt modelId="{B9782AF1-74C4-4458-8E6D-226ECC572EF5}" type="pres">
      <dgm:prSet presAssocID="{22E47D4D-E6CE-4006-BA02-6C070555031C}" presName="parallelogramComposite" presStyleCnt="0"/>
      <dgm:spPr/>
    </dgm:pt>
    <dgm:pt modelId="{579DBF41-9C80-4C8C-8669-880F5CE2CE2A}" type="pres">
      <dgm:prSet presAssocID="{22E47D4D-E6CE-4006-BA02-6C070555031C}" presName="parallelogram1" presStyleLbl="alignNode1" presStyleIdx="0" presStyleCnt="7"/>
      <dgm:spPr/>
    </dgm:pt>
    <dgm:pt modelId="{5E72927E-1108-4421-8291-32E8F8AE79E7}" type="pres">
      <dgm:prSet presAssocID="{22E47D4D-E6CE-4006-BA02-6C070555031C}" presName="parallelogram2" presStyleLbl="alignNode1" presStyleIdx="1" presStyleCnt="7"/>
      <dgm:spPr/>
    </dgm:pt>
    <dgm:pt modelId="{2BD306C7-BB4F-44E8-B585-8BA66F7C54BD}" type="pres">
      <dgm:prSet presAssocID="{22E47D4D-E6CE-4006-BA02-6C070555031C}" presName="parallelogram3" presStyleLbl="alignNode1" presStyleIdx="2" presStyleCnt="7"/>
      <dgm:spPr/>
    </dgm:pt>
    <dgm:pt modelId="{AFFE4DD9-8B62-4BD9-8C71-18138AD673D8}" type="pres">
      <dgm:prSet presAssocID="{22E47D4D-E6CE-4006-BA02-6C070555031C}" presName="parallelogram4" presStyleLbl="alignNode1" presStyleIdx="3" presStyleCnt="7"/>
      <dgm:spPr/>
    </dgm:pt>
    <dgm:pt modelId="{4FA1D790-82AC-4CB8-93EA-632C4D9FB572}" type="pres">
      <dgm:prSet presAssocID="{22E47D4D-E6CE-4006-BA02-6C070555031C}" presName="parallelogram5" presStyleLbl="alignNode1" presStyleIdx="4" presStyleCnt="7"/>
      <dgm:spPr/>
    </dgm:pt>
    <dgm:pt modelId="{19BC340E-14C3-4529-A365-2F33A5C1D50A}" type="pres">
      <dgm:prSet presAssocID="{22E47D4D-E6CE-4006-BA02-6C070555031C}" presName="parallelogram6" presStyleLbl="alignNode1" presStyleIdx="5" presStyleCnt="7"/>
      <dgm:spPr/>
    </dgm:pt>
    <dgm:pt modelId="{FB4570B2-FE6C-4C18-B99E-78B31754C1AC}" type="pres">
      <dgm:prSet presAssocID="{22E47D4D-E6CE-4006-BA02-6C070555031C}" presName="parallelogram7" presStyleLbl="alignNode1" presStyleIdx="6" presStyleCnt="7"/>
      <dgm:spPr/>
    </dgm:pt>
  </dgm:ptLst>
  <dgm:cxnLst>
    <dgm:cxn modelId="{3CA321DD-4CAA-4249-9A82-356094157C49}" type="presOf" srcId="{FCCA4E40-8BAA-4743-8909-B71582156A7F}" destId="{4EAFB000-7F56-4231-955C-349EFE449714}" srcOrd="0" destOrd="0" presId="urn:microsoft.com/office/officeart/2008/layout/VerticalAccentList"/>
    <dgm:cxn modelId="{F245D9F0-A7E9-4FF6-A8D0-9668F3A7742C}" type="presOf" srcId="{22E47D4D-E6CE-4006-BA02-6C070555031C}" destId="{1B1E3320-0DAA-4F03-B695-EBF0B45F8933}" srcOrd="0" destOrd="0" presId="urn:microsoft.com/office/officeart/2008/layout/VerticalAccentList"/>
    <dgm:cxn modelId="{AA93AAF7-6ED9-4ACC-9D66-B270830B708F}" srcId="{FCCA4E40-8BAA-4743-8909-B71582156A7F}" destId="{22E47D4D-E6CE-4006-BA02-6C070555031C}" srcOrd="0" destOrd="0" parTransId="{67C86A86-20F0-4B32-A810-188F029D3AD2}" sibTransId="{67AF931C-3AC4-463A-BB72-25D46A7ED54E}"/>
    <dgm:cxn modelId="{C4E7616B-5C85-4140-9C99-FFB66354805E}" type="presParOf" srcId="{4EAFB000-7F56-4231-955C-349EFE449714}" destId="{C6C9DF2D-0764-48EB-8AC4-93D32D44095F}" srcOrd="0" destOrd="0" presId="urn:microsoft.com/office/officeart/2008/layout/VerticalAccentList"/>
    <dgm:cxn modelId="{237D51CD-2F6E-46BE-9645-FB7727695D55}" type="presParOf" srcId="{C6C9DF2D-0764-48EB-8AC4-93D32D44095F}" destId="{1B1E3320-0DAA-4F03-B695-EBF0B45F8933}" srcOrd="0" destOrd="0" presId="urn:microsoft.com/office/officeart/2008/layout/VerticalAccentList"/>
    <dgm:cxn modelId="{40529791-96BD-41E5-87FF-ECE4EC1AD6A6}" type="presParOf" srcId="{4EAFB000-7F56-4231-955C-349EFE449714}" destId="{B9782AF1-74C4-4458-8E6D-226ECC572EF5}" srcOrd="1" destOrd="0" presId="urn:microsoft.com/office/officeart/2008/layout/VerticalAccentList"/>
    <dgm:cxn modelId="{780514C2-526D-44BC-B274-A40529D3B4FB}" type="presParOf" srcId="{B9782AF1-74C4-4458-8E6D-226ECC572EF5}" destId="{579DBF41-9C80-4C8C-8669-880F5CE2CE2A}" srcOrd="0" destOrd="0" presId="urn:microsoft.com/office/officeart/2008/layout/VerticalAccentList"/>
    <dgm:cxn modelId="{F624E227-F2D7-44D9-8314-A53FDB5AC327}" type="presParOf" srcId="{B9782AF1-74C4-4458-8E6D-226ECC572EF5}" destId="{5E72927E-1108-4421-8291-32E8F8AE79E7}" srcOrd="1" destOrd="0" presId="urn:microsoft.com/office/officeart/2008/layout/VerticalAccentList"/>
    <dgm:cxn modelId="{DDD75091-7B78-43E4-87D0-7ADFA7793CD9}" type="presParOf" srcId="{B9782AF1-74C4-4458-8E6D-226ECC572EF5}" destId="{2BD306C7-BB4F-44E8-B585-8BA66F7C54BD}" srcOrd="2" destOrd="0" presId="urn:microsoft.com/office/officeart/2008/layout/VerticalAccentList"/>
    <dgm:cxn modelId="{BEFEF8FB-3223-4143-A48C-018D7699F462}" type="presParOf" srcId="{B9782AF1-74C4-4458-8E6D-226ECC572EF5}" destId="{AFFE4DD9-8B62-4BD9-8C71-18138AD673D8}" srcOrd="3" destOrd="0" presId="urn:microsoft.com/office/officeart/2008/layout/VerticalAccentList"/>
    <dgm:cxn modelId="{283ED1E6-77AB-4220-B372-097713AACD7C}" type="presParOf" srcId="{B9782AF1-74C4-4458-8E6D-226ECC572EF5}" destId="{4FA1D790-82AC-4CB8-93EA-632C4D9FB572}" srcOrd="4" destOrd="0" presId="urn:microsoft.com/office/officeart/2008/layout/VerticalAccentList"/>
    <dgm:cxn modelId="{BCFC22D6-A512-48CC-9E5A-8D36D228B209}" type="presParOf" srcId="{B9782AF1-74C4-4458-8E6D-226ECC572EF5}" destId="{19BC340E-14C3-4529-A365-2F33A5C1D50A}" srcOrd="5" destOrd="0" presId="urn:microsoft.com/office/officeart/2008/layout/VerticalAccentList"/>
    <dgm:cxn modelId="{CDB595D1-C3E7-45F4-8E9E-7553C0F9FA05}" type="presParOf" srcId="{B9782AF1-74C4-4458-8E6D-226ECC572EF5}" destId="{FB4570B2-FE6C-4C18-B99E-78B31754C1AC}" srcOrd="6"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31283B-ED04-4881-B36E-9296D553EB3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3A5A8E94-735A-4824-80CB-51FFA4A1D723}">
      <dgm:prSet phldrT="[Text]"/>
      <dgm:spPr/>
      <dgm:t>
        <a:bodyPr/>
        <a:lstStyle/>
        <a:p>
          <a:r>
            <a:rPr lang="en-US"/>
            <a:t>Enclosed System </a:t>
          </a:r>
        </a:p>
      </dgm:t>
    </dgm:pt>
    <dgm:pt modelId="{7A5D53A8-15C5-4DE0-A84F-F86DF13AA343}" type="parTrans" cxnId="{DC881D75-0718-44BD-B202-60594653239A}">
      <dgm:prSet/>
      <dgm:spPr/>
      <dgm:t>
        <a:bodyPr/>
        <a:lstStyle/>
        <a:p>
          <a:endParaRPr lang="en-US"/>
        </a:p>
      </dgm:t>
    </dgm:pt>
    <dgm:pt modelId="{79023916-F308-410D-80D2-EA1EAD50FBC4}" type="sibTrans" cxnId="{DC881D75-0718-44BD-B202-60594653239A}">
      <dgm:prSet/>
      <dgm:spPr/>
      <dgm:t>
        <a:bodyPr/>
        <a:lstStyle/>
        <a:p>
          <a:endParaRPr lang="en-US"/>
        </a:p>
      </dgm:t>
    </dgm:pt>
    <dgm:pt modelId="{A3F301A1-0CB0-4624-8889-DA13C3665EBD}">
      <dgm:prSet phldrT="[Text]"/>
      <dgm:spPr/>
      <dgm:t>
        <a:bodyPr/>
        <a:lstStyle/>
        <a:p>
          <a:r>
            <a:rPr lang="en-US"/>
            <a:t>Rapid Cooling Rate </a:t>
          </a:r>
        </a:p>
      </dgm:t>
    </dgm:pt>
    <dgm:pt modelId="{AB741D45-E6F6-480D-BB9C-425BDD8FCBDA}" type="parTrans" cxnId="{ECC75CB6-C588-4A09-9CBB-5C22E4949F30}">
      <dgm:prSet/>
      <dgm:spPr/>
      <dgm:t>
        <a:bodyPr/>
        <a:lstStyle/>
        <a:p>
          <a:endParaRPr lang="en-US"/>
        </a:p>
      </dgm:t>
    </dgm:pt>
    <dgm:pt modelId="{174F346C-44AA-46CE-A252-0C1EFC8AE45F}" type="sibTrans" cxnId="{ECC75CB6-C588-4A09-9CBB-5C22E4949F30}">
      <dgm:prSet/>
      <dgm:spPr/>
      <dgm:t>
        <a:bodyPr/>
        <a:lstStyle/>
        <a:p>
          <a:endParaRPr lang="en-US"/>
        </a:p>
      </dgm:t>
    </dgm:pt>
    <dgm:pt modelId="{B8CF432C-76DB-440E-9981-D8187779D236}">
      <dgm:prSet phldrT="[Text]"/>
      <dgm:spPr/>
      <dgm:t>
        <a:bodyPr/>
        <a:lstStyle/>
        <a:p>
          <a:r>
            <a:rPr lang="en-US"/>
            <a:t>Induction </a:t>
          </a:r>
          <a:r>
            <a:rPr lang="en-US">
              <a:latin typeface="Calibri"/>
            </a:rPr>
            <a:t>Furnace</a:t>
          </a:r>
          <a:endParaRPr lang="en-US"/>
        </a:p>
      </dgm:t>
    </dgm:pt>
    <dgm:pt modelId="{9ECDA777-F427-4765-AAF2-2F026420AC96}" type="parTrans" cxnId="{9D9153CF-E245-4992-AD7E-0FCE8F4E9205}">
      <dgm:prSet/>
      <dgm:spPr/>
      <dgm:t>
        <a:bodyPr/>
        <a:lstStyle/>
        <a:p>
          <a:endParaRPr lang="en-US"/>
        </a:p>
      </dgm:t>
    </dgm:pt>
    <dgm:pt modelId="{043FC15A-C34C-45A4-9E09-79166B213E6F}" type="sibTrans" cxnId="{9D9153CF-E245-4992-AD7E-0FCE8F4E9205}">
      <dgm:prSet/>
      <dgm:spPr/>
      <dgm:t>
        <a:bodyPr/>
        <a:lstStyle/>
        <a:p>
          <a:endParaRPr lang="en-US"/>
        </a:p>
      </dgm:t>
    </dgm:pt>
    <dgm:pt modelId="{177265AE-D620-451A-8B37-EF2A1EC75217}">
      <dgm:prSet phldrT="[Text]"/>
      <dgm:spPr/>
      <dgm:t>
        <a:bodyPr/>
        <a:lstStyle/>
        <a:p>
          <a:r>
            <a:rPr lang="en-US"/>
            <a:t>Slow Flow Rate </a:t>
          </a:r>
        </a:p>
      </dgm:t>
    </dgm:pt>
    <dgm:pt modelId="{F64EF962-1D06-492A-A50E-2D80BECD525B}" type="parTrans" cxnId="{31688E00-C5A6-4FEA-A3CC-5D444C7803FE}">
      <dgm:prSet/>
      <dgm:spPr/>
      <dgm:t>
        <a:bodyPr/>
        <a:lstStyle/>
        <a:p>
          <a:endParaRPr lang="en-US"/>
        </a:p>
      </dgm:t>
    </dgm:pt>
    <dgm:pt modelId="{FC21A3BA-D549-4BC9-BBE8-6FEA994386F6}" type="sibTrans" cxnId="{31688E00-C5A6-4FEA-A3CC-5D444C7803FE}">
      <dgm:prSet/>
      <dgm:spPr/>
      <dgm:t>
        <a:bodyPr/>
        <a:lstStyle/>
        <a:p>
          <a:endParaRPr lang="en-US"/>
        </a:p>
      </dgm:t>
    </dgm:pt>
    <dgm:pt modelId="{B4D4BEAF-FCA5-47C9-A30E-8ED3B8775426}">
      <dgm:prSet phldrT="[Text]"/>
      <dgm:spPr/>
      <dgm:t>
        <a:bodyPr/>
        <a:lstStyle/>
        <a:p>
          <a:r>
            <a:rPr lang="en-US"/>
            <a:t>Low RPM on Copper Mold </a:t>
          </a:r>
        </a:p>
      </dgm:t>
    </dgm:pt>
    <dgm:pt modelId="{ED87D265-5C5D-4322-B455-2AE5A6972589}" type="parTrans" cxnId="{5DCD094A-590A-4C97-8B41-8F49BF0CDEF9}">
      <dgm:prSet/>
      <dgm:spPr/>
      <dgm:t>
        <a:bodyPr/>
        <a:lstStyle/>
        <a:p>
          <a:endParaRPr lang="en-US"/>
        </a:p>
      </dgm:t>
    </dgm:pt>
    <dgm:pt modelId="{50FAAFC2-3C96-417C-87BE-D768E7124FDD}" type="sibTrans" cxnId="{5DCD094A-590A-4C97-8B41-8F49BF0CDEF9}">
      <dgm:prSet/>
      <dgm:spPr/>
      <dgm:t>
        <a:bodyPr/>
        <a:lstStyle/>
        <a:p>
          <a:endParaRPr lang="en-US"/>
        </a:p>
      </dgm:t>
    </dgm:pt>
    <dgm:pt modelId="{C85C4DFD-AB8D-495C-8930-3F28F9FE8DFA}" type="pres">
      <dgm:prSet presAssocID="{4E31283B-ED04-4881-B36E-9296D553EB3F}" presName="linearFlow" presStyleCnt="0">
        <dgm:presLayoutVars>
          <dgm:dir/>
          <dgm:resizeHandles val="exact"/>
        </dgm:presLayoutVars>
      </dgm:prSet>
      <dgm:spPr/>
    </dgm:pt>
    <dgm:pt modelId="{92418A7E-6D73-43A8-B9F0-D9D491505766}" type="pres">
      <dgm:prSet presAssocID="{3A5A8E94-735A-4824-80CB-51FFA4A1D723}" presName="composite" presStyleCnt="0"/>
      <dgm:spPr/>
    </dgm:pt>
    <dgm:pt modelId="{D31BEA08-569F-4E58-88B4-20A80259B7BA}" type="pres">
      <dgm:prSet presAssocID="{3A5A8E94-735A-4824-80CB-51FFA4A1D723}" presName="imgShp" presStyleLbl="fgImgPlace1" presStyleIdx="0" presStyleCnt="5"/>
      <dgm:spPr>
        <a:blipFill rotWithShape="1">
          <a:blip xmlns:r="http://schemas.openxmlformats.org/officeDocument/2006/relationships" r:embed="rId1"/>
          <a:srcRect/>
          <a:stretch>
            <a:fillRect l="-20000" r="-20000"/>
          </a:stretch>
        </a:blipFill>
      </dgm:spPr>
    </dgm:pt>
    <dgm:pt modelId="{59CCFC3D-C016-49C6-B440-444CA202FEAC}" type="pres">
      <dgm:prSet presAssocID="{3A5A8E94-735A-4824-80CB-51FFA4A1D723}" presName="txShp" presStyleLbl="node1" presStyleIdx="0" presStyleCnt="5">
        <dgm:presLayoutVars>
          <dgm:bulletEnabled val="1"/>
        </dgm:presLayoutVars>
      </dgm:prSet>
      <dgm:spPr/>
    </dgm:pt>
    <dgm:pt modelId="{9F5AB4B6-CC8C-4CEE-9845-5AE669B82E87}" type="pres">
      <dgm:prSet presAssocID="{79023916-F308-410D-80D2-EA1EAD50FBC4}" presName="spacing" presStyleCnt="0"/>
      <dgm:spPr/>
    </dgm:pt>
    <dgm:pt modelId="{010A47CD-FFD7-4CD7-A570-3FBC6ECE9E08}" type="pres">
      <dgm:prSet presAssocID="{A3F301A1-0CB0-4624-8889-DA13C3665EBD}" presName="composite" presStyleCnt="0"/>
      <dgm:spPr/>
    </dgm:pt>
    <dgm:pt modelId="{70B9EA3B-A0EC-47DF-BA2B-553BD93C7678}" type="pres">
      <dgm:prSet presAssocID="{A3F301A1-0CB0-4624-8889-DA13C3665EBD}" presName="imgShp" presStyleLbl="fgImgPlace1" presStyleIdx="1" presStyleCnt="5" custScaleX="107597" custScaleY="97538"/>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9000" r="-9000"/>
          </a:stretch>
        </a:blipFill>
      </dgm:spPr>
    </dgm:pt>
    <dgm:pt modelId="{95889AE4-C2C2-47A4-9237-7539B4BE3FC0}" type="pres">
      <dgm:prSet presAssocID="{A3F301A1-0CB0-4624-8889-DA13C3665EBD}" presName="txShp" presStyleLbl="node1" presStyleIdx="1" presStyleCnt="5">
        <dgm:presLayoutVars>
          <dgm:bulletEnabled val="1"/>
        </dgm:presLayoutVars>
      </dgm:prSet>
      <dgm:spPr/>
    </dgm:pt>
    <dgm:pt modelId="{2E7B27E2-1965-4755-8407-41CE2C2B3327}" type="pres">
      <dgm:prSet presAssocID="{174F346C-44AA-46CE-A252-0C1EFC8AE45F}" presName="spacing" presStyleCnt="0"/>
      <dgm:spPr/>
    </dgm:pt>
    <dgm:pt modelId="{2CC90728-22F3-4F7C-832E-FC51DDD983A1}" type="pres">
      <dgm:prSet presAssocID="{B8CF432C-76DB-440E-9981-D8187779D236}" presName="composite" presStyleCnt="0"/>
      <dgm:spPr/>
    </dgm:pt>
    <dgm:pt modelId="{04DF1943-422F-48ED-81CD-ACE718564FD8}" type="pres">
      <dgm:prSet presAssocID="{B8CF432C-76DB-440E-9981-D8187779D236}" presName="imgShp"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4000" r="-14000"/>
          </a:stretch>
        </a:blipFill>
      </dgm:spPr>
    </dgm:pt>
    <dgm:pt modelId="{30E0B82C-04C5-4A26-9DB3-29FC79D2789A}" type="pres">
      <dgm:prSet presAssocID="{B8CF432C-76DB-440E-9981-D8187779D236}" presName="txShp" presStyleLbl="node1" presStyleIdx="2" presStyleCnt="5">
        <dgm:presLayoutVars>
          <dgm:bulletEnabled val="1"/>
        </dgm:presLayoutVars>
      </dgm:prSet>
      <dgm:spPr/>
    </dgm:pt>
    <dgm:pt modelId="{E5F0A88A-45A6-4260-B16C-46B296F01ADB}" type="pres">
      <dgm:prSet presAssocID="{043FC15A-C34C-45A4-9E09-79166B213E6F}" presName="spacing" presStyleCnt="0"/>
      <dgm:spPr/>
    </dgm:pt>
    <dgm:pt modelId="{AFD3F0AB-8C60-45E9-A17D-80B9532AD77F}" type="pres">
      <dgm:prSet presAssocID="{177265AE-D620-451A-8B37-EF2A1EC75217}" presName="composite" presStyleCnt="0"/>
      <dgm:spPr/>
    </dgm:pt>
    <dgm:pt modelId="{E4327DAF-A93B-4E7F-917E-E81DB9AAB685}" type="pres">
      <dgm:prSet presAssocID="{177265AE-D620-451A-8B37-EF2A1EC75217}" presName="imgShp"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9000" r="-39000"/>
          </a:stretch>
        </a:blipFill>
      </dgm:spPr>
    </dgm:pt>
    <dgm:pt modelId="{E5369238-AC4F-4C10-8F19-22D83161D351}" type="pres">
      <dgm:prSet presAssocID="{177265AE-D620-451A-8B37-EF2A1EC75217}" presName="txShp" presStyleLbl="node1" presStyleIdx="3" presStyleCnt="5">
        <dgm:presLayoutVars>
          <dgm:bulletEnabled val="1"/>
        </dgm:presLayoutVars>
      </dgm:prSet>
      <dgm:spPr/>
    </dgm:pt>
    <dgm:pt modelId="{223F391A-0D4C-4008-9152-60C3C4A40C46}" type="pres">
      <dgm:prSet presAssocID="{FC21A3BA-D549-4BC9-BBE8-6FEA994386F6}" presName="spacing" presStyleCnt="0"/>
      <dgm:spPr/>
    </dgm:pt>
    <dgm:pt modelId="{E2885AE6-00BD-438F-9E70-77AAE3690A3F}" type="pres">
      <dgm:prSet presAssocID="{B4D4BEAF-FCA5-47C9-A30E-8ED3B8775426}" presName="composite" presStyleCnt="0"/>
      <dgm:spPr/>
    </dgm:pt>
    <dgm:pt modelId="{8B19466D-9C91-48D8-B724-092CCCAF1613}" type="pres">
      <dgm:prSet presAssocID="{B4D4BEAF-FCA5-47C9-A30E-8ED3B8775426}" presName="imgShp"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54BE3518-E99C-4960-A6AA-D7A91C79DCAB}" type="pres">
      <dgm:prSet presAssocID="{B4D4BEAF-FCA5-47C9-A30E-8ED3B8775426}" presName="txShp" presStyleLbl="node1" presStyleIdx="4" presStyleCnt="5">
        <dgm:presLayoutVars>
          <dgm:bulletEnabled val="1"/>
        </dgm:presLayoutVars>
      </dgm:prSet>
      <dgm:spPr/>
    </dgm:pt>
  </dgm:ptLst>
  <dgm:cxnLst>
    <dgm:cxn modelId="{31688E00-C5A6-4FEA-A3CC-5D444C7803FE}" srcId="{4E31283B-ED04-4881-B36E-9296D553EB3F}" destId="{177265AE-D620-451A-8B37-EF2A1EC75217}" srcOrd="3" destOrd="0" parTransId="{F64EF962-1D06-492A-A50E-2D80BECD525B}" sibTransId="{FC21A3BA-D549-4BC9-BBE8-6FEA994386F6}"/>
    <dgm:cxn modelId="{AB59BC33-3432-4828-A2FD-B4954371D2C2}" type="presOf" srcId="{3A5A8E94-735A-4824-80CB-51FFA4A1D723}" destId="{59CCFC3D-C016-49C6-B440-444CA202FEAC}" srcOrd="0" destOrd="0" presId="urn:microsoft.com/office/officeart/2005/8/layout/vList3"/>
    <dgm:cxn modelId="{5DCD094A-590A-4C97-8B41-8F49BF0CDEF9}" srcId="{4E31283B-ED04-4881-B36E-9296D553EB3F}" destId="{B4D4BEAF-FCA5-47C9-A30E-8ED3B8775426}" srcOrd="4" destOrd="0" parTransId="{ED87D265-5C5D-4322-B455-2AE5A6972589}" sibTransId="{50FAAFC2-3C96-417C-87BE-D768E7124FDD}"/>
    <dgm:cxn modelId="{35429F53-4309-428B-97B0-2F8DE789E534}" type="presOf" srcId="{4E31283B-ED04-4881-B36E-9296D553EB3F}" destId="{C85C4DFD-AB8D-495C-8930-3F28F9FE8DFA}" srcOrd="0" destOrd="0" presId="urn:microsoft.com/office/officeart/2005/8/layout/vList3"/>
    <dgm:cxn modelId="{DC881D75-0718-44BD-B202-60594653239A}" srcId="{4E31283B-ED04-4881-B36E-9296D553EB3F}" destId="{3A5A8E94-735A-4824-80CB-51FFA4A1D723}" srcOrd="0" destOrd="0" parTransId="{7A5D53A8-15C5-4DE0-A84F-F86DF13AA343}" sibTransId="{79023916-F308-410D-80D2-EA1EAD50FBC4}"/>
    <dgm:cxn modelId="{ECC75CB6-C588-4A09-9CBB-5C22E4949F30}" srcId="{4E31283B-ED04-4881-B36E-9296D553EB3F}" destId="{A3F301A1-0CB0-4624-8889-DA13C3665EBD}" srcOrd="1" destOrd="0" parTransId="{AB741D45-E6F6-480D-BB9C-425BDD8FCBDA}" sibTransId="{174F346C-44AA-46CE-A252-0C1EFC8AE45F}"/>
    <dgm:cxn modelId="{B4F914C4-97DA-44F4-B1DB-098C0D4B569C}" type="presOf" srcId="{177265AE-D620-451A-8B37-EF2A1EC75217}" destId="{E5369238-AC4F-4C10-8F19-22D83161D351}" srcOrd="0" destOrd="0" presId="urn:microsoft.com/office/officeart/2005/8/layout/vList3"/>
    <dgm:cxn modelId="{AA2A50CC-054D-4770-ABB7-E6141FD0A53A}" type="presOf" srcId="{B8CF432C-76DB-440E-9981-D8187779D236}" destId="{30E0B82C-04C5-4A26-9DB3-29FC79D2789A}" srcOrd="0" destOrd="0" presId="urn:microsoft.com/office/officeart/2005/8/layout/vList3"/>
    <dgm:cxn modelId="{9D9153CF-E245-4992-AD7E-0FCE8F4E9205}" srcId="{4E31283B-ED04-4881-B36E-9296D553EB3F}" destId="{B8CF432C-76DB-440E-9981-D8187779D236}" srcOrd="2" destOrd="0" parTransId="{9ECDA777-F427-4765-AAF2-2F026420AC96}" sibTransId="{043FC15A-C34C-45A4-9E09-79166B213E6F}"/>
    <dgm:cxn modelId="{B15B31E0-A54A-40F3-ABE9-4978C89BD7B2}" type="presOf" srcId="{B4D4BEAF-FCA5-47C9-A30E-8ED3B8775426}" destId="{54BE3518-E99C-4960-A6AA-D7A91C79DCAB}" srcOrd="0" destOrd="0" presId="urn:microsoft.com/office/officeart/2005/8/layout/vList3"/>
    <dgm:cxn modelId="{EB9C24E2-ECC8-4774-B32E-7C3063D4A5DC}" type="presOf" srcId="{A3F301A1-0CB0-4624-8889-DA13C3665EBD}" destId="{95889AE4-C2C2-47A4-9237-7539B4BE3FC0}" srcOrd="0" destOrd="0" presId="urn:microsoft.com/office/officeart/2005/8/layout/vList3"/>
    <dgm:cxn modelId="{562B9119-059F-4D0E-A05A-6EB48B08DEC8}" type="presParOf" srcId="{C85C4DFD-AB8D-495C-8930-3F28F9FE8DFA}" destId="{92418A7E-6D73-43A8-B9F0-D9D491505766}" srcOrd="0" destOrd="0" presId="urn:microsoft.com/office/officeart/2005/8/layout/vList3"/>
    <dgm:cxn modelId="{CFAF2033-66FC-4391-A145-F6C2A9AB673B}" type="presParOf" srcId="{92418A7E-6D73-43A8-B9F0-D9D491505766}" destId="{D31BEA08-569F-4E58-88B4-20A80259B7BA}" srcOrd="0" destOrd="0" presId="urn:microsoft.com/office/officeart/2005/8/layout/vList3"/>
    <dgm:cxn modelId="{9AA44DC8-7912-44F6-AFB5-E5112F78EC51}" type="presParOf" srcId="{92418A7E-6D73-43A8-B9F0-D9D491505766}" destId="{59CCFC3D-C016-49C6-B440-444CA202FEAC}" srcOrd="1" destOrd="0" presId="urn:microsoft.com/office/officeart/2005/8/layout/vList3"/>
    <dgm:cxn modelId="{9B9B344F-F47F-467B-B76D-79DD7CA6C28F}" type="presParOf" srcId="{C85C4DFD-AB8D-495C-8930-3F28F9FE8DFA}" destId="{9F5AB4B6-CC8C-4CEE-9845-5AE669B82E87}" srcOrd="1" destOrd="0" presId="urn:microsoft.com/office/officeart/2005/8/layout/vList3"/>
    <dgm:cxn modelId="{3095FC39-5BF3-4777-892C-B9313E4CBBA6}" type="presParOf" srcId="{C85C4DFD-AB8D-495C-8930-3F28F9FE8DFA}" destId="{010A47CD-FFD7-4CD7-A570-3FBC6ECE9E08}" srcOrd="2" destOrd="0" presId="urn:microsoft.com/office/officeart/2005/8/layout/vList3"/>
    <dgm:cxn modelId="{52A071E6-B82A-43A8-8C4C-6FB0E4A92203}" type="presParOf" srcId="{010A47CD-FFD7-4CD7-A570-3FBC6ECE9E08}" destId="{70B9EA3B-A0EC-47DF-BA2B-553BD93C7678}" srcOrd="0" destOrd="0" presId="urn:microsoft.com/office/officeart/2005/8/layout/vList3"/>
    <dgm:cxn modelId="{48BA8625-F4DA-4812-9508-4FCFF5C468D8}" type="presParOf" srcId="{010A47CD-FFD7-4CD7-A570-3FBC6ECE9E08}" destId="{95889AE4-C2C2-47A4-9237-7539B4BE3FC0}" srcOrd="1" destOrd="0" presId="urn:microsoft.com/office/officeart/2005/8/layout/vList3"/>
    <dgm:cxn modelId="{D490B1A5-B609-4814-A031-74B5973D2D7E}" type="presParOf" srcId="{C85C4DFD-AB8D-495C-8930-3F28F9FE8DFA}" destId="{2E7B27E2-1965-4755-8407-41CE2C2B3327}" srcOrd="3" destOrd="0" presId="urn:microsoft.com/office/officeart/2005/8/layout/vList3"/>
    <dgm:cxn modelId="{5906DE57-8364-4E35-A1C0-271DF3BF7F91}" type="presParOf" srcId="{C85C4DFD-AB8D-495C-8930-3F28F9FE8DFA}" destId="{2CC90728-22F3-4F7C-832E-FC51DDD983A1}" srcOrd="4" destOrd="0" presId="urn:microsoft.com/office/officeart/2005/8/layout/vList3"/>
    <dgm:cxn modelId="{CE55C34A-C0E4-44C8-BFD5-196B9F4BC879}" type="presParOf" srcId="{2CC90728-22F3-4F7C-832E-FC51DDD983A1}" destId="{04DF1943-422F-48ED-81CD-ACE718564FD8}" srcOrd="0" destOrd="0" presId="urn:microsoft.com/office/officeart/2005/8/layout/vList3"/>
    <dgm:cxn modelId="{63971C81-5819-4B55-BD71-AD91BDAD6598}" type="presParOf" srcId="{2CC90728-22F3-4F7C-832E-FC51DDD983A1}" destId="{30E0B82C-04C5-4A26-9DB3-29FC79D2789A}" srcOrd="1" destOrd="0" presId="urn:microsoft.com/office/officeart/2005/8/layout/vList3"/>
    <dgm:cxn modelId="{9368FBD2-4292-435C-886A-4F3910C11B72}" type="presParOf" srcId="{C85C4DFD-AB8D-495C-8930-3F28F9FE8DFA}" destId="{E5F0A88A-45A6-4260-B16C-46B296F01ADB}" srcOrd="5" destOrd="0" presId="urn:microsoft.com/office/officeart/2005/8/layout/vList3"/>
    <dgm:cxn modelId="{5958DE85-CABD-4778-9639-E28C656CBBA5}" type="presParOf" srcId="{C85C4DFD-AB8D-495C-8930-3F28F9FE8DFA}" destId="{AFD3F0AB-8C60-45E9-A17D-80B9532AD77F}" srcOrd="6" destOrd="0" presId="urn:microsoft.com/office/officeart/2005/8/layout/vList3"/>
    <dgm:cxn modelId="{592BFF4C-2250-4F67-BD95-9B792E09A970}" type="presParOf" srcId="{AFD3F0AB-8C60-45E9-A17D-80B9532AD77F}" destId="{E4327DAF-A93B-4E7F-917E-E81DB9AAB685}" srcOrd="0" destOrd="0" presId="urn:microsoft.com/office/officeart/2005/8/layout/vList3"/>
    <dgm:cxn modelId="{B6203EE1-BBD9-4B21-AD06-F4C189514CE8}" type="presParOf" srcId="{AFD3F0AB-8C60-45E9-A17D-80B9532AD77F}" destId="{E5369238-AC4F-4C10-8F19-22D83161D351}" srcOrd="1" destOrd="0" presId="urn:microsoft.com/office/officeart/2005/8/layout/vList3"/>
    <dgm:cxn modelId="{CD3A13EE-6941-4450-A66B-40CDCBE8CB03}" type="presParOf" srcId="{C85C4DFD-AB8D-495C-8930-3F28F9FE8DFA}" destId="{223F391A-0D4C-4008-9152-60C3C4A40C46}" srcOrd="7" destOrd="0" presId="urn:microsoft.com/office/officeart/2005/8/layout/vList3"/>
    <dgm:cxn modelId="{C262E6F8-C373-47E5-96F7-D1892E44E213}" type="presParOf" srcId="{C85C4DFD-AB8D-495C-8930-3F28F9FE8DFA}" destId="{E2885AE6-00BD-438F-9E70-77AAE3690A3F}" srcOrd="8" destOrd="0" presId="urn:microsoft.com/office/officeart/2005/8/layout/vList3"/>
    <dgm:cxn modelId="{4F96B57B-919D-4328-83B9-9C6EF6C8894E}" type="presParOf" srcId="{E2885AE6-00BD-438F-9E70-77AAE3690A3F}" destId="{8B19466D-9C91-48D8-B724-092CCCAF1613}" srcOrd="0" destOrd="0" presId="urn:microsoft.com/office/officeart/2005/8/layout/vList3"/>
    <dgm:cxn modelId="{F37F528E-92D3-4CAE-B5C5-6F27F78587AC}" type="presParOf" srcId="{E2885AE6-00BD-438F-9E70-77AAE3690A3F}" destId="{54BE3518-E99C-4960-A6AA-D7A91C79DCA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B4B680-ABEA-47D7-849A-6331F95CD212}" type="doc">
      <dgm:prSet loTypeId="urn:microsoft.com/office/officeart/2008/layout/VerticalCurvedList" loCatId="list" qsTypeId="urn:microsoft.com/office/officeart/2005/8/quickstyle/simple2" qsCatId="simple" csTypeId="urn:microsoft.com/office/officeart/2005/8/colors/accent1_2" csCatId="accent1" phldr="1"/>
      <dgm:spPr/>
      <dgm:t>
        <a:bodyPr/>
        <a:lstStyle/>
        <a:p>
          <a:endParaRPr lang="en-US"/>
        </a:p>
      </dgm:t>
    </dgm:pt>
    <dgm:pt modelId="{F0747CCC-3EF5-42B3-81F7-557C6B69DB11}">
      <dgm:prSet phldrT="[Text]"/>
      <dgm:spPr/>
      <dgm:t>
        <a:bodyPr/>
        <a:lstStyle/>
        <a:p>
          <a:r>
            <a:rPr lang="en-US"/>
            <a:t>Induction </a:t>
          </a:r>
          <a:r>
            <a:rPr lang="en-US">
              <a:latin typeface="Calibri"/>
            </a:rPr>
            <a:t>Furnace</a:t>
          </a:r>
          <a:endParaRPr lang="en-US"/>
        </a:p>
      </dgm:t>
    </dgm:pt>
    <dgm:pt modelId="{DE4963E6-83E1-443C-86CE-54D91707D60B}" type="parTrans" cxnId="{C2BFD1BB-9BD3-44AF-93CC-F1756B18AB58}">
      <dgm:prSet/>
      <dgm:spPr/>
      <dgm:t>
        <a:bodyPr/>
        <a:lstStyle/>
        <a:p>
          <a:endParaRPr lang="en-US"/>
        </a:p>
      </dgm:t>
    </dgm:pt>
    <dgm:pt modelId="{104EBEE4-42A4-4B10-A788-68FBBB67486B}" type="sibTrans" cxnId="{C2BFD1BB-9BD3-44AF-93CC-F1756B18AB58}">
      <dgm:prSet/>
      <dgm:spPr/>
      <dgm:t>
        <a:bodyPr/>
        <a:lstStyle/>
        <a:p>
          <a:endParaRPr lang="en-US"/>
        </a:p>
      </dgm:t>
    </dgm:pt>
    <dgm:pt modelId="{A8DBFAB7-3798-4E29-9660-1DDBF50EF6D4}">
      <dgm:prSet phldrT="[Text]"/>
      <dgm:spPr/>
      <dgm:t>
        <a:bodyPr/>
        <a:lstStyle/>
        <a:p>
          <a:r>
            <a:rPr lang="en-US"/>
            <a:t>Grooved Copper Mold</a:t>
          </a:r>
        </a:p>
      </dgm:t>
    </dgm:pt>
    <dgm:pt modelId="{36A299AD-CEE9-4A2B-9384-92BAA5BA81CA}" type="parTrans" cxnId="{845B8835-8AFC-4E67-8286-6236A8158557}">
      <dgm:prSet/>
      <dgm:spPr/>
      <dgm:t>
        <a:bodyPr/>
        <a:lstStyle/>
        <a:p>
          <a:endParaRPr lang="en-US"/>
        </a:p>
      </dgm:t>
    </dgm:pt>
    <dgm:pt modelId="{CFE42EBE-E17F-4FE0-A7C1-EB8A91367652}" type="sibTrans" cxnId="{845B8835-8AFC-4E67-8286-6236A8158557}">
      <dgm:prSet/>
      <dgm:spPr/>
      <dgm:t>
        <a:bodyPr/>
        <a:lstStyle/>
        <a:p>
          <a:endParaRPr lang="en-US"/>
        </a:p>
      </dgm:t>
    </dgm:pt>
    <dgm:pt modelId="{C6A3F401-CDFF-4C72-B5B1-A06D24788D9F}">
      <dgm:prSet phldrT="[Text]"/>
      <dgm:spPr/>
      <dgm:t>
        <a:bodyPr/>
        <a:lstStyle/>
        <a:p>
          <a:r>
            <a:rPr lang="en-US"/>
            <a:t>Crucible </a:t>
          </a:r>
        </a:p>
      </dgm:t>
    </dgm:pt>
    <dgm:pt modelId="{E92AA20C-DBD6-4020-9687-D47F82A488FE}" type="parTrans" cxnId="{15D7A9E6-C137-47BE-95AB-D50DE9FF334C}">
      <dgm:prSet/>
      <dgm:spPr/>
      <dgm:t>
        <a:bodyPr/>
        <a:lstStyle/>
        <a:p>
          <a:endParaRPr lang="en-US"/>
        </a:p>
      </dgm:t>
    </dgm:pt>
    <dgm:pt modelId="{B89E2E5B-4CE9-4910-B4E7-84EADC6E69A2}" type="sibTrans" cxnId="{15D7A9E6-C137-47BE-95AB-D50DE9FF334C}">
      <dgm:prSet/>
      <dgm:spPr/>
      <dgm:t>
        <a:bodyPr/>
        <a:lstStyle/>
        <a:p>
          <a:endParaRPr lang="en-US"/>
        </a:p>
      </dgm:t>
    </dgm:pt>
    <dgm:pt modelId="{17BD1EC2-8EB8-45EC-A366-DE39FE652E51}">
      <dgm:prSet phldrT="[Text]"/>
      <dgm:spPr/>
      <dgm:t>
        <a:bodyPr/>
        <a:lstStyle/>
        <a:p>
          <a:r>
            <a:rPr lang="en-US"/>
            <a:t>Enclosure </a:t>
          </a:r>
        </a:p>
      </dgm:t>
    </dgm:pt>
    <dgm:pt modelId="{AC4F13F7-118B-4E24-A805-83AACD4BFCB8}" type="parTrans" cxnId="{8BF64CE4-F045-4A30-B352-9AEC8498FAED}">
      <dgm:prSet/>
      <dgm:spPr/>
      <dgm:t>
        <a:bodyPr/>
        <a:lstStyle/>
        <a:p>
          <a:endParaRPr lang="en-US"/>
        </a:p>
      </dgm:t>
    </dgm:pt>
    <dgm:pt modelId="{23F31073-B763-4338-A5FB-D12460F4331D}" type="sibTrans" cxnId="{8BF64CE4-F045-4A30-B352-9AEC8498FAED}">
      <dgm:prSet/>
      <dgm:spPr/>
      <dgm:t>
        <a:bodyPr/>
        <a:lstStyle/>
        <a:p>
          <a:endParaRPr lang="en-US"/>
        </a:p>
      </dgm:t>
    </dgm:pt>
    <dgm:pt modelId="{C76358B4-3C7F-44A0-8BBE-CF1D934C165C}" type="pres">
      <dgm:prSet presAssocID="{DBB4B680-ABEA-47D7-849A-6331F95CD212}" presName="Name0" presStyleCnt="0">
        <dgm:presLayoutVars>
          <dgm:chMax val="7"/>
          <dgm:chPref val="7"/>
          <dgm:dir/>
        </dgm:presLayoutVars>
      </dgm:prSet>
      <dgm:spPr/>
    </dgm:pt>
    <dgm:pt modelId="{C4FF4B20-BE5C-436B-B5F7-E282483E41BB}" type="pres">
      <dgm:prSet presAssocID="{DBB4B680-ABEA-47D7-849A-6331F95CD212}" presName="Name1" presStyleCnt="0"/>
      <dgm:spPr/>
    </dgm:pt>
    <dgm:pt modelId="{B695E99A-BF2F-472B-A965-2B330BEFE07A}" type="pres">
      <dgm:prSet presAssocID="{DBB4B680-ABEA-47D7-849A-6331F95CD212}" presName="cycle" presStyleCnt="0"/>
      <dgm:spPr/>
    </dgm:pt>
    <dgm:pt modelId="{64BE70C5-4A34-4EA2-9A5F-FFAE301F8AA4}" type="pres">
      <dgm:prSet presAssocID="{DBB4B680-ABEA-47D7-849A-6331F95CD212}" presName="srcNode" presStyleLbl="node1" presStyleIdx="0" presStyleCnt="4"/>
      <dgm:spPr/>
    </dgm:pt>
    <dgm:pt modelId="{904D7270-3E1F-4CCB-A629-A3AD04D3A996}" type="pres">
      <dgm:prSet presAssocID="{DBB4B680-ABEA-47D7-849A-6331F95CD212}" presName="conn" presStyleLbl="parChTrans1D2" presStyleIdx="0" presStyleCnt="1"/>
      <dgm:spPr/>
    </dgm:pt>
    <dgm:pt modelId="{37539D3B-19E0-4DE1-848D-9C9F0D4BF7D8}" type="pres">
      <dgm:prSet presAssocID="{DBB4B680-ABEA-47D7-849A-6331F95CD212}" presName="extraNode" presStyleLbl="node1" presStyleIdx="0" presStyleCnt="4"/>
      <dgm:spPr/>
    </dgm:pt>
    <dgm:pt modelId="{208DECD0-E49B-47BE-AAEA-16BE8909913A}" type="pres">
      <dgm:prSet presAssocID="{DBB4B680-ABEA-47D7-849A-6331F95CD212}" presName="dstNode" presStyleLbl="node1" presStyleIdx="0" presStyleCnt="4"/>
      <dgm:spPr/>
    </dgm:pt>
    <dgm:pt modelId="{9B0D877A-9CFF-4E12-A8FD-6B7E7642FD6C}" type="pres">
      <dgm:prSet presAssocID="{F0747CCC-3EF5-42B3-81F7-557C6B69DB11}" presName="text_1" presStyleLbl="node1" presStyleIdx="0" presStyleCnt="4">
        <dgm:presLayoutVars>
          <dgm:bulletEnabled val="1"/>
        </dgm:presLayoutVars>
      </dgm:prSet>
      <dgm:spPr/>
    </dgm:pt>
    <dgm:pt modelId="{53EF139D-A8DB-4F43-87C6-82F8835316FD}" type="pres">
      <dgm:prSet presAssocID="{F0747CCC-3EF5-42B3-81F7-557C6B69DB11}" presName="accent_1" presStyleCnt="0"/>
      <dgm:spPr/>
    </dgm:pt>
    <dgm:pt modelId="{F2AA3DB3-1711-4AAE-BE52-CFC4341C84D7}" type="pres">
      <dgm:prSet presAssocID="{F0747CCC-3EF5-42B3-81F7-557C6B69DB11}" presName="accentRepeatNode" presStyleLbl="solidFgAcc1" presStyleIdx="0" presStyleCnt="4"/>
      <dgm:spPr/>
    </dgm:pt>
    <dgm:pt modelId="{C787EAB7-899F-476C-AD18-472B0EE2A2AC}" type="pres">
      <dgm:prSet presAssocID="{A8DBFAB7-3798-4E29-9660-1DDBF50EF6D4}" presName="text_2" presStyleLbl="node1" presStyleIdx="1" presStyleCnt="4">
        <dgm:presLayoutVars>
          <dgm:bulletEnabled val="1"/>
        </dgm:presLayoutVars>
      </dgm:prSet>
      <dgm:spPr/>
    </dgm:pt>
    <dgm:pt modelId="{45D42777-279E-4508-A246-7B77D488F735}" type="pres">
      <dgm:prSet presAssocID="{A8DBFAB7-3798-4E29-9660-1DDBF50EF6D4}" presName="accent_2" presStyleCnt="0"/>
      <dgm:spPr/>
    </dgm:pt>
    <dgm:pt modelId="{2F054D5E-32BC-4449-A71F-A0A9B47EF7D5}" type="pres">
      <dgm:prSet presAssocID="{A8DBFAB7-3798-4E29-9660-1DDBF50EF6D4}" presName="accentRepeatNode" presStyleLbl="solidFgAcc1" presStyleIdx="1" presStyleCnt="4"/>
      <dgm:spPr/>
    </dgm:pt>
    <dgm:pt modelId="{22A83064-0F37-4437-97D9-E59C0497E66F}" type="pres">
      <dgm:prSet presAssocID="{C6A3F401-CDFF-4C72-B5B1-A06D24788D9F}" presName="text_3" presStyleLbl="node1" presStyleIdx="2" presStyleCnt="4">
        <dgm:presLayoutVars>
          <dgm:bulletEnabled val="1"/>
        </dgm:presLayoutVars>
      </dgm:prSet>
      <dgm:spPr/>
    </dgm:pt>
    <dgm:pt modelId="{49904617-B768-4C08-AEF8-E6188D532A2B}" type="pres">
      <dgm:prSet presAssocID="{C6A3F401-CDFF-4C72-B5B1-A06D24788D9F}" presName="accent_3" presStyleCnt="0"/>
      <dgm:spPr/>
    </dgm:pt>
    <dgm:pt modelId="{4A659AC4-8FEB-40E5-9967-0BCAF4D885B1}" type="pres">
      <dgm:prSet presAssocID="{C6A3F401-CDFF-4C72-B5B1-A06D24788D9F}" presName="accentRepeatNode" presStyleLbl="solidFgAcc1" presStyleIdx="2" presStyleCnt="4"/>
      <dgm:spPr/>
    </dgm:pt>
    <dgm:pt modelId="{910540ED-1069-4A2B-B14F-70C85E6F0FCE}" type="pres">
      <dgm:prSet presAssocID="{17BD1EC2-8EB8-45EC-A366-DE39FE652E51}" presName="text_4" presStyleLbl="node1" presStyleIdx="3" presStyleCnt="4">
        <dgm:presLayoutVars>
          <dgm:bulletEnabled val="1"/>
        </dgm:presLayoutVars>
      </dgm:prSet>
      <dgm:spPr/>
    </dgm:pt>
    <dgm:pt modelId="{1812F759-3FF5-408F-BAD9-E665BB9B0696}" type="pres">
      <dgm:prSet presAssocID="{17BD1EC2-8EB8-45EC-A366-DE39FE652E51}" presName="accent_4" presStyleCnt="0"/>
      <dgm:spPr/>
    </dgm:pt>
    <dgm:pt modelId="{84D3315D-A0B4-4B6A-9B7F-D12FD2EB1D9F}" type="pres">
      <dgm:prSet presAssocID="{17BD1EC2-8EB8-45EC-A366-DE39FE652E51}" presName="accentRepeatNode" presStyleLbl="solidFgAcc1" presStyleIdx="3" presStyleCnt="4"/>
      <dgm:spPr/>
    </dgm:pt>
  </dgm:ptLst>
  <dgm:cxnLst>
    <dgm:cxn modelId="{0264D61C-F8DB-4226-A197-E48CA3DCB787}" type="presOf" srcId="{A8DBFAB7-3798-4E29-9660-1DDBF50EF6D4}" destId="{C787EAB7-899F-476C-AD18-472B0EE2A2AC}" srcOrd="0" destOrd="0" presId="urn:microsoft.com/office/officeart/2008/layout/VerticalCurvedList"/>
    <dgm:cxn modelId="{845B8835-8AFC-4E67-8286-6236A8158557}" srcId="{DBB4B680-ABEA-47D7-849A-6331F95CD212}" destId="{A8DBFAB7-3798-4E29-9660-1DDBF50EF6D4}" srcOrd="1" destOrd="0" parTransId="{36A299AD-CEE9-4A2B-9384-92BAA5BA81CA}" sibTransId="{CFE42EBE-E17F-4FE0-A7C1-EB8A91367652}"/>
    <dgm:cxn modelId="{C94DDF39-C5E4-41EA-8D29-8E5BF8146EA1}" type="presOf" srcId="{17BD1EC2-8EB8-45EC-A366-DE39FE652E51}" destId="{910540ED-1069-4A2B-B14F-70C85E6F0FCE}" srcOrd="0" destOrd="0" presId="urn:microsoft.com/office/officeart/2008/layout/VerticalCurvedList"/>
    <dgm:cxn modelId="{22EDEC46-45B3-464D-955F-F458726F09C8}" type="presOf" srcId="{DBB4B680-ABEA-47D7-849A-6331F95CD212}" destId="{C76358B4-3C7F-44A0-8BBE-CF1D934C165C}" srcOrd="0" destOrd="0" presId="urn:microsoft.com/office/officeart/2008/layout/VerticalCurvedList"/>
    <dgm:cxn modelId="{785BFDAC-7F67-4F54-9F15-724B4163EA77}" type="presOf" srcId="{C6A3F401-CDFF-4C72-B5B1-A06D24788D9F}" destId="{22A83064-0F37-4437-97D9-E59C0497E66F}" srcOrd="0" destOrd="0" presId="urn:microsoft.com/office/officeart/2008/layout/VerticalCurvedList"/>
    <dgm:cxn modelId="{C2BFD1BB-9BD3-44AF-93CC-F1756B18AB58}" srcId="{DBB4B680-ABEA-47D7-849A-6331F95CD212}" destId="{F0747CCC-3EF5-42B3-81F7-557C6B69DB11}" srcOrd="0" destOrd="0" parTransId="{DE4963E6-83E1-443C-86CE-54D91707D60B}" sibTransId="{104EBEE4-42A4-4B10-A788-68FBBB67486B}"/>
    <dgm:cxn modelId="{485535CF-C0BC-4265-9D16-5DF5897CDB08}" type="presOf" srcId="{F0747CCC-3EF5-42B3-81F7-557C6B69DB11}" destId="{9B0D877A-9CFF-4E12-A8FD-6B7E7642FD6C}" srcOrd="0" destOrd="0" presId="urn:microsoft.com/office/officeart/2008/layout/VerticalCurvedList"/>
    <dgm:cxn modelId="{8BF64CE4-F045-4A30-B352-9AEC8498FAED}" srcId="{DBB4B680-ABEA-47D7-849A-6331F95CD212}" destId="{17BD1EC2-8EB8-45EC-A366-DE39FE652E51}" srcOrd="3" destOrd="0" parTransId="{AC4F13F7-118B-4E24-A805-83AACD4BFCB8}" sibTransId="{23F31073-B763-4338-A5FB-D12460F4331D}"/>
    <dgm:cxn modelId="{15D7A9E6-C137-47BE-95AB-D50DE9FF334C}" srcId="{DBB4B680-ABEA-47D7-849A-6331F95CD212}" destId="{C6A3F401-CDFF-4C72-B5B1-A06D24788D9F}" srcOrd="2" destOrd="0" parTransId="{E92AA20C-DBD6-4020-9687-D47F82A488FE}" sibTransId="{B89E2E5B-4CE9-4910-B4E7-84EADC6E69A2}"/>
    <dgm:cxn modelId="{E5C9C8FA-BEC7-41DE-B3CC-62EAEB89F85C}" type="presOf" srcId="{104EBEE4-42A4-4B10-A788-68FBBB67486B}" destId="{904D7270-3E1F-4CCB-A629-A3AD04D3A996}" srcOrd="0" destOrd="0" presId="urn:microsoft.com/office/officeart/2008/layout/VerticalCurvedList"/>
    <dgm:cxn modelId="{63CDD962-D726-4D63-9F1A-1F4155306BC3}" type="presParOf" srcId="{C76358B4-3C7F-44A0-8BBE-CF1D934C165C}" destId="{C4FF4B20-BE5C-436B-B5F7-E282483E41BB}" srcOrd="0" destOrd="0" presId="urn:microsoft.com/office/officeart/2008/layout/VerticalCurvedList"/>
    <dgm:cxn modelId="{C9459275-6893-4C8A-A372-66E38E22DEBE}" type="presParOf" srcId="{C4FF4B20-BE5C-436B-B5F7-E282483E41BB}" destId="{B695E99A-BF2F-472B-A965-2B330BEFE07A}" srcOrd="0" destOrd="0" presId="urn:microsoft.com/office/officeart/2008/layout/VerticalCurvedList"/>
    <dgm:cxn modelId="{DF54EBAE-AE13-403E-BFFE-85C2DB9A24D4}" type="presParOf" srcId="{B695E99A-BF2F-472B-A965-2B330BEFE07A}" destId="{64BE70C5-4A34-4EA2-9A5F-FFAE301F8AA4}" srcOrd="0" destOrd="0" presId="urn:microsoft.com/office/officeart/2008/layout/VerticalCurvedList"/>
    <dgm:cxn modelId="{EE8510CE-7373-45C6-B66B-CD1AF1AFAF73}" type="presParOf" srcId="{B695E99A-BF2F-472B-A965-2B330BEFE07A}" destId="{904D7270-3E1F-4CCB-A629-A3AD04D3A996}" srcOrd="1" destOrd="0" presId="urn:microsoft.com/office/officeart/2008/layout/VerticalCurvedList"/>
    <dgm:cxn modelId="{941291DD-A114-4F37-B966-11F9E4113333}" type="presParOf" srcId="{B695E99A-BF2F-472B-A965-2B330BEFE07A}" destId="{37539D3B-19E0-4DE1-848D-9C9F0D4BF7D8}" srcOrd="2" destOrd="0" presId="urn:microsoft.com/office/officeart/2008/layout/VerticalCurvedList"/>
    <dgm:cxn modelId="{7FC97559-CB2A-49FE-AC01-DF72EBC185F2}" type="presParOf" srcId="{B695E99A-BF2F-472B-A965-2B330BEFE07A}" destId="{208DECD0-E49B-47BE-AAEA-16BE8909913A}" srcOrd="3" destOrd="0" presId="urn:microsoft.com/office/officeart/2008/layout/VerticalCurvedList"/>
    <dgm:cxn modelId="{DF5F244D-368E-4872-9950-1C6882165BD2}" type="presParOf" srcId="{C4FF4B20-BE5C-436B-B5F7-E282483E41BB}" destId="{9B0D877A-9CFF-4E12-A8FD-6B7E7642FD6C}" srcOrd="1" destOrd="0" presId="urn:microsoft.com/office/officeart/2008/layout/VerticalCurvedList"/>
    <dgm:cxn modelId="{CEBA7573-679F-4805-8A09-DDC14693665E}" type="presParOf" srcId="{C4FF4B20-BE5C-436B-B5F7-E282483E41BB}" destId="{53EF139D-A8DB-4F43-87C6-82F8835316FD}" srcOrd="2" destOrd="0" presId="urn:microsoft.com/office/officeart/2008/layout/VerticalCurvedList"/>
    <dgm:cxn modelId="{B9C3982C-606C-4786-A772-B9A673C650E7}" type="presParOf" srcId="{53EF139D-A8DB-4F43-87C6-82F8835316FD}" destId="{F2AA3DB3-1711-4AAE-BE52-CFC4341C84D7}" srcOrd="0" destOrd="0" presId="urn:microsoft.com/office/officeart/2008/layout/VerticalCurvedList"/>
    <dgm:cxn modelId="{B42F0452-3E78-40FE-95DD-5D19A392F95B}" type="presParOf" srcId="{C4FF4B20-BE5C-436B-B5F7-E282483E41BB}" destId="{C787EAB7-899F-476C-AD18-472B0EE2A2AC}" srcOrd="3" destOrd="0" presId="urn:microsoft.com/office/officeart/2008/layout/VerticalCurvedList"/>
    <dgm:cxn modelId="{78518F81-885C-40F4-A191-3A6ACE5457FE}" type="presParOf" srcId="{C4FF4B20-BE5C-436B-B5F7-E282483E41BB}" destId="{45D42777-279E-4508-A246-7B77D488F735}" srcOrd="4" destOrd="0" presId="urn:microsoft.com/office/officeart/2008/layout/VerticalCurvedList"/>
    <dgm:cxn modelId="{B5A57CAC-B490-472B-8A00-4AFC4D0B8DC4}" type="presParOf" srcId="{45D42777-279E-4508-A246-7B77D488F735}" destId="{2F054D5E-32BC-4449-A71F-A0A9B47EF7D5}" srcOrd="0" destOrd="0" presId="urn:microsoft.com/office/officeart/2008/layout/VerticalCurvedList"/>
    <dgm:cxn modelId="{A71604F4-049D-4B7A-9872-8430FD30E1D9}" type="presParOf" srcId="{C4FF4B20-BE5C-436B-B5F7-E282483E41BB}" destId="{22A83064-0F37-4437-97D9-E59C0497E66F}" srcOrd="5" destOrd="0" presId="urn:microsoft.com/office/officeart/2008/layout/VerticalCurvedList"/>
    <dgm:cxn modelId="{0A824D6C-B6F3-4F0E-A371-D6E56918EBC6}" type="presParOf" srcId="{C4FF4B20-BE5C-436B-B5F7-E282483E41BB}" destId="{49904617-B768-4C08-AEF8-E6188D532A2B}" srcOrd="6" destOrd="0" presId="urn:microsoft.com/office/officeart/2008/layout/VerticalCurvedList"/>
    <dgm:cxn modelId="{BF60A512-A289-4953-9DCF-F8E6BF55B522}" type="presParOf" srcId="{49904617-B768-4C08-AEF8-E6188D532A2B}" destId="{4A659AC4-8FEB-40E5-9967-0BCAF4D885B1}" srcOrd="0" destOrd="0" presId="urn:microsoft.com/office/officeart/2008/layout/VerticalCurvedList"/>
    <dgm:cxn modelId="{9623CF11-A6CC-46FB-A5CD-B23CEAB9D3A8}" type="presParOf" srcId="{C4FF4B20-BE5C-436B-B5F7-E282483E41BB}" destId="{910540ED-1069-4A2B-B14F-70C85E6F0FCE}" srcOrd="7" destOrd="0" presId="urn:microsoft.com/office/officeart/2008/layout/VerticalCurvedList"/>
    <dgm:cxn modelId="{B03C412A-45C3-473F-92BC-2416ABACF766}" type="presParOf" srcId="{C4FF4B20-BE5C-436B-B5F7-E282483E41BB}" destId="{1812F759-3FF5-408F-BAD9-E665BB9B0696}" srcOrd="8" destOrd="0" presId="urn:microsoft.com/office/officeart/2008/layout/VerticalCurvedList"/>
    <dgm:cxn modelId="{E5E8C83A-4AE9-4FEA-848C-906DB26CEA06}" type="presParOf" srcId="{1812F759-3FF5-408F-BAD9-E665BB9B0696}" destId="{84D3315D-A0B4-4B6A-9B7F-D12FD2EB1D9F}"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B5F814-A8FA-4FDE-BB84-78FEE0189760}" type="doc">
      <dgm:prSet loTypeId="urn:microsoft.com/office/officeart/2005/8/layout/process2" loCatId="process" qsTypeId="urn:microsoft.com/office/officeart/2005/8/quickstyle/simple2" qsCatId="simple" csTypeId="urn:microsoft.com/office/officeart/2005/8/colors/colorful2" csCatId="colorful" phldr="1"/>
      <dgm:spPr/>
    </dgm:pt>
    <dgm:pt modelId="{282C64B6-3BA3-4891-A99F-526AD75EA5B1}">
      <dgm:prSet phldrT="[Text]"/>
      <dgm:spPr/>
      <dgm:t>
        <a:bodyPr/>
        <a:lstStyle/>
        <a:p>
          <a:r>
            <a:rPr lang="en-US"/>
            <a:t>Varying magnetic field</a:t>
          </a:r>
        </a:p>
      </dgm:t>
    </dgm:pt>
    <dgm:pt modelId="{BA07C9C3-9B12-4A5D-8D86-0A48C194E7DF}" type="parTrans" cxnId="{C8C13F8A-8819-4605-BECE-0CFE58271E2D}">
      <dgm:prSet/>
      <dgm:spPr/>
      <dgm:t>
        <a:bodyPr/>
        <a:lstStyle/>
        <a:p>
          <a:endParaRPr lang="en-US"/>
        </a:p>
      </dgm:t>
    </dgm:pt>
    <dgm:pt modelId="{C34BF706-97F6-42CC-B04A-D14E72037305}" type="sibTrans" cxnId="{C8C13F8A-8819-4605-BECE-0CFE58271E2D}">
      <dgm:prSet/>
      <dgm:spPr/>
      <dgm:t>
        <a:bodyPr/>
        <a:lstStyle/>
        <a:p>
          <a:endParaRPr lang="en-US"/>
        </a:p>
      </dgm:t>
    </dgm:pt>
    <dgm:pt modelId="{DF36DBD9-1D58-40FA-A4FF-7263809CFBD4}">
      <dgm:prSet phldrT="[Text]"/>
      <dgm:spPr/>
      <dgm:t>
        <a:bodyPr/>
        <a:lstStyle/>
        <a:p>
          <a:r>
            <a:rPr lang="en-US"/>
            <a:t>Eddy Currents</a:t>
          </a:r>
        </a:p>
      </dgm:t>
    </dgm:pt>
    <dgm:pt modelId="{08506314-D3AE-4606-8CA6-A892BFDFB7A6}" type="parTrans" cxnId="{AD9B93AB-2825-4D95-AE9D-6C2E5AA180D6}">
      <dgm:prSet/>
      <dgm:spPr/>
      <dgm:t>
        <a:bodyPr/>
        <a:lstStyle/>
        <a:p>
          <a:endParaRPr lang="en-US"/>
        </a:p>
      </dgm:t>
    </dgm:pt>
    <dgm:pt modelId="{6E030A94-8EF5-445B-AB31-BA5ABE47E6F3}" type="sibTrans" cxnId="{AD9B93AB-2825-4D95-AE9D-6C2E5AA180D6}">
      <dgm:prSet/>
      <dgm:spPr/>
      <dgm:t>
        <a:bodyPr/>
        <a:lstStyle/>
        <a:p>
          <a:endParaRPr lang="en-US"/>
        </a:p>
      </dgm:t>
    </dgm:pt>
    <dgm:pt modelId="{63E027AA-838E-4CCE-88A9-004BCC3C61A9}">
      <dgm:prSet phldrT="[Text]"/>
      <dgm:spPr/>
      <dgm:t>
        <a:bodyPr/>
        <a:lstStyle/>
        <a:p>
          <a:r>
            <a:rPr lang="en-US"/>
            <a:t>Skin Effect</a:t>
          </a:r>
        </a:p>
      </dgm:t>
    </dgm:pt>
    <dgm:pt modelId="{7F2629FA-5997-4E23-BAF9-3F2515CF6141}" type="parTrans" cxnId="{2598B447-57CF-4CF5-AD28-6F6988E5E446}">
      <dgm:prSet/>
      <dgm:spPr/>
      <dgm:t>
        <a:bodyPr/>
        <a:lstStyle/>
        <a:p>
          <a:endParaRPr lang="en-US"/>
        </a:p>
      </dgm:t>
    </dgm:pt>
    <dgm:pt modelId="{09C9C985-DB6B-4F6C-97E7-D806CD031901}" type="sibTrans" cxnId="{2598B447-57CF-4CF5-AD28-6F6988E5E446}">
      <dgm:prSet/>
      <dgm:spPr/>
      <dgm:t>
        <a:bodyPr/>
        <a:lstStyle/>
        <a:p>
          <a:endParaRPr lang="en-US"/>
        </a:p>
      </dgm:t>
    </dgm:pt>
    <dgm:pt modelId="{563B9BB7-EA85-4ACE-BA35-E012AC96567A}">
      <dgm:prSet phldrT="[Text]"/>
      <dgm:spPr/>
      <dgm:t>
        <a:bodyPr/>
        <a:lstStyle/>
        <a:p>
          <a:r>
            <a:rPr lang="en-US"/>
            <a:t>Joule Heating</a:t>
          </a:r>
        </a:p>
      </dgm:t>
    </dgm:pt>
    <dgm:pt modelId="{5F4DD44C-3D8E-45CA-910E-4B3900125D90}" type="parTrans" cxnId="{37E4ACA8-8099-427F-9FFC-1DCC8C008E24}">
      <dgm:prSet/>
      <dgm:spPr/>
      <dgm:t>
        <a:bodyPr/>
        <a:lstStyle/>
        <a:p>
          <a:endParaRPr lang="en-US"/>
        </a:p>
      </dgm:t>
    </dgm:pt>
    <dgm:pt modelId="{4508CE8E-3D28-4A47-BAD0-C89AFFEF565B}" type="sibTrans" cxnId="{37E4ACA8-8099-427F-9FFC-1DCC8C008E24}">
      <dgm:prSet/>
      <dgm:spPr/>
      <dgm:t>
        <a:bodyPr/>
        <a:lstStyle/>
        <a:p>
          <a:endParaRPr lang="en-US"/>
        </a:p>
      </dgm:t>
    </dgm:pt>
    <dgm:pt modelId="{ABDA9984-931F-4954-BB39-F17650DCB618}">
      <dgm:prSet phldrT="[Text]"/>
      <dgm:spPr/>
      <dgm:t>
        <a:bodyPr/>
        <a:lstStyle/>
        <a:p>
          <a:r>
            <a:rPr lang="en-US"/>
            <a:t>Induced Voltage (workpiece)</a:t>
          </a:r>
        </a:p>
      </dgm:t>
    </dgm:pt>
    <dgm:pt modelId="{DC929754-44B0-4806-AEB6-8B993C593A2D}" type="parTrans" cxnId="{37FF5241-87AC-471B-A4FB-905251B26A27}">
      <dgm:prSet/>
      <dgm:spPr/>
      <dgm:t>
        <a:bodyPr/>
        <a:lstStyle/>
        <a:p>
          <a:endParaRPr lang="en-US"/>
        </a:p>
      </dgm:t>
    </dgm:pt>
    <dgm:pt modelId="{ED09D1C5-82A9-43AD-BE38-C0DE7B9A8D30}" type="sibTrans" cxnId="{37FF5241-87AC-471B-A4FB-905251B26A27}">
      <dgm:prSet/>
      <dgm:spPr/>
      <dgm:t>
        <a:bodyPr/>
        <a:lstStyle/>
        <a:p>
          <a:endParaRPr lang="en-US"/>
        </a:p>
      </dgm:t>
    </dgm:pt>
    <dgm:pt modelId="{36E61A40-39B1-4F45-AACE-5E52F53EA555}">
      <dgm:prSet phldrT="[Text]"/>
      <dgm:spPr/>
      <dgm:t>
        <a:bodyPr/>
        <a:lstStyle/>
        <a:p>
          <a:r>
            <a:rPr lang="en-US"/>
            <a:t>Coil of wire</a:t>
          </a:r>
        </a:p>
      </dgm:t>
    </dgm:pt>
    <dgm:pt modelId="{A9BC79D1-149B-42EE-BA65-E336BC44E7EC}" type="parTrans" cxnId="{894A9E8E-6F3F-48D0-9EED-4BF3FAC31237}">
      <dgm:prSet/>
      <dgm:spPr/>
      <dgm:t>
        <a:bodyPr/>
        <a:lstStyle/>
        <a:p>
          <a:endParaRPr lang="en-US"/>
        </a:p>
      </dgm:t>
    </dgm:pt>
    <dgm:pt modelId="{29B87AB5-D8A2-4F8D-9EBA-8BE08865422F}" type="sibTrans" cxnId="{894A9E8E-6F3F-48D0-9EED-4BF3FAC31237}">
      <dgm:prSet/>
      <dgm:spPr/>
      <dgm:t>
        <a:bodyPr/>
        <a:lstStyle/>
        <a:p>
          <a:endParaRPr lang="en-US"/>
        </a:p>
      </dgm:t>
    </dgm:pt>
    <mc:AlternateContent xmlns:mc="http://schemas.openxmlformats.org/markup-compatibility/2006">
      <mc:Choice xmlns:a14="http://schemas.microsoft.com/office/drawing/2010/main" Requires="a14">
        <dgm:pt modelId="{C5F548B1-DFEA-44D2-A823-06C0416DD7F2}">
          <dgm:prSet phldrT="[Text]"/>
          <dgm:spPr/>
          <dgm:t>
            <a:bodyPr/>
            <a:lstStyle/>
            <a:p>
              <a14:m>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 ~ </m:t>
                  </m:r>
                  <m:sSup>
                    <m:sSupPr>
                      <m:ctrlPr>
                        <a:rPr lang="en-US" b="0" i="1" smtClean="0">
                          <a:latin typeface="Cambria Math" panose="02040503050406030204" pitchFamily="18" charset="0"/>
                          <a:sym typeface="Symbol" panose="05050102010706020507" pitchFamily="18" charset="2"/>
                        </a:rPr>
                      </m:ctrlPr>
                    </m:sSupPr>
                    <m:e>
                      <m:r>
                        <a:rPr lang="en-US" b="0" i="1" smtClean="0">
                          <a:latin typeface="Cambria Math" panose="02040503050406030204" pitchFamily="18" charset="0"/>
                          <a:sym typeface="Symbol" panose="05050102010706020507" pitchFamily="18" charset="2"/>
                        </a:rPr>
                        <m:t>𝑃</m:t>
                      </m:r>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𝐼</m:t>
                      </m:r>
                    </m:e>
                    <m:sup>
                      <m:r>
                        <a:rPr lang="en-US" b="0" i="1" smtClean="0">
                          <a:latin typeface="Cambria Math" panose="02040503050406030204" pitchFamily="18" charset="0"/>
                          <a:sym typeface="Symbol" panose="05050102010706020507" pitchFamily="18" charset="2"/>
                        </a:rPr>
                        <m:t>2</m:t>
                      </m:r>
                    </m:sup>
                  </m:sSup>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𝑅</m:t>
                  </m:r>
                  <m:r>
                    <a:rPr lang="en-US" b="0" i="1" smtClean="0">
                      <a:latin typeface="Cambria Math" panose="02040503050406030204" pitchFamily="18" charset="0"/>
                    </a:rPr>
                    <m:t> </m:t>
                  </m:r>
                </m:oMath>
              </a14:m>
              <a:r>
                <a:rPr lang="en-US" b="1"/>
                <a:t> </a:t>
              </a:r>
              <a:endParaRPr lang="en-US"/>
            </a:p>
          </dgm:t>
        </dgm:pt>
      </mc:Choice>
      <mc:Fallback>
        <dgm:pt modelId="{C5F548B1-DFEA-44D2-A823-06C0416DD7F2}">
          <dgm:prSet phldrT="[Text]"/>
          <dgm:spPr/>
          <dgm:t>
            <a:bodyPr/>
            <a:lstStyle/>
            <a:p>
              <a:r>
                <a:rPr lang="en-US" b="0" i="0">
                  <a:latin typeface="Cambria Math" panose="02040503050406030204" pitchFamily="18" charset="0"/>
                </a:rPr>
                <a:t>𝑄 ~ </a:t>
              </a:r>
              <a:r>
                <a:rPr lang="en-US" b="0" i="0">
                  <a:latin typeface="Cambria Math" panose="02040503050406030204" pitchFamily="18" charset="0"/>
                  <a:sym typeface="Symbol" panose="05050102010706020507" pitchFamily="18" charset="2"/>
                </a:rPr>
                <a:t>〖𝑃=𝐼〗^2∗𝑅</a:t>
              </a:r>
              <a:r>
                <a:rPr lang="en-US" b="0" i="0">
                  <a:latin typeface="Cambria Math" panose="02040503050406030204" pitchFamily="18" charset="0"/>
                </a:rPr>
                <a:t> </a:t>
              </a:r>
              <a:r>
                <a:rPr lang="en-US" b="1"/>
                <a:t> </a:t>
              </a:r>
              <a:endParaRPr lang="en-US"/>
            </a:p>
          </dgm:t>
        </dgm:pt>
      </mc:Fallback>
    </mc:AlternateContent>
    <dgm:pt modelId="{52582557-6CE6-4DBE-BB87-3C35BC50C298}" type="parTrans" cxnId="{04472FF8-AF26-4577-AEE5-AD82C4A90C04}">
      <dgm:prSet/>
      <dgm:spPr/>
      <dgm:t>
        <a:bodyPr/>
        <a:lstStyle/>
        <a:p>
          <a:endParaRPr lang="en-US"/>
        </a:p>
      </dgm:t>
    </dgm:pt>
    <dgm:pt modelId="{66648EBD-BBD7-4DA9-A820-53D43629C145}" type="sibTrans" cxnId="{04472FF8-AF26-4577-AEE5-AD82C4A90C04}">
      <dgm:prSet/>
      <dgm:spPr/>
      <dgm:t>
        <a:bodyPr/>
        <a:lstStyle/>
        <a:p>
          <a:endParaRPr lang="en-US"/>
        </a:p>
      </dgm:t>
    </dgm:pt>
    <dgm:pt modelId="{91A0B39D-836E-476B-AD71-1DA662AF1FDA}">
      <dgm:prSet phldrT="[Text]"/>
      <dgm:spPr/>
      <dgm:t>
        <a:bodyPr/>
        <a:lstStyle/>
        <a:p>
          <a:r>
            <a:rPr lang="en-US"/>
            <a:t>AC at fixed frequency</a:t>
          </a:r>
        </a:p>
      </dgm:t>
    </dgm:pt>
    <dgm:pt modelId="{8F084710-D238-4BEA-886D-8C202F5101F2}" type="parTrans" cxnId="{CA774290-0366-4175-950E-0E00ECB55550}">
      <dgm:prSet/>
      <dgm:spPr/>
      <dgm:t>
        <a:bodyPr/>
        <a:lstStyle/>
        <a:p>
          <a:endParaRPr lang="en-US"/>
        </a:p>
      </dgm:t>
    </dgm:pt>
    <dgm:pt modelId="{98668C97-6230-4BDE-8A8A-CAC3CDE3B9EB}" type="sibTrans" cxnId="{CA774290-0366-4175-950E-0E00ECB55550}">
      <dgm:prSet/>
      <dgm:spPr/>
      <dgm:t>
        <a:bodyPr/>
        <a:lstStyle/>
        <a:p>
          <a:endParaRPr lang="en-US"/>
        </a:p>
      </dgm:t>
    </dgm:pt>
    <dgm:pt modelId="{A6EB8BF0-9945-4381-92FB-CB70A79E99C1}" type="pres">
      <dgm:prSet presAssocID="{99B5F814-A8FA-4FDE-BB84-78FEE0189760}" presName="linearFlow" presStyleCnt="0">
        <dgm:presLayoutVars>
          <dgm:resizeHandles val="exact"/>
        </dgm:presLayoutVars>
      </dgm:prSet>
      <dgm:spPr/>
    </dgm:pt>
    <dgm:pt modelId="{5432431B-0E62-4F3D-8DBC-FA50BD0BCEBF}" type="pres">
      <dgm:prSet presAssocID="{36E61A40-39B1-4F45-AACE-5E52F53EA555}" presName="node" presStyleLbl="node1" presStyleIdx="0" presStyleCnt="4">
        <dgm:presLayoutVars>
          <dgm:bulletEnabled val="1"/>
        </dgm:presLayoutVars>
      </dgm:prSet>
      <dgm:spPr/>
    </dgm:pt>
    <dgm:pt modelId="{AA838E09-684D-46C4-B334-426F9B467850}" type="pres">
      <dgm:prSet presAssocID="{29B87AB5-D8A2-4F8D-9EBA-8BE08865422F}" presName="sibTrans" presStyleLbl="sibTrans2D1" presStyleIdx="0" presStyleCnt="3"/>
      <dgm:spPr/>
    </dgm:pt>
    <dgm:pt modelId="{AD272E42-60CE-44F9-B0A7-F3624BE394FF}" type="pres">
      <dgm:prSet presAssocID="{29B87AB5-D8A2-4F8D-9EBA-8BE08865422F}" presName="connectorText" presStyleLbl="sibTrans2D1" presStyleIdx="0" presStyleCnt="3"/>
      <dgm:spPr/>
    </dgm:pt>
    <dgm:pt modelId="{09121208-32B0-4FD2-86DA-15AC38EEA4AA}" type="pres">
      <dgm:prSet presAssocID="{282C64B6-3BA3-4891-A99F-526AD75EA5B1}" presName="node" presStyleLbl="node1" presStyleIdx="1" presStyleCnt="4">
        <dgm:presLayoutVars>
          <dgm:bulletEnabled val="1"/>
        </dgm:presLayoutVars>
      </dgm:prSet>
      <dgm:spPr/>
    </dgm:pt>
    <dgm:pt modelId="{A45391D1-FE3D-4CCE-ADB9-43CDB7038491}" type="pres">
      <dgm:prSet presAssocID="{C34BF706-97F6-42CC-B04A-D14E72037305}" presName="sibTrans" presStyleLbl="sibTrans2D1" presStyleIdx="1" presStyleCnt="3"/>
      <dgm:spPr/>
    </dgm:pt>
    <dgm:pt modelId="{F7814FBE-51BE-4A98-8DB0-93F3FB63784F}" type="pres">
      <dgm:prSet presAssocID="{C34BF706-97F6-42CC-B04A-D14E72037305}" presName="connectorText" presStyleLbl="sibTrans2D1" presStyleIdx="1" presStyleCnt="3"/>
      <dgm:spPr/>
    </dgm:pt>
    <dgm:pt modelId="{8E16520E-E952-4DF5-9049-F082DA22B0CD}" type="pres">
      <dgm:prSet presAssocID="{DF36DBD9-1D58-40FA-A4FF-7263809CFBD4}" presName="node" presStyleLbl="node1" presStyleIdx="2" presStyleCnt="4">
        <dgm:presLayoutVars>
          <dgm:bulletEnabled val="1"/>
        </dgm:presLayoutVars>
      </dgm:prSet>
      <dgm:spPr/>
    </dgm:pt>
    <dgm:pt modelId="{34AB89D3-E53C-4813-8C9E-4486D9B18C2A}" type="pres">
      <dgm:prSet presAssocID="{6E030A94-8EF5-445B-AB31-BA5ABE47E6F3}" presName="sibTrans" presStyleLbl="sibTrans2D1" presStyleIdx="2" presStyleCnt="3"/>
      <dgm:spPr/>
    </dgm:pt>
    <dgm:pt modelId="{61A801A4-ECCE-4756-9F1E-6DA7D0B41820}" type="pres">
      <dgm:prSet presAssocID="{6E030A94-8EF5-445B-AB31-BA5ABE47E6F3}" presName="connectorText" presStyleLbl="sibTrans2D1" presStyleIdx="2" presStyleCnt="3"/>
      <dgm:spPr/>
    </dgm:pt>
    <dgm:pt modelId="{FEB31947-D84D-4D3F-8802-624F26A5D2C1}" type="pres">
      <dgm:prSet presAssocID="{563B9BB7-EA85-4ACE-BA35-E012AC96567A}" presName="node" presStyleLbl="node1" presStyleIdx="3" presStyleCnt="4">
        <dgm:presLayoutVars>
          <dgm:bulletEnabled val="1"/>
        </dgm:presLayoutVars>
      </dgm:prSet>
      <dgm:spPr/>
    </dgm:pt>
  </dgm:ptLst>
  <dgm:cxnLst>
    <dgm:cxn modelId="{AE7FF109-E50A-4779-98CA-FCE52AD05E81}" type="presOf" srcId="{6E030A94-8EF5-445B-AB31-BA5ABE47E6F3}" destId="{61A801A4-ECCE-4756-9F1E-6DA7D0B41820}" srcOrd="1" destOrd="0" presId="urn:microsoft.com/office/officeart/2005/8/layout/process2"/>
    <dgm:cxn modelId="{13C4B10C-21FA-4B53-A8AB-BEF72C0C42F4}" type="presOf" srcId="{36E61A40-39B1-4F45-AACE-5E52F53EA555}" destId="{5432431B-0E62-4F3D-8DBC-FA50BD0BCEBF}" srcOrd="0" destOrd="0" presId="urn:microsoft.com/office/officeart/2005/8/layout/process2"/>
    <dgm:cxn modelId="{3683650D-D2E8-4697-ABF5-2D2D5B851230}" type="presOf" srcId="{DF36DBD9-1D58-40FA-A4FF-7263809CFBD4}" destId="{8E16520E-E952-4DF5-9049-F082DA22B0CD}" srcOrd="0" destOrd="0" presId="urn:microsoft.com/office/officeart/2005/8/layout/process2"/>
    <dgm:cxn modelId="{E0C73C33-957B-48CD-8916-82CCE2BB328C}" type="presOf" srcId="{ABDA9984-931F-4954-BB39-F17650DCB618}" destId="{09121208-32B0-4FD2-86DA-15AC38EEA4AA}" srcOrd="0" destOrd="1" presId="urn:microsoft.com/office/officeart/2005/8/layout/process2"/>
    <dgm:cxn modelId="{CBB0A03C-01F1-4730-A56D-26F488CAFD4B}" type="presOf" srcId="{C34BF706-97F6-42CC-B04A-D14E72037305}" destId="{F7814FBE-51BE-4A98-8DB0-93F3FB63784F}" srcOrd="1" destOrd="0" presId="urn:microsoft.com/office/officeart/2005/8/layout/process2"/>
    <dgm:cxn modelId="{958A805F-D760-4C44-8D4C-359D5B0F93A5}" type="presOf" srcId="{63E027AA-838E-4CCE-88A9-004BCC3C61A9}" destId="{8E16520E-E952-4DF5-9049-F082DA22B0CD}" srcOrd="0" destOrd="1" presId="urn:microsoft.com/office/officeart/2005/8/layout/process2"/>
    <dgm:cxn modelId="{37FF5241-87AC-471B-A4FB-905251B26A27}" srcId="{282C64B6-3BA3-4891-A99F-526AD75EA5B1}" destId="{ABDA9984-931F-4954-BB39-F17650DCB618}" srcOrd="0" destOrd="0" parTransId="{DC929754-44B0-4806-AEB6-8B993C593A2D}" sibTransId="{ED09D1C5-82A9-43AD-BE38-C0DE7B9A8D30}"/>
    <dgm:cxn modelId="{2598B447-57CF-4CF5-AD28-6F6988E5E446}" srcId="{DF36DBD9-1D58-40FA-A4FF-7263809CFBD4}" destId="{63E027AA-838E-4CCE-88A9-004BCC3C61A9}" srcOrd="0" destOrd="0" parTransId="{7F2629FA-5997-4E23-BAF9-3F2515CF6141}" sibTransId="{09C9C985-DB6B-4F6C-97E7-D806CD031901}"/>
    <dgm:cxn modelId="{A9E6E873-40E6-4E18-9F13-E11BB8F1BEA7}" type="presOf" srcId="{282C64B6-3BA3-4891-A99F-526AD75EA5B1}" destId="{09121208-32B0-4FD2-86DA-15AC38EEA4AA}" srcOrd="0" destOrd="0" presId="urn:microsoft.com/office/officeart/2005/8/layout/process2"/>
    <dgm:cxn modelId="{480D7A83-76F1-44B2-9734-DA260887C62F}" type="presOf" srcId="{91A0B39D-836E-476B-AD71-1DA662AF1FDA}" destId="{5432431B-0E62-4F3D-8DBC-FA50BD0BCEBF}" srcOrd="0" destOrd="1" presId="urn:microsoft.com/office/officeart/2005/8/layout/process2"/>
    <dgm:cxn modelId="{C8C13F8A-8819-4605-BECE-0CFE58271E2D}" srcId="{99B5F814-A8FA-4FDE-BB84-78FEE0189760}" destId="{282C64B6-3BA3-4891-A99F-526AD75EA5B1}" srcOrd="1" destOrd="0" parTransId="{BA07C9C3-9B12-4A5D-8D86-0A48C194E7DF}" sibTransId="{C34BF706-97F6-42CC-B04A-D14E72037305}"/>
    <dgm:cxn modelId="{82449A8C-4D3C-4830-BD1B-C9829E743BD6}" type="presOf" srcId="{C34BF706-97F6-42CC-B04A-D14E72037305}" destId="{A45391D1-FE3D-4CCE-ADB9-43CDB7038491}" srcOrd="0" destOrd="0" presId="urn:microsoft.com/office/officeart/2005/8/layout/process2"/>
    <dgm:cxn modelId="{7322468D-5875-45E4-865C-E898B1F89374}" type="presOf" srcId="{99B5F814-A8FA-4FDE-BB84-78FEE0189760}" destId="{A6EB8BF0-9945-4381-92FB-CB70A79E99C1}" srcOrd="0" destOrd="0" presId="urn:microsoft.com/office/officeart/2005/8/layout/process2"/>
    <dgm:cxn modelId="{894A9E8E-6F3F-48D0-9EED-4BF3FAC31237}" srcId="{99B5F814-A8FA-4FDE-BB84-78FEE0189760}" destId="{36E61A40-39B1-4F45-AACE-5E52F53EA555}" srcOrd="0" destOrd="0" parTransId="{A9BC79D1-149B-42EE-BA65-E336BC44E7EC}" sibTransId="{29B87AB5-D8A2-4F8D-9EBA-8BE08865422F}"/>
    <dgm:cxn modelId="{CA774290-0366-4175-950E-0E00ECB55550}" srcId="{36E61A40-39B1-4F45-AACE-5E52F53EA555}" destId="{91A0B39D-836E-476B-AD71-1DA662AF1FDA}" srcOrd="0" destOrd="0" parTransId="{8F084710-D238-4BEA-886D-8C202F5101F2}" sibTransId="{98668C97-6230-4BDE-8A8A-CAC3CDE3B9EB}"/>
    <dgm:cxn modelId="{16E79C9F-1E92-486F-B710-746D28140586}" type="presOf" srcId="{29B87AB5-D8A2-4F8D-9EBA-8BE08865422F}" destId="{AA838E09-684D-46C4-B334-426F9B467850}" srcOrd="0" destOrd="0" presId="urn:microsoft.com/office/officeart/2005/8/layout/process2"/>
    <dgm:cxn modelId="{37E4ACA8-8099-427F-9FFC-1DCC8C008E24}" srcId="{99B5F814-A8FA-4FDE-BB84-78FEE0189760}" destId="{563B9BB7-EA85-4ACE-BA35-E012AC96567A}" srcOrd="3" destOrd="0" parTransId="{5F4DD44C-3D8E-45CA-910E-4B3900125D90}" sibTransId="{4508CE8E-3D28-4A47-BAD0-C89AFFEF565B}"/>
    <dgm:cxn modelId="{AD9B93AB-2825-4D95-AE9D-6C2E5AA180D6}" srcId="{99B5F814-A8FA-4FDE-BB84-78FEE0189760}" destId="{DF36DBD9-1D58-40FA-A4FF-7263809CFBD4}" srcOrd="2" destOrd="0" parTransId="{08506314-D3AE-4606-8CA6-A892BFDFB7A6}" sibTransId="{6E030A94-8EF5-445B-AB31-BA5ABE47E6F3}"/>
    <dgm:cxn modelId="{2570E9C8-9A63-4842-A791-B47F8A4C899B}" type="presOf" srcId="{29B87AB5-D8A2-4F8D-9EBA-8BE08865422F}" destId="{AD272E42-60CE-44F9-B0A7-F3624BE394FF}" srcOrd="1" destOrd="0" presId="urn:microsoft.com/office/officeart/2005/8/layout/process2"/>
    <dgm:cxn modelId="{EE5899CB-5277-41F9-93BF-76103108E5A5}" type="presOf" srcId="{6E030A94-8EF5-445B-AB31-BA5ABE47E6F3}" destId="{34AB89D3-E53C-4813-8C9E-4486D9B18C2A}" srcOrd="0" destOrd="0" presId="urn:microsoft.com/office/officeart/2005/8/layout/process2"/>
    <dgm:cxn modelId="{386F97D3-F6DB-494B-A78D-06AFB01FDD76}" type="presOf" srcId="{563B9BB7-EA85-4ACE-BA35-E012AC96567A}" destId="{FEB31947-D84D-4D3F-8802-624F26A5D2C1}" srcOrd="0" destOrd="0" presId="urn:microsoft.com/office/officeart/2005/8/layout/process2"/>
    <dgm:cxn modelId="{444798D3-7297-4C3A-BA83-6A7AE93EA7F2}" type="presOf" srcId="{C5F548B1-DFEA-44D2-A823-06C0416DD7F2}" destId="{FEB31947-D84D-4D3F-8802-624F26A5D2C1}" srcOrd="0" destOrd="1" presId="urn:microsoft.com/office/officeart/2005/8/layout/process2"/>
    <dgm:cxn modelId="{04472FF8-AF26-4577-AEE5-AD82C4A90C04}" srcId="{563B9BB7-EA85-4ACE-BA35-E012AC96567A}" destId="{C5F548B1-DFEA-44D2-A823-06C0416DD7F2}" srcOrd="0" destOrd="0" parTransId="{52582557-6CE6-4DBE-BB87-3C35BC50C298}" sibTransId="{66648EBD-BBD7-4DA9-A820-53D43629C145}"/>
    <dgm:cxn modelId="{22B963CB-EAD6-4E3C-8AB6-B0916B87CA68}" type="presParOf" srcId="{A6EB8BF0-9945-4381-92FB-CB70A79E99C1}" destId="{5432431B-0E62-4F3D-8DBC-FA50BD0BCEBF}" srcOrd="0" destOrd="0" presId="urn:microsoft.com/office/officeart/2005/8/layout/process2"/>
    <dgm:cxn modelId="{678ACB6F-B75A-4DD9-B1C4-E567F6AA7B19}" type="presParOf" srcId="{A6EB8BF0-9945-4381-92FB-CB70A79E99C1}" destId="{AA838E09-684D-46C4-B334-426F9B467850}" srcOrd="1" destOrd="0" presId="urn:microsoft.com/office/officeart/2005/8/layout/process2"/>
    <dgm:cxn modelId="{E18C8DCD-937D-41CB-940C-0D4ECEEF68DE}" type="presParOf" srcId="{AA838E09-684D-46C4-B334-426F9B467850}" destId="{AD272E42-60CE-44F9-B0A7-F3624BE394FF}" srcOrd="0" destOrd="0" presId="urn:microsoft.com/office/officeart/2005/8/layout/process2"/>
    <dgm:cxn modelId="{CFF0595D-4BA5-45EF-8A1E-35332A699A18}" type="presParOf" srcId="{A6EB8BF0-9945-4381-92FB-CB70A79E99C1}" destId="{09121208-32B0-4FD2-86DA-15AC38EEA4AA}" srcOrd="2" destOrd="0" presId="urn:microsoft.com/office/officeart/2005/8/layout/process2"/>
    <dgm:cxn modelId="{198C81DF-0617-4E39-B745-A69E02D65C96}" type="presParOf" srcId="{A6EB8BF0-9945-4381-92FB-CB70A79E99C1}" destId="{A45391D1-FE3D-4CCE-ADB9-43CDB7038491}" srcOrd="3" destOrd="0" presId="urn:microsoft.com/office/officeart/2005/8/layout/process2"/>
    <dgm:cxn modelId="{882EF895-C731-41CA-A437-2F07CC6979C4}" type="presParOf" srcId="{A45391D1-FE3D-4CCE-ADB9-43CDB7038491}" destId="{F7814FBE-51BE-4A98-8DB0-93F3FB63784F}" srcOrd="0" destOrd="0" presId="urn:microsoft.com/office/officeart/2005/8/layout/process2"/>
    <dgm:cxn modelId="{D7801ED1-25F9-480D-9804-35A0130BA328}" type="presParOf" srcId="{A6EB8BF0-9945-4381-92FB-CB70A79E99C1}" destId="{8E16520E-E952-4DF5-9049-F082DA22B0CD}" srcOrd="4" destOrd="0" presId="urn:microsoft.com/office/officeart/2005/8/layout/process2"/>
    <dgm:cxn modelId="{6D4D5234-1FDE-4011-AC67-69E972B9CAF6}" type="presParOf" srcId="{A6EB8BF0-9945-4381-92FB-CB70A79E99C1}" destId="{34AB89D3-E53C-4813-8C9E-4486D9B18C2A}" srcOrd="5" destOrd="0" presId="urn:microsoft.com/office/officeart/2005/8/layout/process2"/>
    <dgm:cxn modelId="{FD6FC259-1C17-49FB-8A8E-273D61A65B00}" type="presParOf" srcId="{34AB89D3-E53C-4813-8C9E-4486D9B18C2A}" destId="{61A801A4-ECCE-4756-9F1E-6DA7D0B41820}" srcOrd="0" destOrd="0" presId="urn:microsoft.com/office/officeart/2005/8/layout/process2"/>
    <dgm:cxn modelId="{FC04CD0C-7180-45C9-AE0F-0B9E83999D62}" type="presParOf" srcId="{A6EB8BF0-9945-4381-92FB-CB70A79E99C1}" destId="{FEB31947-D84D-4D3F-8802-624F26A5D2C1}" srcOrd="6"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B5F814-A8FA-4FDE-BB84-78FEE0189760}" type="doc">
      <dgm:prSet loTypeId="urn:microsoft.com/office/officeart/2005/8/layout/process2" loCatId="process" qsTypeId="urn:microsoft.com/office/officeart/2005/8/quickstyle/simple2" qsCatId="simple" csTypeId="urn:microsoft.com/office/officeart/2005/8/colors/colorful2" csCatId="colorful" phldr="1"/>
      <dgm:spPr/>
    </dgm:pt>
    <dgm:pt modelId="{282C64B6-3BA3-4891-A99F-526AD75EA5B1}">
      <dgm:prSet phldrT="[Text]"/>
      <dgm:spPr/>
      <dgm:t>
        <a:bodyPr/>
        <a:lstStyle/>
        <a:p>
          <a:r>
            <a:rPr lang="en-US"/>
            <a:t>Varying magnetic field</a:t>
          </a:r>
        </a:p>
      </dgm:t>
    </dgm:pt>
    <dgm:pt modelId="{BA07C9C3-9B12-4A5D-8D86-0A48C194E7DF}" type="parTrans" cxnId="{C8C13F8A-8819-4605-BECE-0CFE58271E2D}">
      <dgm:prSet/>
      <dgm:spPr/>
      <dgm:t>
        <a:bodyPr/>
        <a:lstStyle/>
        <a:p>
          <a:endParaRPr lang="en-US"/>
        </a:p>
      </dgm:t>
    </dgm:pt>
    <dgm:pt modelId="{C34BF706-97F6-42CC-B04A-D14E72037305}" type="sibTrans" cxnId="{C8C13F8A-8819-4605-BECE-0CFE58271E2D}">
      <dgm:prSet/>
      <dgm:spPr/>
      <dgm:t>
        <a:bodyPr/>
        <a:lstStyle/>
        <a:p>
          <a:endParaRPr lang="en-US"/>
        </a:p>
      </dgm:t>
    </dgm:pt>
    <dgm:pt modelId="{DF36DBD9-1D58-40FA-A4FF-7263809CFBD4}">
      <dgm:prSet phldrT="[Text]"/>
      <dgm:spPr/>
      <dgm:t>
        <a:bodyPr/>
        <a:lstStyle/>
        <a:p>
          <a:r>
            <a:rPr lang="en-US"/>
            <a:t>Eddy Currents</a:t>
          </a:r>
        </a:p>
      </dgm:t>
    </dgm:pt>
    <dgm:pt modelId="{08506314-D3AE-4606-8CA6-A892BFDFB7A6}" type="parTrans" cxnId="{AD9B93AB-2825-4D95-AE9D-6C2E5AA180D6}">
      <dgm:prSet/>
      <dgm:spPr/>
      <dgm:t>
        <a:bodyPr/>
        <a:lstStyle/>
        <a:p>
          <a:endParaRPr lang="en-US"/>
        </a:p>
      </dgm:t>
    </dgm:pt>
    <dgm:pt modelId="{6E030A94-8EF5-445B-AB31-BA5ABE47E6F3}" type="sibTrans" cxnId="{AD9B93AB-2825-4D95-AE9D-6C2E5AA180D6}">
      <dgm:prSet/>
      <dgm:spPr/>
      <dgm:t>
        <a:bodyPr/>
        <a:lstStyle/>
        <a:p>
          <a:endParaRPr lang="en-US"/>
        </a:p>
      </dgm:t>
    </dgm:pt>
    <dgm:pt modelId="{63E027AA-838E-4CCE-88A9-004BCC3C61A9}">
      <dgm:prSet phldrT="[Text]"/>
      <dgm:spPr/>
      <dgm:t>
        <a:bodyPr/>
        <a:lstStyle/>
        <a:p>
          <a:r>
            <a:rPr lang="en-US"/>
            <a:t>Skin Effect</a:t>
          </a:r>
        </a:p>
      </dgm:t>
    </dgm:pt>
    <dgm:pt modelId="{7F2629FA-5997-4E23-BAF9-3F2515CF6141}" type="parTrans" cxnId="{2598B447-57CF-4CF5-AD28-6F6988E5E446}">
      <dgm:prSet/>
      <dgm:spPr/>
      <dgm:t>
        <a:bodyPr/>
        <a:lstStyle/>
        <a:p>
          <a:endParaRPr lang="en-US"/>
        </a:p>
      </dgm:t>
    </dgm:pt>
    <dgm:pt modelId="{09C9C985-DB6B-4F6C-97E7-D806CD031901}" type="sibTrans" cxnId="{2598B447-57CF-4CF5-AD28-6F6988E5E446}">
      <dgm:prSet/>
      <dgm:spPr/>
      <dgm:t>
        <a:bodyPr/>
        <a:lstStyle/>
        <a:p>
          <a:endParaRPr lang="en-US"/>
        </a:p>
      </dgm:t>
    </dgm:pt>
    <dgm:pt modelId="{563B9BB7-EA85-4ACE-BA35-E012AC96567A}">
      <dgm:prSet phldrT="[Text]"/>
      <dgm:spPr>
        <a:blipFill>
          <a:blip xmlns:r="http://schemas.openxmlformats.org/officeDocument/2006/relationships" r:embed="rId1"/>
          <a:stretch>
            <a:fillRect/>
          </a:stretch>
        </a:blipFill>
      </dgm:spPr>
      <dgm:t>
        <a:bodyPr/>
        <a:lstStyle/>
        <a:p>
          <a:r>
            <a:rPr lang="en-US">
              <a:noFill/>
            </a:rPr>
            <a:t> </a:t>
          </a:r>
        </a:p>
      </dgm:t>
    </dgm:pt>
    <dgm:pt modelId="{5F4DD44C-3D8E-45CA-910E-4B3900125D90}" type="parTrans" cxnId="{37E4ACA8-8099-427F-9FFC-1DCC8C008E24}">
      <dgm:prSet/>
      <dgm:spPr/>
      <dgm:t>
        <a:bodyPr/>
        <a:lstStyle/>
        <a:p>
          <a:endParaRPr lang="en-US"/>
        </a:p>
      </dgm:t>
    </dgm:pt>
    <dgm:pt modelId="{4508CE8E-3D28-4A47-BAD0-C89AFFEF565B}" type="sibTrans" cxnId="{37E4ACA8-8099-427F-9FFC-1DCC8C008E24}">
      <dgm:prSet/>
      <dgm:spPr/>
      <dgm:t>
        <a:bodyPr/>
        <a:lstStyle/>
        <a:p>
          <a:endParaRPr lang="en-US"/>
        </a:p>
      </dgm:t>
    </dgm:pt>
    <dgm:pt modelId="{ABDA9984-931F-4954-BB39-F17650DCB618}">
      <dgm:prSet phldrT="[Text]"/>
      <dgm:spPr/>
      <dgm:t>
        <a:bodyPr/>
        <a:lstStyle/>
        <a:p>
          <a:r>
            <a:rPr lang="en-US"/>
            <a:t>Induced Voltage (workpiece)</a:t>
          </a:r>
        </a:p>
      </dgm:t>
    </dgm:pt>
    <dgm:pt modelId="{DC929754-44B0-4806-AEB6-8B993C593A2D}" type="parTrans" cxnId="{37FF5241-87AC-471B-A4FB-905251B26A27}">
      <dgm:prSet/>
      <dgm:spPr/>
      <dgm:t>
        <a:bodyPr/>
        <a:lstStyle/>
        <a:p>
          <a:endParaRPr lang="en-US"/>
        </a:p>
      </dgm:t>
    </dgm:pt>
    <dgm:pt modelId="{ED09D1C5-82A9-43AD-BE38-C0DE7B9A8D30}" type="sibTrans" cxnId="{37FF5241-87AC-471B-A4FB-905251B26A27}">
      <dgm:prSet/>
      <dgm:spPr/>
      <dgm:t>
        <a:bodyPr/>
        <a:lstStyle/>
        <a:p>
          <a:endParaRPr lang="en-US"/>
        </a:p>
      </dgm:t>
    </dgm:pt>
    <dgm:pt modelId="{36E61A40-39B1-4F45-AACE-5E52F53EA555}">
      <dgm:prSet phldrT="[Text]"/>
      <dgm:spPr/>
      <dgm:t>
        <a:bodyPr/>
        <a:lstStyle/>
        <a:p>
          <a:r>
            <a:rPr lang="en-US"/>
            <a:t>Coil of wire</a:t>
          </a:r>
        </a:p>
      </dgm:t>
    </dgm:pt>
    <dgm:pt modelId="{A9BC79D1-149B-42EE-BA65-E336BC44E7EC}" type="parTrans" cxnId="{894A9E8E-6F3F-48D0-9EED-4BF3FAC31237}">
      <dgm:prSet/>
      <dgm:spPr/>
      <dgm:t>
        <a:bodyPr/>
        <a:lstStyle/>
        <a:p>
          <a:endParaRPr lang="en-US"/>
        </a:p>
      </dgm:t>
    </dgm:pt>
    <dgm:pt modelId="{29B87AB5-D8A2-4F8D-9EBA-8BE08865422F}" type="sibTrans" cxnId="{894A9E8E-6F3F-48D0-9EED-4BF3FAC31237}">
      <dgm:prSet/>
      <dgm:spPr/>
      <dgm:t>
        <a:bodyPr/>
        <a:lstStyle/>
        <a:p>
          <a:endParaRPr lang="en-US"/>
        </a:p>
      </dgm:t>
    </dgm:pt>
    <dgm:pt modelId="{C5F548B1-DFEA-44D2-A823-06C0416DD7F2}">
      <dgm:prSet phldrT="[Text]"/>
      <dgm:spPr/>
      <dgm:t>
        <a:bodyPr/>
        <a:lstStyle/>
        <a:p>
          <a:r>
            <a:rPr lang="en-US">
              <a:noFill/>
            </a:rPr>
            <a:t> </a:t>
          </a:r>
        </a:p>
      </dgm:t>
    </dgm:pt>
    <dgm:pt modelId="{52582557-6CE6-4DBE-BB87-3C35BC50C298}" type="parTrans" cxnId="{04472FF8-AF26-4577-AEE5-AD82C4A90C04}">
      <dgm:prSet/>
      <dgm:spPr/>
      <dgm:t>
        <a:bodyPr/>
        <a:lstStyle/>
        <a:p>
          <a:endParaRPr lang="en-US"/>
        </a:p>
      </dgm:t>
    </dgm:pt>
    <dgm:pt modelId="{66648EBD-BBD7-4DA9-A820-53D43629C145}" type="sibTrans" cxnId="{04472FF8-AF26-4577-AEE5-AD82C4A90C04}">
      <dgm:prSet/>
      <dgm:spPr/>
      <dgm:t>
        <a:bodyPr/>
        <a:lstStyle/>
        <a:p>
          <a:endParaRPr lang="en-US"/>
        </a:p>
      </dgm:t>
    </dgm:pt>
    <dgm:pt modelId="{91A0B39D-836E-476B-AD71-1DA662AF1FDA}">
      <dgm:prSet phldrT="[Text]"/>
      <dgm:spPr/>
      <dgm:t>
        <a:bodyPr/>
        <a:lstStyle/>
        <a:p>
          <a:r>
            <a:rPr lang="en-US"/>
            <a:t>AC at fixed frequency</a:t>
          </a:r>
        </a:p>
      </dgm:t>
    </dgm:pt>
    <dgm:pt modelId="{8F084710-D238-4BEA-886D-8C202F5101F2}" type="parTrans" cxnId="{CA774290-0366-4175-950E-0E00ECB55550}">
      <dgm:prSet/>
      <dgm:spPr/>
      <dgm:t>
        <a:bodyPr/>
        <a:lstStyle/>
        <a:p>
          <a:endParaRPr lang="en-US"/>
        </a:p>
      </dgm:t>
    </dgm:pt>
    <dgm:pt modelId="{98668C97-6230-4BDE-8A8A-CAC3CDE3B9EB}" type="sibTrans" cxnId="{CA774290-0366-4175-950E-0E00ECB55550}">
      <dgm:prSet/>
      <dgm:spPr/>
      <dgm:t>
        <a:bodyPr/>
        <a:lstStyle/>
        <a:p>
          <a:endParaRPr lang="en-US"/>
        </a:p>
      </dgm:t>
    </dgm:pt>
    <dgm:pt modelId="{A6EB8BF0-9945-4381-92FB-CB70A79E99C1}" type="pres">
      <dgm:prSet presAssocID="{99B5F814-A8FA-4FDE-BB84-78FEE0189760}" presName="linearFlow" presStyleCnt="0">
        <dgm:presLayoutVars>
          <dgm:resizeHandles val="exact"/>
        </dgm:presLayoutVars>
      </dgm:prSet>
      <dgm:spPr/>
    </dgm:pt>
    <dgm:pt modelId="{5432431B-0E62-4F3D-8DBC-FA50BD0BCEBF}" type="pres">
      <dgm:prSet presAssocID="{36E61A40-39B1-4F45-AACE-5E52F53EA555}" presName="node" presStyleLbl="node1" presStyleIdx="0" presStyleCnt="4">
        <dgm:presLayoutVars>
          <dgm:bulletEnabled val="1"/>
        </dgm:presLayoutVars>
      </dgm:prSet>
      <dgm:spPr/>
    </dgm:pt>
    <dgm:pt modelId="{AA838E09-684D-46C4-B334-426F9B467850}" type="pres">
      <dgm:prSet presAssocID="{29B87AB5-D8A2-4F8D-9EBA-8BE08865422F}" presName="sibTrans" presStyleLbl="sibTrans2D1" presStyleIdx="0" presStyleCnt="3"/>
      <dgm:spPr/>
    </dgm:pt>
    <dgm:pt modelId="{AD272E42-60CE-44F9-B0A7-F3624BE394FF}" type="pres">
      <dgm:prSet presAssocID="{29B87AB5-D8A2-4F8D-9EBA-8BE08865422F}" presName="connectorText" presStyleLbl="sibTrans2D1" presStyleIdx="0" presStyleCnt="3"/>
      <dgm:spPr/>
    </dgm:pt>
    <dgm:pt modelId="{09121208-32B0-4FD2-86DA-15AC38EEA4AA}" type="pres">
      <dgm:prSet presAssocID="{282C64B6-3BA3-4891-A99F-526AD75EA5B1}" presName="node" presStyleLbl="node1" presStyleIdx="1" presStyleCnt="4">
        <dgm:presLayoutVars>
          <dgm:bulletEnabled val="1"/>
        </dgm:presLayoutVars>
      </dgm:prSet>
      <dgm:spPr/>
    </dgm:pt>
    <dgm:pt modelId="{A45391D1-FE3D-4CCE-ADB9-43CDB7038491}" type="pres">
      <dgm:prSet presAssocID="{C34BF706-97F6-42CC-B04A-D14E72037305}" presName="sibTrans" presStyleLbl="sibTrans2D1" presStyleIdx="1" presStyleCnt="3"/>
      <dgm:spPr/>
    </dgm:pt>
    <dgm:pt modelId="{F7814FBE-51BE-4A98-8DB0-93F3FB63784F}" type="pres">
      <dgm:prSet presAssocID="{C34BF706-97F6-42CC-B04A-D14E72037305}" presName="connectorText" presStyleLbl="sibTrans2D1" presStyleIdx="1" presStyleCnt="3"/>
      <dgm:spPr/>
    </dgm:pt>
    <dgm:pt modelId="{8E16520E-E952-4DF5-9049-F082DA22B0CD}" type="pres">
      <dgm:prSet presAssocID="{DF36DBD9-1D58-40FA-A4FF-7263809CFBD4}" presName="node" presStyleLbl="node1" presStyleIdx="2" presStyleCnt="4">
        <dgm:presLayoutVars>
          <dgm:bulletEnabled val="1"/>
        </dgm:presLayoutVars>
      </dgm:prSet>
      <dgm:spPr/>
    </dgm:pt>
    <dgm:pt modelId="{34AB89D3-E53C-4813-8C9E-4486D9B18C2A}" type="pres">
      <dgm:prSet presAssocID="{6E030A94-8EF5-445B-AB31-BA5ABE47E6F3}" presName="sibTrans" presStyleLbl="sibTrans2D1" presStyleIdx="2" presStyleCnt="3"/>
      <dgm:spPr/>
    </dgm:pt>
    <dgm:pt modelId="{61A801A4-ECCE-4756-9F1E-6DA7D0B41820}" type="pres">
      <dgm:prSet presAssocID="{6E030A94-8EF5-445B-AB31-BA5ABE47E6F3}" presName="connectorText" presStyleLbl="sibTrans2D1" presStyleIdx="2" presStyleCnt="3"/>
      <dgm:spPr/>
    </dgm:pt>
    <dgm:pt modelId="{FEB31947-D84D-4D3F-8802-624F26A5D2C1}" type="pres">
      <dgm:prSet presAssocID="{563B9BB7-EA85-4ACE-BA35-E012AC96567A}" presName="node" presStyleLbl="node1" presStyleIdx="3" presStyleCnt="4">
        <dgm:presLayoutVars>
          <dgm:bulletEnabled val="1"/>
        </dgm:presLayoutVars>
      </dgm:prSet>
      <dgm:spPr/>
    </dgm:pt>
  </dgm:ptLst>
  <dgm:cxnLst>
    <dgm:cxn modelId="{AE7FF109-E50A-4779-98CA-FCE52AD05E81}" type="presOf" srcId="{6E030A94-8EF5-445B-AB31-BA5ABE47E6F3}" destId="{61A801A4-ECCE-4756-9F1E-6DA7D0B41820}" srcOrd="1" destOrd="0" presId="urn:microsoft.com/office/officeart/2005/8/layout/process2"/>
    <dgm:cxn modelId="{13C4B10C-21FA-4B53-A8AB-BEF72C0C42F4}" type="presOf" srcId="{36E61A40-39B1-4F45-AACE-5E52F53EA555}" destId="{5432431B-0E62-4F3D-8DBC-FA50BD0BCEBF}" srcOrd="0" destOrd="0" presId="urn:microsoft.com/office/officeart/2005/8/layout/process2"/>
    <dgm:cxn modelId="{3683650D-D2E8-4697-ABF5-2D2D5B851230}" type="presOf" srcId="{DF36DBD9-1D58-40FA-A4FF-7263809CFBD4}" destId="{8E16520E-E952-4DF5-9049-F082DA22B0CD}" srcOrd="0" destOrd="0" presId="urn:microsoft.com/office/officeart/2005/8/layout/process2"/>
    <dgm:cxn modelId="{E0C73C33-957B-48CD-8916-82CCE2BB328C}" type="presOf" srcId="{ABDA9984-931F-4954-BB39-F17650DCB618}" destId="{09121208-32B0-4FD2-86DA-15AC38EEA4AA}" srcOrd="0" destOrd="1" presId="urn:microsoft.com/office/officeart/2005/8/layout/process2"/>
    <dgm:cxn modelId="{CBB0A03C-01F1-4730-A56D-26F488CAFD4B}" type="presOf" srcId="{C34BF706-97F6-42CC-B04A-D14E72037305}" destId="{F7814FBE-51BE-4A98-8DB0-93F3FB63784F}" srcOrd="1" destOrd="0" presId="urn:microsoft.com/office/officeart/2005/8/layout/process2"/>
    <dgm:cxn modelId="{958A805F-D760-4C44-8D4C-359D5B0F93A5}" type="presOf" srcId="{63E027AA-838E-4CCE-88A9-004BCC3C61A9}" destId="{8E16520E-E952-4DF5-9049-F082DA22B0CD}" srcOrd="0" destOrd="1" presId="urn:microsoft.com/office/officeart/2005/8/layout/process2"/>
    <dgm:cxn modelId="{37FF5241-87AC-471B-A4FB-905251B26A27}" srcId="{282C64B6-3BA3-4891-A99F-526AD75EA5B1}" destId="{ABDA9984-931F-4954-BB39-F17650DCB618}" srcOrd="0" destOrd="0" parTransId="{DC929754-44B0-4806-AEB6-8B993C593A2D}" sibTransId="{ED09D1C5-82A9-43AD-BE38-C0DE7B9A8D30}"/>
    <dgm:cxn modelId="{2598B447-57CF-4CF5-AD28-6F6988E5E446}" srcId="{DF36DBD9-1D58-40FA-A4FF-7263809CFBD4}" destId="{63E027AA-838E-4CCE-88A9-004BCC3C61A9}" srcOrd="0" destOrd="0" parTransId="{7F2629FA-5997-4E23-BAF9-3F2515CF6141}" sibTransId="{09C9C985-DB6B-4F6C-97E7-D806CD031901}"/>
    <dgm:cxn modelId="{A9E6E873-40E6-4E18-9F13-E11BB8F1BEA7}" type="presOf" srcId="{282C64B6-3BA3-4891-A99F-526AD75EA5B1}" destId="{09121208-32B0-4FD2-86DA-15AC38EEA4AA}" srcOrd="0" destOrd="0" presId="urn:microsoft.com/office/officeart/2005/8/layout/process2"/>
    <dgm:cxn modelId="{480D7A83-76F1-44B2-9734-DA260887C62F}" type="presOf" srcId="{91A0B39D-836E-476B-AD71-1DA662AF1FDA}" destId="{5432431B-0E62-4F3D-8DBC-FA50BD0BCEBF}" srcOrd="0" destOrd="1" presId="urn:microsoft.com/office/officeart/2005/8/layout/process2"/>
    <dgm:cxn modelId="{C8C13F8A-8819-4605-BECE-0CFE58271E2D}" srcId="{99B5F814-A8FA-4FDE-BB84-78FEE0189760}" destId="{282C64B6-3BA3-4891-A99F-526AD75EA5B1}" srcOrd="1" destOrd="0" parTransId="{BA07C9C3-9B12-4A5D-8D86-0A48C194E7DF}" sibTransId="{C34BF706-97F6-42CC-B04A-D14E72037305}"/>
    <dgm:cxn modelId="{82449A8C-4D3C-4830-BD1B-C9829E743BD6}" type="presOf" srcId="{C34BF706-97F6-42CC-B04A-D14E72037305}" destId="{A45391D1-FE3D-4CCE-ADB9-43CDB7038491}" srcOrd="0" destOrd="0" presId="urn:microsoft.com/office/officeart/2005/8/layout/process2"/>
    <dgm:cxn modelId="{7322468D-5875-45E4-865C-E898B1F89374}" type="presOf" srcId="{99B5F814-A8FA-4FDE-BB84-78FEE0189760}" destId="{A6EB8BF0-9945-4381-92FB-CB70A79E99C1}" srcOrd="0" destOrd="0" presId="urn:microsoft.com/office/officeart/2005/8/layout/process2"/>
    <dgm:cxn modelId="{894A9E8E-6F3F-48D0-9EED-4BF3FAC31237}" srcId="{99B5F814-A8FA-4FDE-BB84-78FEE0189760}" destId="{36E61A40-39B1-4F45-AACE-5E52F53EA555}" srcOrd="0" destOrd="0" parTransId="{A9BC79D1-149B-42EE-BA65-E336BC44E7EC}" sibTransId="{29B87AB5-D8A2-4F8D-9EBA-8BE08865422F}"/>
    <dgm:cxn modelId="{CA774290-0366-4175-950E-0E00ECB55550}" srcId="{36E61A40-39B1-4F45-AACE-5E52F53EA555}" destId="{91A0B39D-836E-476B-AD71-1DA662AF1FDA}" srcOrd="0" destOrd="0" parTransId="{8F084710-D238-4BEA-886D-8C202F5101F2}" sibTransId="{98668C97-6230-4BDE-8A8A-CAC3CDE3B9EB}"/>
    <dgm:cxn modelId="{16E79C9F-1E92-486F-B710-746D28140586}" type="presOf" srcId="{29B87AB5-D8A2-4F8D-9EBA-8BE08865422F}" destId="{AA838E09-684D-46C4-B334-426F9B467850}" srcOrd="0" destOrd="0" presId="urn:microsoft.com/office/officeart/2005/8/layout/process2"/>
    <dgm:cxn modelId="{37E4ACA8-8099-427F-9FFC-1DCC8C008E24}" srcId="{99B5F814-A8FA-4FDE-BB84-78FEE0189760}" destId="{563B9BB7-EA85-4ACE-BA35-E012AC96567A}" srcOrd="3" destOrd="0" parTransId="{5F4DD44C-3D8E-45CA-910E-4B3900125D90}" sibTransId="{4508CE8E-3D28-4A47-BAD0-C89AFFEF565B}"/>
    <dgm:cxn modelId="{AD9B93AB-2825-4D95-AE9D-6C2E5AA180D6}" srcId="{99B5F814-A8FA-4FDE-BB84-78FEE0189760}" destId="{DF36DBD9-1D58-40FA-A4FF-7263809CFBD4}" srcOrd="2" destOrd="0" parTransId="{08506314-D3AE-4606-8CA6-A892BFDFB7A6}" sibTransId="{6E030A94-8EF5-445B-AB31-BA5ABE47E6F3}"/>
    <dgm:cxn modelId="{2570E9C8-9A63-4842-A791-B47F8A4C899B}" type="presOf" srcId="{29B87AB5-D8A2-4F8D-9EBA-8BE08865422F}" destId="{AD272E42-60CE-44F9-B0A7-F3624BE394FF}" srcOrd="1" destOrd="0" presId="urn:microsoft.com/office/officeart/2005/8/layout/process2"/>
    <dgm:cxn modelId="{EE5899CB-5277-41F9-93BF-76103108E5A5}" type="presOf" srcId="{6E030A94-8EF5-445B-AB31-BA5ABE47E6F3}" destId="{34AB89D3-E53C-4813-8C9E-4486D9B18C2A}" srcOrd="0" destOrd="0" presId="urn:microsoft.com/office/officeart/2005/8/layout/process2"/>
    <dgm:cxn modelId="{386F97D3-F6DB-494B-A78D-06AFB01FDD76}" type="presOf" srcId="{563B9BB7-EA85-4ACE-BA35-E012AC96567A}" destId="{FEB31947-D84D-4D3F-8802-624F26A5D2C1}" srcOrd="0" destOrd="0" presId="urn:microsoft.com/office/officeart/2005/8/layout/process2"/>
    <dgm:cxn modelId="{444798D3-7297-4C3A-BA83-6A7AE93EA7F2}" type="presOf" srcId="{C5F548B1-DFEA-44D2-A823-06C0416DD7F2}" destId="{FEB31947-D84D-4D3F-8802-624F26A5D2C1}" srcOrd="0" destOrd="1" presId="urn:microsoft.com/office/officeart/2005/8/layout/process2"/>
    <dgm:cxn modelId="{04472FF8-AF26-4577-AEE5-AD82C4A90C04}" srcId="{563B9BB7-EA85-4ACE-BA35-E012AC96567A}" destId="{C5F548B1-DFEA-44D2-A823-06C0416DD7F2}" srcOrd="0" destOrd="0" parTransId="{52582557-6CE6-4DBE-BB87-3C35BC50C298}" sibTransId="{66648EBD-BBD7-4DA9-A820-53D43629C145}"/>
    <dgm:cxn modelId="{22B963CB-EAD6-4E3C-8AB6-B0916B87CA68}" type="presParOf" srcId="{A6EB8BF0-9945-4381-92FB-CB70A79E99C1}" destId="{5432431B-0E62-4F3D-8DBC-FA50BD0BCEBF}" srcOrd="0" destOrd="0" presId="urn:microsoft.com/office/officeart/2005/8/layout/process2"/>
    <dgm:cxn modelId="{678ACB6F-B75A-4DD9-B1C4-E567F6AA7B19}" type="presParOf" srcId="{A6EB8BF0-9945-4381-92FB-CB70A79E99C1}" destId="{AA838E09-684D-46C4-B334-426F9B467850}" srcOrd="1" destOrd="0" presId="urn:microsoft.com/office/officeart/2005/8/layout/process2"/>
    <dgm:cxn modelId="{E18C8DCD-937D-41CB-940C-0D4ECEEF68DE}" type="presParOf" srcId="{AA838E09-684D-46C4-B334-426F9B467850}" destId="{AD272E42-60CE-44F9-B0A7-F3624BE394FF}" srcOrd="0" destOrd="0" presId="urn:microsoft.com/office/officeart/2005/8/layout/process2"/>
    <dgm:cxn modelId="{CFF0595D-4BA5-45EF-8A1E-35332A699A18}" type="presParOf" srcId="{A6EB8BF0-9945-4381-92FB-CB70A79E99C1}" destId="{09121208-32B0-4FD2-86DA-15AC38EEA4AA}" srcOrd="2" destOrd="0" presId="urn:microsoft.com/office/officeart/2005/8/layout/process2"/>
    <dgm:cxn modelId="{198C81DF-0617-4E39-B745-A69E02D65C96}" type="presParOf" srcId="{A6EB8BF0-9945-4381-92FB-CB70A79E99C1}" destId="{A45391D1-FE3D-4CCE-ADB9-43CDB7038491}" srcOrd="3" destOrd="0" presId="urn:microsoft.com/office/officeart/2005/8/layout/process2"/>
    <dgm:cxn modelId="{882EF895-C731-41CA-A437-2F07CC6979C4}" type="presParOf" srcId="{A45391D1-FE3D-4CCE-ADB9-43CDB7038491}" destId="{F7814FBE-51BE-4A98-8DB0-93F3FB63784F}" srcOrd="0" destOrd="0" presId="urn:microsoft.com/office/officeart/2005/8/layout/process2"/>
    <dgm:cxn modelId="{D7801ED1-25F9-480D-9804-35A0130BA328}" type="presParOf" srcId="{A6EB8BF0-9945-4381-92FB-CB70A79E99C1}" destId="{8E16520E-E952-4DF5-9049-F082DA22B0CD}" srcOrd="4" destOrd="0" presId="urn:microsoft.com/office/officeart/2005/8/layout/process2"/>
    <dgm:cxn modelId="{6D4D5234-1FDE-4011-AC67-69E972B9CAF6}" type="presParOf" srcId="{A6EB8BF0-9945-4381-92FB-CB70A79E99C1}" destId="{34AB89D3-E53C-4813-8C9E-4486D9B18C2A}" srcOrd="5" destOrd="0" presId="urn:microsoft.com/office/officeart/2005/8/layout/process2"/>
    <dgm:cxn modelId="{FD6FC259-1C17-49FB-8A8E-273D61A65B00}" type="presParOf" srcId="{34AB89D3-E53C-4813-8C9E-4486D9B18C2A}" destId="{61A801A4-ECCE-4756-9F1E-6DA7D0B41820}" srcOrd="0" destOrd="0" presId="urn:microsoft.com/office/officeart/2005/8/layout/process2"/>
    <dgm:cxn modelId="{FC04CD0C-7180-45C9-AE0F-0B9E83999D62}" type="presParOf" srcId="{A6EB8BF0-9945-4381-92FB-CB70A79E99C1}" destId="{FEB31947-D84D-4D3F-8802-624F26A5D2C1}" srcOrd="6"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8BAF9C-4078-4B24-A205-3DE7EDC38952}" type="doc">
      <dgm:prSet loTypeId="urn:microsoft.com/office/officeart/2005/8/layout/process1" loCatId="process" qsTypeId="urn:microsoft.com/office/officeart/2005/8/quickstyle/simple1" qsCatId="simple" csTypeId="urn:microsoft.com/office/officeart/2005/8/colors/accent1_2" csCatId="accent1" phldr="1"/>
      <dgm:spPr/>
    </dgm:pt>
    <dgm:pt modelId="{7BF12F26-46BC-42A4-B57A-4C0E3ECF09DB}">
      <dgm:prSet phldrT="[Text]"/>
      <dgm:spPr/>
      <dgm:t>
        <a:bodyPr/>
        <a:lstStyle/>
        <a:p>
          <a:r>
            <a:rPr lang="en-US"/>
            <a:t>To assist the manufacturing efforts</a:t>
          </a:r>
        </a:p>
      </dgm:t>
    </dgm:pt>
    <dgm:pt modelId="{779F9B6E-ED5E-4D79-8FD4-7AC374665C2D}" type="parTrans" cxnId="{7BED6FE7-3122-4077-A149-84E5D0386FD3}">
      <dgm:prSet/>
      <dgm:spPr/>
      <dgm:t>
        <a:bodyPr/>
        <a:lstStyle/>
        <a:p>
          <a:endParaRPr lang="en-US"/>
        </a:p>
      </dgm:t>
    </dgm:pt>
    <dgm:pt modelId="{E0AF15D5-1CB1-4362-BEB8-EA197FCACAD1}" type="sibTrans" cxnId="{7BED6FE7-3122-4077-A149-84E5D0386FD3}">
      <dgm:prSet/>
      <dgm:spPr/>
      <dgm:t>
        <a:bodyPr/>
        <a:lstStyle/>
        <a:p>
          <a:endParaRPr lang="en-US"/>
        </a:p>
      </dgm:t>
    </dgm:pt>
    <dgm:pt modelId="{CC411674-5A62-4E64-8520-ABC5777E29B5}">
      <dgm:prSet phldrT="[Text]"/>
      <dgm:spPr/>
      <dgm:t>
        <a:bodyPr/>
        <a:lstStyle/>
        <a:p>
          <a:r>
            <a:rPr lang="en-US"/>
            <a:t>Transient thermal system to calculate cooling rate </a:t>
          </a:r>
        </a:p>
      </dgm:t>
    </dgm:pt>
    <dgm:pt modelId="{3E2A22BD-A1AE-4EAE-B700-E228DA648B6B}" type="parTrans" cxnId="{3804C7C6-9C7C-4965-830B-81FC346F565C}">
      <dgm:prSet/>
      <dgm:spPr/>
      <dgm:t>
        <a:bodyPr/>
        <a:lstStyle/>
        <a:p>
          <a:endParaRPr lang="en-US"/>
        </a:p>
      </dgm:t>
    </dgm:pt>
    <dgm:pt modelId="{74230F2B-B9BC-4F0B-B541-94C820747EF6}" type="sibTrans" cxnId="{3804C7C6-9C7C-4965-830B-81FC346F565C}">
      <dgm:prSet/>
      <dgm:spPr/>
      <dgm:t>
        <a:bodyPr/>
        <a:lstStyle/>
        <a:p>
          <a:endParaRPr lang="en-US"/>
        </a:p>
      </dgm:t>
    </dgm:pt>
    <dgm:pt modelId="{7E64C398-F462-49EE-83A3-A5A058189029}">
      <dgm:prSet phldrT="[Text]"/>
      <dgm:spPr/>
      <dgm:t>
        <a:bodyPr/>
        <a:lstStyle/>
        <a:p>
          <a:r>
            <a:rPr lang="en-US"/>
            <a:t>ANSYS Fluent to analyze fluid mechanics behavior</a:t>
          </a:r>
        </a:p>
      </dgm:t>
    </dgm:pt>
    <dgm:pt modelId="{BA574495-E35F-4BC3-9209-D6158FDCA704}" type="parTrans" cxnId="{A093547E-B018-4F5E-9A65-9A67C2E04FAF}">
      <dgm:prSet/>
      <dgm:spPr/>
      <dgm:t>
        <a:bodyPr/>
        <a:lstStyle/>
        <a:p>
          <a:endParaRPr lang="en-US"/>
        </a:p>
      </dgm:t>
    </dgm:pt>
    <dgm:pt modelId="{7691FFE3-703D-48B9-B80B-E4E91494AA6B}" type="sibTrans" cxnId="{A093547E-B018-4F5E-9A65-9A67C2E04FAF}">
      <dgm:prSet/>
      <dgm:spPr/>
      <dgm:t>
        <a:bodyPr/>
        <a:lstStyle/>
        <a:p>
          <a:endParaRPr lang="en-US"/>
        </a:p>
      </dgm:t>
    </dgm:pt>
    <dgm:pt modelId="{47ED08D2-66C5-4CD4-AC6D-7CAF58D5E7AD}" type="pres">
      <dgm:prSet presAssocID="{F48BAF9C-4078-4B24-A205-3DE7EDC38952}" presName="Name0" presStyleCnt="0">
        <dgm:presLayoutVars>
          <dgm:dir/>
          <dgm:resizeHandles val="exact"/>
        </dgm:presLayoutVars>
      </dgm:prSet>
      <dgm:spPr/>
    </dgm:pt>
    <dgm:pt modelId="{2B639D68-FF1B-49B5-842A-D17BA8535575}" type="pres">
      <dgm:prSet presAssocID="{7BF12F26-46BC-42A4-B57A-4C0E3ECF09DB}" presName="node" presStyleLbl="node1" presStyleIdx="0" presStyleCnt="3" custScaleX="124178" custScaleY="150240">
        <dgm:presLayoutVars>
          <dgm:bulletEnabled val="1"/>
        </dgm:presLayoutVars>
      </dgm:prSet>
      <dgm:spPr/>
    </dgm:pt>
    <dgm:pt modelId="{09543232-1BC2-4FC6-B792-53B6D0DA48D6}" type="pres">
      <dgm:prSet presAssocID="{E0AF15D5-1CB1-4362-BEB8-EA197FCACAD1}" presName="sibTrans" presStyleLbl="sibTrans2D1" presStyleIdx="0" presStyleCnt="2"/>
      <dgm:spPr/>
    </dgm:pt>
    <dgm:pt modelId="{10FC2F84-A62E-4AC0-98CD-24DE206D3F0B}" type="pres">
      <dgm:prSet presAssocID="{E0AF15D5-1CB1-4362-BEB8-EA197FCACAD1}" presName="connectorText" presStyleLbl="sibTrans2D1" presStyleIdx="0" presStyleCnt="2"/>
      <dgm:spPr/>
    </dgm:pt>
    <dgm:pt modelId="{ED1DD73F-E009-461C-BF8B-EA9293CBBD6D}" type="pres">
      <dgm:prSet presAssocID="{CC411674-5A62-4E64-8520-ABC5777E29B5}" presName="node" presStyleLbl="node1" presStyleIdx="1" presStyleCnt="3" custScaleX="113491" custScaleY="152740">
        <dgm:presLayoutVars>
          <dgm:bulletEnabled val="1"/>
        </dgm:presLayoutVars>
      </dgm:prSet>
      <dgm:spPr/>
    </dgm:pt>
    <dgm:pt modelId="{060B58D1-E1D3-4E7B-BDA9-5F5886987EA7}" type="pres">
      <dgm:prSet presAssocID="{74230F2B-B9BC-4F0B-B541-94C820747EF6}" presName="sibTrans" presStyleLbl="sibTrans2D1" presStyleIdx="1" presStyleCnt="2"/>
      <dgm:spPr/>
    </dgm:pt>
    <dgm:pt modelId="{A17386E0-5FA7-4299-900B-780BC213BD9C}" type="pres">
      <dgm:prSet presAssocID="{74230F2B-B9BC-4F0B-B541-94C820747EF6}" presName="connectorText" presStyleLbl="sibTrans2D1" presStyleIdx="1" presStyleCnt="2"/>
      <dgm:spPr/>
    </dgm:pt>
    <dgm:pt modelId="{2C2F4E2B-5CFA-48C0-97FB-1EB7FAE3070F}" type="pres">
      <dgm:prSet presAssocID="{7E64C398-F462-49EE-83A3-A5A058189029}" presName="node" presStyleLbl="node1" presStyleIdx="2" presStyleCnt="3" custScaleX="117462" custScaleY="153705">
        <dgm:presLayoutVars>
          <dgm:bulletEnabled val="1"/>
        </dgm:presLayoutVars>
      </dgm:prSet>
      <dgm:spPr/>
    </dgm:pt>
  </dgm:ptLst>
  <dgm:cxnLst>
    <dgm:cxn modelId="{5E9F5F0A-F1C1-45D8-9EA7-ACBACEF0E20A}" type="presOf" srcId="{E0AF15D5-1CB1-4362-BEB8-EA197FCACAD1}" destId="{09543232-1BC2-4FC6-B792-53B6D0DA48D6}" srcOrd="0" destOrd="0" presId="urn:microsoft.com/office/officeart/2005/8/layout/process1"/>
    <dgm:cxn modelId="{37B7E83B-ECBB-4EF1-8148-80E427FF159B}" type="presOf" srcId="{7E64C398-F462-49EE-83A3-A5A058189029}" destId="{2C2F4E2B-5CFA-48C0-97FB-1EB7FAE3070F}" srcOrd="0" destOrd="0" presId="urn:microsoft.com/office/officeart/2005/8/layout/process1"/>
    <dgm:cxn modelId="{FF5A4253-7755-4F5F-B7F9-E8BFE96D612C}" type="presOf" srcId="{74230F2B-B9BC-4F0B-B541-94C820747EF6}" destId="{A17386E0-5FA7-4299-900B-780BC213BD9C}" srcOrd="1" destOrd="0" presId="urn:microsoft.com/office/officeart/2005/8/layout/process1"/>
    <dgm:cxn modelId="{88E17B58-3A89-4477-A13D-D1E775A56518}" type="presOf" srcId="{7BF12F26-46BC-42A4-B57A-4C0E3ECF09DB}" destId="{2B639D68-FF1B-49B5-842A-D17BA8535575}" srcOrd="0" destOrd="0" presId="urn:microsoft.com/office/officeart/2005/8/layout/process1"/>
    <dgm:cxn modelId="{19227E78-8ECE-4AF4-90B3-BBB644F9E2DD}" type="presOf" srcId="{74230F2B-B9BC-4F0B-B541-94C820747EF6}" destId="{060B58D1-E1D3-4E7B-BDA9-5F5886987EA7}" srcOrd="0" destOrd="0" presId="urn:microsoft.com/office/officeart/2005/8/layout/process1"/>
    <dgm:cxn modelId="{A093547E-B018-4F5E-9A65-9A67C2E04FAF}" srcId="{F48BAF9C-4078-4B24-A205-3DE7EDC38952}" destId="{7E64C398-F462-49EE-83A3-A5A058189029}" srcOrd="2" destOrd="0" parTransId="{BA574495-E35F-4BC3-9209-D6158FDCA704}" sibTransId="{7691FFE3-703D-48B9-B80B-E4E91494AA6B}"/>
    <dgm:cxn modelId="{A2B25585-A224-4D9C-BC73-9D6AE54A2FEF}" type="presOf" srcId="{F48BAF9C-4078-4B24-A205-3DE7EDC38952}" destId="{47ED08D2-66C5-4CD4-AC6D-7CAF58D5E7AD}" srcOrd="0" destOrd="0" presId="urn:microsoft.com/office/officeart/2005/8/layout/process1"/>
    <dgm:cxn modelId="{D02448A7-E0C4-458A-9034-D1B2A951CDF0}" type="presOf" srcId="{E0AF15D5-1CB1-4362-BEB8-EA197FCACAD1}" destId="{10FC2F84-A62E-4AC0-98CD-24DE206D3F0B}" srcOrd="1" destOrd="0" presId="urn:microsoft.com/office/officeart/2005/8/layout/process1"/>
    <dgm:cxn modelId="{FBA265AD-70EB-4221-B432-D4329935CBEA}" type="presOf" srcId="{CC411674-5A62-4E64-8520-ABC5777E29B5}" destId="{ED1DD73F-E009-461C-BF8B-EA9293CBBD6D}" srcOrd="0" destOrd="0" presId="urn:microsoft.com/office/officeart/2005/8/layout/process1"/>
    <dgm:cxn modelId="{3804C7C6-9C7C-4965-830B-81FC346F565C}" srcId="{F48BAF9C-4078-4B24-A205-3DE7EDC38952}" destId="{CC411674-5A62-4E64-8520-ABC5777E29B5}" srcOrd="1" destOrd="0" parTransId="{3E2A22BD-A1AE-4EAE-B700-E228DA648B6B}" sibTransId="{74230F2B-B9BC-4F0B-B541-94C820747EF6}"/>
    <dgm:cxn modelId="{7BED6FE7-3122-4077-A149-84E5D0386FD3}" srcId="{F48BAF9C-4078-4B24-A205-3DE7EDC38952}" destId="{7BF12F26-46BC-42A4-B57A-4C0E3ECF09DB}" srcOrd="0" destOrd="0" parTransId="{779F9B6E-ED5E-4D79-8FD4-7AC374665C2D}" sibTransId="{E0AF15D5-1CB1-4362-BEB8-EA197FCACAD1}"/>
    <dgm:cxn modelId="{122E8960-83B1-4884-AABA-9B54E8CE728E}" type="presParOf" srcId="{47ED08D2-66C5-4CD4-AC6D-7CAF58D5E7AD}" destId="{2B639D68-FF1B-49B5-842A-D17BA8535575}" srcOrd="0" destOrd="0" presId="urn:microsoft.com/office/officeart/2005/8/layout/process1"/>
    <dgm:cxn modelId="{D97875AE-8C6F-4265-8D28-C9453DDCDD52}" type="presParOf" srcId="{47ED08D2-66C5-4CD4-AC6D-7CAF58D5E7AD}" destId="{09543232-1BC2-4FC6-B792-53B6D0DA48D6}" srcOrd="1" destOrd="0" presId="urn:microsoft.com/office/officeart/2005/8/layout/process1"/>
    <dgm:cxn modelId="{246CA7FA-CA85-4269-A2FA-5754CF82AA5E}" type="presParOf" srcId="{09543232-1BC2-4FC6-B792-53B6D0DA48D6}" destId="{10FC2F84-A62E-4AC0-98CD-24DE206D3F0B}" srcOrd="0" destOrd="0" presId="urn:microsoft.com/office/officeart/2005/8/layout/process1"/>
    <dgm:cxn modelId="{B0877167-7FAC-43A4-9DF6-944EF40CEBCA}" type="presParOf" srcId="{47ED08D2-66C5-4CD4-AC6D-7CAF58D5E7AD}" destId="{ED1DD73F-E009-461C-BF8B-EA9293CBBD6D}" srcOrd="2" destOrd="0" presId="urn:microsoft.com/office/officeart/2005/8/layout/process1"/>
    <dgm:cxn modelId="{EF15BD1A-0EA7-409E-A270-3A0E37A6B3FA}" type="presParOf" srcId="{47ED08D2-66C5-4CD4-AC6D-7CAF58D5E7AD}" destId="{060B58D1-E1D3-4E7B-BDA9-5F5886987EA7}" srcOrd="3" destOrd="0" presId="urn:microsoft.com/office/officeart/2005/8/layout/process1"/>
    <dgm:cxn modelId="{FF87A533-905F-4E2E-AD02-9F49F785AA86}" type="presParOf" srcId="{060B58D1-E1D3-4E7B-BDA9-5F5886987EA7}" destId="{A17386E0-5FA7-4299-900B-780BC213BD9C}" srcOrd="0" destOrd="0" presId="urn:microsoft.com/office/officeart/2005/8/layout/process1"/>
    <dgm:cxn modelId="{C5BD92DE-4488-48D7-89BA-5138B8B1BC74}" type="presParOf" srcId="{47ED08D2-66C5-4CD4-AC6D-7CAF58D5E7AD}" destId="{2C2F4E2B-5CFA-48C0-97FB-1EB7FAE3070F}"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EEB3C88-F8D3-464A-BFB1-25976455948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60AB5AE-004A-446E-909B-A47E5AA85D90}">
      <dgm:prSet phldrT="[Text]"/>
      <dgm:spPr/>
      <dgm:t>
        <a:bodyPr/>
        <a:lstStyle/>
        <a:p>
          <a:pPr>
            <a:buFont typeface="Arial" panose="020B0604020202020204" pitchFamily="34" charset="0"/>
            <a:buChar char="•"/>
          </a:pPr>
          <a:r>
            <a:rPr lang="en-US"/>
            <a:t>Difficult to create complex simulations</a:t>
          </a:r>
        </a:p>
      </dgm:t>
    </dgm:pt>
    <dgm:pt modelId="{8376CE02-3635-40D9-8EA8-0D893F908FAE}" type="parTrans" cxnId="{81ABF085-93F1-4D6C-B1D9-AAB4D03B466A}">
      <dgm:prSet/>
      <dgm:spPr/>
      <dgm:t>
        <a:bodyPr/>
        <a:lstStyle/>
        <a:p>
          <a:endParaRPr lang="en-US"/>
        </a:p>
      </dgm:t>
    </dgm:pt>
    <dgm:pt modelId="{4BF148E4-0BED-44CF-A887-A13B45B454EB}" type="sibTrans" cxnId="{81ABF085-93F1-4D6C-B1D9-AAB4D03B466A}">
      <dgm:prSet/>
      <dgm:spPr/>
      <dgm:t>
        <a:bodyPr/>
        <a:lstStyle/>
        <a:p>
          <a:endParaRPr lang="en-US"/>
        </a:p>
      </dgm:t>
    </dgm:pt>
    <dgm:pt modelId="{2EBB4FFE-74DA-4741-A931-2CF2A8EDC950}">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t>Vitreloy 106 is a relatively new material</a:t>
          </a:r>
        </a:p>
      </dgm:t>
    </dgm:pt>
    <dgm:pt modelId="{5EEFFCD6-2D9D-4D57-83EB-DD21E790B1FE}" type="parTrans" cxnId="{75CF434D-8C83-4CEC-BF0A-C0C64672DF78}">
      <dgm:prSet/>
      <dgm:spPr/>
      <dgm:t>
        <a:bodyPr/>
        <a:lstStyle/>
        <a:p>
          <a:endParaRPr lang="en-US"/>
        </a:p>
      </dgm:t>
    </dgm:pt>
    <dgm:pt modelId="{6CD98033-7020-477F-938F-2DE8DEBA8891}" type="sibTrans" cxnId="{75CF434D-8C83-4CEC-BF0A-C0C64672DF78}">
      <dgm:prSet/>
      <dgm:spPr/>
      <dgm:t>
        <a:bodyPr/>
        <a:lstStyle/>
        <a:p>
          <a:endParaRPr lang="en-US"/>
        </a:p>
      </dgm:t>
    </dgm:pt>
    <dgm:pt modelId="{6313CEB7-593A-4A46-8280-13F862A42AD5}" type="pres">
      <dgm:prSet presAssocID="{5EEB3C88-F8D3-464A-BFB1-259764559484}" presName="linear" presStyleCnt="0">
        <dgm:presLayoutVars>
          <dgm:dir/>
          <dgm:animLvl val="lvl"/>
          <dgm:resizeHandles val="exact"/>
        </dgm:presLayoutVars>
      </dgm:prSet>
      <dgm:spPr/>
    </dgm:pt>
    <dgm:pt modelId="{F0376A23-C7B7-4C42-97AE-49A31EFF7F4F}" type="pres">
      <dgm:prSet presAssocID="{960AB5AE-004A-446E-909B-A47E5AA85D90}" presName="parentLin" presStyleCnt="0"/>
      <dgm:spPr/>
    </dgm:pt>
    <dgm:pt modelId="{84370326-84B8-4BCF-BB64-AB9D31CF45E9}" type="pres">
      <dgm:prSet presAssocID="{960AB5AE-004A-446E-909B-A47E5AA85D90}" presName="parentLeftMargin" presStyleLbl="node1" presStyleIdx="0" presStyleCnt="2"/>
      <dgm:spPr/>
    </dgm:pt>
    <dgm:pt modelId="{367CF426-5211-408E-8041-18DC29AF0C7A}" type="pres">
      <dgm:prSet presAssocID="{960AB5AE-004A-446E-909B-A47E5AA85D90}" presName="parentText" presStyleLbl="node1" presStyleIdx="0" presStyleCnt="2">
        <dgm:presLayoutVars>
          <dgm:chMax val="0"/>
          <dgm:bulletEnabled val="1"/>
        </dgm:presLayoutVars>
      </dgm:prSet>
      <dgm:spPr/>
    </dgm:pt>
    <dgm:pt modelId="{7B4AE2C0-0ED5-4100-A4EC-9C4B746D034F}" type="pres">
      <dgm:prSet presAssocID="{960AB5AE-004A-446E-909B-A47E5AA85D90}" presName="negativeSpace" presStyleCnt="0"/>
      <dgm:spPr/>
    </dgm:pt>
    <dgm:pt modelId="{3A38455A-61F1-4415-B242-D911929527A1}" type="pres">
      <dgm:prSet presAssocID="{960AB5AE-004A-446E-909B-A47E5AA85D90}" presName="childText" presStyleLbl="conFgAcc1" presStyleIdx="0" presStyleCnt="2">
        <dgm:presLayoutVars>
          <dgm:bulletEnabled val="1"/>
        </dgm:presLayoutVars>
      </dgm:prSet>
      <dgm:spPr/>
    </dgm:pt>
    <dgm:pt modelId="{82EC39BB-0F4E-471F-BA94-2F44F2CF7A58}" type="pres">
      <dgm:prSet presAssocID="{4BF148E4-0BED-44CF-A887-A13B45B454EB}" presName="spaceBetweenRectangles" presStyleCnt="0"/>
      <dgm:spPr/>
    </dgm:pt>
    <dgm:pt modelId="{261705F8-7E9C-460B-978D-80706F7533D1}" type="pres">
      <dgm:prSet presAssocID="{2EBB4FFE-74DA-4741-A931-2CF2A8EDC950}" presName="parentLin" presStyleCnt="0"/>
      <dgm:spPr/>
    </dgm:pt>
    <dgm:pt modelId="{6AB5512D-7B60-4C23-B6BF-ADD69AFED6F8}" type="pres">
      <dgm:prSet presAssocID="{2EBB4FFE-74DA-4741-A931-2CF2A8EDC950}" presName="parentLeftMargin" presStyleLbl="node1" presStyleIdx="0" presStyleCnt="2"/>
      <dgm:spPr/>
    </dgm:pt>
    <dgm:pt modelId="{305EC0FF-D4AB-4440-9FF4-A31A1D261A43}" type="pres">
      <dgm:prSet presAssocID="{2EBB4FFE-74DA-4741-A931-2CF2A8EDC950}" presName="parentText" presStyleLbl="node1" presStyleIdx="1" presStyleCnt="2">
        <dgm:presLayoutVars>
          <dgm:chMax val="0"/>
          <dgm:bulletEnabled val="1"/>
        </dgm:presLayoutVars>
      </dgm:prSet>
      <dgm:spPr/>
    </dgm:pt>
    <dgm:pt modelId="{BEC0B08D-354F-4E13-97ED-CF084D8F7311}" type="pres">
      <dgm:prSet presAssocID="{2EBB4FFE-74DA-4741-A931-2CF2A8EDC950}" presName="negativeSpace" presStyleCnt="0"/>
      <dgm:spPr/>
    </dgm:pt>
    <dgm:pt modelId="{BD5DDDAF-8E3D-4A07-83B0-0AE544A6B9B4}" type="pres">
      <dgm:prSet presAssocID="{2EBB4FFE-74DA-4741-A931-2CF2A8EDC950}" presName="childText" presStyleLbl="conFgAcc1" presStyleIdx="1" presStyleCnt="2">
        <dgm:presLayoutVars>
          <dgm:bulletEnabled val="1"/>
        </dgm:presLayoutVars>
      </dgm:prSet>
      <dgm:spPr/>
    </dgm:pt>
  </dgm:ptLst>
  <dgm:cxnLst>
    <dgm:cxn modelId="{0BE8211B-B5FB-428C-B851-7880F7BDFBF0}" type="presOf" srcId="{5EEB3C88-F8D3-464A-BFB1-259764559484}" destId="{6313CEB7-593A-4A46-8280-13F862A42AD5}" srcOrd="0" destOrd="0" presId="urn:microsoft.com/office/officeart/2005/8/layout/list1"/>
    <dgm:cxn modelId="{FB3CF72F-9D1F-47F7-AE74-95535698D502}" type="presOf" srcId="{2EBB4FFE-74DA-4741-A931-2CF2A8EDC950}" destId="{6AB5512D-7B60-4C23-B6BF-ADD69AFED6F8}" srcOrd="0" destOrd="0" presId="urn:microsoft.com/office/officeart/2005/8/layout/list1"/>
    <dgm:cxn modelId="{1DAEDF4C-96E5-451F-9DB7-2BCDE735889F}" type="presOf" srcId="{2EBB4FFE-74DA-4741-A931-2CF2A8EDC950}" destId="{305EC0FF-D4AB-4440-9FF4-A31A1D261A43}" srcOrd="1" destOrd="0" presId="urn:microsoft.com/office/officeart/2005/8/layout/list1"/>
    <dgm:cxn modelId="{75CF434D-8C83-4CEC-BF0A-C0C64672DF78}" srcId="{5EEB3C88-F8D3-464A-BFB1-259764559484}" destId="{2EBB4FFE-74DA-4741-A931-2CF2A8EDC950}" srcOrd="1" destOrd="0" parTransId="{5EEFFCD6-2D9D-4D57-83EB-DD21E790B1FE}" sibTransId="{6CD98033-7020-477F-938F-2DE8DEBA8891}"/>
    <dgm:cxn modelId="{77BEEF7F-570E-4C4F-827B-705C23FE2D19}" type="presOf" srcId="{960AB5AE-004A-446E-909B-A47E5AA85D90}" destId="{84370326-84B8-4BCF-BB64-AB9D31CF45E9}" srcOrd="0" destOrd="0" presId="urn:microsoft.com/office/officeart/2005/8/layout/list1"/>
    <dgm:cxn modelId="{81ABF085-93F1-4D6C-B1D9-AAB4D03B466A}" srcId="{5EEB3C88-F8D3-464A-BFB1-259764559484}" destId="{960AB5AE-004A-446E-909B-A47E5AA85D90}" srcOrd="0" destOrd="0" parTransId="{8376CE02-3635-40D9-8EA8-0D893F908FAE}" sibTransId="{4BF148E4-0BED-44CF-A887-A13B45B454EB}"/>
    <dgm:cxn modelId="{A99475D6-E30A-46DA-9E85-70346366DF09}" type="presOf" srcId="{960AB5AE-004A-446E-909B-A47E5AA85D90}" destId="{367CF426-5211-408E-8041-18DC29AF0C7A}" srcOrd="1" destOrd="0" presId="urn:microsoft.com/office/officeart/2005/8/layout/list1"/>
    <dgm:cxn modelId="{11A17A88-9B4A-4742-BBF5-51B35E921F27}" type="presParOf" srcId="{6313CEB7-593A-4A46-8280-13F862A42AD5}" destId="{F0376A23-C7B7-4C42-97AE-49A31EFF7F4F}" srcOrd="0" destOrd="0" presId="urn:microsoft.com/office/officeart/2005/8/layout/list1"/>
    <dgm:cxn modelId="{F6ED9D3E-633F-49FF-9A62-CC7EDB44745F}" type="presParOf" srcId="{F0376A23-C7B7-4C42-97AE-49A31EFF7F4F}" destId="{84370326-84B8-4BCF-BB64-AB9D31CF45E9}" srcOrd="0" destOrd="0" presId="urn:microsoft.com/office/officeart/2005/8/layout/list1"/>
    <dgm:cxn modelId="{3845BB4B-B0D6-48B5-9AB1-94A669EB787C}" type="presParOf" srcId="{F0376A23-C7B7-4C42-97AE-49A31EFF7F4F}" destId="{367CF426-5211-408E-8041-18DC29AF0C7A}" srcOrd="1" destOrd="0" presId="urn:microsoft.com/office/officeart/2005/8/layout/list1"/>
    <dgm:cxn modelId="{1DFAAE4A-F3BA-4F8D-9175-B3232B220514}" type="presParOf" srcId="{6313CEB7-593A-4A46-8280-13F862A42AD5}" destId="{7B4AE2C0-0ED5-4100-A4EC-9C4B746D034F}" srcOrd="1" destOrd="0" presId="urn:microsoft.com/office/officeart/2005/8/layout/list1"/>
    <dgm:cxn modelId="{9D8FC512-AE5A-4955-AB0D-0CEE79683806}" type="presParOf" srcId="{6313CEB7-593A-4A46-8280-13F862A42AD5}" destId="{3A38455A-61F1-4415-B242-D911929527A1}" srcOrd="2" destOrd="0" presId="urn:microsoft.com/office/officeart/2005/8/layout/list1"/>
    <dgm:cxn modelId="{B0D2EC6F-266A-4D16-AC8A-4D32E1C16067}" type="presParOf" srcId="{6313CEB7-593A-4A46-8280-13F862A42AD5}" destId="{82EC39BB-0F4E-471F-BA94-2F44F2CF7A58}" srcOrd="3" destOrd="0" presId="urn:microsoft.com/office/officeart/2005/8/layout/list1"/>
    <dgm:cxn modelId="{1E06E0BB-AB59-4F76-B36F-351D1F85BE0B}" type="presParOf" srcId="{6313CEB7-593A-4A46-8280-13F862A42AD5}" destId="{261705F8-7E9C-460B-978D-80706F7533D1}" srcOrd="4" destOrd="0" presId="urn:microsoft.com/office/officeart/2005/8/layout/list1"/>
    <dgm:cxn modelId="{B55EE057-033A-4606-A264-B5FC913F9D38}" type="presParOf" srcId="{261705F8-7E9C-460B-978D-80706F7533D1}" destId="{6AB5512D-7B60-4C23-B6BF-ADD69AFED6F8}" srcOrd="0" destOrd="0" presId="urn:microsoft.com/office/officeart/2005/8/layout/list1"/>
    <dgm:cxn modelId="{0E094EB0-AC68-4479-A3F4-1213F50CF287}" type="presParOf" srcId="{261705F8-7E9C-460B-978D-80706F7533D1}" destId="{305EC0FF-D4AB-4440-9FF4-A31A1D261A43}" srcOrd="1" destOrd="0" presId="urn:microsoft.com/office/officeart/2005/8/layout/list1"/>
    <dgm:cxn modelId="{6CDD583D-7461-466D-84F6-F87BAAC848CF}" type="presParOf" srcId="{6313CEB7-593A-4A46-8280-13F862A42AD5}" destId="{BEC0B08D-354F-4E13-97ED-CF084D8F7311}" srcOrd="5" destOrd="0" presId="urn:microsoft.com/office/officeart/2005/8/layout/list1"/>
    <dgm:cxn modelId="{2E166535-D170-485F-8CC4-7399F6F185C2}" type="presParOf" srcId="{6313CEB7-593A-4A46-8280-13F862A42AD5}" destId="{BD5DDDAF-8E3D-4A07-83B0-0AE544A6B9B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1E3320-0DAA-4F03-B695-EBF0B45F8933}">
      <dsp:nvSpPr>
        <dsp:cNvPr id="0" name=""/>
        <dsp:cNvSpPr/>
      </dsp:nvSpPr>
      <dsp:spPr>
        <a:xfrm>
          <a:off x="169317" y="2113848"/>
          <a:ext cx="7789364" cy="1028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marL="0" lvl="0" indent="0" algn="l" defTabSz="1066800">
            <a:lnSpc>
              <a:spcPct val="90000"/>
            </a:lnSpc>
            <a:spcBef>
              <a:spcPct val="0"/>
            </a:spcBef>
            <a:spcAft>
              <a:spcPct val="35000"/>
            </a:spcAft>
            <a:buNone/>
          </a:pPr>
          <a:r>
            <a:rPr lang="en-US" sz="2400" kern="1200"/>
            <a:t>The objective of this project is to develop a manufacturing system for wires and/or </a:t>
          </a:r>
          <a:r>
            <a:rPr lang="en-US" sz="2400" kern="1200">
              <a:latin typeface="Calibri"/>
            </a:rPr>
            <a:t>springs</a:t>
          </a:r>
          <a:r>
            <a:rPr lang="en-US" sz="2400" kern="1200"/>
            <a:t> out of Bulk Metallic Glass (BMG).</a:t>
          </a:r>
        </a:p>
      </dsp:txBody>
      <dsp:txXfrm>
        <a:off x="169317" y="2113848"/>
        <a:ext cx="7789364" cy="1028569"/>
      </dsp:txXfrm>
    </dsp:sp>
    <dsp:sp modelId="{579DBF41-9C80-4C8C-8669-880F5CE2CE2A}">
      <dsp:nvSpPr>
        <dsp:cNvPr id="0" name=""/>
        <dsp:cNvSpPr/>
      </dsp:nvSpPr>
      <dsp:spPr>
        <a:xfrm>
          <a:off x="169317" y="3142417"/>
          <a:ext cx="974407" cy="162401"/>
        </a:xfrm>
        <a:prstGeom prst="parallelogram">
          <a:avLst>
            <a:gd name="adj" fmla="val 140840"/>
          </a:avLst>
        </a:prstGeom>
        <a:gradFill rotWithShape="0">
          <a:gsLst>
            <a:gs pos="0">
              <a:schemeClr val="accent1">
                <a:alpha val="90000"/>
                <a:hueOff val="0"/>
                <a:satOff val="0"/>
                <a:lumOff val="0"/>
                <a:alphaOff val="0"/>
                <a:tint val="100000"/>
                <a:shade val="100000"/>
                <a:satMod val="130000"/>
              </a:schemeClr>
            </a:gs>
            <a:gs pos="100000">
              <a:schemeClr val="accent1">
                <a:alpha val="90000"/>
                <a:hueOff val="0"/>
                <a:satOff val="0"/>
                <a:lumOff val="0"/>
                <a:alphaOff val="0"/>
                <a:tint val="50000"/>
                <a:shade val="100000"/>
                <a:satMod val="350000"/>
              </a:schemeClr>
            </a:gs>
          </a:gsLst>
          <a:lin ang="16200000" scaled="0"/>
        </a:gradFill>
        <a:ln w="9525" cap="flat" cmpd="sng" algn="ctr">
          <a:solidFill>
            <a:schemeClr val="accent1">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5E72927E-1108-4421-8291-32E8F8AE79E7}">
      <dsp:nvSpPr>
        <dsp:cNvPr id="0" name=""/>
        <dsp:cNvSpPr/>
      </dsp:nvSpPr>
      <dsp:spPr>
        <a:xfrm>
          <a:off x="1200565" y="3142417"/>
          <a:ext cx="974407" cy="162401"/>
        </a:xfrm>
        <a:prstGeom prst="parallelogram">
          <a:avLst>
            <a:gd name="adj" fmla="val 140840"/>
          </a:avLst>
        </a:prstGeom>
        <a:gradFill rotWithShape="0">
          <a:gsLst>
            <a:gs pos="0">
              <a:schemeClr val="accent1">
                <a:alpha val="90000"/>
                <a:hueOff val="0"/>
                <a:satOff val="0"/>
                <a:lumOff val="0"/>
                <a:alphaOff val="-6667"/>
                <a:tint val="100000"/>
                <a:shade val="100000"/>
                <a:satMod val="130000"/>
              </a:schemeClr>
            </a:gs>
            <a:gs pos="100000">
              <a:schemeClr val="accent1">
                <a:alpha val="90000"/>
                <a:hueOff val="0"/>
                <a:satOff val="0"/>
                <a:lumOff val="0"/>
                <a:alphaOff val="-6667"/>
                <a:tint val="50000"/>
                <a:shade val="100000"/>
                <a:satMod val="350000"/>
              </a:schemeClr>
            </a:gs>
          </a:gsLst>
          <a:lin ang="16200000" scaled="0"/>
        </a:gradFill>
        <a:ln w="9525" cap="flat" cmpd="sng" algn="ctr">
          <a:solidFill>
            <a:schemeClr val="accent1">
              <a:alpha val="90000"/>
              <a:hueOff val="0"/>
              <a:satOff val="0"/>
              <a:lumOff val="0"/>
              <a:alphaOff val="-6667"/>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2BD306C7-BB4F-44E8-B585-8BA66F7C54BD}">
      <dsp:nvSpPr>
        <dsp:cNvPr id="0" name=""/>
        <dsp:cNvSpPr/>
      </dsp:nvSpPr>
      <dsp:spPr>
        <a:xfrm>
          <a:off x="2231813" y="3142417"/>
          <a:ext cx="974407" cy="162401"/>
        </a:xfrm>
        <a:prstGeom prst="parallelogram">
          <a:avLst>
            <a:gd name="adj" fmla="val 140840"/>
          </a:avLst>
        </a:prstGeom>
        <a:gradFill rotWithShape="0">
          <a:gsLst>
            <a:gs pos="0">
              <a:schemeClr val="accent1">
                <a:alpha val="90000"/>
                <a:hueOff val="0"/>
                <a:satOff val="0"/>
                <a:lumOff val="0"/>
                <a:alphaOff val="-13333"/>
                <a:tint val="100000"/>
                <a:shade val="100000"/>
                <a:satMod val="130000"/>
              </a:schemeClr>
            </a:gs>
            <a:gs pos="100000">
              <a:schemeClr val="accent1">
                <a:alpha val="90000"/>
                <a:hueOff val="0"/>
                <a:satOff val="0"/>
                <a:lumOff val="0"/>
                <a:alphaOff val="-13333"/>
                <a:tint val="50000"/>
                <a:shade val="100000"/>
                <a:satMod val="350000"/>
              </a:schemeClr>
            </a:gs>
          </a:gsLst>
          <a:lin ang="16200000" scaled="0"/>
        </a:gradFill>
        <a:ln w="9525" cap="flat" cmpd="sng" algn="ctr">
          <a:solidFill>
            <a:schemeClr val="accent1">
              <a:alpha val="90000"/>
              <a:hueOff val="0"/>
              <a:satOff val="0"/>
              <a:lumOff val="0"/>
              <a:alphaOff val="-13333"/>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AFFE4DD9-8B62-4BD9-8C71-18138AD673D8}">
      <dsp:nvSpPr>
        <dsp:cNvPr id="0" name=""/>
        <dsp:cNvSpPr/>
      </dsp:nvSpPr>
      <dsp:spPr>
        <a:xfrm>
          <a:off x="3263061" y="3142417"/>
          <a:ext cx="974407" cy="162401"/>
        </a:xfrm>
        <a:prstGeom prst="parallelogram">
          <a:avLst>
            <a:gd name="adj" fmla="val 140840"/>
          </a:avLst>
        </a:prstGeom>
        <a:gradFill rotWithShape="0">
          <a:gsLst>
            <a:gs pos="0">
              <a:schemeClr val="accent1">
                <a:alpha val="90000"/>
                <a:hueOff val="0"/>
                <a:satOff val="0"/>
                <a:lumOff val="0"/>
                <a:alphaOff val="-20000"/>
                <a:tint val="100000"/>
                <a:shade val="100000"/>
                <a:satMod val="130000"/>
              </a:schemeClr>
            </a:gs>
            <a:gs pos="100000">
              <a:schemeClr val="accent1">
                <a:alpha val="90000"/>
                <a:hueOff val="0"/>
                <a:satOff val="0"/>
                <a:lumOff val="0"/>
                <a:alphaOff val="-20000"/>
                <a:tint val="50000"/>
                <a:shade val="100000"/>
                <a:satMod val="350000"/>
              </a:schemeClr>
            </a:gs>
          </a:gsLst>
          <a:lin ang="16200000" scaled="0"/>
        </a:gradFill>
        <a:ln w="9525" cap="flat" cmpd="sng" algn="ctr">
          <a:solidFill>
            <a:schemeClr val="accent1">
              <a:alpha val="90000"/>
              <a:hueOff val="0"/>
              <a:satOff val="0"/>
              <a:lumOff val="0"/>
              <a:alphaOff val="-2000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4FA1D790-82AC-4CB8-93EA-632C4D9FB572}">
      <dsp:nvSpPr>
        <dsp:cNvPr id="0" name=""/>
        <dsp:cNvSpPr/>
      </dsp:nvSpPr>
      <dsp:spPr>
        <a:xfrm>
          <a:off x="4294309" y="3142417"/>
          <a:ext cx="974407" cy="162401"/>
        </a:xfrm>
        <a:prstGeom prst="parallelogram">
          <a:avLst>
            <a:gd name="adj" fmla="val 140840"/>
          </a:avLst>
        </a:prstGeom>
        <a:gradFill rotWithShape="0">
          <a:gsLst>
            <a:gs pos="0">
              <a:schemeClr val="accent1">
                <a:alpha val="90000"/>
                <a:hueOff val="0"/>
                <a:satOff val="0"/>
                <a:lumOff val="0"/>
                <a:alphaOff val="-26667"/>
                <a:tint val="100000"/>
                <a:shade val="100000"/>
                <a:satMod val="130000"/>
              </a:schemeClr>
            </a:gs>
            <a:gs pos="100000">
              <a:schemeClr val="accent1">
                <a:alpha val="90000"/>
                <a:hueOff val="0"/>
                <a:satOff val="0"/>
                <a:lumOff val="0"/>
                <a:alphaOff val="-26667"/>
                <a:tint val="50000"/>
                <a:shade val="100000"/>
                <a:satMod val="350000"/>
              </a:schemeClr>
            </a:gs>
          </a:gsLst>
          <a:lin ang="16200000" scaled="0"/>
        </a:gradFill>
        <a:ln w="9525" cap="flat" cmpd="sng" algn="ctr">
          <a:solidFill>
            <a:schemeClr val="accent1">
              <a:alpha val="90000"/>
              <a:hueOff val="0"/>
              <a:satOff val="0"/>
              <a:lumOff val="0"/>
              <a:alphaOff val="-26667"/>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19BC340E-14C3-4529-A365-2F33A5C1D50A}">
      <dsp:nvSpPr>
        <dsp:cNvPr id="0" name=""/>
        <dsp:cNvSpPr/>
      </dsp:nvSpPr>
      <dsp:spPr>
        <a:xfrm>
          <a:off x="5325557" y="3142417"/>
          <a:ext cx="974407" cy="162401"/>
        </a:xfrm>
        <a:prstGeom prst="parallelogram">
          <a:avLst>
            <a:gd name="adj" fmla="val 140840"/>
          </a:avLst>
        </a:prstGeom>
        <a:gradFill rotWithShape="0">
          <a:gsLst>
            <a:gs pos="0">
              <a:schemeClr val="accent1">
                <a:alpha val="90000"/>
                <a:hueOff val="0"/>
                <a:satOff val="0"/>
                <a:lumOff val="0"/>
                <a:alphaOff val="-33333"/>
                <a:tint val="100000"/>
                <a:shade val="100000"/>
                <a:satMod val="130000"/>
              </a:schemeClr>
            </a:gs>
            <a:gs pos="100000">
              <a:schemeClr val="accent1">
                <a:alpha val="90000"/>
                <a:hueOff val="0"/>
                <a:satOff val="0"/>
                <a:lumOff val="0"/>
                <a:alphaOff val="-33333"/>
                <a:tint val="50000"/>
                <a:shade val="100000"/>
                <a:satMod val="350000"/>
              </a:schemeClr>
            </a:gs>
          </a:gsLst>
          <a:lin ang="16200000" scaled="0"/>
        </a:gradFill>
        <a:ln w="9525" cap="flat" cmpd="sng" algn="ctr">
          <a:solidFill>
            <a:schemeClr val="accent1">
              <a:alpha val="90000"/>
              <a:hueOff val="0"/>
              <a:satOff val="0"/>
              <a:lumOff val="0"/>
              <a:alphaOff val="-33333"/>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B4570B2-FE6C-4C18-B99E-78B31754C1AC}">
      <dsp:nvSpPr>
        <dsp:cNvPr id="0" name=""/>
        <dsp:cNvSpPr/>
      </dsp:nvSpPr>
      <dsp:spPr>
        <a:xfrm>
          <a:off x="6356805" y="3142417"/>
          <a:ext cx="974407" cy="162401"/>
        </a:xfrm>
        <a:prstGeom prst="parallelogram">
          <a:avLst>
            <a:gd name="adj" fmla="val 140840"/>
          </a:avLst>
        </a:prstGeom>
        <a:gradFill rotWithShape="0">
          <a:gsLst>
            <a:gs pos="0">
              <a:schemeClr val="accent1">
                <a:alpha val="90000"/>
                <a:hueOff val="0"/>
                <a:satOff val="0"/>
                <a:lumOff val="0"/>
                <a:alphaOff val="-40000"/>
                <a:tint val="100000"/>
                <a:shade val="100000"/>
                <a:satMod val="130000"/>
              </a:schemeClr>
            </a:gs>
            <a:gs pos="100000">
              <a:schemeClr val="accent1">
                <a:alpha val="90000"/>
                <a:hueOff val="0"/>
                <a:satOff val="0"/>
                <a:lumOff val="0"/>
                <a:alphaOff val="-40000"/>
                <a:tint val="50000"/>
                <a:shade val="100000"/>
                <a:satMod val="350000"/>
              </a:schemeClr>
            </a:gs>
          </a:gsLst>
          <a:lin ang="16200000" scaled="0"/>
        </a:gradFill>
        <a:ln w="9525" cap="flat" cmpd="sng" algn="ctr">
          <a:solidFill>
            <a:schemeClr val="accent1">
              <a:alpha val="90000"/>
              <a:hueOff val="0"/>
              <a:satOff val="0"/>
              <a:lumOff val="0"/>
              <a:alphaOff val="-4000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CCFC3D-C016-49C6-B440-444CA202FEAC}">
      <dsp:nvSpPr>
        <dsp:cNvPr id="0" name=""/>
        <dsp:cNvSpPr/>
      </dsp:nvSpPr>
      <dsp:spPr>
        <a:xfrm rot="10800000">
          <a:off x="1742167" y="862"/>
          <a:ext cx="6164198" cy="75812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4311"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a:t>Enclosed System </a:t>
          </a:r>
        </a:p>
      </dsp:txBody>
      <dsp:txXfrm rot="10800000">
        <a:off x="1931698" y="862"/>
        <a:ext cx="5974667" cy="758123"/>
      </dsp:txXfrm>
    </dsp:sp>
    <dsp:sp modelId="{D31BEA08-569F-4E58-88B4-20A80259B7BA}">
      <dsp:nvSpPr>
        <dsp:cNvPr id="0" name=""/>
        <dsp:cNvSpPr/>
      </dsp:nvSpPr>
      <dsp:spPr>
        <a:xfrm>
          <a:off x="1363105" y="862"/>
          <a:ext cx="758123" cy="758123"/>
        </a:xfrm>
        <a:prstGeom prst="ellipse">
          <a:avLst/>
        </a:prstGeom>
        <a:blipFill rotWithShape="1">
          <a:blip xmlns:r="http://schemas.openxmlformats.org/officeDocument/2006/relationships" r:embed="rId1"/>
          <a:srcRect/>
          <a:stretch>
            <a:fillRect l="-20000" r="-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889AE4-C2C2-47A4-9237-7539B4BE3FC0}">
      <dsp:nvSpPr>
        <dsp:cNvPr id="0" name=""/>
        <dsp:cNvSpPr/>
      </dsp:nvSpPr>
      <dsp:spPr>
        <a:xfrm rot="10800000">
          <a:off x="1756565" y="985291"/>
          <a:ext cx="6164198" cy="75812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4311"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a:t>Rapid Cooling Rate </a:t>
          </a:r>
        </a:p>
      </dsp:txBody>
      <dsp:txXfrm rot="10800000">
        <a:off x="1946096" y="985291"/>
        <a:ext cx="5974667" cy="758123"/>
      </dsp:txXfrm>
    </dsp:sp>
    <dsp:sp modelId="{70B9EA3B-A0EC-47DF-BA2B-553BD93C7678}">
      <dsp:nvSpPr>
        <dsp:cNvPr id="0" name=""/>
        <dsp:cNvSpPr/>
      </dsp:nvSpPr>
      <dsp:spPr>
        <a:xfrm>
          <a:off x="1348706" y="994623"/>
          <a:ext cx="815717" cy="73945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E0B82C-04C5-4A26-9DB3-29FC79D2789A}">
      <dsp:nvSpPr>
        <dsp:cNvPr id="0" name=""/>
        <dsp:cNvSpPr/>
      </dsp:nvSpPr>
      <dsp:spPr>
        <a:xfrm rot="10800000">
          <a:off x="1742167" y="1969719"/>
          <a:ext cx="6164198" cy="75812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4311"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a:t>Induction </a:t>
          </a:r>
          <a:r>
            <a:rPr lang="en-US" sz="3500" kern="1200">
              <a:latin typeface="Calibri"/>
            </a:rPr>
            <a:t>Furnace</a:t>
          </a:r>
          <a:endParaRPr lang="en-US" sz="3500" kern="1200"/>
        </a:p>
      </dsp:txBody>
      <dsp:txXfrm rot="10800000">
        <a:off x="1931698" y="1969719"/>
        <a:ext cx="5974667" cy="758123"/>
      </dsp:txXfrm>
    </dsp:sp>
    <dsp:sp modelId="{04DF1943-422F-48ED-81CD-ACE718564FD8}">
      <dsp:nvSpPr>
        <dsp:cNvPr id="0" name=""/>
        <dsp:cNvSpPr/>
      </dsp:nvSpPr>
      <dsp:spPr>
        <a:xfrm>
          <a:off x="1363105" y="1969719"/>
          <a:ext cx="758123" cy="758123"/>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369238-AC4F-4C10-8F19-22D83161D351}">
      <dsp:nvSpPr>
        <dsp:cNvPr id="0" name=""/>
        <dsp:cNvSpPr/>
      </dsp:nvSpPr>
      <dsp:spPr>
        <a:xfrm rot="10800000">
          <a:off x="1742167" y="2954148"/>
          <a:ext cx="6164198" cy="75812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4311"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a:t>Slow Flow Rate </a:t>
          </a:r>
        </a:p>
      </dsp:txBody>
      <dsp:txXfrm rot="10800000">
        <a:off x="1931698" y="2954148"/>
        <a:ext cx="5974667" cy="758123"/>
      </dsp:txXfrm>
    </dsp:sp>
    <dsp:sp modelId="{E4327DAF-A93B-4E7F-917E-E81DB9AAB685}">
      <dsp:nvSpPr>
        <dsp:cNvPr id="0" name=""/>
        <dsp:cNvSpPr/>
      </dsp:nvSpPr>
      <dsp:spPr>
        <a:xfrm>
          <a:off x="1363105" y="2954148"/>
          <a:ext cx="758123" cy="758123"/>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BE3518-E99C-4960-A6AA-D7A91C79DCAB}">
      <dsp:nvSpPr>
        <dsp:cNvPr id="0" name=""/>
        <dsp:cNvSpPr/>
      </dsp:nvSpPr>
      <dsp:spPr>
        <a:xfrm rot="10800000">
          <a:off x="1742167" y="3938577"/>
          <a:ext cx="6164198" cy="75812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4311" tIns="133350" rIns="248920" bIns="133350" numCol="1" spcCol="1270" anchor="ctr" anchorCtr="0">
          <a:noAutofit/>
        </a:bodyPr>
        <a:lstStyle/>
        <a:p>
          <a:pPr marL="0" lvl="0" indent="0" algn="ctr" defTabSz="1555750">
            <a:lnSpc>
              <a:spcPct val="90000"/>
            </a:lnSpc>
            <a:spcBef>
              <a:spcPct val="0"/>
            </a:spcBef>
            <a:spcAft>
              <a:spcPct val="35000"/>
            </a:spcAft>
            <a:buNone/>
          </a:pPr>
          <a:r>
            <a:rPr lang="en-US" sz="3500" kern="1200"/>
            <a:t>Low RPM on Copper Mold </a:t>
          </a:r>
        </a:p>
      </dsp:txBody>
      <dsp:txXfrm rot="10800000">
        <a:off x="1931698" y="3938577"/>
        <a:ext cx="5974667" cy="758123"/>
      </dsp:txXfrm>
    </dsp:sp>
    <dsp:sp modelId="{8B19466D-9C91-48D8-B724-092CCCAF1613}">
      <dsp:nvSpPr>
        <dsp:cNvPr id="0" name=""/>
        <dsp:cNvSpPr/>
      </dsp:nvSpPr>
      <dsp:spPr>
        <a:xfrm>
          <a:off x="1363105" y="3938577"/>
          <a:ext cx="758123" cy="758123"/>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D7270-3E1F-4CCB-A629-A3AD04D3A996}">
      <dsp:nvSpPr>
        <dsp:cNvPr id="0" name=""/>
        <dsp:cNvSpPr/>
      </dsp:nvSpPr>
      <dsp:spPr>
        <a:xfrm>
          <a:off x="-4623931" y="-708907"/>
          <a:ext cx="5507973" cy="5507973"/>
        </a:xfrm>
        <a:prstGeom prst="blockArc">
          <a:avLst>
            <a:gd name="adj1" fmla="val 18900000"/>
            <a:gd name="adj2" fmla="val 2700000"/>
            <a:gd name="adj3" fmla="val 392"/>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0D877A-9CFF-4E12-A8FD-6B7E7642FD6C}">
      <dsp:nvSpPr>
        <dsp:cNvPr id="0" name=""/>
        <dsp:cNvSpPr/>
      </dsp:nvSpPr>
      <dsp:spPr>
        <a:xfrm>
          <a:off x="463032" y="314451"/>
          <a:ext cx="5477094" cy="62923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9451"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a:t>Induction </a:t>
          </a:r>
          <a:r>
            <a:rPr lang="en-US" sz="3300" kern="1200">
              <a:latin typeface="Calibri"/>
            </a:rPr>
            <a:t>Furnace</a:t>
          </a:r>
          <a:endParaRPr lang="en-US" sz="3300" kern="1200"/>
        </a:p>
      </dsp:txBody>
      <dsp:txXfrm>
        <a:off x="463032" y="314451"/>
        <a:ext cx="5477094" cy="629230"/>
      </dsp:txXfrm>
    </dsp:sp>
    <dsp:sp modelId="{F2AA3DB3-1711-4AAE-BE52-CFC4341C84D7}">
      <dsp:nvSpPr>
        <dsp:cNvPr id="0" name=""/>
        <dsp:cNvSpPr/>
      </dsp:nvSpPr>
      <dsp:spPr>
        <a:xfrm>
          <a:off x="69763" y="235797"/>
          <a:ext cx="786537" cy="78653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87EAB7-899F-476C-AD18-472B0EE2A2AC}">
      <dsp:nvSpPr>
        <dsp:cNvPr id="0" name=""/>
        <dsp:cNvSpPr/>
      </dsp:nvSpPr>
      <dsp:spPr>
        <a:xfrm>
          <a:off x="823784" y="1258460"/>
          <a:ext cx="5116342" cy="62923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9451"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a:t>Grooved Copper Mold</a:t>
          </a:r>
        </a:p>
      </dsp:txBody>
      <dsp:txXfrm>
        <a:off x="823784" y="1258460"/>
        <a:ext cx="5116342" cy="629230"/>
      </dsp:txXfrm>
    </dsp:sp>
    <dsp:sp modelId="{2F054D5E-32BC-4449-A71F-A0A9B47EF7D5}">
      <dsp:nvSpPr>
        <dsp:cNvPr id="0" name=""/>
        <dsp:cNvSpPr/>
      </dsp:nvSpPr>
      <dsp:spPr>
        <a:xfrm>
          <a:off x="430515" y="1179806"/>
          <a:ext cx="786537" cy="78653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A83064-0F37-4437-97D9-E59C0497E66F}">
      <dsp:nvSpPr>
        <dsp:cNvPr id="0" name=""/>
        <dsp:cNvSpPr/>
      </dsp:nvSpPr>
      <dsp:spPr>
        <a:xfrm>
          <a:off x="823784" y="2202468"/>
          <a:ext cx="5116342" cy="62923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9451"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a:t>Crucible </a:t>
          </a:r>
        </a:p>
      </dsp:txBody>
      <dsp:txXfrm>
        <a:off x="823784" y="2202468"/>
        <a:ext cx="5116342" cy="629230"/>
      </dsp:txXfrm>
    </dsp:sp>
    <dsp:sp modelId="{4A659AC4-8FEB-40E5-9967-0BCAF4D885B1}">
      <dsp:nvSpPr>
        <dsp:cNvPr id="0" name=""/>
        <dsp:cNvSpPr/>
      </dsp:nvSpPr>
      <dsp:spPr>
        <a:xfrm>
          <a:off x="430515" y="2123815"/>
          <a:ext cx="786537" cy="78653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0540ED-1069-4A2B-B14F-70C85E6F0FCE}">
      <dsp:nvSpPr>
        <dsp:cNvPr id="0" name=""/>
        <dsp:cNvSpPr/>
      </dsp:nvSpPr>
      <dsp:spPr>
        <a:xfrm>
          <a:off x="463032" y="3146477"/>
          <a:ext cx="5477094" cy="62923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9451"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a:t>Enclosure </a:t>
          </a:r>
        </a:p>
      </dsp:txBody>
      <dsp:txXfrm>
        <a:off x="463032" y="3146477"/>
        <a:ext cx="5477094" cy="629230"/>
      </dsp:txXfrm>
    </dsp:sp>
    <dsp:sp modelId="{84D3315D-A0B4-4B6A-9B7F-D12FD2EB1D9F}">
      <dsp:nvSpPr>
        <dsp:cNvPr id="0" name=""/>
        <dsp:cNvSpPr/>
      </dsp:nvSpPr>
      <dsp:spPr>
        <a:xfrm>
          <a:off x="69763" y="3067823"/>
          <a:ext cx="786537" cy="78653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32431B-0E62-4F3D-8DBC-FA50BD0BCEBF}">
      <dsp:nvSpPr>
        <dsp:cNvPr id="0" name=""/>
        <dsp:cNvSpPr/>
      </dsp:nvSpPr>
      <dsp:spPr>
        <a:xfrm>
          <a:off x="865858" y="2100"/>
          <a:ext cx="2360194" cy="781440"/>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Coil of wire</a:t>
          </a:r>
        </a:p>
        <a:p>
          <a:pPr marL="114300" lvl="1" indent="-114300" algn="l" defTabSz="622300">
            <a:lnSpc>
              <a:spcPct val="90000"/>
            </a:lnSpc>
            <a:spcBef>
              <a:spcPct val="0"/>
            </a:spcBef>
            <a:spcAft>
              <a:spcPct val="15000"/>
            </a:spcAft>
            <a:buChar char="•"/>
          </a:pPr>
          <a:r>
            <a:rPr lang="en-US" sz="1400" kern="1200"/>
            <a:t>AC at fixed frequency</a:t>
          </a:r>
        </a:p>
      </dsp:txBody>
      <dsp:txXfrm>
        <a:off x="888746" y="24988"/>
        <a:ext cx="2314418" cy="735664"/>
      </dsp:txXfrm>
    </dsp:sp>
    <dsp:sp modelId="{AA838E09-684D-46C4-B334-426F9B467850}">
      <dsp:nvSpPr>
        <dsp:cNvPr id="0" name=""/>
        <dsp:cNvSpPr/>
      </dsp:nvSpPr>
      <dsp:spPr>
        <a:xfrm rot="5400000">
          <a:off x="1899435" y="803077"/>
          <a:ext cx="293040" cy="351648"/>
        </a:xfrm>
        <a:prstGeom prst="rightArrow">
          <a:avLst>
            <a:gd name="adj1" fmla="val 60000"/>
            <a:gd name="adj2" fmla="val 5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1940461" y="832381"/>
        <a:ext cx="210988" cy="205128"/>
      </dsp:txXfrm>
    </dsp:sp>
    <dsp:sp modelId="{09121208-32B0-4FD2-86DA-15AC38EEA4AA}">
      <dsp:nvSpPr>
        <dsp:cNvPr id="0" name=""/>
        <dsp:cNvSpPr/>
      </dsp:nvSpPr>
      <dsp:spPr>
        <a:xfrm>
          <a:off x="865858" y="1174261"/>
          <a:ext cx="2360194" cy="781440"/>
        </a:xfrm>
        <a:prstGeom prst="roundRect">
          <a:avLst>
            <a:gd name="adj" fmla="val 10000"/>
          </a:avLst>
        </a:prstGeom>
        <a:solidFill>
          <a:schemeClr val="accent2">
            <a:hueOff val="1560506"/>
            <a:satOff val="-1946"/>
            <a:lumOff val="45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Varying magnetic field</a:t>
          </a:r>
        </a:p>
        <a:p>
          <a:pPr marL="114300" lvl="1" indent="-114300" algn="l" defTabSz="622300">
            <a:lnSpc>
              <a:spcPct val="90000"/>
            </a:lnSpc>
            <a:spcBef>
              <a:spcPct val="0"/>
            </a:spcBef>
            <a:spcAft>
              <a:spcPct val="15000"/>
            </a:spcAft>
            <a:buChar char="•"/>
          </a:pPr>
          <a:r>
            <a:rPr lang="en-US" sz="1400" kern="1200"/>
            <a:t>Induced Voltage (workpiece)</a:t>
          </a:r>
        </a:p>
      </dsp:txBody>
      <dsp:txXfrm>
        <a:off x="888746" y="1197149"/>
        <a:ext cx="2314418" cy="735664"/>
      </dsp:txXfrm>
    </dsp:sp>
    <dsp:sp modelId="{A45391D1-FE3D-4CCE-ADB9-43CDB7038491}">
      <dsp:nvSpPr>
        <dsp:cNvPr id="0" name=""/>
        <dsp:cNvSpPr/>
      </dsp:nvSpPr>
      <dsp:spPr>
        <a:xfrm rot="5400000">
          <a:off x="1899435" y="1975237"/>
          <a:ext cx="293040" cy="351648"/>
        </a:xfrm>
        <a:prstGeom prst="rightArrow">
          <a:avLst>
            <a:gd name="adj1" fmla="val 60000"/>
            <a:gd name="adj2" fmla="val 50000"/>
          </a:avLst>
        </a:prstGeom>
        <a:solidFill>
          <a:schemeClr val="accent2">
            <a:hueOff val="2340759"/>
            <a:satOff val="-2919"/>
            <a:lumOff val="686"/>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1940461" y="2004541"/>
        <a:ext cx="210988" cy="205128"/>
      </dsp:txXfrm>
    </dsp:sp>
    <dsp:sp modelId="{8E16520E-E952-4DF5-9049-F082DA22B0CD}">
      <dsp:nvSpPr>
        <dsp:cNvPr id="0" name=""/>
        <dsp:cNvSpPr/>
      </dsp:nvSpPr>
      <dsp:spPr>
        <a:xfrm>
          <a:off x="865858" y="2346422"/>
          <a:ext cx="2360194" cy="781440"/>
        </a:xfrm>
        <a:prstGeom prst="roundRect">
          <a:avLst>
            <a:gd name="adj" fmla="val 10000"/>
          </a:avLst>
        </a:prstGeom>
        <a:solidFill>
          <a:schemeClr val="accent2">
            <a:hueOff val="3121013"/>
            <a:satOff val="-3893"/>
            <a:lumOff val="9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Eddy Currents</a:t>
          </a:r>
        </a:p>
        <a:p>
          <a:pPr marL="114300" lvl="1" indent="-114300" algn="l" defTabSz="622300">
            <a:lnSpc>
              <a:spcPct val="90000"/>
            </a:lnSpc>
            <a:spcBef>
              <a:spcPct val="0"/>
            </a:spcBef>
            <a:spcAft>
              <a:spcPct val="15000"/>
            </a:spcAft>
            <a:buChar char="•"/>
          </a:pPr>
          <a:r>
            <a:rPr lang="en-US" sz="1400" kern="1200"/>
            <a:t>Skin Effect</a:t>
          </a:r>
        </a:p>
      </dsp:txBody>
      <dsp:txXfrm>
        <a:off x="888746" y="2369310"/>
        <a:ext cx="2314418" cy="735664"/>
      </dsp:txXfrm>
    </dsp:sp>
    <dsp:sp modelId="{34AB89D3-E53C-4813-8C9E-4486D9B18C2A}">
      <dsp:nvSpPr>
        <dsp:cNvPr id="0" name=""/>
        <dsp:cNvSpPr/>
      </dsp:nvSpPr>
      <dsp:spPr>
        <a:xfrm rot="5400000">
          <a:off x="1899435" y="3147398"/>
          <a:ext cx="293040" cy="351648"/>
        </a:xfrm>
        <a:prstGeom prst="rightArrow">
          <a:avLst>
            <a:gd name="adj1" fmla="val 60000"/>
            <a:gd name="adj2" fmla="val 50000"/>
          </a:avLst>
        </a:prstGeom>
        <a:solidFill>
          <a:schemeClr val="accent2">
            <a:hueOff val="4681519"/>
            <a:satOff val="-5839"/>
            <a:lumOff val="137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1940461" y="3176702"/>
        <a:ext cx="210988" cy="205128"/>
      </dsp:txXfrm>
    </dsp:sp>
    <dsp:sp modelId="{FEB31947-D84D-4D3F-8802-624F26A5D2C1}">
      <dsp:nvSpPr>
        <dsp:cNvPr id="0" name=""/>
        <dsp:cNvSpPr/>
      </dsp:nvSpPr>
      <dsp:spPr>
        <a:xfrm>
          <a:off x="865858" y="3518582"/>
          <a:ext cx="2360194" cy="781440"/>
        </a:xfrm>
        <a:prstGeom prst="roundRect">
          <a:avLst>
            <a:gd name="adj" fmla="val 10000"/>
          </a:avLst>
        </a:prstGeom>
        <a:solidFill>
          <a:schemeClr val="accent2">
            <a:hueOff val="4681519"/>
            <a:satOff val="-5839"/>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Joule Heating</a:t>
          </a:r>
        </a:p>
        <a:p>
          <a:pPr marL="114300" lvl="1" indent="-114300" algn="l" defTabSz="622300">
            <a:lnSpc>
              <a:spcPct val="90000"/>
            </a:lnSpc>
            <a:spcBef>
              <a:spcPct val="0"/>
            </a:spcBef>
            <a:spcAft>
              <a:spcPct val="15000"/>
            </a:spcAft>
            <a:buChar char="•"/>
          </a:pPr>
          <a14:m xmlns:a14="http://schemas.microsoft.com/office/drawing/2010/main">
            <m:oMath xmlns:m="http://schemas.openxmlformats.org/officeDocument/2006/math">
              <m:r>
                <a:rPr lang="en-US" sz="1400" b="0" i="1" kern="1200" smtClean="0">
                  <a:latin typeface="Cambria Math" panose="02040503050406030204" pitchFamily="18" charset="0"/>
                </a:rPr>
                <m:t>𝑄</m:t>
              </m:r>
              <m:r>
                <a:rPr lang="en-US" sz="1400" b="0" i="1" kern="1200" smtClean="0">
                  <a:latin typeface="Cambria Math" panose="02040503050406030204" pitchFamily="18" charset="0"/>
                </a:rPr>
                <m:t> ~ </m:t>
              </m:r>
              <m:sSup>
                <m:sSupPr>
                  <m:ctrlPr>
                    <a:rPr lang="en-US" sz="1400" b="0" i="1" kern="1200" smtClean="0">
                      <a:latin typeface="Cambria Math" panose="02040503050406030204" pitchFamily="18" charset="0"/>
                      <a:sym typeface="Symbol" panose="05050102010706020507" pitchFamily="18" charset="2"/>
                    </a:rPr>
                  </m:ctrlPr>
                </m:sSupPr>
                <m:e>
                  <m:r>
                    <a:rPr lang="en-US" sz="1400" b="0" i="1" kern="1200" smtClean="0">
                      <a:latin typeface="Cambria Math" panose="02040503050406030204" pitchFamily="18" charset="0"/>
                      <a:sym typeface="Symbol" panose="05050102010706020507" pitchFamily="18" charset="2"/>
                    </a:rPr>
                    <m:t>𝑃</m:t>
                  </m:r>
                  <m:r>
                    <a:rPr lang="en-US" sz="1400" b="0" i="1" kern="1200" smtClean="0">
                      <a:latin typeface="Cambria Math" panose="02040503050406030204" pitchFamily="18" charset="0"/>
                      <a:sym typeface="Symbol" panose="05050102010706020507" pitchFamily="18" charset="2"/>
                    </a:rPr>
                    <m:t>=</m:t>
                  </m:r>
                  <m:r>
                    <a:rPr lang="en-US" sz="1400" b="0" i="1" kern="1200" smtClean="0">
                      <a:latin typeface="Cambria Math" panose="02040503050406030204" pitchFamily="18" charset="0"/>
                      <a:sym typeface="Symbol" panose="05050102010706020507" pitchFamily="18" charset="2"/>
                    </a:rPr>
                    <m:t>𝐼</m:t>
                  </m:r>
                </m:e>
                <m:sup>
                  <m:r>
                    <a:rPr lang="en-US" sz="1400" b="0" i="1" kern="1200" smtClean="0">
                      <a:latin typeface="Cambria Math" panose="02040503050406030204" pitchFamily="18" charset="0"/>
                      <a:sym typeface="Symbol" panose="05050102010706020507" pitchFamily="18" charset="2"/>
                    </a:rPr>
                    <m:t>2</m:t>
                  </m:r>
                </m:sup>
              </m:sSup>
              <m:r>
                <a:rPr lang="en-US" sz="1400" b="0" i="1" kern="1200" smtClean="0">
                  <a:latin typeface="Cambria Math" panose="02040503050406030204" pitchFamily="18" charset="0"/>
                  <a:sym typeface="Symbol" panose="05050102010706020507" pitchFamily="18" charset="2"/>
                </a:rPr>
                <m:t>∗</m:t>
              </m:r>
              <m:r>
                <a:rPr lang="en-US" sz="1400" b="0" i="1" kern="1200" smtClean="0">
                  <a:latin typeface="Cambria Math" panose="02040503050406030204" pitchFamily="18" charset="0"/>
                  <a:sym typeface="Symbol" panose="05050102010706020507" pitchFamily="18" charset="2"/>
                </a:rPr>
                <m:t>𝑅</m:t>
              </m:r>
              <m:r>
                <a:rPr lang="en-US" sz="1400" b="0" i="1" kern="1200" smtClean="0">
                  <a:latin typeface="Cambria Math" panose="02040503050406030204" pitchFamily="18" charset="0"/>
                </a:rPr>
                <m:t> </m:t>
              </m:r>
            </m:oMath>
          </a14:m>
          <a:r>
            <a:rPr lang="en-US" sz="1400" b="1" kern="1200"/>
            <a:t> </a:t>
          </a:r>
          <a:endParaRPr lang="en-US" sz="1400" kern="1200"/>
        </a:p>
      </dsp:txBody>
      <dsp:txXfrm>
        <a:off x="888746" y="3541470"/>
        <a:ext cx="2314418" cy="7356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639D68-FF1B-49B5-842A-D17BA8535575}">
      <dsp:nvSpPr>
        <dsp:cNvPr id="0" name=""/>
        <dsp:cNvSpPr/>
      </dsp:nvSpPr>
      <dsp:spPr>
        <a:xfrm>
          <a:off x="1877" y="1139111"/>
          <a:ext cx="3096375" cy="224773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To assist the manufacturing efforts</a:t>
          </a:r>
        </a:p>
      </dsp:txBody>
      <dsp:txXfrm>
        <a:off x="67711" y="1204945"/>
        <a:ext cx="2964707" cy="2116070"/>
      </dsp:txXfrm>
    </dsp:sp>
    <dsp:sp modelId="{09543232-1BC2-4FC6-B792-53B6D0DA48D6}">
      <dsp:nvSpPr>
        <dsp:cNvPr id="0" name=""/>
        <dsp:cNvSpPr/>
      </dsp:nvSpPr>
      <dsp:spPr>
        <a:xfrm>
          <a:off x="3347603" y="1953787"/>
          <a:ext cx="528621" cy="6183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3347603" y="2077464"/>
        <a:ext cx="370035" cy="371033"/>
      </dsp:txXfrm>
    </dsp:sp>
    <dsp:sp modelId="{ED1DD73F-E009-461C-BF8B-EA9293CBBD6D}">
      <dsp:nvSpPr>
        <dsp:cNvPr id="0" name=""/>
        <dsp:cNvSpPr/>
      </dsp:nvSpPr>
      <dsp:spPr>
        <a:xfrm>
          <a:off x="4095652" y="1120410"/>
          <a:ext cx="2829895" cy="228514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Transient thermal system to calculate cooling rate </a:t>
          </a:r>
        </a:p>
      </dsp:txBody>
      <dsp:txXfrm>
        <a:off x="4162581" y="1187339"/>
        <a:ext cx="2696037" cy="2151283"/>
      </dsp:txXfrm>
    </dsp:sp>
    <dsp:sp modelId="{060B58D1-E1D3-4E7B-BDA9-5F5886987EA7}">
      <dsp:nvSpPr>
        <dsp:cNvPr id="0" name=""/>
        <dsp:cNvSpPr/>
      </dsp:nvSpPr>
      <dsp:spPr>
        <a:xfrm>
          <a:off x="7174897" y="1953787"/>
          <a:ext cx="528621" cy="6183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174897" y="2077464"/>
        <a:ext cx="370035" cy="371033"/>
      </dsp:txXfrm>
    </dsp:sp>
    <dsp:sp modelId="{2C2F4E2B-5CFA-48C0-97FB-1EB7FAE3070F}">
      <dsp:nvSpPr>
        <dsp:cNvPr id="0" name=""/>
        <dsp:cNvSpPr/>
      </dsp:nvSpPr>
      <dsp:spPr>
        <a:xfrm>
          <a:off x="7922946" y="1113191"/>
          <a:ext cx="2928912" cy="229957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ANSYS Fluent to analyze fluid mechanics behavior</a:t>
          </a:r>
        </a:p>
      </dsp:txBody>
      <dsp:txXfrm>
        <a:off x="7990298" y="1180543"/>
        <a:ext cx="2794208" cy="21648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38455A-61F1-4415-B242-D911929527A1}">
      <dsp:nvSpPr>
        <dsp:cNvPr id="0" name=""/>
        <dsp:cNvSpPr/>
      </dsp:nvSpPr>
      <dsp:spPr>
        <a:xfrm>
          <a:off x="0" y="1348365"/>
          <a:ext cx="10761577" cy="831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7CF426-5211-408E-8041-18DC29AF0C7A}">
      <dsp:nvSpPr>
        <dsp:cNvPr id="0" name=""/>
        <dsp:cNvSpPr/>
      </dsp:nvSpPr>
      <dsp:spPr>
        <a:xfrm>
          <a:off x="538078" y="861285"/>
          <a:ext cx="7533104" cy="974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733" tIns="0" rIns="284733" bIns="0" numCol="1" spcCol="1270" anchor="ctr" anchorCtr="0">
          <a:noAutofit/>
        </a:bodyPr>
        <a:lstStyle/>
        <a:p>
          <a:pPr marL="0" lvl="0" indent="0" algn="l" defTabSz="1466850">
            <a:lnSpc>
              <a:spcPct val="90000"/>
            </a:lnSpc>
            <a:spcBef>
              <a:spcPct val="0"/>
            </a:spcBef>
            <a:spcAft>
              <a:spcPct val="35000"/>
            </a:spcAft>
            <a:buFont typeface="Arial" panose="020B0604020202020204" pitchFamily="34" charset="0"/>
            <a:buNone/>
          </a:pPr>
          <a:r>
            <a:rPr lang="en-US" sz="3300" kern="1200"/>
            <a:t>Difficult to create complex simulations</a:t>
          </a:r>
        </a:p>
      </dsp:txBody>
      <dsp:txXfrm>
        <a:off x="585633" y="908840"/>
        <a:ext cx="7437994" cy="879050"/>
      </dsp:txXfrm>
    </dsp:sp>
    <dsp:sp modelId="{BD5DDDAF-8E3D-4A07-83B0-0AE544A6B9B4}">
      <dsp:nvSpPr>
        <dsp:cNvPr id="0" name=""/>
        <dsp:cNvSpPr/>
      </dsp:nvSpPr>
      <dsp:spPr>
        <a:xfrm>
          <a:off x="0" y="2845246"/>
          <a:ext cx="10761577" cy="831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5EC0FF-D4AB-4440-9FF4-A31A1D261A43}">
      <dsp:nvSpPr>
        <dsp:cNvPr id="0" name=""/>
        <dsp:cNvSpPr/>
      </dsp:nvSpPr>
      <dsp:spPr>
        <a:xfrm>
          <a:off x="538078" y="2358165"/>
          <a:ext cx="7533104" cy="974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733" tIns="0" rIns="284733" bIns="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3300" kern="1200"/>
            <a:t>Vitreloy 106 is a relatively new material</a:t>
          </a:r>
        </a:p>
      </dsp:txBody>
      <dsp:txXfrm>
        <a:off x="585633" y="2405720"/>
        <a:ext cx="7437994" cy="879050"/>
      </dsp:txXfrm>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9C091B-D646-4404-A5C3-12D5F603B3C6}" type="datetimeFigureOut">
              <a:rPr lang="en-US" smtClean="0"/>
              <a:t>4/25/2021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35364-99B5-4CC6-B7FA-6699333C55BC}" type="slidenum">
              <a:rPr lang="en-US" smtClean="0"/>
              <a:t>‹#›</a:t>
            </a:fld>
            <a:endParaRPr lang="en-US"/>
          </a:p>
        </p:txBody>
      </p:sp>
    </p:spTree>
    <p:extLst>
      <p:ext uri="{BB962C8B-B14F-4D97-AF65-F5344CB8AC3E}">
        <p14:creationId xmlns:p14="http://schemas.microsoft.com/office/powerpoint/2010/main" val="3290250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ritannica.com/science/electric-current"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lectronics.howstuffworks.com/everyday-tech/question218.ht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B35364-99B5-4CC6-B7FA-6699333C55BC}" type="slidenum">
              <a:rPr lang="en-US" smtClean="0"/>
              <a:t>1</a:t>
            </a:fld>
            <a:endParaRPr lang="en-US"/>
          </a:p>
        </p:txBody>
      </p:sp>
    </p:spTree>
    <p:extLst>
      <p:ext uri="{BB962C8B-B14F-4D97-AF65-F5344CB8AC3E}">
        <p14:creationId xmlns:p14="http://schemas.microsoft.com/office/powerpoint/2010/main" val="380121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Non-contact heating, the bigger the workpiece the higher the frequency must be</a:t>
            </a:r>
          </a:p>
          <a:p>
            <a:r>
              <a:rPr lang="en-US" b="1"/>
              <a:t>Skin effect</a:t>
            </a:r>
            <a:r>
              <a:rPr lang="en-US"/>
              <a:t>, in electricity, the tendency of alternating high-frequency </a:t>
            </a:r>
            <a:r>
              <a:rPr lang="en-US">
                <a:hlinkClick r:id="rId3"/>
              </a:rPr>
              <a:t>currents</a:t>
            </a:r>
            <a:r>
              <a:rPr lang="en-US"/>
              <a:t> to crowd toward the surface of a conducting material</a:t>
            </a:r>
          </a:p>
          <a:p>
            <a:r>
              <a:rPr lang="en-US"/>
              <a:t>Time 20s and just how it melts</a:t>
            </a:r>
          </a:p>
        </p:txBody>
      </p:sp>
      <p:sp>
        <p:nvSpPr>
          <p:cNvPr id="4" name="Slide Number Placeholder 3"/>
          <p:cNvSpPr>
            <a:spLocks noGrp="1"/>
          </p:cNvSpPr>
          <p:nvPr>
            <p:ph type="sldNum" sz="quarter" idx="5"/>
          </p:nvPr>
        </p:nvSpPr>
        <p:spPr/>
        <p:txBody>
          <a:bodyPr/>
          <a:lstStyle/>
          <a:p>
            <a:fld id="{31B35364-99B5-4CC6-B7FA-6699333C55BC}" type="slidenum">
              <a:rPr lang="en-US" smtClean="0"/>
              <a:t>14</a:t>
            </a:fld>
            <a:endParaRPr lang="en-US"/>
          </a:p>
        </p:txBody>
      </p:sp>
    </p:spTree>
    <p:extLst>
      <p:ext uri="{BB962C8B-B14F-4D97-AF65-F5344CB8AC3E}">
        <p14:creationId xmlns:p14="http://schemas.microsoft.com/office/powerpoint/2010/main" val="2151927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Bulk metallic glass highly reactive in a molten state and can corrode when exposed to oxygen</a:t>
            </a:r>
          </a:p>
          <a:p>
            <a:r>
              <a:rPr lang="en-US" dirty="0"/>
              <a:t>Why not arc melting? And other conventional heating methods</a:t>
            </a:r>
          </a:p>
          <a:p>
            <a:r>
              <a:rPr lang="en-US" dirty="0"/>
              <a:t>Explain eddy currents are a form of energy loss in an electronic system, however in this case we want this power loss because it take in the form of heat.</a:t>
            </a:r>
          </a:p>
        </p:txBody>
      </p:sp>
      <p:sp>
        <p:nvSpPr>
          <p:cNvPr id="4" name="Slide Number Placeholder 3"/>
          <p:cNvSpPr>
            <a:spLocks noGrp="1"/>
          </p:cNvSpPr>
          <p:nvPr>
            <p:ph type="sldNum" sz="quarter" idx="5"/>
          </p:nvPr>
        </p:nvSpPr>
        <p:spPr/>
        <p:txBody>
          <a:bodyPr/>
          <a:lstStyle/>
          <a:p>
            <a:fld id="{31B35364-99B5-4CC6-B7FA-6699333C55BC}" type="slidenum">
              <a:rPr lang="en-US" smtClean="0"/>
              <a:t>15</a:t>
            </a:fld>
            <a:endParaRPr lang="en-US"/>
          </a:p>
        </p:txBody>
      </p:sp>
    </p:spTree>
    <p:extLst>
      <p:ext uri="{BB962C8B-B14F-4D97-AF65-F5344CB8AC3E}">
        <p14:creationId xmlns:p14="http://schemas.microsoft.com/office/powerpoint/2010/main" val="640825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nutshell, UL is a </a:t>
            </a:r>
            <a:r>
              <a:rPr lang="en-US" u="sng" dirty="0">
                <a:effectLst/>
                <a:hlinkClick r:id="rId3"/>
              </a:rPr>
              <a:t>safety organization</a:t>
            </a:r>
            <a:r>
              <a:rPr lang="en-US" dirty="0"/>
              <a:t> that sets industry-wide standards on new products. They continually check these products to ensure they’re up to these standards. UL testing makes sure that wire sizes are correct or devices can handle the amount of current they claim to be able to. They also ensure that products are constructed correctly for the highest safety.</a:t>
            </a:r>
          </a:p>
          <a:p>
            <a:r>
              <a:rPr lang="en-US" dirty="0"/>
              <a:t>Talk about the issues as well?</a:t>
            </a:r>
          </a:p>
        </p:txBody>
      </p:sp>
      <p:sp>
        <p:nvSpPr>
          <p:cNvPr id="4" name="Slide Number Placeholder 3"/>
          <p:cNvSpPr>
            <a:spLocks noGrp="1"/>
          </p:cNvSpPr>
          <p:nvPr>
            <p:ph type="sldNum" sz="quarter" idx="5"/>
          </p:nvPr>
        </p:nvSpPr>
        <p:spPr/>
        <p:txBody>
          <a:bodyPr/>
          <a:lstStyle/>
          <a:p>
            <a:fld id="{3379B9D6-4A44-4E00-AFA3-7A272BA17382}" type="slidenum">
              <a:rPr lang="en-US" smtClean="0"/>
              <a:t>16</a:t>
            </a:fld>
            <a:endParaRPr lang="en-US"/>
          </a:p>
        </p:txBody>
      </p:sp>
    </p:spTree>
    <p:extLst>
      <p:ext uri="{BB962C8B-B14F-4D97-AF65-F5344CB8AC3E}">
        <p14:creationId xmlns:p14="http://schemas.microsoft.com/office/powerpoint/2010/main" val="2875650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 comment.  Mention other temperature </a:t>
            </a:r>
            <a:r>
              <a:rPr lang="en-US" err="1"/>
              <a:t>sesnors</a:t>
            </a:r>
            <a:r>
              <a:rPr lang="en-US"/>
              <a:t>.  We want to make sure the mold is cool enough to provide the rapid cooling rate for vitrification of BMG. We also did some simulation to see how molten BMG will behave [pass it on]</a:t>
            </a:r>
          </a:p>
        </p:txBody>
      </p:sp>
      <p:sp>
        <p:nvSpPr>
          <p:cNvPr id="4" name="Slide Number Placeholder 3"/>
          <p:cNvSpPr>
            <a:spLocks noGrp="1"/>
          </p:cNvSpPr>
          <p:nvPr>
            <p:ph type="sldNum" sz="quarter" idx="5"/>
          </p:nvPr>
        </p:nvSpPr>
        <p:spPr/>
        <p:txBody>
          <a:bodyPr/>
          <a:lstStyle/>
          <a:p>
            <a:fld id="{31B35364-99B5-4CC6-B7FA-6699333C55BC}" type="slidenum">
              <a:rPr lang="en-US" smtClean="0"/>
              <a:t>17</a:t>
            </a:fld>
            <a:endParaRPr lang="en-US"/>
          </a:p>
        </p:txBody>
      </p:sp>
    </p:spTree>
    <p:extLst>
      <p:ext uri="{BB962C8B-B14F-4D97-AF65-F5344CB8AC3E}">
        <p14:creationId xmlns:p14="http://schemas.microsoft.com/office/powerpoint/2010/main" val="3403298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a:t>ANSYS simulations were created to </a:t>
            </a:r>
            <a:r>
              <a:rPr lang="en-US" b="1"/>
              <a:t>assist</a:t>
            </a:r>
            <a:r>
              <a:rPr lang="en-US"/>
              <a:t> in the </a:t>
            </a:r>
            <a:r>
              <a:rPr lang="en-US" b="1"/>
              <a:t>manufacturing</a:t>
            </a:r>
            <a:r>
              <a:rPr lang="en-US"/>
              <a:t> of springs and wires to understand its behavior and be efficient with material </a:t>
            </a:r>
          </a:p>
          <a:p>
            <a:pPr marL="228600" indent="-228600">
              <a:buFont typeface="+mj-lt"/>
              <a:buAutoNum type="arabicPeriod"/>
            </a:pPr>
            <a:r>
              <a:rPr lang="en-US"/>
              <a:t>The transient simulation of the mold and </a:t>
            </a:r>
            <a:r>
              <a:rPr lang="en-US" b="1"/>
              <a:t>solid</a:t>
            </a:r>
            <a:r>
              <a:rPr lang="en-US"/>
              <a:t> BMG wire to calculate the cooling rate needed to undergo the </a:t>
            </a:r>
            <a:r>
              <a:rPr lang="en-US" b="1"/>
              <a:t>vitrification process to reach the amorphous crystal structure</a:t>
            </a:r>
            <a:r>
              <a:rPr lang="en-US"/>
              <a:t>. </a:t>
            </a:r>
          </a:p>
          <a:p>
            <a:pPr marL="228600" indent="-228600">
              <a:buFont typeface="+mj-lt"/>
              <a:buAutoNum type="arabicPeriod"/>
            </a:pPr>
            <a:r>
              <a:rPr lang="en-US"/>
              <a:t>Then, we will use ANSYS Fluent to </a:t>
            </a:r>
            <a:r>
              <a:rPr lang="en-US" b="1"/>
              <a:t>analyze</a:t>
            </a:r>
            <a:r>
              <a:rPr lang="en-US"/>
              <a:t> the </a:t>
            </a:r>
            <a:r>
              <a:rPr lang="en-US" b="1"/>
              <a:t>fluid mechanics behavior </a:t>
            </a:r>
            <a:r>
              <a:rPr lang="en-US"/>
              <a:t>of the </a:t>
            </a:r>
            <a:r>
              <a:rPr lang="en-US" b="1"/>
              <a:t>molten metallic glass </a:t>
            </a:r>
            <a:r>
              <a:rPr lang="en-US"/>
              <a:t>to understand the material and to see if it will </a:t>
            </a:r>
            <a:r>
              <a:rPr lang="en-US" b="1"/>
              <a:t>splash</a:t>
            </a:r>
            <a:r>
              <a:rPr lang="en-US"/>
              <a:t>, which is an </a:t>
            </a:r>
            <a:r>
              <a:rPr lang="en-US" b="1"/>
              <a:t>undesirable</a:t>
            </a:r>
            <a:r>
              <a:rPr lang="en-US"/>
              <a:t> factor, as it is not cost efficient to </a:t>
            </a:r>
            <a:r>
              <a:rPr lang="en-US" b="1"/>
              <a:t>waste the material. </a:t>
            </a:r>
            <a:r>
              <a:rPr lang="en-US" b="0"/>
              <a:t>the heat transfer will also be analyzed</a:t>
            </a:r>
          </a:p>
          <a:p>
            <a:pPr marL="228600" indent="-228600">
              <a:buFont typeface="+mj-lt"/>
              <a:buAutoNum type="arabicPeriod"/>
            </a:pPr>
            <a:endParaRPr lang="en-US" b="0"/>
          </a:p>
          <a:p>
            <a:pPr marL="0" indent="0">
              <a:buFont typeface="+mj-lt"/>
              <a:buNone/>
            </a:pPr>
            <a:r>
              <a:rPr lang="en-US" b="0"/>
              <a:t>Previously from </a:t>
            </a:r>
            <a:r>
              <a:rPr lang="en-US" b="0" err="1"/>
              <a:t>pdr</a:t>
            </a:r>
            <a:r>
              <a:rPr lang="en-US" b="0"/>
              <a:t>: </a:t>
            </a:r>
          </a:p>
          <a:p>
            <a:pPr marL="171450" indent="-171450">
              <a:buFont typeface="Arial" panose="020B0604020202020204" pitchFamily="34" charset="0"/>
              <a:buChar char="•"/>
            </a:pPr>
            <a:r>
              <a:rPr lang="en-US"/>
              <a:t>The simulation is to assist in the manufacturing efforts </a:t>
            </a:r>
          </a:p>
          <a:p>
            <a:pPr marL="171450" indent="-171450">
              <a:buFont typeface="Arial" panose="020B0604020202020204" pitchFamily="34" charset="0"/>
              <a:buChar char="•"/>
            </a:pPr>
            <a:r>
              <a:rPr lang="en-US"/>
              <a:t>Before we go to the lab and manufacture the springs and wires, the simulation will give us an understanding on the thermal and fluid mechanic properties of the metallic glass</a:t>
            </a:r>
            <a:endParaRPr lang="en-US">
              <a:cs typeface="Calibri"/>
            </a:endParaRPr>
          </a:p>
          <a:p>
            <a:pPr marL="171450" indent="-171450">
              <a:buFont typeface="Arial" panose="020B0604020202020204" pitchFamily="34" charset="0"/>
              <a:buChar char="•"/>
            </a:pPr>
            <a:r>
              <a:rPr lang="en-US"/>
              <a:t>The steps we need to take are as follows: pour to study the fluid properties of </a:t>
            </a:r>
            <a:r>
              <a:rPr lang="en-US" err="1"/>
              <a:t>vitreloy</a:t>
            </a:r>
            <a:r>
              <a:rPr lang="en-US"/>
              <a:t> 106, then cast on the following geometries </a:t>
            </a:r>
            <a:endParaRPr lang="en-US">
              <a:cs typeface="Calibri"/>
            </a:endParaRPr>
          </a:p>
          <a:p>
            <a:pPr marL="171450" indent="-171450">
              <a:buFont typeface="Arial" panose="020B0604020202020204" pitchFamily="34" charset="0"/>
              <a:buChar char="•"/>
            </a:pPr>
            <a:r>
              <a:rPr lang="en-US"/>
              <a:t>The simulation will give us numerical data to understand before we physically study and manufacture, which is vital due to our current virtual environment, it is cost effective, and will assess what is possible. We will also have a cooling rate for the plate and disk, and see if the copper mold is </a:t>
            </a:r>
            <a:r>
              <a:rPr lang="en-US" err="1"/>
              <a:t>suffienient</a:t>
            </a:r>
            <a:r>
              <a:rPr lang="en-US"/>
              <a:t> to cool the metallic glass or if an </a:t>
            </a:r>
            <a:r>
              <a:rPr lang="en-US" err="1"/>
              <a:t>exrernal</a:t>
            </a:r>
            <a:r>
              <a:rPr lang="en-US"/>
              <a:t> cooling </a:t>
            </a:r>
            <a:r>
              <a:rPr lang="en-US" err="1"/>
              <a:t>sourse</a:t>
            </a:r>
            <a:r>
              <a:rPr lang="en-US"/>
              <a:t> is required</a:t>
            </a:r>
            <a:endParaRPr lang="en-US">
              <a:cs typeface="Calibri"/>
            </a:endParaRPr>
          </a:p>
          <a:p>
            <a:pPr marL="171450" indent="-171450">
              <a:buFont typeface="Arial" panose="020B0604020202020204" pitchFamily="34" charset="0"/>
              <a:buChar char="•"/>
            </a:pPr>
            <a:endParaRPr lang="en-US">
              <a:cs typeface="Calibri"/>
            </a:endParaRPr>
          </a:p>
          <a:p>
            <a:pPr marL="228600" indent="-228600">
              <a:buFont typeface="+mj-lt"/>
              <a:buAutoNum type="arabicPeriod"/>
            </a:pPr>
            <a:endParaRPr lang="en-US" b="0"/>
          </a:p>
        </p:txBody>
      </p:sp>
      <p:sp>
        <p:nvSpPr>
          <p:cNvPr id="4" name="Slide Number Placeholder 3"/>
          <p:cNvSpPr>
            <a:spLocks noGrp="1"/>
          </p:cNvSpPr>
          <p:nvPr>
            <p:ph type="sldNum" sz="quarter" idx="5"/>
          </p:nvPr>
        </p:nvSpPr>
        <p:spPr/>
        <p:txBody>
          <a:bodyPr/>
          <a:lstStyle/>
          <a:p>
            <a:fld id="{31B35364-99B5-4CC6-B7FA-6699333C55BC}" type="slidenum">
              <a:rPr lang="en-US" smtClean="0"/>
              <a:t>18</a:t>
            </a:fld>
            <a:endParaRPr lang="en-US"/>
          </a:p>
        </p:txBody>
      </p:sp>
    </p:spTree>
    <p:extLst>
      <p:ext uri="{BB962C8B-B14F-4D97-AF65-F5344CB8AC3E}">
        <p14:creationId xmlns:p14="http://schemas.microsoft.com/office/powerpoint/2010/main" val="1380927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graph on the left -&gt; the red line pertains to metallic glass, and the blue for regular, crystalline metals </a:t>
            </a:r>
          </a:p>
          <a:p>
            <a:r>
              <a:rPr lang="en-US"/>
              <a:t>As the normal metal cools, it shrinks and forms crystalline structures, reducing their volume</a:t>
            </a:r>
          </a:p>
          <a:p>
            <a:r>
              <a:rPr lang="en-US"/>
              <a:t>BMGs do not undergo the solidification shrinkage as they cool, so they do not lose any volume as they solidify, they instead form glassy and amorphous structures</a:t>
            </a:r>
          </a:p>
          <a:p>
            <a:endParaRPr lang="en-US"/>
          </a:p>
          <a:p>
            <a:r>
              <a:rPr lang="en-US"/>
              <a:t>The table on the right has the properties of the bulk metallic glass </a:t>
            </a:r>
            <a:r>
              <a:rPr lang="en-US" err="1"/>
              <a:t>vitreloy</a:t>
            </a:r>
            <a:r>
              <a:rPr lang="en-US"/>
              <a:t> 106 </a:t>
            </a:r>
          </a:p>
          <a:p>
            <a:pPr marL="171450" indent="-171450">
              <a:buFont typeface="Arial" panose="020B0604020202020204" pitchFamily="34" charset="0"/>
              <a:buChar char="•"/>
            </a:pPr>
            <a:r>
              <a:rPr lang="en-US"/>
              <a:t>Melting temperature is 900 C</a:t>
            </a:r>
          </a:p>
          <a:p>
            <a:pPr marL="171450" indent="-171450">
              <a:buFont typeface="Arial" panose="020B0604020202020204" pitchFamily="34" charset="0"/>
              <a:buChar char="•"/>
            </a:pPr>
            <a:r>
              <a:rPr lang="en-US"/>
              <a:t>Glass transition temperature is 400 C and is the solidification temperature so that it does not form crystalline structures (form glassy structures) </a:t>
            </a:r>
          </a:p>
          <a:p>
            <a:pPr marL="171450" indent="-171450">
              <a:buFont typeface="Arial" panose="020B0604020202020204" pitchFamily="34" charset="0"/>
              <a:buChar char="•"/>
            </a:pPr>
            <a:r>
              <a:rPr lang="en-US"/>
              <a:t>Thermal conductivity is the measure on how well a material conducts and transfers heat </a:t>
            </a:r>
          </a:p>
          <a:p>
            <a:pPr marL="171450" indent="-171450">
              <a:buFont typeface="Arial" panose="020B0604020202020204" pitchFamily="34" charset="0"/>
              <a:buChar char="•"/>
            </a:pPr>
            <a:r>
              <a:rPr lang="en-US"/>
              <a:t>Latent heat is the amount of energy required to undergo a phase change, latent heat of fusion is that energy required to go from a solid to a liquid</a:t>
            </a:r>
          </a:p>
          <a:p>
            <a:pPr marL="171450" indent="-171450">
              <a:buFont typeface="Arial" panose="020B0604020202020204" pitchFamily="34" charset="0"/>
              <a:buChar char="•"/>
            </a:pPr>
            <a:r>
              <a:rPr lang="en-US"/>
              <a:t>critical cooling rate is dictated per material, 1.75 C/s, which is the required rate for the amorphous structure to form</a:t>
            </a:r>
          </a:p>
        </p:txBody>
      </p:sp>
      <p:sp>
        <p:nvSpPr>
          <p:cNvPr id="4" name="Slide Number Placeholder 3"/>
          <p:cNvSpPr>
            <a:spLocks noGrp="1"/>
          </p:cNvSpPr>
          <p:nvPr>
            <p:ph type="sldNum" sz="quarter" idx="5"/>
          </p:nvPr>
        </p:nvSpPr>
        <p:spPr/>
        <p:txBody>
          <a:bodyPr/>
          <a:lstStyle/>
          <a:p>
            <a:fld id="{31B35364-99B5-4CC6-B7FA-6699333C55BC}" type="slidenum">
              <a:rPr lang="en-US" smtClean="0"/>
              <a:t>19</a:t>
            </a:fld>
            <a:endParaRPr lang="en-US"/>
          </a:p>
        </p:txBody>
      </p:sp>
    </p:spTree>
    <p:extLst>
      <p:ext uri="{BB962C8B-B14F-4D97-AF65-F5344CB8AC3E}">
        <p14:creationId xmlns:p14="http://schemas.microsoft.com/office/powerpoint/2010/main" val="3067799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b="1"/>
              <a:t>Transient Conduction</a:t>
            </a:r>
            <a:r>
              <a:rPr lang="en-US" sz="1200"/>
              <a:t> heat transfer – to analyze thermal change in respect to time</a:t>
            </a:r>
          </a:p>
          <a:p>
            <a:pPr marL="342900" indent="-342900">
              <a:buFont typeface="Arial" panose="020B0604020202020204" pitchFamily="34" charset="0"/>
              <a:buChar char="•"/>
            </a:pPr>
            <a:r>
              <a:rPr lang="en-US" sz="1200"/>
              <a:t>Ambient temp = 25 °C</a:t>
            </a:r>
          </a:p>
          <a:p>
            <a:pPr marL="342900" indent="-342900">
              <a:buFont typeface="Arial" panose="020B0604020202020204" pitchFamily="34" charset="0"/>
              <a:buChar char="•"/>
            </a:pPr>
            <a:r>
              <a:rPr lang="en-US" sz="1200"/>
              <a:t>No phase change</a:t>
            </a:r>
          </a:p>
          <a:p>
            <a:pPr marL="342900" indent="-342900">
              <a:buFont typeface="Arial" panose="020B0604020202020204" pitchFamily="34" charset="0"/>
              <a:buChar char="•"/>
            </a:pPr>
            <a:r>
              <a:rPr lang="en-US" sz="1200"/>
              <a:t>The </a:t>
            </a:r>
            <a:r>
              <a:rPr lang="en-US" sz="1200" b="1"/>
              <a:t>goal</a:t>
            </a:r>
            <a:r>
              <a:rPr lang="en-US" sz="1200"/>
              <a:t> is to calculate the </a:t>
            </a:r>
            <a:r>
              <a:rPr lang="en-US" sz="1200" b="1"/>
              <a:t>critical cooling rate.</a:t>
            </a:r>
            <a:r>
              <a:rPr lang="en-US" sz="1200"/>
              <a:t> </a:t>
            </a:r>
          </a:p>
          <a:p>
            <a:pPr marL="342900" indent="-342900">
              <a:buFont typeface="Arial" panose="020B0604020202020204" pitchFamily="34" charset="0"/>
              <a:buChar char="•"/>
            </a:pPr>
            <a:r>
              <a:rPr lang="en-US" sz="1200"/>
              <a:t>Temp of </a:t>
            </a:r>
            <a:r>
              <a:rPr lang="en-US" sz="1200" err="1"/>
              <a:t>bmg</a:t>
            </a:r>
            <a:r>
              <a:rPr lang="en-US" sz="1200"/>
              <a:t> wire is at 900 C (melt temp)</a:t>
            </a:r>
          </a:p>
          <a:p>
            <a:pPr marL="342900" indent="-342900">
              <a:buFont typeface="Arial" panose="020B0604020202020204" pitchFamily="34" charset="0"/>
              <a:buChar char="•"/>
            </a:pPr>
            <a:r>
              <a:rPr lang="en-US" sz="1200"/>
              <a:t>D = 2mm</a:t>
            </a:r>
          </a:p>
          <a:p>
            <a:pPr marL="342900" indent="-342900">
              <a:buFont typeface="Arial" panose="020B0604020202020204" pitchFamily="34" charset="0"/>
              <a:buChar char="•"/>
            </a:pPr>
            <a:r>
              <a:rPr lang="en-US" sz="1200"/>
              <a:t>Copper mold 25 C (ambient temp)</a:t>
            </a:r>
          </a:p>
          <a:p>
            <a:endParaRPr lang="en-US"/>
          </a:p>
        </p:txBody>
      </p:sp>
      <p:sp>
        <p:nvSpPr>
          <p:cNvPr id="4" name="Slide Number Placeholder 3"/>
          <p:cNvSpPr>
            <a:spLocks noGrp="1"/>
          </p:cNvSpPr>
          <p:nvPr>
            <p:ph type="sldNum" sz="quarter" idx="5"/>
          </p:nvPr>
        </p:nvSpPr>
        <p:spPr/>
        <p:txBody>
          <a:bodyPr/>
          <a:lstStyle/>
          <a:p>
            <a:fld id="{31B35364-99B5-4CC6-B7FA-6699333C55BC}" type="slidenum">
              <a:rPr lang="en-US" smtClean="0"/>
              <a:t>20</a:t>
            </a:fld>
            <a:endParaRPr lang="en-US"/>
          </a:p>
        </p:txBody>
      </p:sp>
    </p:spTree>
    <p:extLst>
      <p:ext uri="{BB962C8B-B14F-4D97-AF65-F5344CB8AC3E}">
        <p14:creationId xmlns:p14="http://schemas.microsoft.com/office/powerpoint/2010/main" val="2664647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learn ANSYS and to determine an external cooling sources is needed, a simple simulation was made. For simulation’s purposes only, the block was assumed to be pure copper and the wire was made from BMG with the properties stated previously. </a:t>
            </a:r>
          </a:p>
          <a:p>
            <a:endParaRPr lang="en-US"/>
          </a:p>
          <a:p>
            <a:r>
              <a:rPr lang="en-US"/>
              <a:t>Video is slowed to 0.25 speed</a:t>
            </a:r>
          </a:p>
        </p:txBody>
      </p:sp>
      <p:sp>
        <p:nvSpPr>
          <p:cNvPr id="4" name="Slide Number Placeholder 3"/>
          <p:cNvSpPr>
            <a:spLocks noGrp="1"/>
          </p:cNvSpPr>
          <p:nvPr>
            <p:ph type="sldNum" sz="quarter" idx="5"/>
          </p:nvPr>
        </p:nvSpPr>
        <p:spPr/>
        <p:txBody>
          <a:bodyPr/>
          <a:lstStyle/>
          <a:p>
            <a:fld id="{31B35364-99B5-4CC6-B7FA-6699333C55BC}" type="slidenum">
              <a:rPr lang="en-US" smtClean="0"/>
              <a:t>21</a:t>
            </a:fld>
            <a:endParaRPr lang="en-US"/>
          </a:p>
        </p:txBody>
      </p:sp>
    </p:spTree>
    <p:extLst>
      <p:ext uri="{BB962C8B-B14F-4D97-AF65-F5344CB8AC3E}">
        <p14:creationId xmlns:p14="http://schemas.microsoft.com/office/powerpoint/2010/main" val="266757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Glass transition temperature: 400C or 673K</a:t>
            </a:r>
          </a:p>
          <a:p>
            <a:r>
              <a:rPr lang="en-US">
                <a:cs typeface="Calibri"/>
              </a:rPr>
              <a:t>Calculate the critical cooling rate from 900C to 400C</a:t>
            </a:r>
          </a:p>
          <a:p>
            <a:r>
              <a:rPr lang="en-US">
                <a:cs typeface="Calibri"/>
              </a:rPr>
              <a:t>Cooling rate was calculated by solving for the slope from 900C (melting temp) to just below 400C (Glass transition temp)</a:t>
            </a:r>
          </a:p>
          <a:p>
            <a:r>
              <a:rPr lang="en-US">
                <a:cs typeface="Calibri"/>
              </a:rPr>
              <a:t>The cooling rate was calculated to be roughly in the 1900 C/s range, which is more than enough to meet the 1.75 C/s critical cooling rate</a:t>
            </a:r>
          </a:p>
        </p:txBody>
      </p:sp>
      <p:sp>
        <p:nvSpPr>
          <p:cNvPr id="4" name="Slide Number Placeholder 3"/>
          <p:cNvSpPr>
            <a:spLocks noGrp="1"/>
          </p:cNvSpPr>
          <p:nvPr>
            <p:ph type="sldNum" sz="quarter" idx="5"/>
          </p:nvPr>
        </p:nvSpPr>
        <p:spPr/>
        <p:txBody>
          <a:bodyPr/>
          <a:lstStyle/>
          <a:p>
            <a:fld id="{31B35364-99B5-4CC6-B7FA-6699333C55BC}" type="slidenum">
              <a:rPr lang="en-US" smtClean="0"/>
              <a:t>22</a:t>
            </a:fld>
            <a:endParaRPr lang="en-US"/>
          </a:p>
        </p:txBody>
      </p:sp>
    </p:spTree>
    <p:extLst>
      <p:ext uri="{BB962C8B-B14F-4D97-AF65-F5344CB8AC3E}">
        <p14:creationId xmlns:p14="http://schemas.microsoft.com/office/powerpoint/2010/main" val="4245298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Similarly to the previous set up, this has two solid bodies thermally in contact the solid copper mold and the solid </a:t>
            </a:r>
            <a:r>
              <a:rPr lang="en-US" err="1"/>
              <a:t>bmg</a:t>
            </a:r>
            <a:r>
              <a:rPr lang="en-US"/>
              <a:t> ring</a:t>
            </a:r>
          </a:p>
          <a:p>
            <a:r>
              <a:rPr lang="en-US"/>
              <a:t>The goal is to calculate the cooling rate to see if it will vitrify and form the amorphous structures</a:t>
            </a:r>
          </a:p>
          <a:p>
            <a:r>
              <a:rPr lang="en-US" err="1"/>
              <a:t>Bmg</a:t>
            </a:r>
            <a:r>
              <a:rPr lang="en-US"/>
              <a:t> is at melting temp and D = 2mm</a:t>
            </a:r>
          </a:p>
          <a:p>
            <a:r>
              <a:rPr lang="en-US"/>
              <a:t>Copper mold is at ambient temp and D = 254 mm, thickness = 50.8mm</a:t>
            </a:r>
          </a:p>
          <a:p>
            <a:endParaRPr lang="en-US"/>
          </a:p>
          <a:p>
            <a:r>
              <a:rPr lang="en-US"/>
              <a:t>Adjusted the design to have a similar design for the </a:t>
            </a:r>
            <a:r>
              <a:rPr lang="en-US" err="1"/>
              <a:t>solidworks</a:t>
            </a:r>
            <a:r>
              <a:rPr lang="en-US"/>
              <a:t> assembly </a:t>
            </a:r>
          </a:p>
        </p:txBody>
      </p:sp>
      <p:sp>
        <p:nvSpPr>
          <p:cNvPr id="4" name="Slide Number Placeholder 3"/>
          <p:cNvSpPr>
            <a:spLocks noGrp="1"/>
          </p:cNvSpPr>
          <p:nvPr>
            <p:ph type="sldNum" sz="quarter" idx="5"/>
          </p:nvPr>
        </p:nvSpPr>
        <p:spPr/>
        <p:txBody>
          <a:bodyPr/>
          <a:lstStyle/>
          <a:p>
            <a:fld id="{31B35364-99B5-4CC6-B7FA-6699333C55BC}" type="slidenum">
              <a:rPr lang="en-US" smtClean="0"/>
              <a:t>23</a:t>
            </a:fld>
            <a:endParaRPr lang="en-US"/>
          </a:p>
        </p:txBody>
      </p:sp>
    </p:spTree>
    <p:extLst>
      <p:ext uri="{BB962C8B-B14F-4D97-AF65-F5344CB8AC3E}">
        <p14:creationId xmlns:p14="http://schemas.microsoft.com/office/powerpoint/2010/main" val="937104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B35364-99B5-4CC6-B7FA-6699333C55BC}" type="slidenum">
              <a:rPr lang="en-US" smtClean="0"/>
              <a:t>2</a:t>
            </a:fld>
            <a:endParaRPr lang="en-US"/>
          </a:p>
        </p:txBody>
      </p:sp>
    </p:spTree>
    <p:extLst>
      <p:ext uri="{BB962C8B-B14F-4D97-AF65-F5344CB8AC3E}">
        <p14:creationId xmlns:p14="http://schemas.microsoft.com/office/powerpoint/2010/main" val="3131529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the left is the mesh setting applied </a:t>
            </a:r>
          </a:p>
          <a:p>
            <a:r>
              <a:rPr lang="en-US"/>
              <a:t>On the right is the ANSYS simulation </a:t>
            </a:r>
          </a:p>
          <a:p>
            <a:r>
              <a:rPr lang="en-US"/>
              <a:t>Video is slowed down by to 0.25 speed</a:t>
            </a:r>
          </a:p>
        </p:txBody>
      </p:sp>
      <p:sp>
        <p:nvSpPr>
          <p:cNvPr id="4" name="Slide Number Placeholder 3"/>
          <p:cNvSpPr>
            <a:spLocks noGrp="1"/>
          </p:cNvSpPr>
          <p:nvPr>
            <p:ph type="sldNum" sz="quarter" idx="5"/>
          </p:nvPr>
        </p:nvSpPr>
        <p:spPr/>
        <p:txBody>
          <a:bodyPr/>
          <a:lstStyle/>
          <a:p>
            <a:fld id="{31B35364-99B5-4CC6-B7FA-6699333C55BC}" type="slidenum">
              <a:rPr lang="en-US" smtClean="0"/>
              <a:t>24</a:t>
            </a:fld>
            <a:endParaRPr lang="en-US"/>
          </a:p>
        </p:txBody>
      </p:sp>
    </p:spTree>
    <p:extLst>
      <p:ext uri="{BB962C8B-B14F-4D97-AF65-F5344CB8AC3E}">
        <p14:creationId xmlns:p14="http://schemas.microsoft.com/office/powerpoint/2010/main" val="1183250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Glass transition temperature: 400C or 673K</a:t>
            </a:r>
          </a:p>
          <a:p>
            <a:r>
              <a:rPr lang="en-US"/>
              <a:t>Calculate the critical cooling rate from 900C to 400C</a:t>
            </a:r>
          </a:p>
          <a:p>
            <a:r>
              <a:rPr lang="en-US"/>
              <a:t>Cooling rate was calculated by solving for the slope from 900C (melting temp) to just below 400C (Glass transition temp)</a:t>
            </a:r>
          </a:p>
          <a:p>
            <a:r>
              <a:rPr lang="en-US"/>
              <a:t>The cooling rate was calculated to be roughly in the 3400-3200 C/s range, which is more than enough to meet the 1.75 C/s critical cooling rate</a:t>
            </a:r>
          </a:p>
          <a:p>
            <a:endParaRPr lang="en-US"/>
          </a:p>
          <a:p>
            <a:r>
              <a:rPr lang="en-US"/>
              <a:t>Similarly, the cooling rate was calculated by solving for the slope between melting temp and TG</a:t>
            </a:r>
          </a:p>
          <a:p>
            <a:r>
              <a:rPr lang="en-US"/>
              <a:t>Read out range high – low or average </a:t>
            </a:r>
          </a:p>
          <a:p>
            <a:endParaRPr lang="en-US"/>
          </a:p>
        </p:txBody>
      </p:sp>
      <p:sp>
        <p:nvSpPr>
          <p:cNvPr id="4" name="Slide Number Placeholder 3"/>
          <p:cNvSpPr>
            <a:spLocks noGrp="1"/>
          </p:cNvSpPr>
          <p:nvPr>
            <p:ph type="sldNum" sz="quarter" idx="5"/>
          </p:nvPr>
        </p:nvSpPr>
        <p:spPr/>
        <p:txBody>
          <a:bodyPr/>
          <a:lstStyle/>
          <a:p>
            <a:fld id="{31B35364-99B5-4CC6-B7FA-6699333C55BC}" type="slidenum">
              <a:rPr lang="en-US" smtClean="0"/>
              <a:t>25</a:t>
            </a:fld>
            <a:endParaRPr lang="en-US"/>
          </a:p>
        </p:txBody>
      </p:sp>
    </p:spTree>
    <p:extLst>
      <p:ext uri="{BB962C8B-B14F-4D97-AF65-F5344CB8AC3E}">
        <p14:creationId xmlns:p14="http://schemas.microsoft.com/office/powerpoint/2010/main" val="2059205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What's the significance of the simulation</a:t>
            </a:r>
          </a:p>
          <a:p>
            <a:r>
              <a:rPr lang="en-US"/>
              <a:t>Does it splash? </a:t>
            </a:r>
          </a:p>
          <a:p>
            <a:r>
              <a:rPr lang="en-US"/>
              <a:t>What is the difference from the previous simulation</a:t>
            </a:r>
          </a:p>
          <a:p>
            <a:r>
              <a:rPr lang="en-US"/>
              <a:t>	Latent heat – amount of energy used during phase change</a:t>
            </a:r>
          </a:p>
          <a:p>
            <a:r>
              <a:rPr lang="en-US"/>
              <a:t>	Viscosity – flow of the material</a:t>
            </a:r>
          </a:p>
          <a:p>
            <a:r>
              <a:rPr lang="en-US"/>
              <a:t>	Enthalpy - </a:t>
            </a:r>
          </a:p>
          <a:p>
            <a:r>
              <a:rPr lang="en-US"/>
              <a:t>	Entropy - </a:t>
            </a:r>
          </a:p>
          <a:p>
            <a:endParaRPr lang="en-US"/>
          </a:p>
        </p:txBody>
      </p:sp>
      <p:sp>
        <p:nvSpPr>
          <p:cNvPr id="4" name="Slide Number Placeholder 3"/>
          <p:cNvSpPr>
            <a:spLocks noGrp="1"/>
          </p:cNvSpPr>
          <p:nvPr>
            <p:ph type="sldNum" sz="quarter" idx="5"/>
          </p:nvPr>
        </p:nvSpPr>
        <p:spPr/>
        <p:txBody>
          <a:bodyPr/>
          <a:lstStyle/>
          <a:p>
            <a:fld id="{31B35364-99B5-4CC6-B7FA-6699333C55BC}" type="slidenum">
              <a:rPr lang="en-US" smtClean="0"/>
              <a:t>26</a:t>
            </a:fld>
            <a:endParaRPr lang="en-US"/>
          </a:p>
        </p:txBody>
      </p:sp>
    </p:spTree>
    <p:extLst>
      <p:ext uri="{BB962C8B-B14F-4D97-AF65-F5344CB8AC3E}">
        <p14:creationId xmlns:p14="http://schemas.microsoft.com/office/powerpoint/2010/main" val="3183434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Boundary conditions specified at inlet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285750" indent="-285750">
              <a:buFont typeface="Arial" panose="020B0604020202020204" pitchFamily="34" charset="0"/>
              <a:buChar char="•"/>
            </a:pPr>
            <a:r>
              <a:rPr lang="en-US"/>
              <a:t>Molten vit. 106 flows to the two outlets</a:t>
            </a:r>
          </a:p>
          <a:p>
            <a:pPr marL="285750" indent="-285750">
              <a:buFont typeface="Arial" panose="020B0604020202020204" pitchFamily="34" charset="0"/>
              <a:buChar char="•"/>
            </a:pPr>
            <a:r>
              <a:rPr lang="en-US"/>
              <a:t>Face shape for simulation accuracy to account for overflow</a:t>
            </a:r>
          </a:p>
          <a:p>
            <a:pPr marL="285750" indent="-285750">
              <a:buFont typeface="Arial" panose="020B0604020202020204" pitchFamily="34" charset="0"/>
              <a:buChar char="•"/>
            </a:pPr>
            <a:r>
              <a:rPr lang="en-US" b="1">
                <a:highlight>
                  <a:srgbClr val="FFFF00"/>
                </a:highlight>
              </a:rPr>
              <a:t>* subject to be taken out if outlet is removed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Need to: add face snippets to display domains if inlet and </a:t>
            </a:r>
            <a:r>
              <a:rPr lang="en-US" sz="1200" b="1">
                <a:highlight>
                  <a:srgbClr val="FFFF00"/>
                </a:highlight>
              </a:rPr>
              <a:t>outlet (if it is kept) </a:t>
            </a:r>
          </a:p>
          <a:p>
            <a:endParaRPr lang="en-US"/>
          </a:p>
          <a:p>
            <a:r>
              <a:rPr lang="en-US"/>
              <a:t>If we keep outlet – material will pour out and perhaps not cool properly </a:t>
            </a:r>
          </a:p>
          <a:p>
            <a:r>
              <a:rPr lang="en-US"/>
              <a:t>No outlet – might not cool properly still </a:t>
            </a:r>
          </a:p>
        </p:txBody>
      </p:sp>
      <p:sp>
        <p:nvSpPr>
          <p:cNvPr id="4" name="Slide Number Placeholder 3"/>
          <p:cNvSpPr>
            <a:spLocks noGrp="1"/>
          </p:cNvSpPr>
          <p:nvPr>
            <p:ph type="sldNum" sz="quarter" idx="5"/>
          </p:nvPr>
        </p:nvSpPr>
        <p:spPr/>
        <p:txBody>
          <a:bodyPr/>
          <a:lstStyle/>
          <a:p>
            <a:fld id="{31B35364-99B5-4CC6-B7FA-6699333C55BC}" type="slidenum">
              <a:rPr lang="en-US" smtClean="0"/>
              <a:t>27</a:t>
            </a:fld>
            <a:endParaRPr lang="en-US"/>
          </a:p>
        </p:txBody>
      </p:sp>
    </p:spTree>
    <p:extLst>
      <p:ext uri="{BB962C8B-B14F-4D97-AF65-F5344CB8AC3E}">
        <p14:creationId xmlns:p14="http://schemas.microsoft.com/office/powerpoint/2010/main" val="1687743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simulate a moving part and fluid flow</a:t>
            </a:r>
          </a:p>
          <a:p>
            <a:r>
              <a:rPr lang="en-US"/>
              <a:t>	rotation, translation, and fluid dynamics are computationally taxing. Causes our laptops to overheat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2 Since we cant simulate the moving part, the material will overlap itself and keep it hot which makes it difficult to determine the cooling rate of the material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3 needed to be in a lab environment to do testing of properties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Various unknown properties </a:t>
            </a:r>
          </a:p>
          <a:p>
            <a:endParaRPr lang="en-US"/>
          </a:p>
        </p:txBody>
      </p:sp>
      <p:sp>
        <p:nvSpPr>
          <p:cNvPr id="4" name="Slide Number Placeholder 3"/>
          <p:cNvSpPr>
            <a:spLocks noGrp="1"/>
          </p:cNvSpPr>
          <p:nvPr>
            <p:ph type="sldNum" sz="quarter" idx="5"/>
          </p:nvPr>
        </p:nvSpPr>
        <p:spPr/>
        <p:txBody>
          <a:bodyPr/>
          <a:lstStyle/>
          <a:p>
            <a:fld id="{31B35364-99B5-4CC6-B7FA-6699333C55BC}" type="slidenum">
              <a:rPr lang="en-US" smtClean="0"/>
              <a:t>29</a:t>
            </a:fld>
            <a:endParaRPr lang="en-US"/>
          </a:p>
        </p:txBody>
      </p:sp>
    </p:spTree>
    <p:extLst>
      <p:ext uri="{BB962C8B-B14F-4D97-AF65-F5344CB8AC3E}">
        <p14:creationId xmlns:p14="http://schemas.microsoft.com/office/powerpoint/2010/main" val="2637830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Talk about the design and how springs were mentioned at the start of the presentation</a:t>
            </a:r>
          </a:p>
          <a:p>
            <a:r>
              <a:rPr lang="en-US">
                <a:cs typeface="Calibri"/>
              </a:rPr>
              <a:t>Mention the electrical decision and the final decisions</a:t>
            </a:r>
          </a:p>
          <a:p>
            <a:endParaRPr lang="en-US">
              <a:cs typeface="Calibri"/>
            </a:endParaRPr>
          </a:p>
          <a:p>
            <a:r>
              <a:rPr lang="en-US">
                <a:cs typeface="Calibri"/>
              </a:rPr>
              <a:t>What we did and what we found out during the project</a:t>
            </a:r>
          </a:p>
          <a:p>
            <a:r>
              <a:rPr lang="en-US">
                <a:cs typeface="Calibri"/>
              </a:rPr>
              <a:t>Design </a:t>
            </a:r>
          </a:p>
        </p:txBody>
      </p:sp>
      <p:sp>
        <p:nvSpPr>
          <p:cNvPr id="4" name="Slide Number Placeholder 3"/>
          <p:cNvSpPr>
            <a:spLocks noGrp="1"/>
          </p:cNvSpPr>
          <p:nvPr>
            <p:ph type="sldNum" sz="quarter" idx="5"/>
          </p:nvPr>
        </p:nvSpPr>
        <p:spPr/>
        <p:txBody>
          <a:bodyPr/>
          <a:lstStyle/>
          <a:p>
            <a:fld id="{31B35364-99B5-4CC6-B7FA-6699333C55BC}" type="slidenum">
              <a:rPr lang="en-US" smtClean="0"/>
              <a:t>30</a:t>
            </a:fld>
            <a:endParaRPr lang="en-US"/>
          </a:p>
        </p:txBody>
      </p:sp>
    </p:spTree>
    <p:extLst>
      <p:ext uri="{BB962C8B-B14F-4D97-AF65-F5344CB8AC3E}">
        <p14:creationId xmlns:p14="http://schemas.microsoft.com/office/powerpoint/2010/main" val="2365122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Brief history</a:t>
            </a:r>
          </a:p>
          <a:p>
            <a:endParaRPr lang="en-US"/>
          </a:p>
        </p:txBody>
      </p:sp>
      <p:sp>
        <p:nvSpPr>
          <p:cNvPr id="4" name="Slide Number Placeholder 3"/>
          <p:cNvSpPr>
            <a:spLocks noGrp="1"/>
          </p:cNvSpPr>
          <p:nvPr>
            <p:ph type="sldNum" sz="quarter" idx="5"/>
          </p:nvPr>
        </p:nvSpPr>
        <p:spPr/>
        <p:txBody>
          <a:bodyPr/>
          <a:lstStyle/>
          <a:p>
            <a:fld id="{31B35364-99B5-4CC6-B7FA-6699333C55BC}" type="slidenum">
              <a:rPr lang="en-US" smtClean="0"/>
              <a:t>3</a:t>
            </a:fld>
            <a:endParaRPr lang="en-US"/>
          </a:p>
        </p:txBody>
      </p:sp>
    </p:spTree>
    <p:extLst>
      <p:ext uri="{BB962C8B-B14F-4D97-AF65-F5344CB8AC3E}">
        <p14:creationId xmlns:p14="http://schemas.microsoft.com/office/powerpoint/2010/main" val="61319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lack of dislocations in metallic glass allows the ball bearing to retain most of its energy allowing, therefore it continues bouncing as oppose to the regular metal ball bearing that has these defects</a:t>
            </a:r>
          </a:p>
          <a:p>
            <a:r>
              <a:rPr lang="en-US"/>
              <a:t>Maybe talk briefly about dislocations and defects and why it makes bulk metallic unique </a:t>
            </a:r>
          </a:p>
        </p:txBody>
      </p:sp>
      <p:sp>
        <p:nvSpPr>
          <p:cNvPr id="4" name="Slide Number Placeholder 3"/>
          <p:cNvSpPr>
            <a:spLocks noGrp="1"/>
          </p:cNvSpPr>
          <p:nvPr>
            <p:ph type="sldNum" sz="quarter" idx="5"/>
          </p:nvPr>
        </p:nvSpPr>
        <p:spPr/>
        <p:txBody>
          <a:bodyPr/>
          <a:lstStyle/>
          <a:p>
            <a:fld id="{31B35364-99B5-4CC6-B7FA-6699333C55BC}" type="slidenum">
              <a:rPr lang="en-US" smtClean="0"/>
              <a:t>5</a:t>
            </a:fld>
            <a:endParaRPr lang="en-US"/>
          </a:p>
        </p:txBody>
      </p:sp>
    </p:spTree>
    <p:extLst>
      <p:ext uri="{BB962C8B-B14F-4D97-AF65-F5344CB8AC3E}">
        <p14:creationId xmlns:p14="http://schemas.microsoft.com/office/powerpoint/2010/main" val="2418934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B35364-99B5-4CC6-B7FA-6699333C55BC}" type="slidenum">
              <a:rPr lang="en-US" smtClean="0"/>
              <a:t>6</a:t>
            </a:fld>
            <a:endParaRPr lang="en-US"/>
          </a:p>
        </p:txBody>
      </p:sp>
    </p:spTree>
    <p:extLst>
      <p:ext uri="{BB962C8B-B14F-4D97-AF65-F5344CB8AC3E}">
        <p14:creationId xmlns:p14="http://schemas.microsoft.com/office/powerpoint/2010/main" val="2501401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B35364-99B5-4CC6-B7FA-6699333C55BC}" type="slidenum">
              <a:rPr lang="en-US" smtClean="0"/>
              <a:t>7</a:t>
            </a:fld>
            <a:endParaRPr lang="en-US"/>
          </a:p>
        </p:txBody>
      </p:sp>
    </p:spTree>
    <p:extLst>
      <p:ext uri="{BB962C8B-B14F-4D97-AF65-F5344CB8AC3E}">
        <p14:creationId xmlns:p14="http://schemas.microsoft.com/office/powerpoint/2010/main" val="113827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Credits to Dr. </a:t>
            </a:r>
            <a:r>
              <a:rPr lang="en-US" err="1"/>
              <a:t>Eshragi</a:t>
            </a:r>
            <a:r>
              <a:rPr lang="en-US"/>
              <a:t> for the design</a:t>
            </a:r>
          </a:p>
        </p:txBody>
      </p:sp>
      <p:sp>
        <p:nvSpPr>
          <p:cNvPr id="4" name="Slide Number Placeholder 3"/>
          <p:cNvSpPr>
            <a:spLocks noGrp="1"/>
          </p:cNvSpPr>
          <p:nvPr>
            <p:ph type="sldNum" sz="quarter" idx="5"/>
          </p:nvPr>
        </p:nvSpPr>
        <p:spPr/>
        <p:txBody>
          <a:bodyPr/>
          <a:lstStyle/>
          <a:p>
            <a:fld id="{31B35364-99B5-4CC6-B7FA-6699333C55BC}" type="slidenum">
              <a:rPr lang="en-US" smtClean="0"/>
              <a:t>10</a:t>
            </a:fld>
            <a:endParaRPr lang="en-US"/>
          </a:p>
        </p:txBody>
      </p:sp>
    </p:spTree>
    <p:extLst>
      <p:ext uri="{BB962C8B-B14F-4D97-AF65-F5344CB8AC3E}">
        <p14:creationId xmlns:p14="http://schemas.microsoft.com/office/powerpoint/2010/main" val="1331444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1B35364-99B5-4CC6-B7FA-6699333C55BC}" type="slidenum">
              <a:rPr lang="en-US" smtClean="0"/>
              <a:t>12</a:t>
            </a:fld>
            <a:endParaRPr lang="en-US"/>
          </a:p>
        </p:txBody>
      </p:sp>
    </p:spTree>
    <p:extLst>
      <p:ext uri="{BB962C8B-B14F-4D97-AF65-F5344CB8AC3E}">
        <p14:creationId xmlns:p14="http://schemas.microsoft.com/office/powerpoint/2010/main" val="581144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Remove air to 10 ppm</a:t>
            </a:r>
          </a:p>
          <a:p>
            <a:r>
              <a:rPr lang="en-US"/>
              <a:t>36 in enclosure - $3831</a:t>
            </a:r>
          </a:p>
          <a:p>
            <a:r>
              <a:rPr lang="en-US"/>
              <a:t>48" --&gt; 4344</a:t>
            </a:r>
          </a:p>
          <a:p>
            <a:r>
              <a:rPr lang="en-US"/>
              <a:t>60" --&gt; 4761</a:t>
            </a:r>
          </a:p>
          <a:p>
            <a:r>
              <a:rPr lang="en-US"/>
              <a:t>72" --&gt; 5265</a:t>
            </a:r>
          </a:p>
        </p:txBody>
      </p:sp>
      <p:sp>
        <p:nvSpPr>
          <p:cNvPr id="4" name="Slide Number Placeholder 3"/>
          <p:cNvSpPr>
            <a:spLocks noGrp="1"/>
          </p:cNvSpPr>
          <p:nvPr>
            <p:ph type="sldNum" sz="quarter" idx="5"/>
          </p:nvPr>
        </p:nvSpPr>
        <p:spPr/>
        <p:txBody>
          <a:bodyPr/>
          <a:lstStyle/>
          <a:p>
            <a:fld id="{31B35364-99B5-4CC6-B7FA-6699333C55BC}" type="slidenum">
              <a:rPr lang="en-US" smtClean="0"/>
              <a:t>13</a:t>
            </a:fld>
            <a:endParaRPr lang="en-US"/>
          </a:p>
        </p:txBody>
      </p:sp>
    </p:spTree>
    <p:extLst>
      <p:ext uri="{BB962C8B-B14F-4D97-AF65-F5344CB8AC3E}">
        <p14:creationId xmlns:p14="http://schemas.microsoft.com/office/powerpoint/2010/main" val="23732272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14928" y="3091977"/>
            <a:ext cx="7539665" cy="736507"/>
          </a:xfrm>
        </p:spPr>
        <p:txBody>
          <a:bodyPr>
            <a:noAutofit/>
          </a:bodyPr>
          <a:lstStyle>
            <a:lvl1pPr>
              <a:defRPr sz="3200"/>
            </a:lvl1pPr>
          </a:lstStyle>
          <a:p>
            <a:r>
              <a:rPr lang="en-US"/>
              <a:t>Click to edit Master title style</a:t>
            </a:r>
          </a:p>
        </p:txBody>
      </p:sp>
      <p:sp>
        <p:nvSpPr>
          <p:cNvPr id="3" name="Subtitle 2"/>
          <p:cNvSpPr>
            <a:spLocks noGrp="1"/>
          </p:cNvSpPr>
          <p:nvPr>
            <p:ph type="subTitle" idx="1"/>
          </p:nvPr>
        </p:nvSpPr>
        <p:spPr>
          <a:xfrm>
            <a:off x="1514928" y="3859928"/>
            <a:ext cx="7539665" cy="1752600"/>
          </a:xfrm>
        </p:spPr>
        <p:txBody>
          <a:bodyPr/>
          <a:lstStyle>
            <a:lvl1pPr marL="0" indent="0" algn="l">
              <a:buNone/>
              <a:defRPr>
                <a:solidFill>
                  <a:srgbClr val="4A4F55"/>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7" name="Slide Number Placeholder 5">
            <a:extLst>
              <a:ext uri="{FF2B5EF4-FFF2-40B4-BE49-F238E27FC236}">
                <a16:creationId xmlns:a16="http://schemas.microsoft.com/office/drawing/2014/main" id="{89B27D2D-0F67-9248-99B8-833E5FAA00ED}"/>
              </a:ext>
            </a:extLst>
          </p:cNvPr>
          <p:cNvSpPr>
            <a:spLocks noGrp="1"/>
          </p:cNvSpPr>
          <p:nvPr>
            <p:ph type="sldNum" sz="quarter" idx="4"/>
          </p:nvPr>
        </p:nvSpPr>
        <p:spPr>
          <a:xfrm>
            <a:off x="9347200" y="649287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pic>
        <p:nvPicPr>
          <p:cNvPr id="18" name="Picture 17" descr="A close up of a logo&#10;&#10;Description automatically generated">
            <a:extLst>
              <a:ext uri="{FF2B5EF4-FFF2-40B4-BE49-F238E27FC236}">
                <a16:creationId xmlns:a16="http://schemas.microsoft.com/office/drawing/2014/main" id="{D24B268C-D757-234C-A337-CFEB3D4199CC}"/>
              </a:ext>
            </a:extLst>
          </p:cNvPr>
          <p:cNvPicPr>
            <a:picLocks noChangeAspect="1"/>
          </p:cNvPicPr>
          <p:nvPr/>
        </p:nvPicPr>
        <p:blipFill>
          <a:blip r:embed="rId2"/>
          <a:stretch>
            <a:fillRect/>
          </a:stretch>
        </p:blipFill>
        <p:spPr>
          <a:xfrm>
            <a:off x="0" y="1"/>
            <a:ext cx="12192000" cy="1682751"/>
          </a:xfrm>
          <a:prstGeom prst="rect">
            <a:avLst/>
          </a:prstGeom>
        </p:spPr>
      </p:pic>
      <p:pic>
        <p:nvPicPr>
          <p:cNvPr id="6" name="Picture 5">
            <a:extLst>
              <a:ext uri="{FF2B5EF4-FFF2-40B4-BE49-F238E27FC236}">
                <a16:creationId xmlns:a16="http://schemas.microsoft.com/office/drawing/2014/main" id="{83A395EF-4307-9C45-A995-09970D74C4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6847"/>
          <a:stretch/>
        </p:blipFill>
        <p:spPr>
          <a:xfrm>
            <a:off x="399340" y="245533"/>
            <a:ext cx="2426249" cy="2583012"/>
          </a:xfrm>
          <a:prstGeom prst="rect">
            <a:avLst/>
          </a:prstGeom>
        </p:spPr>
      </p:pic>
      <p:pic>
        <p:nvPicPr>
          <p:cNvPr id="20" name="Picture 19" descr="A close up of a logo&#10;&#10;Description automatically generated">
            <a:extLst>
              <a:ext uri="{FF2B5EF4-FFF2-40B4-BE49-F238E27FC236}">
                <a16:creationId xmlns:a16="http://schemas.microsoft.com/office/drawing/2014/main" id="{998402E4-6B09-6C46-9E46-BA6D15131A3C}"/>
              </a:ext>
            </a:extLst>
          </p:cNvPr>
          <p:cNvPicPr>
            <a:picLocks noChangeAspect="1"/>
          </p:cNvPicPr>
          <p:nvPr/>
        </p:nvPicPr>
        <p:blipFill>
          <a:blip r:embed="rId4"/>
          <a:stretch>
            <a:fillRect/>
          </a:stretch>
        </p:blipFill>
        <p:spPr>
          <a:xfrm>
            <a:off x="2795570" y="1245473"/>
            <a:ext cx="9237935" cy="718031"/>
          </a:xfrm>
          <a:prstGeom prst="rect">
            <a:avLst/>
          </a:prstGeom>
        </p:spPr>
      </p:pic>
      <p:pic>
        <p:nvPicPr>
          <p:cNvPr id="22" name="Picture 21">
            <a:extLst>
              <a:ext uri="{FF2B5EF4-FFF2-40B4-BE49-F238E27FC236}">
                <a16:creationId xmlns:a16="http://schemas.microsoft.com/office/drawing/2014/main" id="{9E9183DE-11EC-A147-BC99-6165131F50F9}"/>
              </a:ext>
            </a:extLst>
          </p:cNvPr>
          <p:cNvPicPr>
            <a:picLocks noChangeAspect="1"/>
          </p:cNvPicPr>
          <p:nvPr/>
        </p:nvPicPr>
        <p:blipFill rotWithShape="1">
          <a:blip r:embed="rId5" cstate="print">
            <a:alphaModFix amt="12000"/>
            <a:extLst>
              <a:ext uri="{28A0092B-C50C-407E-A947-70E740481C1C}">
                <a14:useLocalDpi xmlns:a14="http://schemas.microsoft.com/office/drawing/2010/main"/>
              </a:ext>
            </a:extLst>
          </a:blip>
          <a:srcRect l="4752" t="1941" r="-4752" b="51083"/>
          <a:stretch/>
        </p:blipFill>
        <p:spPr>
          <a:xfrm>
            <a:off x="9152129" y="2439362"/>
            <a:ext cx="2565735" cy="4418639"/>
          </a:xfrm>
          <a:prstGeom prst="rect">
            <a:avLst/>
          </a:prstGeom>
          <a:effectLst/>
        </p:spPr>
      </p:pic>
    </p:spTree>
    <p:extLst>
      <p:ext uri="{BB962C8B-B14F-4D97-AF65-F5344CB8AC3E}">
        <p14:creationId xmlns:p14="http://schemas.microsoft.com/office/powerpoint/2010/main" val="3846476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19" name="Picture 18" descr="A group of people posing for the camera&#10;&#10;Description automatically generated">
            <a:extLst>
              <a:ext uri="{FF2B5EF4-FFF2-40B4-BE49-F238E27FC236}">
                <a16:creationId xmlns:a16="http://schemas.microsoft.com/office/drawing/2014/main" id="{64EBAC9A-3243-7948-A0A3-A3D1B55301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2750"/>
            <a:ext cx="7183109" cy="6882663"/>
          </a:xfrm>
          <a:prstGeom prst="rect">
            <a:avLst/>
          </a:prstGeom>
        </p:spPr>
      </p:pic>
      <p:grpSp>
        <p:nvGrpSpPr>
          <p:cNvPr id="16" name="Group 15">
            <a:extLst>
              <a:ext uri="{FF2B5EF4-FFF2-40B4-BE49-F238E27FC236}">
                <a16:creationId xmlns:a16="http://schemas.microsoft.com/office/drawing/2014/main" id="{0DF169B2-7B51-4144-8AF2-5DE0B850423C}"/>
              </a:ext>
            </a:extLst>
          </p:cNvPr>
          <p:cNvGrpSpPr/>
          <p:nvPr/>
        </p:nvGrpSpPr>
        <p:grpSpPr>
          <a:xfrm rot="10800000">
            <a:off x="2762251" y="-14514"/>
            <a:ext cx="8532653" cy="6858001"/>
            <a:chOff x="0" y="0"/>
            <a:chExt cx="6377353" cy="5150732"/>
          </a:xfrm>
          <a:solidFill>
            <a:schemeClr val="tx1"/>
          </a:solidFill>
        </p:grpSpPr>
        <p:sp>
          <p:nvSpPr>
            <p:cNvPr id="17" name="Rectangle 16">
              <a:extLst>
                <a:ext uri="{FF2B5EF4-FFF2-40B4-BE49-F238E27FC236}">
                  <a16:creationId xmlns:a16="http://schemas.microsoft.com/office/drawing/2014/main" id="{9BC1B275-68D3-B440-9C4E-E49028EA5B47}"/>
                </a:ext>
              </a:extLst>
            </p:cNvPr>
            <p:cNvSpPr/>
            <p:nvPr/>
          </p:nvSpPr>
          <p:spPr>
            <a:xfrm>
              <a:off x="0" y="0"/>
              <a:ext cx="3059877" cy="51435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riangle 17">
              <a:extLst>
                <a:ext uri="{FF2B5EF4-FFF2-40B4-BE49-F238E27FC236}">
                  <a16:creationId xmlns:a16="http://schemas.microsoft.com/office/drawing/2014/main" id="{A0D5574A-6B61-024C-83F6-5D3E04686218}"/>
                </a:ext>
              </a:extLst>
            </p:cNvPr>
            <p:cNvSpPr/>
            <p:nvPr/>
          </p:nvSpPr>
          <p:spPr>
            <a:xfrm rot="5400000">
              <a:off x="2143249" y="916627"/>
              <a:ext cx="5150732" cy="3317477"/>
            </a:xfrm>
            <a:prstGeom prst="triangle">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15" name="Group 14">
            <a:extLst>
              <a:ext uri="{FF2B5EF4-FFF2-40B4-BE49-F238E27FC236}">
                <a16:creationId xmlns:a16="http://schemas.microsoft.com/office/drawing/2014/main" id="{0B325E83-2393-6746-A8B1-C032CE56DB65}"/>
              </a:ext>
            </a:extLst>
          </p:cNvPr>
          <p:cNvGrpSpPr/>
          <p:nvPr/>
        </p:nvGrpSpPr>
        <p:grpSpPr>
          <a:xfrm rot="10800000">
            <a:off x="3452246" y="-22426"/>
            <a:ext cx="8731737" cy="6892340"/>
            <a:chOff x="-34290" y="0"/>
            <a:chExt cx="6548803" cy="5150732"/>
          </a:xfrm>
        </p:grpSpPr>
        <p:sp>
          <p:nvSpPr>
            <p:cNvPr id="12" name="Rectangle 11">
              <a:extLst>
                <a:ext uri="{FF2B5EF4-FFF2-40B4-BE49-F238E27FC236}">
                  <a16:creationId xmlns:a16="http://schemas.microsoft.com/office/drawing/2014/main" id="{E245CAB9-C4E1-E242-9AC2-52D1BBFC520A}"/>
                </a:ext>
              </a:extLst>
            </p:cNvPr>
            <p:cNvSpPr/>
            <p:nvPr/>
          </p:nvSpPr>
          <p:spPr>
            <a:xfrm>
              <a:off x="-34290" y="1"/>
              <a:ext cx="3231326"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Triangle 12">
              <a:extLst>
                <a:ext uri="{FF2B5EF4-FFF2-40B4-BE49-F238E27FC236}">
                  <a16:creationId xmlns:a16="http://schemas.microsoft.com/office/drawing/2014/main" id="{6151C75D-E4E3-D84F-85A7-6B902D607B44}"/>
                </a:ext>
              </a:extLst>
            </p:cNvPr>
            <p:cNvSpPr/>
            <p:nvPr/>
          </p:nvSpPr>
          <p:spPr>
            <a:xfrm rot="5400000">
              <a:off x="2280409" y="916627"/>
              <a:ext cx="5150732" cy="3317477"/>
            </a:xfrm>
            <a:prstGeom prst="triangle">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10" name="Freeform 9">
            <a:extLst>
              <a:ext uri="{FF2B5EF4-FFF2-40B4-BE49-F238E27FC236}">
                <a16:creationId xmlns:a16="http://schemas.microsoft.com/office/drawing/2014/main" id="{5D333F7C-268E-1F49-A2B8-CE0E6D7CB8C3}"/>
              </a:ext>
            </a:extLst>
          </p:cNvPr>
          <p:cNvSpPr/>
          <p:nvPr/>
        </p:nvSpPr>
        <p:spPr>
          <a:xfrm rot="12780000">
            <a:off x="5611167" y="-561728"/>
            <a:ext cx="205123" cy="6036819"/>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 name="connsiteX0" fmla="*/ 9454 w 79792"/>
              <a:gd name="connsiteY0" fmla="*/ 131585 h 4416186"/>
              <a:gd name="connsiteX1" fmla="*/ 74693 w 79792"/>
              <a:gd name="connsiteY1" fmla="*/ 0 h 4416186"/>
              <a:gd name="connsiteX2" fmla="*/ 79792 w 79792"/>
              <a:gd name="connsiteY2" fmla="*/ 4416186 h 4416186"/>
              <a:gd name="connsiteX3" fmla="*/ 0 w 79792"/>
              <a:gd name="connsiteY3" fmla="*/ 4416186 h 4416186"/>
              <a:gd name="connsiteX4" fmla="*/ 9454 w 79792"/>
              <a:gd name="connsiteY4" fmla="*/ 131585 h 4416186"/>
              <a:gd name="connsiteX0" fmla="*/ 941 w 71279"/>
              <a:gd name="connsiteY0" fmla="*/ 131585 h 4515754"/>
              <a:gd name="connsiteX1" fmla="*/ 66180 w 71279"/>
              <a:gd name="connsiteY1" fmla="*/ 0 h 4515754"/>
              <a:gd name="connsiteX2" fmla="*/ 71279 w 71279"/>
              <a:gd name="connsiteY2" fmla="*/ 4416186 h 4515754"/>
              <a:gd name="connsiteX3" fmla="*/ 679 w 71279"/>
              <a:gd name="connsiteY3" fmla="*/ 4515754 h 4515754"/>
              <a:gd name="connsiteX4" fmla="*/ 941 w 71279"/>
              <a:gd name="connsiteY4" fmla="*/ 131585 h 4515754"/>
              <a:gd name="connsiteX0" fmla="*/ 4066 w 74404"/>
              <a:gd name="connsiteY0" fmla="*/ 131585 h 4514253"/>
              <a:gd name="connsiteX1" fmla="*/ 69305 w 74404"/>
              <a:gd name="connsiteY1" fmla="*/ 0 h 4514253"/>
              <a:gd name="connsiteX2" fmla="*/ 74404 w 74404"/>
              <a:gd name="connsiteY2" fmla="*/ 4416186 h 4514253"/>
              <a:gd name="connsiteX3" fmla="*/ 0 w 74404"/>
              <a:gd name="connsiteY3" fmla="*/ 4514253 h 4514253"/>
              <a:gd name="connsiteX4" fmla="*/ 4066 w 74404"/>
              <a:gd name="connsiteY4" fmla="*/ 131585 h 4514253"/>
              <a:gd name="connsiteX0" fmla="*/ 10903 w 81241"/>
              <a:gd name="connsiteY0" fmla="*/ 131585 h 4522221"/>
              <a:gd name="connsiteX1" fmla="*/ 76142 w 81241"/>
              <a:gd name="connsiteY1" fmla="*/ 0 h 4522221"/>
              <a:gd name="connsiteX2" fmla="*/ 81241 w 81241"/>
              <a:gd name="connsiteY2" fmla="*/ 4416186 h 4522221"/>
              <a:gd name="connsiteX3" fmla="*/ 0 w 81241"/>
              <a:gd name="connsiteY3" fmla="*/ 4522221 h 4522221"/>
              <a:gd name="connsiteX4" fmla="*/ 10903 w 81241"/>
              <a:gd name="connsiteY4" fmla="*/ 131585 h 4522221"/>
              <a:gd name="connsiteX0" fmla="*/ 10903 w 81241"/>
              <a:gd name="connsiteY0" fmla="*/ 131585 h 4522221"/>
              <a:gd name="connsiteX1" fmla="*/ 76142 w 81241"/>
              <a:gd name="connsiteY1" fmla="*/ 0 h 4522221"/>
              <a:gd name="connsiteX2" fmla="*/ 81241 w 81241"/>
              <a:gd name="connsiteY2" fmla="*/ 4416186 h 4522221"/>
              <a:gd name="connsiteX3" fmla="*/ 0 w 81241"/>
              <a:gd name="connsiteY3" fmla="*/ 4522221 h 4522221"/>
              <a:gd name="connsiteX4" fmla="*/ 10903 w 81241"/>
              <a:gd name="connsiteY4" fmla="*/ 131585 h 452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41" h="4522221">
                <a:moveTo>
                  <a:pt x="10903" y="131585"/>
                </a:moveTo>
                <a:lnTo>
                  <a:pt x="76142" y="0"/>
                </a:lnTo>
                <a:cubicBezTo>
                  <a:pt x="77842" y="1472062"/>
                  <a:pt x="79541" y="2944124"/>
                  <a:pt x="81241" y="4416186"/>
                </a:cubicBezTo>
                <a:cubicBezTo>
                  <a:pt x="14484" y="4497775"/>
                  <a:pt x="27080" y="4486876"/>
                  <a:pt x="0" y="4522221"/>
                </a:cubicBezTo>
                <a:cubicBezTo>
                  <a:pt x="3151" y="3094021"/>
                  <a:pt x="7752" y="1559785"/>
                  <a:pt x="10903" y="13158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6027419" y="3482685"/>
            <a:ext cx="4790016" cy="1362075"/>
          </a:xfrm>
        </p:spPr>
        <p:txBody>
          <a:bodyPr anchor="t">
            <a:normAutofit/>
          </a:bodyPr>
          <a:lstStyle>
            <a:lvl1pPr algn="l">
              <a:defRPr sz="3200" b="1" cap="all"/>
            </a:lvl1pPr>
          </a:lstStyle>
          <a:p>
            <a:r>
              <a:rPr lang="en-US"/>
              <a:t>Click to edit Master title style</a:t>
            </a:r>
          </a:p>
        </p:txBody>
      </p:sp>
      <p:sp>
        <p:nvSpPr>
          <p:cNvPr id="3" name="Text Placeholder 2"/>
          <p:cNvSpPr>
            <a:spLocks noGrp="1"/>
          </p:cNvSpPr>
          <p:nvPr>
            <p:ph type="body" idx="1"/>
          </p:nvPr>
        </p:nvSpPr>
        <p:spPr>
          <a:xfrm>
            <a:off x="6027419" y="4844760"/>
            <a:ext cx="4790016" cy="458787"/>
          </a:xfrm>
        </p:spPr>
        <p:txBody>
          <a:bodyPr anchor="b"/>
          <a:lstStyle>
            <a:lvl1pPr marL="0" indent="0">
              <a:buNone/>
              <a:defRPr sz="2000">
                <a:solidFill>
                  <a:srgbClr val="4A4F55"/>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78575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5" name="Picture 4" descr="A group of people walking down a street&#10;&#10;Description automatically generated">
            <a:extLst>
              <a:ext uri="{FF2B5EF4-FFF2-40B4-BE49-F238E27FC236}">
                <a16:creationId xmlns:a16="http://schemas.microsoft.com/office/drawing/2014/main" id="{4C3BCBD3-1B37-C444-A54B-35A2627DAFC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62" b="-176"/>
          <a:stretch/>
        </p:blipFill>
        <p:spPr>
          <a:xfrm>
            <a:off x="4493296" y="-23057"/>
            <a:ext cx="7698705" cy="6881057"/>
          </a:xfrm>
          <a:prstGeom prst="rect">
            <a:avLst/>
          </a:prstGeom>
        </p:spPr>
      </p:pic>
      <p:grpSp>
        <p:nvGrpSpPr>
          <p:cNvPr id="16" name="Group 15">
            <a:extLst>
              <a:ext uri="{FF2B5EF4-FFF2-40B4-BE49-F238E27FC236}">
                <a16:creationId xmlns:a16="http://schemas.microsoft.com/office/drawing/2014/main" id="{0DF169B2-7B51-4144-8AF2-5DE0B850423C}"/>
              </a:ext>
            </a:extLst>
          </p:cNvPr>
          <p:cNvGrpSpPr/>
          <p:nvPr/>
        </p:nvGrpSpPr>
        <p:grpSpPr>
          <a:xfrm>
            <a:off x="585601" y="0"/>
            <a:ext cx="8503137" cy="6872475"/>
            <a:chOff x="0" y="0"/>
            <a:chExt cx="6377353" cy="5150732"/>
          </a:xfrm>
          <a:solidFill>
            <a:schemeClr val="tx1"/>
          </a:solidFill>
        </p:grpSpPr>
        <p:sp>
          <p:nvSpPr>
            <p:cNvPr id="17" name="Rectangle 16">
              <a:extLst>
                <a:ext uri="{FF2B5EF4-FFF2-40B4-BE49-F238E27FC236}">
                  <a16:creationId xmlns:a16="http://schemas.microsoft.com/office/drawing/2014/main" id="{9BC1B275-68D3-B440-9C4E-E49028EA5B47}"/>
                </a:ext>
              </a:extLst>
            </p:cNvPr>
            <p:cNvSpPr/>
            <p:nvPr/>
          </p:nvSpPr>
          <p:spPr>
            <a:xfrm>
              <a:off x="0" y="0"/>
              <a:ext cx="3059877" cy="51435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riangle 17">
              <a:extLst>
                <a:ext uri="{FF2B5EF4-FFF2-40B4-BE49-F238E27FC236}">
                  <a16:creationId xmlns:a16="http://schemas.microsoft.com/office/drawing/2014/main" id="{A0D5574A-6B61-024C-83F6-5D3E04686218}"/>
                </a:ext>
              </a:extLst>
            </p:cNvPr>
            <p:cNvSpPr/>
            <p:nvPr/>
          </p:nvSpPr>
          <p:spPr>
            <a:xfrm rot="5400000">
              <a:off x="2143249" y="916627"/>
              <a:ext cx="5150732" cy="3317477"/>
            </a:xfrm>
            <a:prstGeom prst="triangle">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15" name="Group 14">
            <a:extLst>
              <a:ext uri="{FF2B5EF4-FFF2-40B4-BE49-F238E27FC236}">
                <a16:creationId xmlns:a16="http://schemas.microsoft.com/office/drawing/2014/main" id="{0B325E83-2393-6746-A8B1-C032CE56DB65}"/>
              </a:ext>
            </a:extLst>
          </p:cNvPr>
          <p:cNvGrpSpPr/>
          <p:nvPr/>
        </p:nvGrpSpPr>
        <p:grpSpPr>
          <a:xfrm>
            <a:off x="-107529" y="-2"/>
            <a:ext cx="8503137" cy="6874775"/>
            <a:chOff x="0" y="0"/>
            <a:chExt cx="6377353" cy="5150732"/>
          </a:xfrm>
        </p:grpSpPr>
        <p:sp>
          <p:nvSpPr>
            <p:cNvPr id="12" name="Rectangle 11">
              <a:extLst>
                <a:ext uri="{FF2B5EF4-FFF2-40B4-BE49-F238E27FC236}">
                  <a16:creationId xmlns:a16="http://schemas.microsoft.com/office/drawing/2014/main" id="{E245CAB9-C4E1-E242-9AC2-52D1BBFC520A}"/>
                </a:ext>
              </a:extLst>
            </p:cNvPr>
            <p:cNvSpPr/>
            <p:nvPr/>
          </p:nvSpPr>
          <p:spPr>
            <a:xfrm>
              <a:off x="0" y="0"/>
              <a:ext cx="3059877"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Triangle 12">
              <a:extLst>
                <a:ext uri="{FF2B5EF4-FFF2-40B4-BE49-F238E27FC236}">
                  <a16:creationId xmlns:a16="http://schemas.microsoft.com/office/drawing/2014/main" id="{6151C75D-E4E3-D84F-85A7-6B902D607B44}"/>
                </a:ext>
              </a:extLst>
            </p:cNvPr>
            <p:cNvSpPr/>
            <p:nvPr/>
          </p:nvSpPr>
          <p:spPr>
            <a:xfrm rot="5400000">
              <a:off x="2143249" y="916627"/>
              <a:ext cx="5150732" cy="3317477"/>
            </a:xfrm>
            <a:prstGeom prst="triangle">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10" name="Freeform 9">
            <a:extLst>
              <a:ext uri="{FF2B5EF4-FFF2-40B4-BE49-F238E27FC236}">
                <a16:creationId xmlns:a16="http://schemas.microsoft.com/office/drawing/2014/main" id="{5D333F7C-268E-1F49-A2B8-CE0E6D7CB8C3}"/>
              </a:ext>
            </a:extLst>
          </p:cNvPr>
          <p:cNvSpPr/>
          <p:nvPr/>
        </p:nvSpPr>
        <p:spPr>
          <a:xfrm rot="1956373">
            <a:off x="6100973" y="1385134"/>
            <a:ext cx="178047" cy="6019004"/>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 name="connsiteX0" fmla="*/ 9454 w 79792"/>
              <a:gd name="connsiteY0" fmla="*/ 131585 h 4416186"/>
              <a:gd name="connsiteX1" fmla="*/ 74693 w 79792"/>
              <a:gd name="connsiteY1" fmla="*/ 0 h 4416186"/>
              <a:gd name="connsiteX2" fmla="*/ 79792 w 79792"/>
              <a:gd name="connsiteY2" fmla="*/ 4416186 h 4416186"/>
              <a:gd name="connsiteX3" fmla="*/ 0 w 79792"/>
              <a:gd name="connsiteY3" fmla="*/ 4416186 h 4416186"/>
              <a:gd name="connsiteX4" fmla="*/ 9454 w 79792"/>
              <a:gd name="connsiteY4" fmla="*/ 131585 h 4416186"/>
              <a:gd name="connsiteX0" fmla="*/ 941 w 71279"/>
              <a:gd name="connsiteY0" fmla="*/ 131585 h 4515754"/>
              <a:gd name="connsiteX1" fmla="*/ 66180 w 71279"/>
              <a:gd name="connsiteY1" fmla="*/ 0 h 4515754"/>
              <a:gd name="connsiteX2" fmla="*/ 71279 w 71279"/>
              <a:gd name="connsiteY2" fmla="*/ 4416186 h 4515754"/>
              <a:gd name="connsiteX3" fmla="*/ 679 w 71279"/>
              <a:gd name="connsiteY3" fmla="*/ 4515754 h 4515754"/>
              <a:gd name="connsiteX4" fmla="*/ 941 w 71279"/>
              <a:gd name="connsiteY4" fmla="*/ 131585 h 4515754"/>
              <a:gd name="connsiteX0" fmla="*/ 4066 w 74404"/>
              <a:gd name="connsiteY0" fmla="*/ 131585 h 4514253"/>
              <a:gd name="connsiteX1" fmla="*/ 69305 w 74404"/>
              <a:gd name="connsiteY1" fmla="*/ 0 h 4514253"/>
              <a:gd name="connsiteX2" fmla="*/ 74404 w 74404"/>
              <a:gd name="connsiteY2" fmla="*/ 4416186 h 4514253"/>
              <a:gd name="connsiteX3" fmla="*/ 0 w 74404"/>
              <a:gd name="connsiteY3" fmla="*/ 4514253 h 4514253"/>
              <a:gd name="connsiteX4" fmla="*/ 4066 w 74404"/>
              <a:gd name="connsiteY4" fmla="*/ 131585 h 4514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04" h="4514253">
                <a:moveTo>
                  <a:pt x="4066" y="131585"/>
                </a:moveTo>
                <a:lnTo>
                  <a:pt x="69305" y="0"/>
                </a:lnTo>
                <a:cubicBezTo>
                  <a:pt x="71005" y="1472062"/>
                  <a:pt x="72704" y="2944124"/>
                  <a:pt x="74404" y="4416186"/>
                </a:cubicBezTo>
                <a:lnTo>
                  <a:pt x="0" y="4514253"/>
                </a:lnTo>
                <a:cubicBezTo>
                  <a:pt x="3151" y="3086053"/>
                  <a:pt x="915" y="1559785"/>
                  <a:pt x="4066" y="13158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01811" y="627843"/>
            <a:ext cx="4790016" cy="1362075"/>
          </a:xfrm>
        </p:spPr>
        <p:txBody>
          <a:bodyPr anchor="t">
            <a:normAutofit/>
          </a:bodyPr>
          <a:lstStyle>
            <a:lvl1pPr algn="l">
              <a:defRPr sz="3200" b="1" cap="all"/>
            </a:lvl1pPr>
          </a:lstStyle>
          <a:p>
            <a:r>
              <a:rPr lang="en-US"/>
              <a:t>Click to edit Master title style</a:t>
            </a:r>
          </a:p>
        </p:txBody>
      </p:sp>
      <p:sp>
        <p:nvSpPr>
          <p:cNvPr id="3" name="Text Placeholder 2"/>
          <p:cNvSpPr>
            <a:spLocks noGrp="1"/>
          </p:cNvSpPr>
          <p:nvPr>
            <p:ph type="body" idx="1"/>
          </p:nvPr>
        </p:nvSpPr>
        <p:spPr>
          <a:xfrm>
            <a:off x="801811" y="1989917"/>
            <a:ext cx="4790016" cy="458787"/>
          </a:xfrm>
        </p:spPr>
        <p:txBody>
          <a:bodyPr anchor="b"/>
          <a:lstStyle>
            <a:lvl1pPr marL="0" indent="0">
              <a:buNone/>
              <a:defRPr sz="2000">
                <a:solidFill>
                  <a:srgbClr val="4A4F55"/>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53047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pic>
        <p:nvPicPr>
          <p:cNvPr id="8" name="Picture 7" descr="A group of people walking down a street next to a building&#10;&#10;Description automatically generated">
            <a:extLst>
              <a:ext uri="{FF2B5EF4-FFF2-40B4-BE49-F238E27FC236}">
                <a16:creationId xmlns:a16="http://schemas.microsoft.com/office/drawing/2014/main" id="{4EF181C8-10ED-D64D-8EDB-E368145339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43266" y="1"/>
            <a:ext cx="6048735" cy="6833807"/>
          </a:xfrm>
          <a:prstGeom prst="rect">
            <a:avLst/>
          </a:prstGeom>
        </p:spPr>
      </p:pic>
      <p:sp>
        <p:nvSpPr>
          <p:cNvPr id="2" name="Title 1"/>
          <p:cNvSpPr>
            <a:spLocks noGrp="1"/>
          </p:cNvSpPr>
          <p:nvPr>
            <p:ph type="title"/>
          </p:nvPr>
        </p:nvSpPr>
        <p:spPr>
          <a:xfrm>
            <a:off x="682668" y="859337"/>
            <a:ext cx="4790016" cy="1362075"/>
          </a:xfrm>
        </p:spPr>
        <p:txBody>
          <a:bodyPr anchor="t">
            <a:normAutofit/>
          </a:bodyPr>
          <a:lstStyle>
            <a:lvl1pPr algn="l">
              <a:defRPr sz="3200" b="1" cap="all"/>
            </a:lvl1pPr>
          </a:lstStyle>
          <a:p>
            <a:r>
              <a:rPr lang="en-US"/>
              <a:t>Click to edit Master title style</a:t>
            </a:r>
          </a:p>
        </p:txBody>
      </p:sp>
      <p:sp>
        <p:nvSpPr>
          <p:cNvPr id="3" name="Text Placeholder 2"/>
          <p:cNvSpPr>
            <a:spLocks noGrp="1"/>
          </p:cNvSpPr>
          <p:nvPr>
            <p:ph type="body" idx="1"/>
          </p:nvPr>
        </p:nvSpPr>
        <p:spPr>
          <a:xfrm>
            <a:off x="682668" y="2221412"/>
            <a:ext cx="4790016" cy="458787"/>
          </a:xfrm>
        </p:spPr>
        <p:txBody>
          <a:bodyPr anchor="b"/>
          <a:lstStyle>
            <a:lvl1pPr marL="0" indent="0">
              <a:buNone/>
              <a:defRPr sz="2000">
                <a:solidFill>
                  <a:srgbClr val="4A4F55"/>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10" name="Freeform 9">
            <a:extLst>
              <a:ext uri="{FF2B5EF4-FFF2-40B4-BE49-F238E27FC236}">
                <a16:creationId xmlns:a16="http://schemas.microsoft.com/office/drawing/2014/main" id="{5D333F7C-268E-1F49-A2B8-CE0E6D7CB8C3}"/>
              </a:ext>
            </a:extLst>
          </p:cNvPr>
          <p:cNvSpPr/>
          <p:nvPr/>
        </p:nvSpPr>
        <p:spPr>
          <a:xfrm flipH="1">
            <a:off x="6143266" y="972432"/>
            <a:ext cx="196575" cy="5885568"/>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2" h="4414176">
                <a:moveTo>
                  <a:pt x="9454" y="129575"/>
                </a:moveTo>
                <a:lnTo>
                  <a:pt x="79792" y="0"/>
                </a:lnTo>
                <a:lnTo>
                  <a:pt x="79792" y="4414176"/>
                </a:lnTo>
                <a:lnTo>
                  <a:pt x="0" y="4414176"/>
                </a:lnTo>
                <a:cubicBezTo>
                  <a:pt x="3151" y="2985976"/>
                  <a:pt x="6303" y="1557775"/>
                  <a:pt x="9454" y="12957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95335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er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
        <p:nvSpPr>
          <p:cNvPr id="10" name="Title 1">
            <a:extLst>
              <a:ext uri="{FF2B5EF4-FFF2-40B4-BE49-F238E27FC236}">
                <a16:creationId xmlns:a16="http://schemas.microsoft.com/office/drawing/2014/main" id="{D2C5591F-849C-3B41-A257-FEA33CB57F03}"/>
              </a:ext>
            </a:extLst>
          </p:cNvPr>
          <p:cNvSpPr>
            <a:spLocks noGrp="1"/>
          </p:cNvSpPr>
          <p:nvPr>
            <p:ph type="title" hasCustomPrompt="1"/>
          </p:nvPr>
        </p:nvSpPr>
        <p:spPr>
          <a:xfrm>
            <a:off x="715211" y="316848"/>
            <a:ext cx="10854171" cy="1143000"/>
          </a:xfrm>
        </p:spPr>
        <p:txBody>
          <a:bodyPr/>
          <a:lstStyle/>
          <a:p>
            <a:r>
              <a:rPr lang="en-US"/>
              <a:t>CLICK TO EDIT MASTER TITLE STYLE</a:t>
            </a:r>
          </a:p>
        </p:txBody>
      </p:sp>
      <p:pic>
        <p:nvPicPr>
          <p:cNvPr id="12" name="Picture 11" descr="A close up of a logo&#10;&#10;Description automatically generated">
            <a:extLst>
              <a:ext uri="{FF2B5EF4-FFF2-40B4-BE49-F238E27FC236}">
                <a16:creationId xmlns:a16="http://schemas.microsoft.com/office/drawing/2014/main" id="{E5C5502B-A01D-CB4E-9D8E-B5505FD4FE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4198"/>
          <a:stretch/>
        </p:blipFill>
        <p:spPr>
          <a:xfrm>
            <a:off x="1" y="1"/>
            <a:ext cx="1168801" cy="1061724"/>
          </a:xfrm>
          <a:prstGeom prst="rect">
            <a:avLst/>
          </a:prstGeom>
        </p:spPr>
      </p:pic>
      <p:grpSp>
        <p:nvGrpSpPr>
          <p:cNvPr id="2" name="Group 1">
            <a:extLst>
              <a:ext uri="{FF2B5EF4-FFF2-40B4-BE49-F238E27FC236}">
                <a16:creationId xmlns:a16="http://schemas.microsoft.com/office/drawing/2014/main" id="{4116547D-614F-E549-97A4-850E8651FC57}"/>
              </a:ext>
            </a:extLst>
          </p:cNvPr>
          <p:cNvGrpSpPr/>
          <p:nvPr/>
        </p:nvGrpSpPr>
        <p:grpSpPr>
          <a:xfrm>
            <a:off x="243128" y="138999"/>
            <a:ext cx="760008" cy="5964928"/>
            <a:chOff x="182346" y="104249"/>
            <a:chExt cx="570006" cy="4473696"/>
          </a:xfrm>
        </p:grpSpPr>
        <p:pic>
          <p:nvPicPr>
            <p:cNvPr id="13" name="Picture 12" descr="A close up of a logo&#10;&#10;Description automatically generated">
              <a:extLst>
                <a:ext uri="{FF2B5EF4-FFF2-40B4-BE49-F238E27FC236}">
                  <a16:creationId xmlns:a16="http://schemas.microsoft.com/office/drawing/2014/main" id="{EB6B52A0-3685-A54B-B54D-6013300457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2346" y="104249"/>
              <a:ext cx="570006" cy="538523"/>
            </a:xfrm>
            <a:prstGeom prst="rect">
              <a:avLst/>
            </a:prstGeom>
          </p:spPr>
        </p:pic>
        <p:sp>
          <p:nvSpPr>
            <p:cNvPr id="14" name="Rectangle 13">
              <a:extLst>
                <a:ext uri="{FF2B5EF4-FFF2-40B4-BE49-F238E27FC236}">
                  <a16:creationId xmlns:a16="http://schemas.microsoft.com/office/drawing/2014/main" id="{E7433753-A008-7742-B793-CE86E61CD2B1}"/>
                </a:ext>
              </a:extLst>
            </p:cNvPr>
            <p:cNvSpPr/>
            <p:nvPr/>
          </p:nvSpPr>
          <p:spPr>
            <a:xfrm rot="5400000">
              <a:off x="-1801902" y="2538833"/>
              <a:ext cx="4023360" cy="54864"/>
            </a:xfrm>
            <a:prstGeom prst="rect">
              <a:avLst/>
            </a:pr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588841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Header &amp;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
        <p:nvSpPr>
          <p:cNvPr id="10" name="Title 1">
            <a:extLst>
              <a:ext uri="{FF2B5EF4-FFF2-40B4-BE49-F238E27FC236}">
                <a16:creationId xmlns:a16="http://schemas.microsoft.com/office/drawing/2014/main" id="{D2C5591F-849C-3B41-A257-FEA33CB57F03}"/>
              </a:ext>
            </a:extLst>
          </p:cNvPr>
          <p:cNvSpPr>
            <a:spLocks noGrp="1"/>
          </p:cNvSpPr>
          <p:nvPr>
            <p:ph type="title" hasCustomPrompt="1"/>
          </p:nvPr>
        </p:nvSpPr>
        <p:spPr>
          <a:xfrm>
            <a:off x="715211" y="316848"/>
            <a:ext cx="10854171" cy="1143000"/>
          </a:xfrm>
        </p:spPr>
        <p:txBody>
          <a:bodyPr/>
          <a:lstStyle/>
          <a:p>
            <a:r>
              <a:rPr lang="en-US"/>
              <a:t>CLICK TO EDIT MASTER TITLE STYLE</a:t>
            </a:r>
          </a:p>
        </p:txBody>
      </p:sp>
      <p:pic>
        <p:nvPicPr>
          <p:cNvPr id="12" name="Picture 11" descr="A close up of a logo&#10;&#10;Description automatically generated">
            <a:extLst>
              <a:ext uri="{FF2B5EF4-FFF2-40B4-BE49-F238E27FC236}">
                <a16:creationId xmlns:a16="http://schemas.microsoft.com/office/drawing/2014/main" id="{E5C5502B-A01D-CB4E-9D8E-B5505FD4FE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4198"/>
          <a:stretch/>
        </p:blipFill>
        <p:spPr>
          <a:xfrm>
            <a:off x="1" y="1"/>
            <a:ext cx="1168801" cy="1061724"/>
          </a:xfrm>
          <a:prstGeom prst="rect">
            <a:avLst/>
          </a:prstGeom>
        </p:spPr>
      </p:pic>
      <p:sp>
        <p:nvSpPr>
          <p:cNvPr id="7" name="Text Placeholder 2">
            <a:extLst>
              <a:ext uri="{FF2B5EF4-FFF2-40B4-BE49-F238E27FC236}">
                <a16:creationId xmlns:a16="http://schemas.microsoft.com/office/drawing/2014/main" id="{A6A4B992-B89F-1746-AFCC-EC7631249786}"/>
              </a:ext>
            </a:extLst>
          </p:cNvPr>
          <p:cNvSpPr>
            <a:spLocks noGrp="1"/>
          </p:cNvSpPr>
          <p:nvPr>
            <p:ph type="body" idx="1"/>
          </p:nvPr>
        </p:nvSpPr>
        <p:spPr>
          <a:xfrm>
            <a:off x="715211" y="1528252"/>
            <a:ext cx="10854171" cy="458787"/>
          </a:xfrm>
        </p:spPr>
        <p:txBody>
          <a:bodyPr anchor="b"/>
          <a:lstStyle>
            <a:lvl1pPr marL="0" indent="0">
              <a:buNone/>
              <a:defRPr sz="2000">
                <a:solidFill>
                  <a:srgbClr val="4A4F55"/>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grpSp>
        <p:nvGrpSpPr>
          <p:cNvPr id="8" name="Group 7">
            <a:extLst>
              <a:ext uri="{FF2B5EF4-FFF2-40B4-BE49-F238E27FC236}">
                <a16:creationId xmlns:a16="http://schemas.microsoft.com/office/drawing/2014/main" id="{CAF38B7F-7A6E-D741-A5F1-754C88A627FC}"/>
              </a:ext>
            </a:extLst>
          </p:cNvPr>
          <p:cNvGrpSpPr/>
          <p:nvPr/>
        </p:nvGrpSpPr>
        <p:grpSpPr>
          <a:xfrm>
            <a:off x="243128" y="138999"/>
            <a:ext cx="760008" cy="5964928"/>
            <a:chOff x="182346" y="104249"/>
            <a:chExt cx="570006" cy="4473696"/>
          </a:xfrm>
        </p:grpSpPr>
        <p:pic>
          <p:nvPicPr>
            <p:cNvPr id="9" name="Picture 8" descr="A close up of a logo&#10;&#10;Description automatically generated">
              <a:extLst>
                <a:ext uri="{FF2B5EF4-FFF2-40B4-BE49-F238E27FC236}">
                  <a16:creationId xmlns:a16="http://schemas.microsoft.com/office/drawing/2014/main" id="{CA90C820-AC80-524A-B30C-0F492D7CA18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2346" y="104249"/>
              <a:ext cx="570006" cy="538523"/>
            </a:xfrm>
            <a:prstGeom prst="rect">
              <a:avLst/>
            </a:prstGeom>
          </p:spPr>
        </p:pic>
        <p:sp>
          <p:nvSpPr>
            <p:cNvPr id="11" name="Rectangle 10">
              <a:extLst>
                <a:ext uri="{FF2B5EF4-FFF2-40B4-BE49-F238E27FC236}">
                  <a16:creationId xmlns:a16="http://schemas.microsoft.com/office/drawing/2014/main" id="{6AAD71DB-6346-2144-85C6-F4CEF58B34C5}"/>
                </a:ext>
              </a:extLst>
            </p:cNvPr>
            <p:cNvSpPr/>
            <p:nvPr/>
          </p:nvSpPr>
          <p:spPr>
            <a:xfrm rot="5400000">
              <a:off x="-1801902" y="2538833"/>
              <a:ext cx="4023360" cy="54864"/>
            </a:xfrm>
            <a:prstGeom prst="rect">
              <a:avLst/>
            </a:pr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780853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5211" y="316848"/>
            <a:ext cx="10854171" cy="1143000"/>
          </a:xfrm>
        </p:spPr>
        <p:txBody>
          <a:bodyPr/>
          <a:lstStyle/>
          <a:p>
            <a:r>
              <a:rPr lang="en-US"/>
              <a:t>CLICK TO EDIT MASTER TITLE STYLE</a:t>
            </a:r>
          </a:p>
        </p:txBody>
      </p:sp>
      <p:sp>
        <p:nvSpPr>
          <p:cNvPr id="3" name="Content Placeholder 2"/>
          <p:cNvSpPr>
            <a:spLocks noGrp="1"/>
          </p:cNvSpPr>
          <p:nvPr>
            <p:ph idx="1"/>
          </p:nvPr>
        </p:nvSpPr>
        <p:spPr>
          <a:xfrm>
            <a:off x="715211" y="1570331"/>
            <a:ext cx="10854171" cy="452596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close up of a logo&#10;&#10;Description automatically generated">
            <a:extLst>
              <a:ext uri="{FF2B5EF4-FFF2-40B4-BE49-F238E27FC236}">
                <a16:creationId xmlns:a16="http://schemas.microsoft.com/office/drawing/2014/main" id="{8521E6B9-4F77-584D-BA4E-D0E7EA0B289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4198"/>
          <a:stretch/>
        </p:blipFill>
        <p:spPr>
          <a:xfrm>
            <a:off x="1" y="1"/>
            <a:ext cx="1168801" cy="1061724"/>
          </a:xfrm>
          <a:prstGeom prst="rect">
            <a:avLst/>
          </a:prstGeom>
        </p:spPr>
      </p:pic>
      <p:grpSp>
        <p:nvGrpSpPr>
          <p:cNvPr id="8" name="Group 7">
            <a:extLst>
              <a:ext uri="{FF2B5EF4-FFF2-40B4-BE49-F238E27FC236}">
                <a16:creationId xmlns:a16="http://schemas.microsoft.com/office/drawing/2014/main" id="{9C712D0E-A2E0-5842-B6AA-14AF1C23D9BC}"/>
              </a:ext>
            </a:extLst>
          </p:cNvPr>
          <p:cNvGrpSpPr/>
          <p:nvPr/>
        </p:nvGrpSpPr>
        <p:grpSpPr>
          <a:xfrm>
            <a:off x="243128" y="138999"/>
            <a:ext cx="760008" cy="5964928"/>
            <a:chOff x="182346" y="104249"/>
            <a:chExt cx="570006" cy="4473696"/>
          </a:xfrm>
        </p:grpSpPr>
        <p:pic>
          <p:nvPicPr>
            <p:cNvPr id="9" name="Picture 8" descr="A close up of a logo&#10;&#10;Description automatically generated">
              <a:extLst>
                <a:ext uri="{FF2B5EF4-FFF2-40B4-BE49-F238E27FC236}">
                  <a16:creationId xmlns:a16="http://schemas.microsoft.com/office/drawing/2014/main" id="{53215066-D693-314A-9B0D-E690BD56D50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2346" y="104249"/>
              <a:ext cx="570006" cy="538523"/>
            </a:xfrm>
            <a:prstGeom prst="rect">
              <a:avLst/>
            </a:prstGeom>
          </p:spPr>
        </p:pic>
        <p:sp>
          <p:nvSpPr>
            <p:cNvPr id="10" name="Rectangle 9">
              <a:extLst>
                <a:ext uri="{FF2B5EF4-FFF2-40B4-BE49-F238E27FC236}">
                  <a16:creationId xmlns:a16="http://schemas.microsoft.com/office/drawing/2014/main" id="{7D841E4F-2415-0A4F-8ECD-001D43698B78}"/>
                </a:ext>
              </a:extLst>
            </p:cNvPr>
            <p:cNvSpPr/>
            <p:nvPr/>
          </p:nvSpPr>
          <p:spPr>
            <a:xfrm rot="5400000">
              <a:off x="-1801902" y="2538833"/>
              <a:ext cx="4023360" cy="54864"/>
            </a:xfrm>
            <a:prstGeom prst="rect">
              <a:avLst/>
            </a:pr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231446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4842687B-E34E-4B47-BB16-2DB39BC0662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4198"/>
          <a:stretch/>
        </p:blipFill>
        <p:spPr>
          <a:xfrm>
            <a:off x="3625" y="1"/>
            <a:ext cx="1168801" cy="1061724"/>
          </a:xfrm>
          <a:prstGeom prst="rect">
            <a:avLst/>
          </a:prstGeom>
        </p:spPr>
      </p:pic>
      <p:grpSp>
        <p:nvGrpSpPr>
          <p:cNvPr id="11" name="Group 10">
            <a:extLst>
              <a:ext uri="{FF2B5EF4-FFF2-40B4-BE49-F238E27FC236}">
                <a16:creationId xmlns:a16="http://schemas.microsoft.com/office/drawing/2014/main" id="{C07CFB3C-9636-0A4F-8178-A1ABF0298AF8}"/>
              </a:ext>
            </a:extLst>
          </p:cNvPr>
          <p:cNvGrpSpPr/>
          <p:nvPr/>
        </p:nvGrpSpPr>
        <p:grpSpPr>
          <a:xfrm>
            <a:off x="264031" y="196109"/>
            <a:ext cx="11338560" cy="724255"/>
            <a:chOff x="198023" y="147081"/>
            <a:chExt cx="8700480" cy="543191"/>
          </a:xfrm>
        </p:grpSpPr>
        <p:pic>
          <p:nvPicPr>
            <p:cNvPr id="5" name="Picture 4" descr="A close up of a logo&#10;&#10;Description automatically generated">
              <a:extLst>
                <a:ext uri="{FF2B5EF4-FFF2-40B4-BE49-F238E27FC236}">
                  <a16:creationId xmlns:a16="http://schemas.microsoft.com/office/drawing/2014/main" id="{29D15242-825A-344E-9167-CF27804226C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8023" y="151749"/>
              <a:ext cx="492246" cy="538523"/>
            </a:xfrm>
            <a:prstGeom prst="rect">
              <a:avLst/>
            </a:prstGeom>
          </p:spPr>
        </p:pic>
        <p:sp>
          <p:nvSpPr>
            <p:cNvPr id="7" name="Rectangle 6">
              <a:extLst>
                <a:ext uri="{FF2B5EF4-FFF2-40B4-BE49-F238E27FC236}">
                  <a16:creationId xmlns:a16="http://schemas.microsoft.com/office/drawing/2014/main" id="{7E1567C5-D584-7341-917B-F0C864D6E96C}"/>
                </a:ext>
              </a:extLst>
            </p:cNvPr>
            <p:cNvSpPr/>
            <p:nvPr/>
          </p:nvSpPr>
          <p:spPr>
            <a:xfrm>
              <a:off x="690269" y="147081"/>
              <a:ext cx="8208234" cy="64008"/>
            </a:xfrm>
            <a:prstGeom prst="rect">
              <a:avLst/>
            </a:pr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14" name="Title 1">
            <a:extLst>
              <a:ext uri="{FF2B5EF4-FFF2-40B4-BE49-F238E27FC236}">
                <a16:creationId xmlns:a16="http://schemas.microsoft.com/office/drawing/2014/main" id="{57BD343E-BB60-1846-957C-EF5784C57135}"/>
              </a:ext>
            </a:extLst>
          </p:cNvPr>
          <p:cNvSpPr>
            <a:spLocks noGrp="1"/>
          </p:cNvSpPr>
          <p:nvPr>
            <p:ph type="title" hasCustomPrompt="1"/>
          </p:nvPr>
        </p:nvSpPr>
        <p:spPr>
          <a:xfrm>
            <a:off x="715211" y="305764"/>
            <a:ext cx="10854171" cy="1143000"/>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E6F385B3-52AD-1F49-A990-25AE7ABF37B7}"/>
              </a:ext>
            </a:extLst>
          </p:cNvPr>
          <p:cNvSpPr>
            <a:spLocks noGrp="1"/>
          </p:cNvSpPr>
          <p:nvPr>
            <p:ph idx="1"/>
          </p:nvPr>
        </p:nvSpPr>
        <p:spPr>
          <a:xfrm>
            <a:off x="715211" y="1559247"/>
            <a:ext cx="10854171" cy="452596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6368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15211" y="1600201"/>
            <a:ext cx="5279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03211" y="1600201"/>
            <a:ext cx="5279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6" name="Title 1">
            <a:extLst>
              <a:ext uri="{FF2B5EF4-FFF2-40B4-BE49-F238E27FC236}">
                <a16:creationId xmlns:a16="http://schemas.microsoft.com/office/drawing/2014/main" id="{4F3610E8-A726-8449-8F78-DA2F7ACC9820}"/>
              </a:ext>
            </a:extLst>
          </p:cNvPr>
          <p:cNvSpPr>
            <a:spLocks noGrp="1"/>
          </p:cNvSpPr>
          <p:nvPr>
            <p:ph type="title" hasCustomPrompt="1"/>
          </p:nvPr>
        </p:nvSpPr>
        <p:spPr>
          <a:xfrm>
            <a:off x="715211" y="316848"/>
            <a:ext cx="10854171" cy="1143000"/>
          </a:xfrm>
        </p:spPr>
        <p:txBody>
          <a:bodyPr/>
          <a:lstStyle/>
          <a:p>
            <a:r>
              <a:rPr lang="en-US"/>
              <a:t>CLICK TO EDIT MASTER TITLE STYLE</a:t>
            </a:r>
          </a:p>
        </p:txBody>
      </p:sp>
      <p:pic>
        <p:nvPicPr>
          <p:cNvPr id="9" name="Picture 8" descr="A close up of a logo&#10;&#10;Description automatically generated">
            <a:extLst>
              <a:ext uri="{FF2B5EF4-FFF2-40B4-BE49-F238E27FC236}">
                <a16:creationId xmlns:a16="http://schemas.microsoft.com/office/drawing/2014/main" id="{4418BBB7-7D3A-EF42-ADCA-F5DFC970C29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4198"/>
          <a:stretch/>
        </p:blipFill>
        <p:spPr>
          <a:xfrm>
            <a:off x="1" y="1"/>
            <a:ext cx="1168801" cy="1061724"/>
          </a:xfrm>
          <a:prstGeom prst="rect">
            <a:avLst/>
          </a:prstGeom>
        </p:spPr>
      </p:pic>
      <p:grpSp>
        <p:nvGrpSpPr>
          <p:cNvPr id="12" name="Group 11">
            <a:extLst>
              <a:ext uri="{FF2B5EF4-FFF2-40B4-BE49-F238E27FC236}">
                <a16:creationId xmlns:a16="http://schemas.microsoft.com/office/drawing/2014/main" id="{C6BB865F-C183-4546-9810-D99750BE1204}"/>
              </a:ext>
            </a:extLst>
          </p:cNvPr>
          <p:cNvGrpSpPr/>
          <p:nvPr/>
        </p:nvGrpSpPr>
        <p:grpSpPr>
          <a:xfrm>
            <a:off x="243128" y="138999"/>
            <a:ext cx="760008" cy="5964928"/>
            <a:chOff x="182346" y="104249"/>
            <a:chExt cx="570006" cy="4473696"/>
          </a:xfrm>
        </p:grpSpPr>
        <p:pic>
          <p:nvPicPr>
            <p:cNvPr id="13" name="Picture 12" descr="A close up of a logo&#10;&#10;Description automatically generated">
              <a:extLst>
                <a:ext uri="{FF2B5EF4-FFF2-40B4-BE49-F238E27FC236}">
                  <a16:creationId xmlns:a16="http://schemas.microsoft.com/office/drawing/2014/main" id="{C1326A71-8846-1644-B377-66996DE3D09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2346" y="104249"/>
              <a:ext cx="570006" cy="538523"/>
            </a:xfrm>
            <a:prstGeom prst="rect">
              <a:avLst/>
            </a:prstGeom>
          </p:spPr>
        </p:pic>
        <p:sp>
          <p:nvSpPr>
            <p:cNvPr id="14" name="Rectangle 13">
              <a:extLst>
                <a:ext uri="{FF2B5EF4-FFF2-40B4-BE49-F238E27FC236}">
                  <a16:creationId xmlns:a16="http://schemas.microsoft.com/office/drawing/2014/main" id="{C45CE7F6-2C34-3740-9B4C-56FD5B3EA2FC}"/>
                </a:ext>
              </a:extLst>
            </p:cNvPr>
            <p:cNvSpPr/>
            <p:nvPr/>
          </p:nvSpPr>
          <p:spPr>
            <a:xfrm rot="5400000">
              <a:off x="-1801902" y="2538833"/>
              <a:ext cx="4023360" cy="54864"/>
            </a:xfrm>
            <a:prstGeom prst="rect">
              <a:avLst/>
            </a:pr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986256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5211" y="1535113"/>
            <a:ext cx="5281307" cy="639763"/>
          </a:xfrm>
        </p:spPr>
        <p:txBody>
          <a:bodyPr anchor="b"/>
          <a:lstStyle>
            <a:lvl1pPr marL="0" indent="0">
              <a:buNone/>
              <a:defRPr sz="2400" b="1">
                <a:solidFill>
                  <a:srgbClr val="FCC90A"/>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715211" y="2174875"/>
            <a:ext cx="528130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9020" y="1535113"/>
            <a:ext cx="5283381" cy="639763"/>
          </a:xfrm>
        </p:spPr>
        <p:txBody>
          <a:bodyPr anchor="b"/>
          <a:lstStyle>
            <a:lvl1pPr marL="0" indent="0">
              <a:buNone/>
              <a:defRPr sz="2400" b="1">
                <a:solidFill>
                  <a:srgbClr val="FCC90A"/>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9020" y="2174875"/>
            <a:ext cx="528338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
        <p:nvSpPr>
          <p:cNvPr id="10" name="Title 1">
            <a:extLst>
              <a:ext uri="{FF2B5EF4-FFF2-40B4-BE49-F238E27FC236}">
                <a16:creationId xmlns:a16="http://schemas.microsoft.com/office/drawing/2014/main" id="{84E2CA30-05C0-3D47-841D-BC4D8B15AD74}"/>
              </a:ext>
            </a:extLst>
          </p:cNvPr>
          <p:cNvSpPr>
            <a:spLocks noGrp="1"/>
          </p:cNvSpPr>
          <p:nvPr>
            <p:ph type="title" hasCustomPrompt="1"/>
          </p:nvPr>
        </p:nvSpPr>
        <p:spPr>
          <a:xfrm>
            <a:off x="715211" y="316848"/>
            <a:ext cx="10854171" cy="1143000"/>
          </a:xfrm>
        </p:spPr>
        <p:txBody>
          <a:bodyPr/>
          <a:lstStyle/>
          <a:p>
            <a:r>
              <a:rPr lang="en-US"/>
              <a:t>CLICK TO EDIT MASTER TITLE STYLE</a:t>
            </a:r>
          </a:p>
        </p:txBody>
      </p:sp>
      <p:pic>
        <p:nvPicPr>
          <p:cNvPr id="11" name="Picture 10" descr="A close up of a logo&#10;&#10;Description automatically generated">
            <a:extLst>
              <a:ext uri="{FF2B5EF4-FFF2-40B4-BE49-F238E27FC236}">
                <a16:creationId xmlns:a16="http://schemas.microsoft.com/office/drawing/2014/main" id="{E0435E06-3DC2-2841-B93E-196B9DC38B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4198"/>
          <a:stretch/>
        </p:blipFill>
        <p:spPr>
          <a:xfrm>
            <a:off x="1" y="1"/>
            <a:ext cx="1168801" cy="1061724"/>
          </a:xfrm>
          <a:prstGeom prst="rect">
            <a:avLst/>
          </a:prstGeom>
        </p:spPr>
      </p:pic>
      <p:grpSp>
        <p:nvGrpSpPr>
          <p:cNvPr id="14" name="Group 13">
            <a:extLst>
              <a:ext uri="{FF2B5EF4-FFF2-40B4-BE49-F238E27FC236}">
                <a16:creationId xmlns:a16="http://schemas.microsoft.com/office/drawing/2014/main" id="{1ECD72CA-61EB-4A4C-8093-436A3464D051}"/>
              </a:ext>
            </a:extLst>
          </p:cNvPr>
          <p:cNvGrpSpPr/>
          <p:nvPr/>
        </p:nvGrpSpPr>
        <p:grpSpPr>
          <a:xfrm>
            <a:off x="243128" y="138999"/>
            <a:ext cx="760008" cy="5964928"/>
            <a:chOff x="182346" y="104249"/>
            <a:chExt cx="570006" cy="4473696"/>
          </a:xfrm>
        </p:grpSpPr>
        <p:pic>
          <p:nvPicPr>
            <p:cNvPr id="15" name="Picture 14" descr="A close up of a logo&#10;&#10;Description automatically generated">
              <a:extLst>
                <a:ext uri="{FF2B5EF4-FFF2-40B4-BE49-F238E27FC236}">
                  <a16:creationId xmlns:a16="http://schemas.microsoft.com/office/drawing/2014/main" id="{F88AF9A5-C125-F347-97C5-E074CF5BD0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2346" y="104249"/>
              <a:ext cx="570006" cy="538523"/>
            </a:xfrm>
            <a:prstGeom prst="rect">
              <a:avLst/>
            </a:prstGeom>
          </p:spPr>
        </p:pic>
        <p:sp>
          <p:nvSpPr>
            <p:cNvPr id="16" name="Rectangle 15">
              <a:extLst>
                <a:ext uri="{FF2B5EF4-FFF2-40B4-BE49-F238E27FC236}">
                  <a16:creationId xmlns:a16="http://schemas.microsoft.com/office/drawing/2014/main" id="{9C3EEEA6-D6CD-7F4A-89B6-5F1C74A362F6}"/>
                </a:ext>
              </a:extLst>
            </p:cNvPr>
            <p:cNvSpPr/>
            <p:nvPr/>
          </p:nvSpPr>
          <p:spPr>
            <a:xfrm rot="5400000">
              <a:off x="-1801902" y="2538833"/>
              <a:ext cx="4023360" cy="54864"/>
            </a:xfrm>
            <a:prstGeom prst="rect">
              <a:avLst/>
            </a:pr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790975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49508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C806285-BEFA-E540-AFFA-C98F20B26B71}"/>
              </a:ext>
            </a:extLst>
          </p:cNvPr>
          <p:cNvSpPr/>
          <p:nvPr/>
        </p:nvSpPr>
        <p:spPr>
          <a:xfrm>
            <a:off x="6245013" y="12005"/>
            <a:ext cx="5946987" cy="6845995"/>
          </a:xfrm>
          <a:prstGeom prst="rect">
            <a:avLst/>
          </a:prstGeom>
          <a:solidFill>
            <a:srgbClr val="27232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descr="A large white building&#10;&#10;Description automatically generated">
            <a:extLst>
              <a:ext uri="{FF2B5EF4-FFF2-40B4-BE49-F238E27FC236}">
                <a16:creationId xmlns:a16="http://schemas.microsoft.com/office/drawing/2014/main" id="{1CD372BA-776F-414E-A75F-E041CFEFFF2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8800"/>
                    </a14:imgEffect>
                    <a14:imgEffect>
                      <a14:saturation sat="75000"/>
                    </a14:imgEffect>
                  </a14:imgLayer>
                </a14:imgProps>
              </a:ext>
              <a:ext uri="{28A0092B-C50C-407E-A947-70E740481C1C}">
                <a14:useLocalDpi xmlns:a14="http://schemas.microsoft.com/office/drawing/2010/main"/>
              </a:ext>
            </a:extLst>
          </a:blip>
          <a:srcRect/>
          <a:stretch/>
        </p:blipFill>
        <p:spPr>
          <a:xfrm>
            <a:off x="6635472" y="742038"/>
            <a:ext cx="5556529" cy="6115961"/>
          </a:xfrm>
          <a:prstGeom prst="rect">
            <a:avLst/>
          </a:prstGeom>
          <a:effectLst>
            <a:outerShdw dir="5400000" algn="ctr" rotWithShape="0">
              <a:srgbClr val="000000">
                <a:alpha val="43137"/>
              </a:srgbClr>
            </a:outerShdw>
            <a:softEdge rad="12700"/>
          </a:effectLst>
        </p:spPr>
      </p:pic>
      <p:sp>
        <p:nvSpPr>
          <p:cNvPr id="7" name="Slide Number Placeholder 5">
            <a:extLst>
              <a:ext uri="{FF2B5EF4-FFF2-40B4-BE49-F238E27FC236}">
                <a16:creationId xmlns:a16="http://schemas.microsoft.com/office/drawing/2014/main" id="{89B27D2D-0F67-9248-99B8-833E5FAA00ED}"/>
              </a:ext>
            </a:extLst>
          </p:cNvPr>
          <p:cNvSpPr>
            <a:spLocks noGrp="1"/>
          </p:cNvSpPr>
          <p:nvPr>
            <p:ph type="sldNum" sz="quarter" idx="4"/>
          </p:nvPr>
        </p:nvSpPr>
        <p:spPr>
          <a:xfrm>
            <a:off x="9347200" y="649287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
        <p:nvSpPr>
          <p:cNvPr id="12" name="Subtitle 2">
            <a:extLst>
              <a:ext uri="{FF2B5EF4-FFF2-40B4-BE49-F238E27FC236}">
                <a16:creationId xmlns:a16="http://schemas.microsoft.com/office/drawing/2014/main" id="{47B07CA2-EE15-8740-9ADD-4D7F85AF94CA}"/>
              </a:ext>
            </a:extLst>
          </p:cNvPr>
          <p:cNvSpPr>
            <a:spLocks noGrp="1"/>
          </p:cNvSpPr>
          <p:nvPr>
            <p:ph type="subTitle" idx="1"/>
          </p:nvPr>
        </p:nvSpPr>
        <p:spPr>
          <a:xfrm>
            <a:off x="425202" y="1632428"/>
            <a:ext cx="5345679" cy="1752600"/>
          </a:xfrm>
        </p:spPr>
        <p:txBody>
          <a:bodyPr/>
          <a:lstStyle>
            <a:lvl1pPr marL="0" indent="0" algn="l">
              <a:buNone/>
              <a:defRPr>
                <a:solidFill>
                  <a:srgbClr val="4A4F55"/>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16" name="Picture 15">
            <a:extLst>
              <a:ext uri="{FF2B5EF4-FFF2-40B4-BE49-F238E27FC236}">
                <a16:creationId xmlns:a16="http://schemas.microsoft.com/office/drawing/2014/main" id="{FCF87C07-9D91-4E45-921A-44018CE19B3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6847"/>
          <a:stretch/>
        </p:blipFill>
        <p:spPr>
          <a:xfrm>
            <a:off x="10284691" y="3684"/>
            <a:ext cx="1876443" cy="1997681"/>
          </a:xfrm>
          <a:prstGeom prst="rect">
            <a:avLst/>
          </a:prstGeom>
        </p:spPr>
      </p:pic>
      <p:pic>
        <p:nvPicPr>
          <p:cNvPr id="19" name="Picture 18" descr="A close up of a logo&#10;&#10;Description automatically generated">
            <a:extLst>
              <a:ext uri="{FF2B5EF4-FFF2-40B4-BE49-F238E27FC236}">
                <a16:creationId xmlns:a16="http://schemas.microsoft.com/office/drawing/2014/main" id="{CDC26C18-1799-5F49-909E-3517C5CB130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9854"/>
          <a:stretch/>
        </p:blipFill>
        <p:spPr>
          <a:xfrm>
            <a:off x="6454115" y="3722617"/>
            <a:ext cx="1091379" cy="2934457"/>
          </a:xfrm>
          <a:prstGeom prst="rect">
            <a:avLst/>
          </a:prstGeom>
        </p:spPr>
      </p:pic>
      <p:pic>
        <p:nvPicPr>
          <p:cNvPr id="21" name="Picture 20" descr="A picture containing baseball&#10;&#10;Description automatically generated">
            <a:extLst>
              <a:ext uri="{FF2B5EF4-FFF2-40B4-BE49-F238E27FC236}">
                <a16:creationId xmlns:a16="http://schemas.microsoft.com/office/drawing/2014/main" id="{1BF39851-6DA6-7841-BDB1-EA22069EECE7}"/>
              </a:ext>
            </a:extLst>
          </p:cNvPr>
          <p:cNvPicPr>
            <a:picLocks noChangeAspect="1"/>
          </p:cNvPicPr>
          <p:nvPr/>
        </p:nvPicPr>
        <p:blipFill>
          <a:blip r:embed="rId6"/>
          <a:stretch>
            <a:fillRect/>
          </a:stretch>
        </p:blipFill>
        <p:spPr>
          <a:xfrm>
            <a:off x="8808279" y="1876098"/>
            <a:ext cx="1776144" cy="1170407"/>
          </a:xfrm>
          <a:prstGeom prst="rect">
            <a:avLst/>
          </a:prstGeom>
        </p:spPr>
      </p:pic>
      <p:sp>
        <p:nvSpPr>
          <p:cNvPr id="2" name="Title 1">
            <a:extLst>
              <a:ext uri="{FF2B5EF4-FFF2-40B4-BE49-F238E27FC236}">
                <a16:creationId xmlns:a16="http://schemas.microsoft.com/office/drawing/2014/main" id="{D9D10C44-ACE2-7D45-9357-DE79BED98B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4987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95017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C806285-BEFA-E540-AFFA-C98F20B26B71}"/>
              </a:ext>
            </a:extLst>
          </p:cNvPr>
          <p:cNvSpPr/>
          <p:nvPr/>
        </p:nvSpPr>
        <p:spPr>
          <a:xfrm>
            <a:off x="7109805" y="12005"/>
            <a:ext cx="5051329" cy="6845995"/>
          </a:xfrm>
          <a:prstGeom prst="rect">
            <a:avLst/>
          </a:prstGeom>
          <a:solidFill>
            <a:srgbClr val="27232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descr="A large white building&#10;&#10;Description automatically generated">
            <a:extLst>
              <a:ext uri="{FF2B5EF4-FFF2-40B4-BE49-F238E27FC236}">
                <a16:creationId xmlns:a16="http://schemas.microsoft.com/office/drawing/2014/main" id="{1CD372BA-776F-414E-A75F-E041CFEFFF2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8800"/>
                    </a14:imgEffect>
                    <a14:imgEffect>
                      <a14:saturation sat="75000"/>
                    </a14:imgEffect>
                  </a14:imgLayer>
                </a14:imgProps>
              </a:ext>
              <a:ext uri="{28A0092B-C50C-407E-A947-70E740481C1C}">
                <a14:useLocalDpi xmlns:a14="http://schemas.microsoft.com/office/drawing/2010/main"/>
              </a:ext>
            </a:extLst>
          </a:blip>
          <a:srcRect r="16119"/>
          <a:stretch/>
        </p:blipFill>
        <p:spPr>
          <a:xfrm>
            <a:off x="7500263" y="742038"/>
            <a:ext cx="4660872" cy="6115961"/>
          </a:xfrm>
          <a:prstGeom prst="rect">
            <a:avLst/>
          </a:prstGeom>
          <a:effectLst>
            <a:outerShdw dir="5400000" algn="ctr" rotWithShape="0">
              <a:srgbClr val="000000">
                <a:alpha val="43137"/>
              </a:srgbClr>
            </a:outerShdw>
            <a:softEdge rad="12700"/>
          </a:effectLst>
        </p:spPr>
      </p:pic>
      <p:sp>
        <p:nvSpPr>
          <p:cNvPr id="7" name="Slide Number Placeholder 5">
            <a:extLst>
              <a:ext uri="{FF2B5EF4-FFF2-40B4-BE49-F238E27FC236}">
                <a16:creationId xmlns:a16="http://schemas.microsoft.com/office/drawing/2014/main" id="{89B27D2D-0F67-9248-99B8-833E5FAA00ED}"/>
              </a:ext>
            </a:extLst>
          </p:cNvPr>
          <p:cNvSpPr>
            <a:spLocks noGrp="1"/>
          </p:cNvSpPr>
          <p:nvPr>
            <p:ph type="sldNum" sz="quarter" idx="4"/>
          </p:nvPr>
        </p:nvSpPr>
        <p:spPr>
          <a:xfrm>
            <a:off x="9347200" y="649287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
        <p:nvSpPr>
          <p:cNvPr id="12" name="Subtitle 2">
            <a:extLst>
              <a:ext uri="{FF2B5EF4-FFF2-40B4-BE49-F238E27FC236}">
                <a16:creationId xmlns:a16="http://schemas.microsoft.com/office/drawing/2014/main" id="{47B07CA2-EE15-8740-9ADD-4D7F85AF94CA}"/>
              </a:ext>
            </a:extLst>
          </p:cNvPr>
          <p:cNvSpPr>
            <a:spLocks noGrp="1"/>
          </p:cNvSpPr>
          <p:nvPr>
            <p:ph type="subTitle" idx="1"/>
          </p:nvPr>
        </p:nvSpPr>
        <p:spPr>
          <a:xfrm>
            <a:off x="425202" y="1632428"/>
            <a:ext cx="5345679" cy="1752600"/>
          </a:xfrm>
        </p:spPr>
        <p:txBody>
          <a:bodyPr/>
          <a:lstStyle>
            <a:lvl1pPr marL="0" indent="0" algn="l">
              <a:buNone/>
              <a:defRPr>
                <a:solidFill>
                  <a:srgbClr val="4A4F55"/>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16" name="Picture 15">
            <a:extLst>
              <a:ext uri="{FF2B5EF4-FFF2-40B4-BE49-F238E27FC236}">
                <a16:creationId xmlns:a16="http://schemas.microsoft.com/office/drawing/2014/main" id="{FCF87C07-9D91-4E45-921A-44018CE19B3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6847"/>
          <a:stretch/>
        </p:blipFill>
        <p:spPr>
          <a:xfrm>
            <a:off x="10284691" y="3684"/>
            <a:ext cx="1876443" cy="1997681"/>
          </a:xfrm>
          <a:prstGeom prst="rect">
            <a:avLst/>
          </a:prstGeom>
        </p:spPr>
      </p:pic>
      <p:pic>
        <p:nvPicPr>
          <p:cNvPr id="19" name="Picture 18" descr="A close up of a logo&#10;&#10;Description automatically generated">
            <a:extLst>
              <a:ext uri="{FF2B5EF4-FFF2-40B4-BE49-F238E27FC236}">
                <a16:creationId xmlns:a16="http://schemas.microsoft.com/office/drawing/2014/main" id="{CDC26C18-1799-5F49-909E-3517C5CB130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9854"/>
          <a:stretch/>
        </p:blipFill>
        <p:spPr>
          <a:xfrm>
            <a:off x="7318905" y="3722617"/>
            <a:ext cx="1091379" cy="2934457"/>
          </a:xfrm>
          <a:prstGeom prst="rect">
            <a:avLst/>
          </a:prstGeom>
        </p:spPr>
      </p:pic>
      <p:pic>
        <p:nvPicPr>
          <p:cNvPr id="21" name="Picture 20" descr="A picture containing baseball&#10;&#10;Description automatically generated">
            <a:extLst>
              <a:ext uri="{FF2B5EF4-FFF2-40B4-BE49-F238E27FC236}">
                <a16:creationId xmlns:a16="http://schemas.microsoft.com/office/drawing/2014/main" id="{1BF39851-6DA6-7841-BDB1-EA22069EECE7}"/>
              </a:ext>
            </a:extLst>
          </p:cNvPr>
          <p:cNvPicPr>
            <a:picLocks noChangeAspect="1"/>
          </p:cNvPicPr>
          <p:nvPr/>
        </p:nvPicPr>
        <p:blipFill>
          <a:blip r:embed="rId6"/>
          <a:stretch>
            <a:fillRect/>
          </a:stretch>
        </p:blipFill>
        <p:spPr>
          <a:xfrm>
            <a:off x="9673069" y="1876098"/>
            <a:ext cx="1776144" cy="1170407"/>
          </a:xfrm>
          <a:prstGeom prst="rect">
            <a:avLst/>
          </a:prstGeom>
        </p:spPr>
      </p:pic>
      <p:sp>
        <p:nvSpPr>
          <p:cNvPr id="2" name="Title 1">
            <a:extLst>
              <a:ext uri="{FF2B5EF4-FFF2-40B4-BE49-F238E27FC236}">
                <a16:creationId xmlns:a16="http://schemas.microsoft.com/office/drawing/2014/main" id="{D9D10C44-ACE2-7D45-9357-DE79BED98B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4972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C806285-BEFA-E540-AFFA-C98F20B26B71}"/>
              </a:ext>
            </a:extLst>
          </p:cNvPr>
          <p:cNvSpPr/>
          <p:nvPr/>
        </p:nvSpPr>
        <p:spPr>
          <a:xfrm>
            <a:off x="6245013" y="12005"/>
            <a:ext cx="5946987" cy="6845995"/>
          </a:xfrm>
          <a:prstGeom prst="rect">
            <a:avLst/>
          </a:prstGeom>
          <a:solidFill>
            <a:srgbClr val="27232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Slide Number Placeholder 5">
            <a:extLst>
              <a:ext uri="{FF2B5EF4-FFF2-40B4-BE49-F238E27FC236}">
                <a16:creationId xmlns:a16="http://schemas.microsoft.com/office/drawing/2014/main" id="{89B27D2D-0F67-9248-99B8-833E5FAA00ED}"/>
              </a:ext>
            </a:extLst>
          </p:cNvPr>
          <p:cNvSpPr>
            <a:spLocks noGrp="1"/>
          </p:cNvSpPr>
          <p:nvPr>
            <p:ph type="sldNum" sz="quarter" idx="4"/>
          </p:nvPr>
        </p:nvSpPr>
        <p:spPr>
          <a:xfrm>
            <a:off x="9347200" y="649287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
        <p:nvSpPr>
          <p:cNvPr id="12" name="Subtitle 2">
            <a:extLst>
              <a:ext uri="{FF2B5EF4-FFF2-40B4-BE49-F238E27FC236}">
                <a16:creationId xmlns:a16="http://schemas.microsoft.com/office/drawing/2014/main" id="{47B07CA2-EE15-8740-9ADD-4D7F85AF94CA}"/>
              </a:ext>
            </a:extLst>
          </p:cNvPr>
          <p:cNvSpPr>
            <a:spLocks noGrp="1"/>
          </p:cNvSpPr>
          <p:nvPr>
            <p:ph type="subTitle" idx="1"/>
          </p:nvPr>
        </p:nvSpPr>
        <p:spPr>
          <a:xfrm>
            <a:off x="425202" y="1632428"/>
            <a:ext cx="5345679" cy="1752600"/>
          </a:xfrm>
        </p:spPr>
        <p:txBody>
          <a:bodyPr/>
          <a:lstStyle>
            <a:lvl1pPr marL="0" indent="0" algn="l">
              <a:buNone/>
              <a:defRPr>
                <a:solidFill>
                  <a:srgbClr val="4A4F55"/>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2" name="Title 1">
            <a:extLst>
              <a:ext uri="{FF2B5EF4-FFF2-40B4-BE49-F238E27FC236}">
                <a16:creationId xmlns:a16="http://schemas.microsoft.com/office/drawing/2014/main" id="{D9D10C44-ACE2-7D45-9357-DE79BED98B33}"/>
              </a:ext>
            </a:extLst>
          </p:cNvPr>
          <p:cNvSpPr>
            <a:spLocks noGrp="1"/>
          </p:cNvSpPr>
          <p:nvPr>
            <p:ph type="title"/>
          </p:nvPr>
        </p:nvSpPr>
        <p:spPr/>
        <p:txBody>
          <a:bodyPr/>
          <a:lstStyle/>
          <a:p>
            <a:r>
              <a:rPr lang="en-US"/>
              <a:t>Click to edit Master title style</a:t>
            </a:r>
          </a:p>
        </p:txBody>
      </p:sp>
      <p:pic>
        <p:nvPicPr>
          <p:cNvPr id="10" name="Picture 9" descr="A tree lined street&#10;&#10;Description automatically generated">
            <a:extLst>
              <a:ext uri="{FF2B5EF4-FFF2-40B4-BE49-F238E27FC236}">
                <a16:creationId xmlns:a16="http://schemas.microsoft.com/office/drawing/2014/main" id="{43FCBB59-884B-D241-A30C-1EB82F8BEC6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45013" y="936289"/>
            <a:ext cx="5154507" cy="5933716"/>
          </a:xfrm>
          <a:prstGeom prst="rect">
            <a:avLst/>
          </a:prstGeom>
        </p:spPr>
      </p:pic>
      <p:sp>
        <p:nvSpPr>
          <p:cNvPr id="11" name="Freeform 10">
            <a:extLst>
              <a:ext uri="{FF2B5EF4-FFF2-40B4-BE49-F238E27FC236}">
                <a16:creationId xmlns:a16="http://schemas.microsoft.com/office/drawing/2014/main" id="{2330FA8F-24E2-1046-8F3F-5CEA52CA6025}"/>
              </a:ext>
            </a:extLst>
          </p:cNvPr>
          <p:cNvSpPr/>
          <p:nvPr/>
        </p:nvSpPr>
        <p:spPr>
          <a:xfrm flipH="1">
            <a:off x="6244098" y="960427"/>
            <a:ext cx="265993" cy="5885568"/>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2" h="4414176">
                <a:moveTo>
                  <a:pt x="9454" y="129575"/>
                </a:moveTo>
                <a:lnTo>
                  <a:pt x="79792" y="0"/>
                </a:lnTo>
                <a:lnTo>
                  <a:pt x="79792" y="4414176"/>
                </a:lnTo>
                <a:lnTo>
                  <a:pt x="0" y="4414176"/>
                </a:lnTo>
                <a:cubicBezTo>
                  <a:pt x="3151" y="2985976"/>
                  <a:pt x="6303" y="1557775"/>
                  <a:pt x="9454" y="12957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6" name="Picture 15">
            <a:extLst>
              <a:ext uri="{FF2B5EF4-FFF2-40B4-BE49-F238E27FC236}">
                <a16:creationId xmlns:a16="http://schemas.microsoft.com/office/drawing/2014/main" id="{FCF87C07-9D91-4E45-921A-44018CE19B3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6847"/>
          <a:stretch/>
        </p:blipFill>
        <p:spPr>
          <a:xfrm>
            <a:off x="10315557" y="12006"/>
            <a:ext cx="1876443" cy="1997681"/>
          </a:xfrm>
          <a:prstGeom prst="rect">
            <a:avLst/>
          </a:prstGeom>
        </p:spPr>
      </p:pic>
    </p:spTree>
    <p:extLst>
      <p:ext uri="{BB962C8B-B14F-4D97-AF65-F5344CB8AC3E}">
        <p14:creationId xmlns:p14="http://schemas.microsoft.com/office/powerpoint/2010/main" val="2551584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18" name="Picture 17" descr="A tree lined street&#10;&#10;Description automatically generated">
            <a:extLst>
              <a:ext uri="{FF2B5EF4-FFF2-40B4-BE49-F238E27FC236}">
                <a16:creationId xmlns:a16="http://schemas.microsoft.com/office/drawing/2014/main" id="{A20A685D-D3DD-1E41-9703-9693AA53E89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449" y="0"/>
            <a:ext cx="6048049" cy="6858000"/>
          </a:xfrm>
          <a:prstGeom prst="rect">
            <a:avLst/>
          </a:prstGeom>
        </p:spPr>
      </p:pic>
      <p:sp>
        <p:nvSpPr>
          <p:cNvPr id="2" name="Title 1"/>
          <p:cNvSpPr>
            <a:spLocks noGrp="1"/>
          </p:cNvSpPr>
          <p:nvPr>
            <p:ph type="title"/>
          </p:nvPr>
        </p:nvSpPr>
        <p:spPr>
          <a:xfrm>
            <a:off x="6388524" y="859337"/>
            <a:ext cx="4790016" cy="1362075"/>
          </a:xfrm>
        </p:spPr>
        <p:txBody>
          <a:bodyPr anchor="t">
            <a:normAutofit/>
          </a:bodyPr>
          <a:lstStyle>
            <a:lvl1pPr algn="l">
              <a:defRPr sz="3200" b="1" cap="all"/>
            </a:lvl1pPr>
          </a:lstStyle>
          <a:p>
            <a:r>
              <a:rPr lang="en-US"/>
              <a:t>Click to edit Master title style</a:t>
            </a:r>
          </a:p>
        </p:txBody>
      </p:sp>
      <p:sp>
        <p:nvSpPr>
          <p:cNvPr id="3" name="Text Placeholder 2"/>
          <p:cNvSpPr>
            <a:spLocks noGrp="1"/>
          </p:cNvSpPr>
          <p:nvPr>
            <p:ph type="body" idx="1"/>
          </p:nvPr>
        </p:nvSpPr>
        <p:spPr>
          <a:xfrm>
            <a:off x="6388524" y="2221412"/>
            <a:ext cx="4790016" cy="458787"/>
          </a:xfrm>
        </p:spPr>
        <p:txBody>
          <a:bodyPr anchor="b">
            <a:noAutofit/>
          </a:bodyPr>
          <a:lstStyle>
            <a:lvl1pPr marL="0" indent="0">
              <a:buNone/>
              <a:defRPr sz="2000">
                <a:solidFill>
                  <a:srgbClr val="4A4F55"/>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10" name="Freeform 9">
            <a:extLst>
              <a:ext uri="{FF2B5EF4-FFF2-40B4-BE49-F238E27FC236}">
                <a16:creationId xmlns:a16="http://schemas.microsoft.com/office/drawing/2014/main" id="{5D333F7C-268E-1F49-A2B8-CE0E6D7CB8C3}"/>
              </a:ext>
            </a:extLst>
          </p:cNvPr>
          <p:cNvSpPr/>
          <p:nvPr/>
        </p:nvSpPr>
        <p:spPr>
          <a:xfrm>
            <a:off x="5903558" y="972432"/>
            <a:ext cx="190940" cy="5885568"/>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92" h="4414176">
                <a:moveTo>
                  <a:pt x="9454" y="129575"/>
                </a:moveTo>
                <a:lnTo>
                  <a:pt x="79792" y="0"/>
                </a:lnTo>
                <a:lnTo>
                  <a:pt x="79792" y="4414176"/>
                </a:lnTo>
                <a:lnTo>
                  <a:pt x="0" y="4414176"/>
                </a:lnTo>
                <a:cubicBezTo>
                  <a:pt x="3151" y="2985976"/>
                  <a:pt x="6303" y="1557775"/>
                  <a:pt x="9454" y="12957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5336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C806285-BEFA-E540-AFFA-C98F20B26B71}"/>
              </a:ext>
            </a:extLst>
          </p:cNvPr>
          <p:cNvSpPr/>
          <p:nvPr/>
        </p:nvSpPr>
        <p:spPr>
          <a:xfrm>
            <a:off x="6245013" y="12005"/>
            <a:ext cx="5946987" cy="6845995"/>
          </a:xfrm>
          <a:prstGeom prst="rect">
            <a:avLst/>
          </a:prstGeom>
          <a:solidFill>
            <a:srgbClr val="27232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descr="A group of palm trees on the side of a building&#10;&#10;Description automatically generated">
            <a:extLst>
              <a:ext uri="{FF2B5EF4-FFF2-40B4-BE49-F238E27FC236}">
                <a16:creationId xmlns:a16="http://schemas.microsoft.com/office/drawing/2014/main" id="{8E7532AB-4B30-E042-8D7B-78C8B9D48D8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86"/>
          <a:stretch/>
        </p:blipFill>
        <p:spPr>
          <a:xfrm>
            <a:off x="6236676" y="1219201"/>
            <a:ext cx="5955325" cy="5638800"/>
          </a:xfrm>
          <a:prstGeom prst="rect">
            <a:avLst/>
          </a:prstGeom>
        </p:spPr>
      </p:pic>
      <p:sp>
        <p:nvSpPr>
          <p:cNvPr id="7" name="Slide Number Placeholder 5">
            <a:extLst>
              <a:ext uri="{FF2B5EF4-FFF2-40B4-BE49-F238E27FC236}">
                <a16:creationId xmlns:a16="http://schemas.microsoft.com/office/drawing/2014/main" id="{89B27D2D-0F67-9248-99B8-833E5FAA00ED}"/>
              </a:ext>
            </a:extLst>
          </p:cNvPr>
          <p:cNvSpPr>
            <a:spLocks noGrp="1"/>
          </p:cNvSpPr>
          <p:nvPr>
            <p:ph type="sldNum" sz="quarter" idx="4"/>
          </p:nvPr>
        </p:nvSpPr>
        <p:spPr>
          <a:xfrm>
            <a:off x="9347200" y="649287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
        <p:nvSpPr>
          <p:cNvPr id="12" name="Subtitle 2">
            <a:extLst>
              <a:ext uri="{FF2B5EF4-FFF2-40B4-BE49-F238E27FC236}">
                <a16:creationId xmlns:a16="http://schemas.microsoft.com/office/drawing/2014/main" id="{47B07CA2-EE15-8740-9ADD-4D7F85AF94CA}"/>
              </a:ext>
            </a:extLst>
          </p:cNvPr>
          <p:cNvSpPr>
            <a:spLocks noGrp="1"/>
          </p:cNvSpPr>
          <p:nvPr>
            <p:ph type="subTitle" idx="1"/>
          </p:nvPr>
        </p:nvSpPr>
        <p:spPr>
          <a:xfrm>
            <a:off x="425202" y="1632428"/>
            <a:ext cx="5345679" cy="1752600"/>
          </a:xfrm>
        </p:spPr>
        <p:txBody>
          <a:bodyPr/>
          <a:lstStyle>
            <a:lvl1pPr marL="0" indent="0" algn="l">
              <a:buNone/>
              <a:defRPr>
                <a:solidFill>
                  <a:srgbClr val="4A4F55"/>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pic>
        <p:nvPicPr>
          <p:cNvPr id="19" name="Picture 18" descr="A close up of a logo&#10;&#10;Description automatically generated">
            <a:extLst>
              <a:ext uri="{FF2B5EF4-FFF2-40B4-BE49-F238E27FC236}">
                <a16:creationId xmlns:a16="http://schemas.microsoft.com/office/drawing/2014/main" id="{CDC26C18-1799-5F49-909E-3517C5CB130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9854"/>
          <a:stretch/>
        </p:blipFill>
        <p:spPr>
          <a:xfrm rot="12748497">
            <a:off x="7006922" y="620696"/>
            <a:ext cx="1240391" cy="3230315"/>
          </a:xfrm>
          <a:prstGeom prst="rect">
            <a:avLst/>
          </a:prstGeom>
        </p:spPr>
      </p:pic>
      <p:sp>
        <p:nvSpPr>
          <p:cNvPr id="2" name="Title 1">
            <a:extLst>
              <a:ext uri="{FF2B5EF4-FFF2-40B4-BE49-F238E27FC236}">
                <a16:creationId xmlns:a16="http://schemas.microsoft.com/office/drawing/2014/main" id="{D9D10C44-ACE2-7D45-9357-DE79BED98B33}"/>
              </a:ext>
            </a:extLst>
          </p:cNvPr>
          <p:cNvSpPr>
            <a:spLocks noGrp="1"/>
          </p:cNvSpPr>
          <p:nvPr>
            <p:ph type="title"/>
          </p:nvPr>
        </p:nvSpPr>
        <p:spPr/>
        <p:txBody>
          <a:bodyPr/>
          <a:lstStyle/>
          <a:p>
            <a:r>
              <a:rPr lang="en-US"/>
              <a:t>Click to edit Master title style</a:t>
            </a:r>
          </a:p>
        </p:txBody>
      </p:sp>
      <p:sp>
        <p:nvSpPr>
          <p:cNvPr id="14" name="Rectangle 13">
            <a:extLst>
              <a:ext uri="{FF2B5EF4-FFF2-40B4-BE49-F238E27FC236}">
                <a16:creationId xmlns:a16="http://schemas.microsoft.com/office/drawing/2014/main" id="{63ABF1A3-412D-2E41-A382-E44849C8EAE8}"/>
              </a:ext>
            </a:extLst>
          </p:cNvPr>
          <p:cNvSpPr/>
          <p:nvPr/>
        </p:nvSpPr>
        <p:spPr>
          <a:xfrm>
            <a:off x="6236674" y="0"/>
            <a:ext cx="5955327" cy="1219200"/>
          </a:xfrm>
          <a:prstGeom prst="rect">
            <a:avLst/>
          </a:prstGeom>
          <a:solidFill>
            <a:srgbClr val="27232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6" name="Picture 15">
            <a:extLst>
              <a:ext uri="{FF2B5EF4-FFF2-40B4-BE49-F238E27FC236}">
                <a16:creationId xmlns:a16="http://schemas.microsoft.com/office/drawing/2014/main" id="{FCF87C07-9D91-4E45-921A-44018CE19B3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6847"/>
          <a:stretch/>
        </p:blipFill>
        <p:spPr>
          <a:xfrm>
            <a:off x="10284691" y="3684"/>
            <a:ext cx="1876443" cy="1997681"/>
          </a:xfrm>
          <a:prstGeom prst="rect">
            <a:avLst/>
          </a:prstGeom>
        </p:spPr>
      </p:pic>
    </p:spTree>
    <p:extLst>
      <p:ext uri="{BB962C8B-B14F-4D97-AF65-F5344CB8AC3E}">
        <p14:creationId xmlns:p14="http://schemas.microsoft.com/office/powerpoint/2010/main" val="2138605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pic>
        <p:nvPicPr>
          <p:cNvPr id="17" name="Picture 16" descr="A close up of a logo&#10;&#10;Description automatically generated">
            <a:extLst>
              <a:ext uri="{FF2B5EF4-FFF2-40B4-BE49-F238E27FC236}">
                <a16:creationId xmlns:a16="http://schemas.microsoft.com/office/drawing/2014/main" id="{AB08A533-6574-A540-92FF-907EE5DBE47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76078" y="3560886"/>
            <a:ext cx="1072452" cy="1081031"/>
          </a:xfrm>
          <a:prstGeom prst="rect">
            <a:avLst/>
          </a:prstGeom>
        </p:spPr>
      </p:pic>
      <p:sp>
        <p:nvSpPr>
          <p:cNvPr id="2" name="Title 1"/>
          <p:cNvSpPr>
            <a:spLocks noGrp="1"/>
          </p:cNvSpPr>
          <p:nvPr>
            <p:ph type="ctrTitle" hasCustomPrompt="1"/>
          </p:nvPr>
        </p:nvSpPr>
        <p:spPr>
          <a:xfrm>
            <a:off x="441207" y="393562"/>
            <a:ext cx="2999339" cy="735013"/>
          </a:xfrm>
        </p:spPr>
        <p:txBody>
          <a:bodyPr>
            <a:noAutofit/>
          </a:bodyPr>
          <a:lstStyle>
            <a:lvl1pPr>
              <a:defRPr sz="3200"/>
            </a:lvl1pPr>
          </a:lstStyle>
          <a:p>
            <a:r>
              <a:rPr lang="en-US"/>
              <a:t>CONTENTS</a:t>
            </a:r>
          </a:p>
        </p:txBody>
      </p:sp>
      <p:sp>
        <p:nvSpPr>
          <p:cNvPr id="7" name="Slide Number Placeholder 5">
            <a:extLst>
              <a:ext uri="{FF2B5EF4-FFF2-40B4-BE49-F238E27FC236}">
                <a16:creationId xmlns:a16="http://schemas.microsoft.com/office/drawing/2014/main" id="{89B27D2D-0F67-9248-99B8-833E5FAA00ED}"/>
              </a:ext>
            </a:extLst>
          </p:cNvPr>
          <p:cNvSpPr>
            <a:spLocks noGrp="1"/>
          </p:cNvSpPr>
          <p:nvPr>
            <p:ph type="sldNum" sz="quarter" idx="4"/>
          </p:nvPr>
        </p:nvSpPr>
        <p:spPr>
          <a:xfrm>
            <a:off x="9347200" y="649287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pic>
        <p:nvPicPr>
          <p:cNvPr id="5" name="Picture 4" descr="A close up of a logo&#10;&#10;Description automatically generated">
            <a:extLst>
              <a:ext uri="{FF2B5EF4-FFF2-40B4-BE49-F238E27FC236}">
                <a16:creationId xmlns:a16="http://schemas.microsoft.com/office/drawing/2014/main" id="{CF59A3BB-7934-8E4E-90BB-53AADD295E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53911" y="856479"/>
            <a:ext cx="1072452" cy="1081031"/>
          </a:xfrm>
          <a:prstGeom prst="rect">
            <a:avLst/>
          </a:prstGeom>
        </p:spPr>
      </p:pic>
      <p:pic>
        <p:nvPicPr>
          <p:cNvPr id="10" name="Picture 9" descr="A close up of a logo&#10;&#10;Description automatically generated">
            <a:extLst>
              <a:ext uri="{FF2B5EF4-FFF2-40B4-BE49-F238E27FC236}">
                <a16:creationId xmlns:a16="http://schemas.microsoft.com/office/drawing/2014/main" id="{C534658D-14AC-8C43-A3A9-7A2B3642ADB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53911" y="2213569"/>
            <a:ext cx="1072452" cy="1081031"/>
          </a:xfrm>
          <a:prstGeom prst="rect">
            <a:avLst/>
          </a:prstGeom>
        </p:spPr>
      </p:pic>
      <p:sp>
        <p:nvSpPr>
          <p:cNvPr id="11" name="TextBox 10">
            <a:extLst>
              <a:ext uri="{FF2B5EF4-FFF2-40B4-BE49-F238E27FC236}">
                <a16:creationId xmlns:a16="http://schemas.microsoft.com/office/drawing/2014/main" id="{55A705A7-C575-794C-AE0C-A8B106BB2FC8}"/>
              </a:ext>
            </a:extLst>
          </p:cNvPr>
          <p:cNvSpPr txBox="1"/>
          <p:nvPr/>
        </p:nvSpPr>
        <p:spPr>
          <a:xfrm>
            <a:off x="4217749" y="887709"/>
            <a:ext cx="897775" cy="830997"/>
          </a:xfrm>
          <a:prstGeom prst="rect">
            <a:avLst/>
          </a:prstGeom>
          <a:noFill/>
        </p:spPr>
        <p:txBody>
          <a:bodyPr wrap="square" rtlCol="0">
            <a:spAutoFit/>
          </a:bodyPr>
          <a:lstStyle/>
          <a:p>
            <a:r>
              <a:rPr lang="en-US" sz="4800" b="1">
                <a:solidFill>
                  <a:srgbClr val="898989"/>
                </a:solidFill>
                <a:latin typeface="Arial" panose="020B0604020202020204" pitchFamily="34" charset="0"/>
                <a:cs typeface="Arial" panose="020B0604020202020204" pitchFamily="34" charset="0"/>
              </a:rPr>
              <a:t>1</a:t>
            </a:r>
          </a:p>
        </p:txBody>
      </p:sp>
      <p:sp>
        <p:nvSpPr>
          <p:cNvPr id="12" name="TextBox 11">
            <a:extLst>
              <a:ext uri="{FF2B5EF4-FFF2-40B4-BE49-F238E27FC236}">
                <a16:creationId xmlns:a16="http://schemas.microsoft.com/office/drawing/2014/main" id="{EBA61812-6D7B-FB4E-926E-525E53ACD10E}"/>
              </a:ext>
            </a:extLst>
          </p:cNvPr>
          <p:cNvSpPr txBox="1"/>
          <p:nvPr/>
        </p:nvSpPr>
        <p:spPr>
          <a:xfrm>
            <a:off x="4248334" y="2267585"/>
            <a:ext cx="897775" cy="830997"/>
          </a:xfrm>
          <a:prstGeom prst="rect">
            <a:avLst/>
          </a:prstGeom>
          <a:noFill/>
        </p:spPr>
        <p:txBody>
          <a:bodyPr wrap="square" rtlCol="0">
            <a:spAutoFit/>
          </a:bodyPr>
          <a:lstStyle/>
          <a:p>
            <a:r>
              <a:rPr lang="en-US" sz="4800" b="1">
                <a:solidFill>
                  <a:srgbClr val="898989"/>
                </a:solidFill>
                <a:latin typeface="Arial" panose="020B0604020202020204" pitchFamily="34" charset="0"/>
                <a:cs typeface="Arial" panose="020B0604020202020204" pitchFamily="34" charset="0"/>
              </a:rPr>
              <a:t>2</a:t>
            </a:r>
          </a:p>
        </p:txBody>
      </p:sp>
      <p:sp>
        <p:nvSpPr>
          <p:cNvPr id="15" name="TextBox 14">
            <a:extLst>
              <a:ext uri="{FF2B5EF4-FFF2-40B4-BE49-F238E27FC236}">
                <a16:creationId xmlns:a16="http://schemas.microsoft.com/office/drawing/2014/main" id="{78257B0D-51C9-A749-8EBE-5E43EA58581E}"/>
              </a:ext>
            </a:extLst>
          </p:cNvPr>
          <p:cNvSpPr txBox="1"/>
          <p:nvPr/>
        </p:nvSpPr>
        <p:spPr>
          <a:xfrm>
            <a:off x="4259418" y="3608705"/>
            <a:ext cx="897775" cy="830997"/>
          </a:xfrm>
          <a:prstGeom prst="rect">
            <a:avLst/>
          </a:prstGeom>
          <a:noFill/>
        </p:spPr>
        <p:txBody>
          <a:bodyPr wrap="square" rtlCol="0">
            <a:spAutoFit/>
          </a:bodyPr>
          <a:lstStyle/>
          <a:p>
            <a:r>
              <a:rPr lang="en-US" sz="4800" b="1">
                <a:solidFill>
                  <a:srgbClr val="898989"/>
                </a:solidFill>
                <a:latin typeface="Arial" panose="020B0604020202020204" pitchFamily="34" charset="0"/>
                <a:cs typeface="Arial" panose="020B0604020202020204" pitchFamily="34" charset="0"/>
              </a:rPr>
              <a:t>3</a:t>
            </a:r>
          </a:p>
        </p:txBody>
      </p:sp>
      <p:pic>
        <p:nvPicPr>
          <p:cNvPr id="18" name="Picture 17" descr="A close up of a logo&#10;&#10;Description automatically generated">
            <a:extLst>
              <a:ext uri="{FF2B5EF4-FFF2-40B4-BE49-F238E27FC236}">
                <a16:creationId xmlns:a16="http://schemas.microsoft.com/office/drawing/2014/main" id="{57BAB96F-2F85-204B-B203-D0A9157E7B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64995" y="4884725"/>
            <a:ext cx="1072452" cy="1081031"/>
          </a:xfrm>
          <a:prstGeom prst="rect">
            <a:avLst/>
          </a:prstGeom>
        </p:spPr>
      </p:pic>
      <p:sp>
        <p:nvSpPr>
          <p:cNvPr id="19" name="TextBox 18">
            <a:extLst>
              <a:ext uri="{FF2B5EF4-FFF2-40B4-BE49-F238E27FC236}">
                <a16:creationId xmlns:a16="http://schemas.microsoft.com/office/drawing/2014/main" id="{C74C7958-7000-3C4E-A7F1-AFD335A05DA4}"/>
              </a:ext>
            </a:extLst>
          </p:cNvPr>
          <p:cNvSpPr txBox="1"/>
          <p:nvPr/>
        </p:nvSpPr>
        <p:spPr>
          <a:xfrm>
            <a:off x="4248334" y="4938741"/>
            <a:ext cx="897775" cy="830997"/>
          </a:xfrm>
          <a:prstGeom prst="rect">
            <a:avLst/>
          </a:prstGeom>
          <a:noFill/>
        </p:spPr>
        <p:txBody>
          <a:bodyPr wrap="square" rtlCol="0">
            <a:spAutoFit/>
          </a:bodyPr>
          <a:lstStyle/>
          <a:p>
            <a:r>
              <a:rPr lang="en-US" sz="4800" b="1">
                <a:solidFill>
                  <a:srgbClr val="898989"/>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013333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4" name="Picture 13" descr="A group of palm trees on the side of a building&#10;&#10;Description automatically generated">
            <a:extLst>
              <a:ext uri="{FF2B5EF4-FFF2-40B4-BE49-F238E27FC236}">
                <a16:creationId xmlns:a16="http://schemas.microsoft.com/office/drawing/2014/main" id="{7127EAD5-8285-D940-8CC3-E78991F226C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86"/>
          <a:stretch/>
        </p:blipFill>
        <p:spPr>
          <a:xfrm>
            <a:off x="-34742" y="-12749"/>
            <a:ext cx="7242964" cy="6858000"/>
          </a:xfrm>
          <a:prstGeom prst="rect">
            <a:avLst/>
          </a:prstGeom>
        </p:spPr>
      </p:pic>
      <p:grpSp>
        <p:nvGrpSpPr>
          <p:cNvPr id="16" name="Group 15">
            <a:extLst>
              <a:ext uri="{FF2B5EF4-FFF2-40B4-BE49-F238E27FC236}">
                <a16:creationId xmlns:a16="http://schemas.microsoft.com/office/drawing/2014/main" id="{0DF169B2-7B51-4144-8AF2-5DE0B850423C}"/>
              </a:ext>
            </a:extLst>
          </p:cNvPr>
          <p:cNvGrpSpPr/>
          <p:nvPr/>
        </p:nvGrpSpPr>
        <p:grpSpPr>
          <a:xfrm rot="10800000">
            <a:off x="2762251" y="-14514"/>
            <a:ext cx="8532653" cy="6858001"/>
            <a:chOff x="0" y="0"/>
            <a:chExt cx="6377353" cy="5150732"/>
          </a:xfrm>
          <a:solidFill>
            <a:schemeClr val="tx1"/>
          </a:solidFill>
        </p:grpSpPr>
        <p:sp>
          <p:nvSpPr>
            <p:cNvPr id="17" name="Rectangle 16">
              <a:extLst>
                <a:ext uri="{FF2B5EF4-FFF2-40B4-BE49-F238E27FC236}">
                  <a16:creationId xmlns:a16="http://schemas.microsoft.com/office/drawing/2014/main" id="{9BC1B275-68D3-B440-9C4E-E49028EA5B47}"/>
                </a:ext>
              </a:extLst>
            </p:cNvPr>
            <p:cNvSpPr/>
            <p:nvPr/>
          </p:nvSpPr>
          <p:spPr>
            <a:xfrm>
              <a:off x="0" y="0"/>
              <a:ext cx="3059877" cy="51435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riangle 17">
              <a:extLst>
                <a:ext uri="{FF2B5EF4-FFF2-40B4-BE49-F238E27FC236}">
                  <a16:creationId xmlns:a16="http://schemas.microsoft.com/office/drawing/2014/main" id="{A0D5574A-6B61-024C-83F6-5D3E04686218}"/>
                </a:ext>
              </a:extLst>
            </p:cNvPr>
            <p:cNvSpPr/>
            <p:nvPr/>
          </p:nvSpPr>
          <p:spPr>
            <a:xfrm rot="5400000">
              <a:off x="2143249" y="916627"/>
              <a:ext cx="5150732" cy="3317477"/>
            </a:xfrm>
            <a:prstGeom prst="triangle">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15" name="Group 14">
            <a:extLst>
              <a:ext uri="{FF2B5EF4-FFF2-40B4-BE49-F238E27FC236}">
                <a16:creationId xmlns:a16="http://schemas.microsoft.com/office/drawing/2014/main" id="{0B325E83-2393-6746-A8B1-C032CE56DB65}"/>
              </a:ext>
            </a:extLst>
          </p:cNvPr>
          <p:cNvGrpSpPr/>
          <p:nvPr/>
        </p:nvGrpSpPr>
        <p:grpSpPr>
          <a:xfrm rot="10800000">
            <a:off x="3452246" y="-22426"/>
            <a:ext cx="8731737" cy="6892340"/>
            <a:chOff x="-34290" y="0"/>
            <a:chExt cx="6548803" cy="5150732"/>
          </a:xfrm>
        </p:grpSpPr>
        <p:sp>
          <p:nvSpPr>
            <p:cNvPr id="12" name="Rectangle 11">
              <a:extLst>
                <a:ext uri="{FF2B5EF4-FFF2-40B4-BE49-F238E27FC236}">
                  <a16:creationId xmlns:a16="http://schemas.microsoft.com/office/drawing/2014/main" id="{E245CAB9-C4E1-E242-9AC2-52D1BBFC520A}"/>
                </a:ext>
              </a:extLst>
            </p:cNvPr>
            <p:cNvSpPr/>
            <p:nvPr/>
          </p:nvSpPr>
          <p:spPr>
            <a:xfrm>
              <a:off x="-34290" y="1"/>
              <a:ext cx="3231326"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Triangle 12">
              <a:extLst>
                <a:ext uri="{FF2B5EF4-FFF2-40B4-BE49-F238E27FC236}">
                  <a16:creationId xmlns:a16="http://schemas.microsoft.com/office/drawing/2014/main" id="{6151C75D-E4E3-D84F-85A7-6B902D607B44}"/>
                </a:ext>
              </a:extLst>
            </p:cNvPr>
            <p:cNvSpPr/>
            <p:nvPr/>
          </p:nvSpPr>
          <p:spPr>
            <a:xfrm rot="5400000">
              <a:off x="2280409" y="916627"/>
              <a:ext cx="5150732" cy="3317477"/>
            </a:xfrm>
            <a:prstGeom prst="triangle">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10" name="Freeform 9">
            <a:extLst>
              <a:ext uri="{FF2B5EF4-FFF2-40B4-BE49-F238E27FC236}">
                <a16:creationId xmlns:a16="http://schemas.microsoft.com/office/drawing/2014/main" id="{5D333F7C-268E-1F49-A2B8-CE0E6D7CB8C3}"/>
              </a:ext>
            </a:extLst>
          </p:cNvPr>
          <p:cNvSpPr/>
          <p:nvPr/>
        </p:nvSpPr>
        <p:spPr>
          <a:xfrm rot="12780000">
            <a:off x="5611167" y="-561728"/>
            <a:ext cx="205123" cy="6036819"/>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 name="connsiteX0" fmla="*/ 9454 w 79792"/>
              <a:gd name="connsiteY0" fmla="*/ 131585 h 4416186"/>
              <a:gd name="connsiteX1" fmla="*/ 74693 w 79792"/>
              <a:gd name="connsiteY1" fmla="*/ 0 h 4416186"/>
              <a:gd name="connsiteX2" fmla="*/ 79792 w 79792"/>
              <a:gd name="connsiteY2" fmla="*/ 4416186 h 4416186"/>
              <a:gd name="connsiteX3" fmla="*/ 0 w 79792"/>
              <a:gd name="connsiteY3" fmla="*/ 4416186 h 4416186"/>
              <a:gd name="connsiteX4" fmla="*/ 9454 w 79792"/>
              <a:gd name="connsiteY4" fmla="*/ 131585 h 4416186"/>
              <a:gd name="connsiteX0" fmla="*/ 941 w 71279"/>
              <a:gd name="connsiteY0" fmla="*/ 131585 h 4515754"/>
              <a:gd name="connsiteX1" fmla="*/ 66180 w 71279"/>
              <a:gd name="connsiteY1" fmla="*/ 0 h 4515754"/>
              <a:gd name="connsiteX2" fmla="*/ 71279 w 71279"/>
              <a:gd name="connsiteY2" fmla="*/ 4416186 h 4515754"/>
              <a:gd name="connsiteX3" fmla="*/ 679 w 71279"/>
              <a:gd name="connsiteY3" fmla="*/ 4515754 h 4515754"/>
              <a:gd name="connsiteX4" fmla="*/ 941 w 71279"/>
              <a:gd name="connsiteY4" fmla="*/ 131585 h 4515754"/>
              <a:gd name="connsiteX0" fmla="*/ 4066 w 74404"/>
              <a:gd name="connsiteY0" fmla="*/ 131585 h 4514253"/>
              <a:gd name="connsiteX1" fmla="*/ 69305 w 74404"/>
              <a:gd name="connsiteY1" fmla="*/ 0 h 4514253"/>
              <a:gd name="connsiteX2" fmla="*/ 74404 w 74404"/>
              <a:gd name="connsiteY2" fmla="*/ 4416186 h 4514253"/>
              <a:gd name="connsiteX3" fmla="*/ 0 w 74404"/>
              <a:gd name="connsiteY3" fmla="*/ 4514253 h 4514253"/>
              <a:gd name="connsiteX4" fmla="*/ 4066 w 74404"/>
              <a:gd name="connsiteY4" fmla="*/ 131585 h 4514253"/>
              <a:gd name="connsiteX0" fmla="*/ 10903 w 81241"/>
              <a:gd name="connsiteY0" fmla="*/ 131585 h 4522221"/>
              <a:gd name="connsiteX1" fmla="*/ 76142 w 81241"/>
              <a:gd name="connsiteY1" fmla="*/ 0 h 4522221"/>
              <a:gd name="connsiteX2" fmla="*/ 81241 w 81241"/>
              <a:gd name="connsiteY2" fmla="*/ 4416186 h 4522221"/>
              <a:gd name="connsiteX3" fmla="*/ 0 w 81241"/>
              <a:gd name="connsiteY3" fmla="*/ 4522221 h 4522221"/>
              <a:gd name="connsiteX4" fmla="*/ 10903 w 81241"/>
              <a:gd name="connsiteY4" fmla="*/ 131585 h 4522221"/>
              <a:gd name="connsiteX0" fmla="*/ 10903 w 81241"/>
              <a:gd name="connsiteY0" fmla="*/ 131585 h 4522221"/>
              <a:gd name="connsiteX1" fmla="*/ 76142 w 81241"/>
              <a:gd name="connsiteY1" fmla="*/ 0 h 4522221"/>
              <a:gd name="connsiteX2" fmla="*/ 81241 w 81241"/>
              <a:gd name="connsiteY2" fmla="*/ 4416186 h 4522221"/>
              <a:gd name="connsiteX3" fmla="*/ 0 w 81241"/>
              <a:gd name="connsiteY3" fmla="*/ 4522221 h 4522221"/>
              <a:gd name="connsiteX4" fmla="*/ 10903 w 81241"/>
              <a:gd name="connsiteY4" fmla="*/ 131585 h 452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41" h="4522221">
                <a:moveTo>
                  <a:pt x="10903" y="131585"/>
                </a:moveTo>
                <a:lnTo>
                  <a:pt x="76142" y="0"/>
                </a:lnTo>
                <a:cubicBezTo>
                  <a:pt x="77842" y="1472062"/>
                  <a:pt x="79541" y="2944124"/>
                  <a:pt x="81241" y="4416186"/>
                </a:cubicBezTo>
                <a:cubicBezTo>
                  <a:pt x="14484" y="4497775"/>
                  <a:pt x="27080" y="4486876"/>
                  <a:pt x="0" y="4522221"/>
                </a:cubicBezTo>
                <a:cubicBezTo>
                  <a:pt x="3151" y="3094021"/>
                  <a:pt x="7752" y="1559785"/>
                  <a:pt x="10903" y="13158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6027419" y="3482685"/>
            <a:ext cx="4790016" cy="1362075"/>
          </a:xfrm>
        </p:spPr>
        <p:txBody>
          <a:bodyPr anchor="t">
            <a:normAutofit/>
          </a:bodyPr>
          <a:lstStyle>
            <a:lvl1pPr algn="l">
              <a:defRPr sz="3200" b="1" cap="all"/>
            </a:lvl1pPr>
          </a:lstStyle>
          <a:p>
            <a:r>
              <a:rPr lang="en-US"/>
              <a:t>Click to edit Master title style</a:t>
            </a:r>
          </a:p>
        </p:txBody>
      </p:sp>
      <p:sp>
        <p:nvSpPr>
          <p:cNvPr id="3" name="Text Placeholder 2"/>
          <p:cNvSpPr>
            <a:spLocks noGrp="1"/>
          </p:cNvSpPr>
          <p:nvPr>
            <p:ph type="body" idx="1"/>
          </p:nvPr>
        </p:nvSpPr>
        <p:spPr>
          <a:xfrm>
            <a:off x="6027419" y="4844760"/>
            <a:ext cx="4790016" cy="458787"/>
          </a:xfrm>
        </p:spPr>
        <p:txBody>
          <a:bodyPr anchor="b"/>
          <a:lstStyle>
            <a:lvl1pPr marL="0" indent="0">
              <a:buNone/>
              <a:defRPr sz="2000">
                <a:solidFill>
                  <a:srgbClr val="4A4F55"/>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7385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descr="A large white building&#10;&#10;Description automatically generated">
            <a:extLst>
              <a:ext uri="{FF2B5EF4-FFF2-40B4-BE49-F238E27FC236}">
                <a16:creationId xmlns:a16="http://schemas.microsoft.com/office/drawing/2014/main" id="{DF064E63-0BE7-CC46-8B5A-DB42D6CACFE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193" t="295" r="2532" b="-295"/>
          <a:stretch/>
        </p:blipFill>
        <p:spPr>
          <a:xfrm>
            <a:off x="2391082" y="0"/>
            <a:ext cx="9800919" cy="6858000"/>
          </a:xfrm>
          <a:prstGeom prst="rect">
            <a:avLst/>
          </a:prstGeom>
        </p:spPr>
      </p:pic>
      <p:grpSp>
        <p:nvGrpSpPr>
          <p:cNvPr id="16" name="Group 15">
            <a:extLst>
              <a:ext uri="{FF2B5EF4-FFF2-40B4-BE49-F238E27FC236}">
                <a16:creationId xmlns:a16="http://schemas.microsoft.com/office/drawing/2014/main" id="{0DF169B2-7B51-4144-8AF2-5DE0B850423C}"/>
              </a:ext>
            </a:extLst>
          </p:cNvPr>
          <p:cNvGrpSpPr/>
          <p:nvPr/>
        </p:nvGrpSpPr>
        <p:grpSpPr>
          <a:xfrm>
            <a:off x="585601" y="0"/>
            <a:ext cx="8503137" cy="6872475"/>
            <a:chOff x="0" y="0"/>
            <a:chExt cx="6377353" cy="5150732"/>
          </a:xfrm>
          <a:solidFill>
            <a:schemeClr val="tx1"/>
          </a:solidFill>
        </p:grpSpPr>
        <p:sp>
          <p:nvSpPr>
            <p:cNvPr id="17" name="Rectangle 16">
              <a:extLst>
                <a:ext uri="{FF2B5EF4-FFF2-40B4-BE49-F238E27FC236}">
                  <a16:creationId xmlns:a16="http://schemas.microsoft.com/office/drawing/2014/main" id="{9BC1B275-68D3-B440-9C4E-E49028EA5B47}"/>
                </a:ext>
              </a:extLst>
            </p:cNvPr>
            <p:cNvSpPr/>
            <p:nvPr/>
          </p:nvSpPr>
          <p:spPr>
            <a:xfrm>
              <a:off x="0" y="0"/>
              <a:ext cx="3059877" cy="51435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riangle 17">
              <a:extLst>
                <a:ext uri="{FF2B5EF4-FFF2-40B4-BE49-F238E27FC236}">
                  <a16:creationId xmlns:a16="http://schemas.microsoft.com/office/drawing/2014/main" id="{A0D5574A-6B61-024C-83F6-5D3E04686218}"/>
                </a:ext>
              </a:extLst>
            </p:cNvPr>
            <p:cNvSpPr/>
            <p:nvPr/>
          </p:nvSpPr>
          <p:spPr>
            <a:xfrm rot="5400000">
              <a:off x="2143249" y="916627"/>
              <a:ext cx="5150732" cy="3317477"/>
            </a:xfrm>
            <a:prstGeom prst="triangle">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15" name="Group 14">
            <a:extLst>
              <a:ext uri="{FF2B5EF4-FFF2-40B4-BE49-F238E27FC236}">
                <a16:creationId xmlns:a16="http://schemas.microsoft.com/office/drawing/2014/main" id="{0B325E83-2393-6746-A8B1-C032CE56DB65}"/>
              </a:ext>
            </a:extLst>
          </p:cNvPr>
          <p:cNvGrpSpPr/>
          <p:nvPr/>
        </p:nvGrpSpPr>
        <p:grpSpPr>
          <a:xfrm>
            <a:off x="-107529" y="-2"/>
            <a:ext cx="8503137" cy="6874775"/>
            <a:chOff x="0" y="0"/>
            <a:chExt cx="6377353" cy="5150732"/>
          </a:xfrm>
        </p:grpSpPr>
        <p:sp>
          <p:nvSpPr>
            <p:cNvPr id="12" name="Rectangle 11">
              <a:extLst>
                <a:ext uri="{FF2B5EF4-FFF2-40B4-BE49-F238E27FC236}">
                  <a16:creationId xmlns:a16="http://schemas.microsoft.com/office/drawing/2014/main" id="{E245CAB9-C4E1-E242-9AC2-52D1BBFC520A}"/>
                </a:ext>
              </a:extLst>
            </p:cNvPr>
            <p:cNvSpPr/>
            <p:nvPr/>
          </p:nvSpPr>
          <p:spPr>
            <a:xfrm>
              <a:off x="0" y="0"/>
              <a:ext cx="3059877"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Triangle 12">
              <a:extLst>
                <a:ext uri="{FF2B5EF4-FFF2-40B4-BE49-F238E27FC236}">
                  <a16:creationId xmlns:a16="http://schemas.microsoft.com/office/drawing/2014/main" id="{6151C75D-E4E3-D84F-85A7-6B902D607B44}"/>
                </a:ext>
              </a:extLst>
            </p:cNvPr>
            <p:cNvSpPr/>
            <p:nvPr/>
          </p:nvSpPr>
          <p:spPr>
            <a:xfrm rot="5400000">
              <a:off x="2143249" y="916627"/>
              <a:ext cx="5150732" cy="3317477"/>
            </a:xfrm>
            <a:prstGeom prst="triangle">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10" name="Freeform 9">
            <a:extLst>
              <a:ext uri="{FF2B5EF4-FFF2-40B4-BE49-F238E27FC236}">
                <a16:creationId xmlns:a16="http://schemas.microsoft.com/office/drawing/2014/main" id="{5D333F7C-268E-1F49-A2B8-CE0E6D7CB8C3}"/>
              </a:ext>
            </a:extLst>
          </p:cNvPr>
          <p:cNvSpPr/>
          <p:nvPr/>
        </p:nvSpPr>
        <p:spPr>
          <a:xfrm rot="1956373">
            <a:off x="6100973" y="1385134"/>
            <a:ext cx="178047" cy="6019004"/>
          </a:xfrm>
          <a:custGeom>
            <a:avLst/>
            <a:gdLst>
              <a:gd name="connsiteX0" fmla="*/ 9454 w 79792"/>
              <a:gd name="connsiteY0" fmla="*/ 66201 h 4350802"/>
              <a:gd name="connsiteX1" fmla="*/ 79792 w 79792"/>
              <a:gd name="connsiteY1" fmla="*/ 0 h 4350802"/>
              <a:gd name="connsiteX2" fmla="*/ 79792 w 79792"/>
              <a:gd name="connsiteY2" fmla="*/ 4350802 h 4350802"/>
              <a:gd name="connsiteX3" fmla="*/ 0 w 79792"/>
              <a:gd name="connsiteY3" fmla="*/ 4350802 h 4350802"/>
              <a:gd name="connsiteX4" fmla="*/ 9454 w 79792"/>
              <a:gd name="connsiteY4" fmla="*/ 66201 h 4350802"/>
              <a:gd name="connsiteX0" fmla="*/ 9454 w 79792"/>
              <a:gd name="connsiteY0" fmla="*/ 129575 h 4414176"/>
              <a:gd name="connsiteX1" fmla="*/ 79792 w 79792"/>
              <a:gd name="connsiteY1" fmla="*/ 0 h 4414176"/>
              <a:gd name="connsiteX2" fmla="*/ 79792 w 79792"/>
              <a:gd name="connsiteY2" fmla="*/ 4414176 h 4414176"/>
              <a:gd name="connsiteX3" fmla="*/ 0 w 79792"/>
              <a:gd name="connsiteY3" fmla="*/ 4414176 h 4414176"/>
              <a:gd name="connsiteX4" fmla="*/ 9454 w 79792"/>
              <a:gd name="connsiteY4" fmla="*/ 129575 h 4414176"/>
              <a:gd name="connsiteX0" fmla="*/ 9454 w 79792"/>
              <a:gd name="connsiteY0" fmla="*/ 131585 h 4416186"/>
              <a:gd name="connsiteX1" fmla="*/ 74693 w 79792"/>
              <a:gd name="connsiteY1" fmla="*/ 0 h 4416186"/>
              <a:gd name="connsiteX2" fmla="*/ 79792 w 79792"/>
              <a:gd name="connsiteY2" fmla="*/ 4416186 h 4416186"/>
              <a:gd name="connsiteX3" fmla="*/ 0 w 79792"/>
              <a:gd name="connsiteY3" fmla="*/ 4416186 h 4416186"/>
              <a:gd name="connsiteX4" fmla="*/ 9454 w 79792"/>
              <a:gd name="connsiteY4" fmla="*/ 131585 h 4416186"/>
              <a:gd name="connsiteX0" fmla="*/ 941 w 71279"/>
              <a:gd name="connsiteY0" fmla="*/ 131585 h 4515754"/>
              <a:gd name="connsiteX1" fmla="*/ 66180 w 71279"/>
              <a:gd name="connsiteY1" fmla="*/ 0 h 4515754"/>
              <a:gd name="connsiteX2" fmla="*/ 71279 w 71279"/>
              <a:gd name="connsiteY2" fmla="*/ 4416186 h 4515754"/>
              <a:gd name="connsiteX3" fmla="*/ 679 w 71279"/>
              <a:gd name="connsiteY3" fmla="*/ 4515754 h 4515754"/>
              <a:gd name="connsiteX4" fmla="*/ 941 w 71279"/>
              <a:gd name="connsiteY4" fmla="*/ 131585 h 4515754"/>
              <a:gd name="connsiteX0" fmla="*/ 4066 w 74404"/>
              <a:gd name="connsiteY0" fmla="*/ 131585 h 4514253"/>
              <a:gd name="connsiteX1" fmla="*/ 69305 w 74404"/>
              <a:gd name="connsiteY1" fmla="*/ 0 h 4514253"/>
              <a:gd name="connsiteX2" fmla="*/ 74404 w 74404"/>
              <a:gd name="connsiteY2" fmla="*/ 4416186 h 4514253"/>
              <a:gd name="connsiteX3" fmla="*/ 0 w 74404"/>
              <a:gd name="connsiteY3" fmla="*/ 4514253 h 4514253"/>
              <a:gd name="connsiteX4" fmla="*/ 4066 w 74404"/>
              <a:gd name="connsiteY4" fmla="*/ 131585 h 4514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04" h="4514253">
                <a:moveTo>
                  <a:pt x="4066" y="131585"/>
                </a:moveTo>
                <a:lnTo>
                  <a:pt x="69305" y="0"/>
                </a:lnTo>
                <a:cubicBezTo>
                  <a:pt x="71005" y="1472062"/>
                  <a:pt x="72704" y="2944124"/>
                  <a:pt x="74404" y="4416186"/>
                </a:cubicBezTo>
                <a:lnTo>
                  <a:pt x="0" y="4514253"/>
                </a:lnTo>
                <a:cubicBezTo>
                  <a:pt x="3151" y="3086053"/>
                  <a:pt x="915" y="1559785"/>
                  <a:pt x="4066" y="131585"/>
                </a:cubicBezTo>
                <a:close/>
              </a:path>
            </a:pathLst>
          </a:cu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01811" y="627843"/>
            <a:ext cx="4790016" cy="1362075"/>
          </a:xfrm>
        </p:spPr>
        <p:txBody>
          <a:bodyPr anchor="t">
            <a:normAutofit/>
          </a:bodyPr>
          <a:lstStyle>
            <a:lvl1pPr algn="l">
              <a:defRPr sz="3200" b="1" cap="all"/>
            </a:lvl1pPr>
          </a:lstStyle>
          <a:p>
            <a:r>
              <a:rPr lang="en-US"/>
              <a:t>Click to edit Master title style</a:t>
            </a:r>
          </a:p>
        </p:txBody>
      </p:sp>
      <p:sp>
        <p:nvSpPr>
          <p:cNvPr id="3" name="Text Placeholder 2"/>
          <p:cNvSpPr>
            <a:spLocks noGrp="1"/>
          </p:cNvSpPr>
          <p:nvPr>
            <p:ph type="body" idx="1"/>
          </p:nvPr>
        </p:nvSpPr>
        <p:spPr>
          <a:xfrm>
            <a:off x="801811" y="1989917"/>
            <a:ext cx="4790016" cy="458787"/>
          </a:xfrm>
        </p:spPr>
        <p:txBody>
          <a:bodyPr anchor="b"/>
          <a:lstStyle>
            <a:lvl1pPr marL="0" indent="0">
              <a:buNone/>
              <a:defRPr sz="2000">
                <a:solidFill>
                  <a:srgbClr val="4A4F55"/>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7439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27015"/>
            <a:ext cx="11692128"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502665"/>
            <a:ext cx="11692128"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300752" y="643481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pic>
        <p:nvPicPr>
          <p:cNvPr id="8" name="Picture 7">
            <a:extLst>
              <a:ext uri="{FF2B5EF4-FFF2-40B4-BE49-F238E27FC236}">
                <a16:creationId xmlns:a16="http://schemas.microsoft.com/office/drawing/2014/main" id="{FBEC4FA4-4568-9343-B71F-2B1283623F2C}"/>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107345" y="6293395"/>
            <a:ext cx="427048" cy="454640"/>
          </a:xfrm>
          <a:prstGeom prst="rect">
            <a:avLst/>
          </a:prstGeom>
        </p:spPr>
      </p:pic>
      <p:sp>
        <p:nvSpPr>
          <p:cNvPr id="9" name="TextBox 8">
            <a:extLst>
              <a:ext uri="{FF2B5EF4-FFF2-40B4-BE49-F238E27FC236}">
                <a16:creationId xmlns:a16="http://schemas.microsoft.com/office/drawing/2014/main" id="{770223E0-54EE-634F-BECA-9B4238B46D6E}"/>
              </a:ext>
            </a:extLst>
          </p:cNvPr>
          <p:cNvSpPr txBox="1"/>
          <p:nvPr/>
        </p:nvSpPr>
        <p:spPr>
          <a:xfrm>
            <a:off x="476334" y="6408219"/>
            <a:ext cx="5059943" cy="215444"/>
          </a:xfrm>
          <a:prstGeom prst="rect">
            <a:avLst/>
          </a:prstGeom>
          <a:noFill/>
        </p:spPr>
        <p:txBody>
          <a:bodyPr wrap="square" rtlCol="0">
            <a:spAutoFit/>
          </a:bodyPr>
          <a:lstStyle/>
          <a:p>
            <a:r>
              <a:rPr lang="en-US" sz="800" spc="133" baseline="0">
                <a:latin typeface="Arial" panose="020B0604020202020204" pitchFamily="34" charset="0"/>
                <a:cs typeface="Arial" panose="020B0604020202020204" pitchFamily="34" charset="0"/>
              </a:rPr>
              <a:t>CAL STATE LA </a:t>
            </a:r>
            <a:r>
              <a:rPr lang="en-US" sz="800" spc="133" baseline="0">
                <a:solidFill>
                  <a:srgbClr val="FCC90A"/>
                </a:solidFill>
                <a:latin typeface="Arial" panose="020B0604020202020204" pitchFamily="34" charset="0"/>
                <a:cs typeface="Arial" panose="020B0604020202020204" pitchFamily="34" charset="0"/>
              </a:rPr>
              <a:t> |   </a:t>
            </a:r>
            <a:r>
              <a:rPr lang="en-US" sz="800" spc="133" baseline="0">
                <a:latin typeface="Arial" panose="020B0604020202020204" pitchFamily="34" charset="0"/>
                <a:cs typeface="Arial" panose="020B0604020202020204" pitchFamily="34" charset="0"/>
              </a:rPr>
              <a:t>College of Engineering, Computer Science and Technology</a:t>
            </a:r>
          </a:p>
        </p:txBody>
      </p:sp>
    </p:spTree>
    <p:extLst>
      <p:ext uri="{BB962C8B-B14F-4D97-AF65-F5344CB8AC3E}">
        <p14:creationId xmlns:p14="http://schemas.microsoft.com/office/powerpoint/2010/main" val="3123584466"/>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 id="2147484219" r:id="rId13"/>
    <p:sldLayoutId id="2147484220" r:id="rId14"/>
    <p:sldLayoutId id="2147484221" r:id="rId15"/>
    <p:sldLayoutId id="2147484222" r:id="rId16"/>
    <p:sldLayoutId id="2147484223" r:id="rId17"/>
    <p:sldLayoutId id="2147484224" r:id="rId18"/>
    <p:sldLayoutId id="2147484225" r:id="rId19"/>
    <p:sldLayoutId id="2147484227" r:id="rId20"/>
  </p:sldLayoutIdLst>
  <p:hf hdr="0" ftr="0" dt="0"/>
  <p:txStyles>
    <p:titleStyle>
      <a:lvl1pPr algn="l" defTabSz="457189" rtl="0" eaLnBrk="1" latinLnBrk="0" hangingPunct="1">
        <a:spcBef>
          <a:spcPct val="0"/>
        </a:spcBef>
        <a:buNone/>
        <a:defRPr sz="2933" b="1" i="0" kern="1200">
          <a:solidFill>
            <a:schemeClr val="tx1"/>
          </a:solidFill>
          <a:latin typeface="Arial"/>
          <a:ea typeface="+mj-ea"/>
          <a:cs typeface="Arial"/>
        </a:defRPr>
      </a:lvl1pPr>
    </p:titleStyle>
    <p:bodyStyle>
      <a:lvl1pPr marL="0" indent="0" algn="l" defTabSz="457189" rtl="0" eaLnBrk="1" latinLnBrk="0" hangingPunct="1">
        <a:spcBef>
          <a:spcPct val="20000"/>
        </a:spcBef>
        <a:buFont typeface="Arial"/>
        <a:buNone/>
        <a:defRPr sz="2267" kern="1200">
          <a:solidFill>
            <a:schemeClr val="tx1"/>
          </a:solidFill>
          <a:latin typeface="Arial"/>
          <a:ea typeface="+mn-ea"/>
          <a:cs typeface="Arial"/>
        </a:defRPr>
      </a:lvl1pPr>
      <a:lvl2pPr marL="914377" indent="-457189" algn="l" defTabSz="457189" rtl="0" eaLnBrk="1" latinLnBrk="0" hangingPunct="1">
        <a:spcBef>
          <a:spcPct val="20000"/>
        </a:spcBef>
        <a:buFont typeface="Arial" panose="020B0604020202020204" pitchFamily="34" charset="0"/>
        <a:buChar char="•"/>
        <a:defRPr sz="2000" kern="1200">
          <a:solidFill>
            <a:schemeClr val="tx1"/>
          </a:solidFill>
          <a:latin typeface="Arial"/>
          <a:ea typeface="+mn-ea"/>
          <a:cs typeface="Arial"/>
        </a:defRPr>
      </a:lvl2pPr>
      <a:lvl3pPr marL="1295368" indent="-380990" algn="l" defTabSz="457189" rtl="0" eaLnBrk="1" latinLnBrk="0" hangingPunct="1">
        <a:spcBef>
          <a:spcPct val="20000"/>
        </a:spcBef>
        <a:buFont typeface="Courier New" panose="02070309020205020404" pitchFamily="49" charset="0"/>
        <a:buChar char="o"/>
        <a:defRPr sz="1867" kern="1200">
          <a:solidFill>
            <a:schemeClr val="tx1"/>
          </a:solidFill>
          <a:latin typeface="Arial"/>
          <a:ea typeface="+mn-ea"/>
          <a:cs typeface="Arial"/>
        </a:defRPr>
      </a:lvl3pPr>
      <a:lvl4pPr marL="1600160" indent="-228594" algn="l" defTabSz="457189" rtl="0" eaLnBrk="1" latinLnBrk="0" hangingPunct="1">
        <a:spcBef>
          <a:spcPct val="20000"/>
        </a:spcBef>
        <a:buFont typeface="Arial"/>
        <a:buChar char="–"/>
        <a:defRPr sz="1600" kern="1200">
          <a:solidFill>
            <a:schemeClr val="tx1">
              <a:lumMod val="50000"/>
              <a:lumOff val="50000"/>
            </a:schemeClr>
          </a:solidFill>
          <a:latin typeface="Arial"/>
          <a:ea typeface="+mn-ea"/>
          <a:cs typeface="Arial"/>
        </a:defRPr>
      </a:lvl4pPr>
      <a:lvl5pPr marL="2057349" indent="-228594" algn="l" defTabSz="457189" rtl="0" eaLnBrk="1" latinLnBrk="0" hangingPunct="1">
        <a:spcBef>
          <a:spcPct val="20000"/>
        </a:spcBef>
        <a:buFont typeface="Arial"/>
        <a:buChar char="»"/>
        <a:defRPr sz="1333" kern="1200">
          <a:solidFill>
            <a:schemeClr val="tx1">
              <a:lumMod val="50000"/>
              <a:lumOff val="50000"/>
            </a:schemeClr>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9.jpeg"/><Relationship Id="rId7" Type="http://schemas.openxmlformats.org/officeDocument/2006/relationships/diagramQuickStyle" Target="../diagrams/quickStyle3.xm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0.jpeg"/><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15.xml"/><Relationship Id="rId7" Type="http://schemas.openxmlformats.org/officeDocument/2006/relationships/diagramQuickStyle" Target="../diagrams/quickStyle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4.xml"/><Relationship Id="rId11" Type="http://schemas.openxmlformats.org/officeDocument/2006/relationships/image" Target="../media/image47.png"/><Relationship Id="rId5" Type="http://schemas.openxmlformats.org/officeDocument/2006/relationships/diagramData" Target="../diagrams/data4.xml"/><Relationship Id="rId10" Type="http://schemas.openxmlformats.org/officeDocument/2006/relationships/diagramData" Target="../diagrams/data5.xml"/><Relationship Id="rId4" Type="http://schemas.openxmlformats.org/officeDocument/2006/relationships/notesSlide" Target="../notesSlides/notesSlide10.xml"/><Relationship Id="rId9" Type="http://schemas.microsoft.com/office/2007/relationships/diagramDrawing" Target="../diagrams/drawing4.xml"/></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49.png"/><Relationship Id="rId5" Type="http://schemas.openxmlformats.org/officeDocument/2006/relationships/image" Target="../media/image480.png"/><Relationship Id="rId4" Type="http://schemas.openxmlformats.org/officeDocument/2006/relationships/image" Target="../media/image470.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54.gif"/><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62.png"/><Relationship Id="rId4" Type="http://schemas.openxmlformats.org/officeDocument/2006/relationships/image" Target="../media/image56.jpeg"/><Relationship Id="rId9"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6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chart" Target="../charts/chart1.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7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7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77.png"/><Relationship Id="rId5" Type="http://schemas.openxmlformats.org/officeDocument/2006/relationships/slideLayout" Target="../slideLayouts/slideLayout17.xml"/><Relationship Id="rId4" Type="http://schemas.openxmlformats.org/officeDocument/2006/relationships/video" Target="../media/media6.mp4"/></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2311" y="2756592"/>
            <a:ext cx="7539665" cy="736507"/>
          </a:xfrm>
        </p:spPr>
        <p:txBody>
          <a:bodyPr/>
          <a:lstStyle/>
          <a:p>
            <a:r>
              <a:rPr lang="en-US" cap="none">
                <a:effectLst>
                  <a:glow rad="38100">
                    <a:schemeClr val="bg1">
                      <a:lumMod val="65000"/>
                      <a:lumOff val="35000"/>
                      <a:alpha val="50000"/>
                    </a:schemeClr>
                  </a:glow>
                  <a:outerShdw blurRad="38100" dist="38100" dir="2700000" algn="tl">
                    <a:srgbClr val="000000">
                      <a:alpha val="43137"/>
                    </a:srgbClr>
                  </a:outerShdw>
                </a:effectLst>
              </a:rPr>
              <a:t>Development of a Manufacturing </a:t>
            </a:r>
            <a:r>
              <a:rPr lang="en-US">
                <a:effectLst>
                  <a:glow rad="38100">
                    <a:schemeClr val="bg1">
                      <a:lumMod val="65000"/>
                      <a:lumOff val="35000"/>
                      <a:alpha val="50000"/>
                    </a:schemeClr>
                  </a:glow>
                  <a:outerShdw blurRad="38100" dist="38100" dir="2700000" algn="tl">
                    <a:srgbClr val="000000">
                      <a:alpha val="43137"/>
                    </a:srgbClr>
                  </a:outerShdw>
                </a:effectLst>
              </a:rPr>
              <a:t>S</a:t>
            </a:r>
            <a:r>
              <a:rPr lang="en-US" cap="none">
                <a:effectLst>
                  <a:glow rad="38100">
                    <a:schemeClr val="bg1">
                      <a:lumMod val="65000"/>
                      <a:lumOff val="35000"/>
                      <a:alpha val="50000"/>
                    </a:schemeClr>
                  </a:glow>
                  <a:outerShdw blurRad="38100" dist="38100" dir="2700000" algn="tl">
                    <a:srgbClr val="000000">
                      <a:alpha val="43137"/>
                    </a:srgbClr>
                  </a:outerShdw>
                </a:effectLst>
              </a:rPr>
              <a:t>ystem for Bulk Metallic Glass Wires</a:t>
            </a:r>
          </a:p>
        </p:txBody>
      </p:sp>
      <p:sp>
        <p:nvSpPr>
          <p:cNvPr id="3" name="Subtitle 2"/>
          <p:cNvSpPr>
            <a:spLocks noGrp="1"/>
          </p:cNvSpPr>
          <p:nvPr>
            <p:ph type="subTitle" idx="1"/>
          </p:nvPr>
        </p:nvSpPr>
        <p:spPr>
          <a:xfrm>
            <a:off x="1641613" y="3780148"/>
            <a:ext cx="4454387" cy="2639506"/>
          </a:xfrm>
        </p:spPr>
        <p:txBody>
          <a:bodyPr vert="horz" lIns="91440" tIns="45720" rIns="91440" bIns="45720" rtlCol="0" anchor="t">
            <a:normAutofit fontScale="47500" lnSpcReduction="20000"/>
          </a:bodyPr>
          <a:lstStyle/>
          <a:p>
            <a:pPr algn="ctr">
              <a:lnSpc>
                <a:spcPct val="120000"/>
              </a:lnSpc>
              <a:spcBef>
                <a:spcPts val="0"/>
              </a:spcBef>
              <a:spcAft>
                <a:spcPts val="0"/>
              </a:spcAft>
            </a:pPr>
            <a:r>
              <a:rPr lang="en-US" sz="4200" b="1" cap="none">
                <a:solidFill>
                  <a:schemeClr val="tx1"/>
                </a:solidFill>
              </a:rPr>
              <a:t>Team Members:</a:t>
            </a:r>
            <a:endParaRPr lang="en-US" b="1">
              <a:solidFill>
                <a:schemeClr val="tx1"/>
              </a:solidFill>
            </a:endParaRPr>
          </a:p>
          <a:p>
            <a:pPr algn="ctr">
              <a:lnSpc>
                <a:spcPct val="120000"/>
              </a:lnSpc>
              <a:spcBef>
                <a:spcPts val="0"/>
              </a:spcBef>
              <a:spcAft>
                <a:spcPts val="0"/>
              </a:spcAft>
            </a:pPr>
            <a:r>
              <a:rPr lang="en-US" sz="4200" cap="none">
                <a:solidFill>
                  <a:schemeClr val="tx1"/>
                </a:solidFill>
              </a:rPr>
              <a:t>Bardo Amaya​</a:t>
            </a:r>
            <a:endParaRPr lang="en-US" sz="4200" cap="none">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ndParaRPr>
          </a:p>
          <a:p>
            <a:pPr algn="ctr">
              <a:lnSpc>
                <a:spcPct val="120000"/>
              </a:lnSpc>
              <a:spcBef>
                <a:spcPts val="0"/>
              </a:spcBef>
              <a:spcAft>
                <a:spcPts val="0"/>
              </a:spcAft>
            </a:pPr>
            <a:r>
              <a:rPr lang="en-US" sz="4200" cap="none">
                <a:solidFill>
                  <a:schemeClr val="tx1"/>
                </a:solidFill>
              </a:rPr>
              <a:t>Wilkin Chan​</a:t>
            </a:r>
            <a:endParaRPr lang="en-US" sz="4200" cap="none">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ndParaRPr>
          </a:p>
          <a:p>
            <a:pPr algn="ctr">
              <a:lnSpc>
                <a:spcPct val="120000"/>
              </a:lnSpc>
              <a:spcBef>
                <a:spcPts val="0"/>
              </a:spcBef>
              <a:spcAft>
                <a:spcPts val="0"/>
              </a:spcAft>
            </a:pPr>
            <a:r>
              <a:rPr lang="en-US" sz="4200" cap="none">
                <a:solidFill>
                  <a:schemeClr val="tx1"/>
                </a:solidFill>
              </a:rPr>
              <a:t>Edwin Lopez​</a:t>
            </a:r>
            <a:endParaRPr lang="en-US" sz="4200" cap="none">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ndParaRPr>
          </a:p>
          <a:p>
            <a:pPr algn="ctr">
              <a:lnSpc>
                <a:spcPct val="120000"/>
              </a:lnSpc>
              <a:spcBef>
                <a:spcPts val="0"/>
              </a:spcBef>
              <a:spcAft>
                <a:spcPts val="0"/>
              </a:spcAft>
            </a:pPr>
            <a:r>
              <a:rPr lang="en-US" sz="4200" cap="none">
                <a:solidFill>
                  <a:schemeClr val="tx1"/>
                </a:solidFill>
              </a:rPr>
              <a:t>Christopher </a:t>
            </a:r>
            <a:r>
              <a:rPr lang="en-US" sz="4200" cap="none" err="1">
                <a:solidFill>
                  <a:schemeClr val="tx1"/>
                </a:solidFill>
              </a:rPr>
              <a:t>Penilla</a:t>
            </a:r>
            <a:r>
              <a:rPr lang="en-US" sz="4200" cap="none">
                <a:solidFill>
                  <a:schemeClr val="tx1"/>
                </a:solidFill>
              </a:rPr>
              <a:t>​</a:t>
            </a:r>
            <a:endParaRPr lang="en-US" sz="4200" cap="none">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ndParaRPr>
          </a:p>
          <a:p>
            <a:pPr algn="ctr">
              <a:lnSpc>
                <a:spcPct val="120000"/>
              </a:lnSpc>
              <a:spcBef>
                <a:spcPts val="0"/>
              </a:spcBef>
              <a:spcAft>
                <a:spcPts val="0"/>
              </a:spcAft>
            </a:pPr>
            <a:r>
              <a:rPr lang="en-US" sz="4200" cap="none">
                <a:solidFill>
                  <a:schemeClr val="tx1"/>
                </a:solidFill>
              </a:rPr>
              <a:t>Fabiola Sanchez​</a:t>
            </a:r>
            <a:endParaRPr lang="en-US" sz="4200" cap="none">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ndParaRPr>
          </a:p>
          <a:p>
            <a:pPr algn="ctr">
              <a:lnSpc>
                <a:spcPct val="120000"/>
              </a:lnSpc>
              <a:spcBef>
                <a:spcPts val="0"/>
              </a:spcBef>
              <a:spcAft>
                <a:spcPts val="0"/>
              </a:spcAft>
            </a:pPr>
            <a:r>
              <a:rPr lang="en-US" sz="4200" cap="none">
                <a:solidFill>
                  <a:schemeClr val="tx1"/>
                </a:solidFill>
              </a:rPr>
              <a:t>Peter Daniel Tabangin​</a:t>
            </a:r>
            <a:endParaRPr lang="en-US" sz="4200" cap="none">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250" cap="none"/>
              <a:t>​</a:t>
            </a:r>
            <a:endParaRPr lang="en-US" sz="2250" cap="none">
              <a:effectLst>
                <a:glow rad="38100">
                  <a:prstClr val="black">
                    <a:lumMod val="50000"/>
                    <a:lumOff val="50000"/>
                    <a:alpha val="20000"/>
                  </a:prstClr>
                </a:glow>
                <a:outerShdw blurRad="44450" dist="12700" dir="13860000" algn="tl" rotWithShape="0">
                  <a:srgbClr val="000000">
                    <a:alpha val="20000"/>
                  </a:srgbClr>
                </a:outerShdw>
              </a:effectLst>
            </a:endParaRPr>
          </a:p>
        </p:txBody>
      </p:sp>
      <p:sp>
        <p:nvSpPr>
          <p:cNvPr id="8" name="Subtitle 2">
            <a:extLst>
              <a:ext uri="{FF2B5EF4-FFF2-40B4-BE49-F238E27FC236}">
                <a16:creationId xmlns:a16="http://schemas.microsoft.com/office/drawing/2014/main" id="{1C535C2B-9E86-478C-B006-7A8EB832D47B}"/>
              </a:ext>
            </a:extLst>
          </p:cNvPr>
          <p:cNvSpPr txBox="1">
            <a:spLocks/>
          </p:cNvSpPr>
          <p:nvPr/>
        </p:nvSpPr>
        <p:spPr>
          <a:xfrm>
            <a:off x="5448693" y="3704734"/>
            <a:ext cx="5101694" cy="2714919"/>
          </a:xfrm>
          <a:prstGeom prst="rect">
            <a:avLst/>
          </a:prstGeom>
        </p:spPr>
        <p:txBody>
          <a:bodyPr vert="horz" lIns="91440" tIns="45720" rIns="91440" bIns="45720" rtlCol="0" anchor="t">
            <a:normAutofit/>
          </a:bodyPr>
          <a:lstStyle>
            <a:lvl1pPr marL="0" indent="0" algn="ctr" defTabSz="457200" rtl="0" eaLnBrk="1" latinLnBrk="0" hangingPunct="1">
              <a:spcBef>
                <a:spcPct val="20000"/>
              </a:spcBef>
              <a:spcAft>
                <a:spcPts val="600"/>
              </a:spcAft>
              <a:buClr>
                <a:schemeClr val="tx1"/>
              </a:buClr>
              <a:buSzPct val="100000"/>
              <a:buFont typeface="Arial"/>
              <a:buNone/>
              <a:defRPr sz="2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457200" indent="0" algn="ctr" defTabSz="457200" rtl="0" eaLnBrk="1" latinLnBrk="0" hangingPunct="1">
              <a:spcBef>
                <a:spcPct val="20000"/>
              </a:spcBef>
              <a:spcAft>
                <a:spcPts val="600"/>
              </a:spcAft>
              <a:buClr>
                <a:schemeClr val="tx1"/>
              </a:buClr>
              <a:buSzPct val="100000"/>
              <a:buFont typeface="Arial"/>
              <a:buNone/>
              <a:defRPr sz="18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14400" indent="0" algn="ctr" defTabSz="457200" rtl="0" eaLnBrk="1" latinLnBrk="0" hangingPunct="1">
              <a:spcBef>
                <a:spcPct val="20000"/>
              </a:spcBef>
              <a:spcAft>
                <a:spcPts val="600"/>
              </a:spcAft>
              <a:buClr>
                <a:schemeClr val="tx1"/>
              </a:buClr>
              <a:buSzPct val="100000"/>
              <a:buFont typeface="Arial"/>
              <a:buNone/>
              <a:defRPr sz="16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3716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828800" indent="0" algn="ctr" defTabSz="457200" rtl="0" eaLnBrk="1" latinLnBrk="0" hangingPunct="1">
              <a:spcBef>
                <a:spcPct val="20000"/>
              </a:spcBef>
              <a:spcAft>
                <a:spcPts val="600"/>
              </a:spcAft>
              <a:buClr>
                <a:schemeClr val="tx1"/>
              </a:buClr>
              <a:buSzPct val="100000"/>
              <a:buFont typeface="Arial"/>
              <a:buNone/>
              <a:defRPr sz="14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2860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7432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2004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657600" indent="0" algn="ctr" defTabSz="457200" rtl="0" eaLnBrk="1" latinLnBrk="0" hangingPunct="1">
              <a:spcBef>
                <a:spcPct val="20000"/>
              </a:spcBef>
              <a:spcAft>
                <a:spcPts val="600"/>
              </a:spcAft>
              <a:buClr>
                <a:schemeClr val="tx1"/>
              </a:buClr>
              <a:buSzPct val="100000"/>
              <a:buFont typeface="Arial"/>
              <a:buNone/>
              <a:defRPr sz="1200" kern="1200" cap="small">
                <a:solidFill>
                  <a:schemeClr val="tx1">
                    <a:tint val="75000"/>
                  </a:schemeClr>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a:lnSpc>
                <a:spcPct val="120000"/>
              </a:lnSpc>
              <a:spcBef>
                <a:spcPts val="0"/>
              </a:spcBef>
              <a:spcAft>
                <a:spcPts val="0"/>
              </a:spcAft>
            </a:pPr>
            <a:r>
              <a:rPr lang="en-US" sz="2000" b="1" cap="none">
                <a:solidFill>
                  <a:schemeClr val="tx1"/>
                </a:solidFill>
              </a:rPr>
              <a:t>Advisor:</a:t>
            </a:r>
            <a:r>
              <a:rPr lang="en-US" sz="2000" cap="none">
                <a:solidFill>
                  <a:schemeClr val="tx1"/>
                </a:solidFill>
              </a:rPr>
              <a:t> Mohsen </a:t>
            </a:r>
            <a:r>
              <a:rPr lang="en-US" sz="2000" cap="none" err="1">
                <a:solidFill>
                  <a:schemeClr val="tx1"/>
                </a:solidFill>
              </a:rPr>
              <a:t>Eshraghi</a:t>
            </a:r>
            <a:endParaRPr lang="en-US" sz="2000" cap="none">
              <a:solidFill>
                <a:schemeClr val="tx1"/>
              </a:solidFill>
              <a:effectLst>
                <a:glow rad="38100">
                  <a:prstClr val="white">
                    <a:lumMod val="50000"/>
                    <a:lumOff val="50000"/>
                    <a:alpha val="20000"/>
                  </a:prstClr>
                </a:glow>
                <a:outerShdw blurRad="44450" dist="12700" dir="13860000" algn="tl" rotWithShape="0">
                  <a:srgbClr val="000000">
                    <a:alpha val="20000"/>
                  </a:srgbClr>
                </a:outerShdw>
              </a:effectLst>
              <a:cs typeface="Calibri"/>
            </a:endParaRPr>
          </a:p>
          <a:p>
            <a:pPr>
              <a:lnSpc>
                <a:spcPct val="120000"/>
              </a:lnSpc>
              <a:spcBef>
                <a:spcPts val="0"/>
              </a:spcBef>
              <a:spcAft>
                <a:spcPts val="0"/>
              </a:spcAft>
            </a:pPr>
            <a:r>
              <a:rPr lang="en-US" sz="2000" b="1" cap="none">
                <a:solidFill>
                  <a:schemeClr val="tx1"/>
                </a:solidFill>
              </a:rPr>
              <a:t>Advisor’s Intern: </a:t>
            </a:r>
            <a:r>
              <a:rPr lang="en-US" sz="2000" cap="none">
                <a:solidFill>
                  <a:schemeClr val="tx1"/>
                </a:solidFill>
              </a:rPr>
              <a:t>David Reyes-Ramirez​</a:t>
            </a:r>
            <a:endParaRPr lang="en-US" sz="2000" cap="none">
              <a:solidFill>
                <a:schemeClr val="tx1"/>
              </a:solidFill>
              <a:effectLst>
                <a:glow rad="38100">
                  <a:prstClr val="white">
                    <a:lumMod val="50000"/>
                    <a:lumOff val="50000"/>
                    <a:alpha val="20000"/>
                  </a:prstClr>
                </a:glow>
                <a:outerShdw blurRad="44450" dist="12700" dir="13860000" algn="tl" rotWithShape="0">
                  <a:srgbClr val="000000">
                    <a:alpha val="20000"/>
                  </a:srgbClr>
                </a:outerShdw>
              </a:effectLst>
              <a:cs typeface="Calibri"/>
            </a:endParaRPr>
          </a:p>
          <a:p>
            <a:r>
              <a:rPr lang="en-US" sz="2000" b="1" cap="none">
                <a:solidFill>
                  <a:schemeClr val="tx1"/>
                </a:solidFill>
              </a:rPr>
              <a:t>Sponsor: </a:t>
            </a:r>
            <a:r>
              <a:rPr lang="en-US" sz="2000" cap="none">
                <a:solidFill>
                  <a:schemeClr val="tx1"/>
                </a:solidFill>
              </a:rPr>
              <a:t>​Advanced Material and Manufacturing Laboratory</a:t>
            </a:r>
            <a:endParaRPr lang="en-US" sz="2000" cap="none">
              <a:solidFill>
                <a:schemeClr val="tx1"/>
              </a:solidFill>
              <a:effectLst>
                <a:glow rad="38100">
                  <a:prstClr val="white">
                    <a:lumMod val="50000"/>
                    <a:lumOff val="50000"/>
                    <a:alpha val="20000"/>
                  </a:prstClr>
                </a:glow>
                <a:outerShdw blurRad="44450" dist="12700" dir="13860000" algn="tl" rotWithShape="0">
                  <a:srgbClr val="000000">
                    <a:alpha val="20000"/>
                  </a:srgbClr>
                </a:outerShdw>
              </a:effectLst>
              <a:cs typeface="Calibri"/>
            </a:endParaRPr>
          </a:p>
          <a:p>
            <a:r>
              <a:rPr lang="en-US" sz="2000" cap="none">
                <a:solidFill>
                  <a:schemeClr val="tx1"/>
                </a:solidFill>
              </a:rPr>
              <a:t>Department of Mechanical Engineering</a:t>
            </a:r>
            <a:endParaRPr lang="en-US" sz="2000" cap="none">
              <a:solidFill>
                <a:schemeClr val="tx1"/>
              </a:solidFill>
              <a:effectLst>
                <a:glow rad="38100">
                  <a:prstClr val="white">
                    <a:lumMod val="50000"/>
                    <a:lumOff val="50000"/>
                    <a:alpha val="20000"/>
                  </a:prstClr>
                </a:glow>
                <a:outerShdw blurRad="44450" dist="12700" dir="13860000" algn="tl" rotWithShape="0">
                  <a:srgbClr val="000000">
                    <a:alpha val="20000"/>
                  </a:srgbClr>
                </a:outerShdw>
              </a:effectLst>
              <a:cs typeface="Calibri"/>
            </a:endParaRPr>
          </a:p>
          <a:p>
            <a:r>
              <a:rPr lang="en-US" sz="2000" cap="none">
                <a:solidFill>
                  <a:schemeClr val="tx1"/>
                </a:solidFill>
              </a:rPr>
              <a:t>Academic year 2020-2021</a:t>
            </a:r>
            <a:endParaRPr lang="en-US" sz="2000" cap="none">
              <a:solidFill>
                <a:schemeClr val="tx1"/>
              </a:solidFill>
              <a:effectLst>
                <a:glow rad="38100">
                  <a:prstClr val="white">
                    <a:lumMod val="50000"/>
                    <a:lumOff val="50000"/>
                    <a:alpha val="20000"/>
                  </a:prstClr>
                </a:glow>
                <a:outerShdw blurRad="44450" dist="12700" dir="13860000" algn="tl" rotWithShape="0">
                  <a:srgbClr val="000000">
                    <a:alpha val="20000"/>
                  </a:srgbClr>
                </a:outerShdw>
              </a:effectLst>
              <a:cs typeface="Calibri"/>
            </a:endParaRPr>
          </a:p>
        </p:txBody>
      </p:sp>
      <p:pic>
        <p:nvPicPr>
          <p:cNvPr id="5" name="Picture 4" descr="A picture containing shape&#10;&#10;Description automatically generated">
            <a:extLst>
              <a:ext uri="{FF2B5EF4-FFF2-40B4-BE49-F238E27FC236}">
                <a16:creationId xmlns:a16="http://schemas.microsoft.com/office/drawing/2014/main" id="{D1D4B192-DD9E-47A7-B451-D4AD47211E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5515" y="5131515"/>
            <a:ext cx="1726485" cy="1726485"/>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3">
            <a:extLst>
              <a:ext uri="{FF2B5EF4-FFF2-40B4-BE49-F238E27FC236}">
                <a16:creationId xmlns:a16="http://schemas.microsoft.com/office/drawing/2014/main" id="{3379FCCF-075C-455B-AAC1-404B77A8EBE8}"/>
              </a:ext>
            </a:extLst>
          </p:cNvPr>
          <p:cNvSpPr>
            <a:spLocks noGrp="1"/>
          </p:cNvSpPr>
          <p:nvPr>
            <p:ph type="sldNum" sz="quarter" idx="12"/>
          </p:nvPr>
        </p:nvSpPr>
        <p:spPr>
          <a:xfrm>
            <a:off x="9300752" y="6434815"/>
            <a:ext cx="2844800" cy="365125"/>
          </a:xfrm>
        </p:spPr>
        <p:txBody>
          <a:bodyPr/>
          <a:lstStyle/>
          <a:p>
            <a:pPr>
              <a:spcAft>
                <a:spcPts val="600"/>
              </a:spcAft>
            </a:pPr>
            <a:fld id="{330EA680-D336-4FF7-8B7A-9848BB0A1C32}" type="slidenum">
              <a:rPr lang="en-US" smtClean="0"/>
              <a:pPr>
                <a:spcAft>
                  <a:spcPts val="600"/>
                </a:spcAft>
              </a:pPr>
              <a:t>10</a:t>
            </a:fld>
            <a:endParaRPr lang="en-US"/>
          </a:p>
        </p:txBody>
      </p:sp>
      <p:sp>
        <p:nvSpPr>
          <p:cNvPr id="2" name="Title 1">
            <a:extLst>
              <a:ext uri="{FF2B5EF4-FFF2-40B4-BE49-F238E27FC236}">
                <a16:creationId xmlns:a16="http://schemas.microsoft.com/office/drawing/2014/main" id="{5B458650-38CE-4220-828D-ADE242019FA9}"/>
              </a:ext>
            </a:extLst>
          </p:cNvPr>
          <p:cNvSpPr>
            <a:spLocks noGrp="1"/>
          </p:cNvSpPr>
          <p:nvPr>
            <p:ph type="title"/>
          </p:nvPr>
        </p:nvSpPr>
        <p:spPr>
          <a:xfrm>
            <a:off x="715211" y="316848"/>
            <a:ext cx="10854171" cy="1143000"/>
          </a:xfrm>
        </p:spPr>
        <p:txBody>
          <a:bodyPr anchor="ctr">
            <a:normAutofit/>
          </a:bodyPr>
          <a:lstStyle/>
          <a:p>
            <a:r>
              <a:rPr lang="en-US" sz="2900"/>
              <a:t>Design Concept</a:t>
            </a:r>
            <a:endParaRPr lang="en-US"/>
          </a:p>
        </p:txBody>
      </p:sp>
      <p:pic>
        <p:nvPicPr>
          <p:cNvPr id="17" name="Picture 6" descr="Diagram&#10;&#10;Description automatically generated">
            <a:extLst>
              <a:ext uri="{FF2B5EF4-FFF2-40B4-BE49-F238E27FC236}">
                <a16:creationId xmlns:a16="http://schemas.microsoft.com/office/drawing/2014/main" id="{C3C96822-BCE5-4E9D-AD98-254FE3852099}"/>
              </a:ext>
            </a:extLst>
          </p:cNvPr>
          <p:cNvPicPr>
            <a:picLocks noChangeAspect="1"/>
          </p:cNvPicPr>
          <p:nvPr/>
        </p:nvPicPr>
        <p:blipFill rotWithShape="1">
          <a:blip r:embed="rId3"/>
          <a:srcRect l="3320" t="27793" b="1"/>
          <a:stretch/>
        </p:blipFill>
        <p:spPr>
          <a:xfrm>
            <a:off x="6890899" y="695794"/>
            <a:ext cx="4892392" cy="2124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0" name="Group 19">
            <a:extLst>
              <a:ext uri="{FF2B5EF4-FFF2-40B4-BE49-F238E27FC236}">
                <a16:creationId xmlns:a16="http://schemas.microsoft.com/office/drawing/2014/main" id="{93E5A588-DF17-4FDB-B77A-978B56E7C19C}"/>
              </a:ext>
            </a:extLst>
          </p:cNvPr>
          <p:cNvGrpSpPr/>
          <p:nvPr/>
        </p:nvGrpSpPr>
        <p:grpSpPr>
          <a:xfrm>
            <a:off x="6890899" y="3054233"/>
            <a:ext cx="4971593" cy="3240120"/>
            <a:chOff x="680685" y="2775485"/>
            <a:chExt cx="4971593" cy="3240120"/>
          </a:xfrm>
        </p:grpSpPr>
        <p:pic>
          <p:nvPicPr>
            <p:cNvPr id="21" name="Picture 5" descr="Diagram&#10;&#10;Description automatically generated">
              <a:extLst>
                <a:ext uri="{FF2B5EF4-FFF2-40B4-BE49-F238E27FC236}">
                  <a16:creationId xmlns:a16="http://schemas.microsoft.com/office/drawing/2014/main" id="{66983C20-4131-49A8-A9E6-A9D1E9F44361}"/>
                </a:ext>
              </a:extLst>
            </p:cNvPr>
            <p:cNvPicPr>
              <a:picLocks noChangeAspect="1"/>
            </p:cNvPicPr>
            <p:nvPr/>
          </p:nvPicPr>
          <p:blipFill rotWithShape="1">
            <a:blip r:embed="rId4"/>
            <a:srcRect l="9177" r="1" b="1"/>
            <a:stretch/>
          </p:blipFill>
          <p:spPr>
            <a:xfrm>
              <a:off x="707739" y="2775485"/>
              <a:ext cx="4765597" cy="3240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2" name="Straight Arrow Connector 21">
              <a:extLst>
                <a:ext uri="{FF2B5EF4-FFF2-40B4-BE49-F238E27FC236}">
                  <a16:creationId xmlns:a16="http://schemas.microsoft.com/office/drawing/2014/main" id="{05A5BD51-53BC-4C6B-A115-EA221B484DA3}"/>
                </a:ext>
              </a:extLst>
            </p:cNvPr>
            <p:cNvCxnSpPr/>
            <p:nvPr/>
          </p:nvCxnSpPr>
          <p:spPr>
            <a:xfrm flipH="1">
              <a:off x="2671314" y="3475007"/>
              <a:ext cx="738995" cy="48308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6925984-7AFF-448A-A53B-6DAE8D6654E6}"/>
                </a:ext>
              </a:extLst>
            </p:cNvPr>
            <p:cNvCxnSpPr>
              <a:cxnSpLocks/>
            </p:cNvCxnSpPr>
            <p:nvPr/>
          </p:nvCxnSpPr>
          <p:spPr>
            <a:xfrm flipH="1">
              <a:off x="4209691" y="4294516"/>
              <a:ext cx="738995" cy="48308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F350EE8-F7F6-4D6A-8389-560F714742BF}"/>
                </a:ext>
              </a:extLst>
            </p:cNvPr>
            <p:cNvCxnSpPr>
              <a:cxnSpLocks/>
            </p:cNvCxnSpPr>
            <p:nvPr/>
          </p:nvCxnSpPr>
          <p:spPr>
            <a:xfrm>
              <a:off x="1167442" y="4193874"/>
              <a:ext cx="454325" cy="281797"/>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7D5A12A-9911-4C22-846B-6D724F4E997D}"/>
                </a:ext>
              </a:extLst>
            </p:cNvPr>
            <p:cNvSpPr txBox="1"/>
            <p:nvPr/>
          </p:nvSpPr>
          <p:spPr>
            <a:xfrm>
              <a:off x="4677493" y="3716547"/>
              <a:ext cx="974785"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Copper Mold</a:t>
              </a:r>
            </a:p>
          </p:txBody>
        </p:sp>
        <p:sp>
          <p:nvSpPr>
            <p:cNvPr id="26" name="TextBox 25">
              <a:extLst>
                <a:ext uri="{FF2B5EF4-FFF2-40B4-BE49-F238E27FC236}">
                  <a16:creationId xmlns:a16="http://schemas.microsoft.com/office/drawing/2014/main" id="{38E8AB8E-26CC-4643-A3E5-798D35DF2ABC}"/>
                </a:ext>
              </a:extLst>
            </p:cNvPr>
            <p:cNvSpPr txBox="1"/>
            <p:nvPr/>
          </p:nvSpPr>
          <p:spPr>
            <a:xfrm>
              <a:off x="3357652" y="3242633"/>
              <a:ext cx="1319841"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Crucible </a:t>
              </a:r>
            </a:p>
          </p:txBody>
        </p:sp>
        <p:sp>
          <p:nvSpPr>
            <p:cNvPr id="27" name="TextBox 26">
              <a:extLst>
                <a:ext uri="{FF2B5EF4-FFF2-40B4-BE49-F238E27FC236}">
                  <a16:creationId xmlns:a16="http://schemas.microsoft.com/office/drawing/2014/main" id="{84B461F2-BFC8-41D5-B6FB-7132F916BDE6}"/>
                </a:ext>
              </a:extLst>
            </p:cNvPr>
            <p:cNvSpPr txBox="1"/>
            <p:nvPr/>
          </p:nvSpPr>
          <p:spPr>
            <a:xfrm>
              <a:off x="680685" y="3634921"/>
              <a:ext cx="1506747"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Induction Heater</a:t>
              </a:r>
            </a:p>
          </p:txBody>
        </p:sp>
      </p:grpSp>
      <p:graphicFrame>
        <p:nvGraphicFramePr>
          <p:cNvPr id="3" name="Diagram 2">
            <a:extLst>
              <a:ext uri="{FF2B5EF4-FFF2-40B4-BE49-F238E27FC236}">
                <a16:creationId xmlns:a16="http://schemas.microsoft.com/office/drawing/2014/main" id="{F895198B-2914-4732-9554-61643BD094CB}"/>
              </a:ext>
            </a:extLst>
          </p:cNvPr>
          <p:cNvGraphicFramePr/>
          <p:nvPr>
            <p:extLst>
              <p:ext uri="{D42A27DB-BD31-4B8C-83A1-F6EECF244321}">
                <p14:modId xmlns:p14="http://schemas.microsoft.com/office/powerpoint/2010/main" val="2938608311"/>
              </p:ext>
            </p:extLst>
          </p:nvPr>
        </p:nvGraphicFramePr>
        <p:xfrm>
          <a:off x="329507" y="1557866"/>
          <a:ext cx="5995727" cy="40901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31655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Diagram, engineering drawing&#10;&#10;Description automatically generated">
            <a:extLst>
              <a:ext uri="{FF2B5EF4-FFF2-40B4-BE49-F238E27FC236}">
                <a16:creationId xmlns:a16="http://schemas.microsoft.com/office/drawing/2014/main" id="{0CAB250A-CE8B-428D-A52C-B783ECCF943F}"/>
              </a:ext>
            </a:extLst>
          </p:cNvPr>
          <p:cNvPicPr>
            <a:picLocks noChangeAspect="1"/>
          </p:cNvPicPr>
          <p:nvPr/>
        </p:nvPicPr>
        <p:blipFill rotWithShape="1">
          <a:blip r:embed="rId2"/>
          <a:srcRect l="7777" r="3" b="3"/>
          <a:stretch/>
        </p:blipFill>
        <p:spPr>
          <a:xfrm>
            <a:off x="390525" y="1642439"/>
            <a:ext cx="5500381" cy="3951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5" descr="Diagram&#10;&#10;Description automatically generated">
            <a:extLst>
              <a:ext uri="{FF2B5EF4-FFF2-40B4-BE49-F238E27FC236}">
                <a16:creationId xmlns:a16="http://schemas.microsoft.com/office/drawing/2014/main" id="{B3EBC139-1839-416F-B7A5-C2A494DA74E0}"/>
              </a:ext>
            </a:extLst>
          </p:cNvPr>
          <p:cNvPicPr>
            <a:picLocks noChangeAspect="1"/>
          </p:cNvPicPr>
          <p:nvPr/>
        </p:nvPicPr>
        <p:blipFill rotWithShape="1">
          <a:blip r:embed="rId3"/>
          <a:srcRect l="13724" r="36802"/>
          <a:stretch/>
        </p:blipFill>
        <p:spPr>
          <a:xfrm>
            <a:off x="6286001" y="1645333"/>
            <a:ext cx="5283381" cy="3951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a:extLst>
              <a:ext uri="{FF2B5EF4-FFF2-40B4-BE49-F238E27FC236}">
                <a16:creationId xmlns:a16="http://schemas.microsoft.com/office/drawing/2014/main" id="{AECB5CF5-23D3-4FB9-B572-55F6339C473F}"/>
              </a:ext>
            </a:extLst>
          </p:cNvPr>
          <p:cNvSpPr>
            <a:spLocks noGrp="1"/>
          </p:cNvSpPr>
          <p:nvPr>
            <p:ph type="sldNum" sz="quarter" idx="12"/>
          </p:nvPr>
        </p:nvSpPr>
        <p:spPr>
          <a:xfrm>
            <a:off x="9300752" y="6434815"/>
            <a:ext cx="2844800" cy="365125"/>
          </a:xfrm>
        </p:spPr>
        <p:txBody>
          <a:bodyPr anchor="ctr">
            <a:normAutofit/>
          </a:bodyPr>
          <a:lstStyle/>
          <a:p>
            <a:pPr>
              <a:spcAft>
                <a:spcPts val="600"/>
              </a:spcAft>
            </a:pPr>
            <a:fld id="{330EA680-D336-4FF7-8B7A-9848BB0A1C32}" type="slidenum">
              <a:rPr lang="en-US" smtClean="0"/>
              <a:pPr>
                <a:spcAft>
                  <a:spcPts val="600"/>
                </a:spcAft>
              </a:pPr>
              <a:t>11</a:t>
            </a:fld>
            <a:endParaRPr lang="en-US"/>
          </a:p>
        </p:txBody>
      </p:sp>
      <p:sp>
        <p:nvSpPr>
          <p:cNvPr id="3" name="Title 2">
            <a:extLst>
              <a:ext uri="{FF2B5EF4-FFF2-40B4-BE49-F238E27FC236}">
                <a16:creationId xmlns:a16="http://schemas.microsoft.com/office/drawing/2014/main" id="{81EE79A9-1CD5-4EC8-982D-67F13EDA528A}"/>
              </a:ext>
            </a:extLst>
          </p:cNvPr>
          <p:cNvSpPr>
            <a:spLocks noGrp="1"/>
          </p:cNvSpPr>
          <p:nvPr>
            <p:ph type="title"/>
          </p:nvPr>
        </p:nvSpPr>
        <p:spPr>
          <a:xfrm>
            <a:off x="1041722" y="316848"/>
            <a:ext cx="10069974" cy="1143000"/>
          </a:xfrm>
        </p:spPr>
        <p:txBody>
          <a:bodyPr anchor="ctr">
            <a:normAutofit/>
          </a:bodyPr>
          <a:lstStyle/>
          <a:p>
            <a:r>
              <a:rPr lang="en-US"/>
              <a:t>Preliminary Design for a Bulk Metallic Glass Wire System and Spring System  </a:t>
            </a:r>
          </a:p>
        </p:txBody>
      </p:sp>
    </p:spTree>
    <p:extLst>
      <p:ext uri="{BB962C8B-B14F-4D97-AF65-F5344CB8AC3E}">
        <p14:creationId xmlns:p14="http://schemas.microsoft.com/office/powerpoint/2010/main" val="1526767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AFFC9F-182D-492D-AD28-B76EABC6BFD9}"/>
              </a:ext>
            </a:extLst>
          </p:cNvPr>
          <p:cNvSpPr>
            <a:spLocks noGrp="1"/>
          </p:cNvSpPr>
          <p:nvPr>
            <p:ph sz="half" idx="1"/>
          </p:nvPr>
        </p:nvSpPr>
        <p:spPr>
          <a:xfrm>
            <a:off x="1183500" y="1207345"/>
            <a:ext cx="10854171" cy="1809949"/>
          </a:xfrm>
        </p:spPr>
        <p:txBody>
          <a:bodyPr vert="horz" lIns="91440" tIns="45720" rIns="91440" bIns="45720" rtlCol="0">
            <a:normAutofit fontScale="77500" lnSpcReduction="20000"/>
          </a:bodyPr>
          <a:lstStyle/>
          <a:p>
            <a:pPr marL="342900" indent="-342900">
              <a:buChar char="•"/>
            </a:pPr>
            <a:r>
              <a:rPr lang="en-US"/>
              <a:t>Copper mold will cool liquid BMG</a:t>
            </a:r>
          </a:p>
          <a:p>
            <a:pPr marL="342900" indent="-342900">
              <a:buChar char="•"/>
            </a:pPr>
            <a:r>
              <a:rPr lang="en-US" err="1"/>
              <a:t>Nema</a:t>
            </a:r>
            <a:r>
              <a:rPr lang="en-US"/>
              <a:t> 32 and 14 motors rotate copper mold and wire collector system</a:t>
            </a:r>
          </a:p>
          <a:p>
            <a:pPr marL="342900" indent="-342900">
              <a:buChar char="•"/>
            </a:pPr>
            <a:r>
              <a:rPr lang="en-US"/>
              <a:t>Lever arm mechanism controls flow rate</a:t>
            </a:r>
          </a:p>
          <a:p>
            <a:pPr marL="342900" indent="-342900">
              <a:buChar char="•"/>
            </a:pPr>
            <a:r>
              <a:rPr lang="en-US"/>
              <a:t>Temperature sensor </a:t>
            </a:r>
          </a:p>
          <a:p>
            <a:pPr marL="342900" indent="-342900">
              <a:buChar char="•"/>
            </a:pPr>
            <a:r>
              <a:rPr lang="en-US"/>
              <a:t>Inductor furnace</a:t>
            </a:r>
          </a:p>
        </p:txBody>
      </p:sp>
      <p:sp>
        <p:nvSpPr>
          <p:cNvPr id="31" name="Slide Number Placeholder 3">
            <a:extLst>
              <a:ext uri="{FF2B5EF4-FFF2-40B4-BE49-F238E27FC236}">
                <a16:creationId xmlns:a16="http://schemas.microsoft.com/office/drawing/2014/main" id="{4BCF3F34-00D4-4EC6-B033-DA11D055F034}"/>
              </a:ext>
            </a:extLst>
          </p:cNvPr>
          <p:cNvSpPr>
            <a:spLocks noGrp="1"/>
          </p:cNvSpPr>
          <p:nvPr>
            <p:ph type="sldNum" sz="quarter" idx="12"/>
          </p:nvPr>
        </p:nvSpPr>
        <p:spPr>
          <a:xfrm>
            <a:off x="9300752" y="6434815"/>
            <a:ext cx="2844800" cy="365125"/>
          </a:xfrm>
        </p:spPr>
        <p:txBody>
          <a:bodyPr anchor="ctr">
            <a:normAutofit/>
          </a:bodyPr>
          <a:lstStyle/>
          <a:p>
            <a:pPr>
              <a:spcAft>
                <a:spcPts val="600"/>
              </a:spcAft>
            </a:pPr>
            <a:fld id="{330EA680-D336-4FF7-8B7A-9848BB0A1C32}" type="slidenum">
              <a:rPr lang="en-US" smtClean="0"/>
              <a:pPr>
                <a:spcAft>
                  <a:spcPts val="600"/>
                </a:spcAft>
              </a:pPr>
              <a:t>12</a:t>
            </a:fld>
            <a:endParaRPr lang="en-US"/>
          </a:p>
        </p:txBody>
      </p:sp>
      <p:sp>
        <p:nvSpPr>
          <p:cNvPr id="2" name="Title 1">
            <a:extLst>
              <a:ext uri="{FF2B5EF4-FFF2-40B4-BE49-F238E27FC236}">
                <a16:creationId xmlns:a16="http://schemas.microsoft.com/office/drawing/2014/main" id="{29E71105-771D-48FC-82C9-F35E602DB0DB}"/>
              </a:ext>
            </a:extLst>
          </p:cNvPr>
          <p:cNvSpPr>
            <a:spLocks noGrp="1"/>
          </p:cNvSpPr>
          <p:nvPr>
            <p:ph type="title"/>
          </p:nvPr>
        </p:nvSpPr>
        <p:spPr>
          <a:xfrm>
            <a:off x="715211" y="316848"/>
            <a:ext cx="10854171" cy="1143000"/>
          </a:xfrm>
        </p:spPr>
        <p:txBody>
          <a:bodyPr anchor="ctr">
            <a:normAutofit/>
          </a:bodyPr>
          <a:lstStyle/>
          <a:p>
            <a:r>
              <a:rPr lang="en-US"/>
              <a:t>Final Design</a:t>
            </a:r>
          </a:p>
        </p:txBody>
      </p:sp>
      <p:pic>
        <p:nvPicPr>
          <p:cNvPr id="10" name="Picture 9" descr="Diagram&#10;&#10;Description automatically generated">
            <a:extLst>
              <a:ext uri="{FF2B5EF4-FFF2-40B4-BE49-F238E27FC236}">
                <a16:creationId xmlns:a16="http://schemas.microsoft.com/office/drawing/2014/main" id="{11594635-40E5-428F-BFBF-202F96E50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022" y="3022798"/>
            <a:ext cx="4231605" cy="3368826"/>
          </a:xfrm>
          <a:prstGeom prst="rect">
            <a:avLst/>
          </a:prstGeom>
        </p:spPr>
      </p:pic>
      <p:pic>
        <p:nvPicPr>
          <p:cNvPr id="39" name="Picture 6" descr="Diagram&#10;&#10;Description automatically generated">
            <a:extLst>
              <a:ext uri="{FF2B5EF4-FFF2-40B4-BE49-F238E27FC236}">
                <a16:creationId xmlns:a16="http://schemas.microsoft.com/office/drawing/2014/main" id="{0133DBE5-3E21-42B2-9CA7-E72768AE52A5}"/>
              </a:ext>
            </a:extLst>
          </p:cNvPr>
          <p:cNvPicPr>
            <a:picLocks noChangeAspect="1"/>
          </p:cNvPicPr>
          <p:nvPr/>
        </p:nvPicPr>
        <p:blipFill>
          <a:blip r:embed="rId4"/>
          <a:stretch>
            <a:fillRect/>
          </a:stretch>
        </p:blipFill>
        <p:spPr>
          <a:xfrm>
            <a:off x="6539580" y="2987461"/>
            <a:ext cx="5188895" cy="3369708"/>
          </a:xfrm>
          <a:prstGeom prst="rect">
            <a:avLst/>
          </a:prstGeom>
        </p:spPr>
      </p:pic>
      <p:cxnSp>
        <p:nvCxnSpPr>
          <p:cNvPr id="40" name="Straight Arrow Connector 39">
            <a:extLst>
              <a:ext uri="{FF2B5EF4-FFF2-40B4-BE49-F238E27FC236}">
                <a16:creationId xmlns:a16="http://schemas.microsoft.com/office/drawing/2014/main" id="{6613B6FC-7F22-454E-BDE6-6965BEDC0B82}"/>
              </a:ext>
            </a:extLst>
          </p:cNvPr>
          <p:cNvCxnSpPr>
            <a:cxnSpLocks/>
          </p:cNvCxnSpPr>
          <p:nvPr/>
        </p:nvCxnSpPr>
        <p:spPr>
          <a:xfrm flipH="1">
            <a:off x="8596998" y="2778711"/>
            <a:ext cx="658994" cy="1514067"/>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cxnSp>
        <p:nvCxnSpPr>
          <p:cNvPr id="41" name="Straight Arrow Connector 40">
            <a:extLst>
              <a:ext uri="{FF2B5EF4-FFF2-40B4-BE49-F238E27FC236}">
                <a16:creationId xmlns:a16="http://schemas.microsoft.com/office/drawing/2014/main" id="{08FF0C8C-7422-4313-9D94-DB09E4A082A4}"/>
              </a:ext>
            </a:extLst>
          </p:cNvPr>
          <p:cNvCxnSpPr/>
          <p:nvPr/>
        </p:nvCxnSpPr>
        <p:spPr>
          <a:xfrm>
            <a:off x="7341649" y="2831563"/>
            <a:ext cx="747949" cy="1311540"/>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cxnSp>
        <p:nvCxnSpPr>
          <p:cNvPr id="42" name="Straight Arrow Connector 41">
            <a:extLst>
              <a:ext uri="{FF2B5EF4-FFF2-40B4-BE49-F238E27FC236}">
                <a16:creationId xmlns:a16="http://schemas.microsoft.com/office/drawing/2014/main" id="{AF80808C-8B3D-433E-9E2B-3590DF99E5B1}"/>
              </a:ext>
            </a:extLst>
          </p:cNvPr>
          <p:cNvCxnSpPr>
            <a:cxnSpLocks/>
          </p:cNvCxnSpPr>
          <p:nvPr/>
        </p:nvCxnSpPr>
        <p:spPr>
          <a:xfrm flipH="1">
            <a:off x="10227715" y="2423549"/>
            <a:ext cx="490556" cy="1099647"/>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cxnSp>
        <p:nvCxnSpPr>
          <p:cNvPr id="43" name="Straight Arrow Connector 42">
            <a:extLst>
              <a:ext uri="{FF2B5EF4-FFF2-40B4-BE49-F238E27FC236}">
                <a16:creationId xmlns:a16="http://schemas.microsoft.com/office/drawing/2014/main" id="{9B6BD303-5F9C-402A-BD67-6A09C57489BC}"/>
              </a:ext>
            </a:extLst>
          </p:cNvPr>
          <p:cNvCxnSpPr>
            <a:cxnSpLocks/>
          </p:cNvCxnSpPr>
          <p:nvPr/>
        </p:nvCxnSpPr>
        <p:spPr>
          <a:xfrm flipV="1">
            <a:off x="9420212" y="5188020"/>
            <a:ext cx="236325" cy="1163963"/>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cxnSp>
        <p:nvCxnSpPr>
          <p:cNvPr id="44" name="Straight Arrow Connector 43">
            <a:extLst>
              <a:ext uri="{FF2B5EF4-FFF2-40B4-BE49-F238E27FC236}">
                <a16:creationId xmlns:a16="http://schemas.microsoft.com/office/drawing/2014/main" id="{488B8A07-988C-49D3-B566-4C22016834C0}"/>
              </a:ext>
            </a:extLst>
          </p:cNvPr>
          <p:cNvCxnSpPr>
            <a:cxnSpLocks/>
          </p:cNvCxnSpPr>
          <p:nvPr/>
        </p:nvCxnSpPr>
        <p:spPr>
          <a:xfrm flipV="1">
            <a:off x="7251836" y="4870934"/>
            <a:ext cx="1237153" cy="1377756"/>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sp>
        <p:nvSpPr>
          <p:cNvPr id="45" name="TextBox 44">
            <a:extLst>
              <a:ext uri="{FF2B5EF4-FFF2-40B4-BE49-F238E27FC236}">
                <a16:creationId xmlns:a16="http://schemas.microsoft.com/office/drawing/2014/main" id="{A3684BE4-F702-46A7-B925-5DFA69B0B66A}"/>
              </a:ext>
            </a:extLst>
          </p:cNvPr>
          <p:cNvSpPr txBox="1"/>
          <p:nvPr/>
        </p:nvSpPr>
        <p:spPr>
          <a:xfrm>
            <a:off x="10544586" y="2080420"/>
            <a:ext cx="11061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Inductor</a:t>
            </a:r>
          </a:p>
        </p:txBody>
      </p:sp>
      <p:sp>
        <p:nvSpPr>
          <p:cNvPr id="46" name="TextBox 45">
            <a:extLst>
              <a:ext uri="{FF2B5EF4-FFF2-40B4-BE49-F238E27FC236}">
                <a16:creationId xmlns:a16="http://schemas.microsoft.com/office/drawing/2014/main" id="{C39C24DD-E2DC-400D-982C-5B671CF2FA1C}"/>
              </a:ext>
            </a:extLst>
          </p:cNvPr>
          <p:cNvSpPr txBox="1"/>
          <p:nvPr/>
        </p:nvSpPr>
        <p:spPr>
          <a:xfrm>
            <a:off x="9030481" y="2415207"/>
            <a:ext cx="11061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Motor</a:t>
            </a:r>
            <a:endParaRPr lang="en-US"/>
          </a:p>
        </p:txBody>
      </p:sp>
      <p:sp>
        <p:nvSpPr>
          <p:cNvPr id="47" name="TextBox 46">
            <a:extLst>
              <a:ext uri="{FF2B5EF4-FFF2-40B4-BE49-F238E27FC236}">
                <a16:creationId xmlns:a16="http://schemas.microsoft.com/office/drawing/2014/main" id="{0DF09BFF-32C7-4C92-8981-3D8575DABAED}"/>
              </a:ext>
            </a:extLst>
          </p:cNvPr>
          <p:cNvSpPr txBox="1"/>
          <p:nvPr/>
        </p:nvSpPr>
        <p:spPr>
          <a:xfrm>
            <a:off x="6437329" y="2545587"/>
            <a:ext cx="16108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Copper Mold</a:t>
            </a:r>
          </a:p>
        </p:txBody>
      </p:sp>
      <p:sp>
        <p:nvSpPr>
          <p:cNvPr id="48" name="TextBox 47">
            <a:extLst>
              <a:ext uri="{FF2B5EF4-FFF2-40B4-BE49-F238E27FC236}">
                <a16:creationId xmlns:a16="http://schemas.microsoft.com/office/drawing/2014/main" id="{FE262312-31F2-4DF6-860B-923B7F2995EA}"/>
              </a:ext>
            </a:extLst>
          </p:cNvPr>
          <p:cNvSpPr txBox="1"/>
          <p:nvPr/>
        </p:nvSpPr>
        <p:spPr>
          <a:xfrm>
            <a:off x="6308679" y="6192208"/>
            <a:ext cx="15910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Wire Collector </a:t>
            </a:r>
          </a:p>
        </p:txBody>
      </p:sp>
      <p:sp>
        <p:nvSpPr>
          <p:cNvPr id="49" name="TextBox 48">
            <a:extLst>
              <a:ext uri="{FF2B5EF4-FFF2-40B4-BE49-F238E27FC236}">
                <a16:creationId xmlns:a16="http://schemas.microsoft.com/office/drawing/2014/main" id="{85AA6D23-E704-42DD-AD05-241DAD8EE56E}"/>
              </a:ext>
            </a:extLst>
          </p:cNvPr>
          <p:cNvSpPr txBox="1"/>
          <p:nvPr/>
        </p:nvSpPr>
        <p:spPr>
          <a:xfrm>
            <a:off x="9030189" y="6330755"/>
            <a:ext cx="14340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Lever Arm </a:t>
            </a:r>
          </a:p>
        </p:txBody>
      </p:sp>
      <p:cxnSp>
        <p:nvCxnSpPr>
          <p:cNvPr id="50" name="Straight Arrow Connector 49">
            <a:extLst>
              <a:ext uri="{FF2B5EF4-FFF2-40B4-BE49-F238E27FC236}">
                <a16:creationId xmlns:a16="http://schemas.microsoft.com/office/drawing/2014/main" id="{84172D62-A0D2-4A08-9EA3-4D2C6F791D7D}"/>
              </a:ext>
            </a:extLst>
          </p:cNvPr>
          <p:cNvCxnSpPr>
            <a:cxnSpLocks/>
          </p:cNvCxnSpPr>
          <p:nvPr/>
        </p:nvCxnSpPr>
        <p:spPr>
          <a:xfrm flipH="1">
            <a:off x="8510921" y="2412180"/>
            <a:ext cx="204334" cy="1417960"/>
          </a:xfrm>
          <a:prstGeom prst="straightConnector1">
            <a:avLst/>
          </a:prstGeom>
          <a:ln w="38100">
            <a:tailEnd type="triangle"/>
          </a:ln>
        </p:spPr>
        <p:style>
          <a:lnRef idx="2">
            <a:schemeClr val="accent2"/>
          </a:lnRef>
          <a:fillRef idx="0">
            <a:schemeClr val="accent2"/>
          </a:fillRef>
          <a:effectRef idx="1">
            <a:schemeClr val="accent2"/>
          </a:effectRef>
          <a:fontRef idx="minor">
            <a:schemeClr val="tx1"/>
          </a:fontRef>
        </p:style>
      </p:cxnSp>
      <p:sp>
        <p:nvSpPr>
          <p:cNvPr id="51" name="TextBox 50">
            <a:extLst>
              <a:ext uri="{FF2B5EF4-FFF2-40B4-BE49-F238E27FC236}">
                <a16:creationId xmlns:a16="http://schemas.microsoft.com/office/drawing/2014/main" id="{A49BAED8-FDA3-49F4-99A3-BD3E860BCE78}"/>
              </a:ext>
            </a:extLst>
          </p:cNvPr>
          <p:cNvSpPr txBox="1"/>
          <p:nvPr/>
        </p:nvSpPr>
        <p:spPr>
          <a:xfrm>
            <a:off x="8124707" y="2175460"/>
            <a:ext cx="11061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Crucible </a:t>
            </a:r>
            <a:endParaRPr lang="en-US"/>
          </a:p>
        </p:txBody>
      </p:sp>
    </p:spTree>
    <p:extLst>
      <p:ext uri="{BB962C8B-B14F-4D97-AF65-F5344CB8AC3E}">
        <p14:creationId xmlns:p14="http://schemas.microsoft.com/office/powerpoint/2010/main" val="1854681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1724D2F6-B429-420A-88F5-18AE6BB666ED}"/>
              </a:ext>
            </a:extLst>
          </p:cNvPr>
          <p:cNvSpPr>
            <a:spLocks noGrp="1"/>
          </p:cNvSpPr>
          <p:nvPr>
            <p:ph sz="half" idx="1"/>
          </p:nvPr>
        </p:nvSpPr>
        <p:spPr>
          <a:xfrm>
            <a:off x="715211" y="1600201"/>
            <a:ext cx="5279189" cy="4525963"/>
          </a:xfrm>
        </p:spPr>
        <p:txBody>
          <a:bodyPr vert="horz" lIns="91440" tIns="45720" rIns="91440" bIns="45720" rtlCol="0" anchor="t">
            <a:noAutofit/>
          </a:bodyPr>
          <a:lstStyle/>
          <a:p>
            <a:pPr marL="457200" indent="-457200">
              <a:buChar char="•"/>
            </a:pPr>
            <a:r>
              <a:rPr lang="en-US"/>
              <a:t>Flexible Welding Enclosure</a:t>
            </a:r>
          </a:p>
          <a:p>
            <a:pPr marL="1370965" lvl="1" indent="-457200">
              <a:buFont typeface="Arial"/>
              <a:buChar char="•"/>
            </a:pPr>
            <a:r>
              <a:rPr lang="en-US"/>
              <a:t>Low Cost</a:t>
            </a:r>
          </a:p>
          <a:p>
            <a:pPr marL="1370965" lvl="1" indent="-457200">
              <a:buFont typeface="Arial"/>
              <a:buChar char="•"/>
            </a:pPr>
            <a:r>
              <a:rPr lang="en-US"/>
              <a:t>Customizable</a:t>
            </a:r>
          </a:p>
          <a:p>
            <a:pPr marL="1370965" lvl="1" indent="-457200">
              <a:buFont typeface="Arial"/>
              <a:buChar char="•"/>
            </a:pPr>
            <a:r>
              <a:rPr lang="en-US"/>
              <a:t>Allows access from outside</a:t>
            </a:r>
          </a:p>
          <a:p>
            <a:pPr marL="1370965" lvl="1" indent="-457200">
              <a:buFont typeface="Arial"/>
              <a:buChar char="•"/>
            </a:pPr>
            <a:r>
              <a:rPr lang="en-US"/>
              <a:t>Strong ability to remove air</a:t>
            </a:r>
          </a:p>
          <a:p>
            <a:pPr marL="1370965" lvl="1" indent="-457200">
              <a:buFont typeface="Arial"/>
              <a:buChar char="•"/>
            </a:pPr>
            <a:endParaRPr lang="en-US"/>
          </a:p>
          <a:p>
            <a:pPr marL="1370965" lvl="1" indent="-457200">
              <a:buFont typeface="Arial"/>
              <a:buChar char="•"/>
            </a:pPr>
            <a:endParaRPr lang="en-US"/>
          </a:p>
        </p:txBody>
      </p:sp>
      <p:pic>
        <p:nvPicPr>
          <p:cNvPr id="5" name="Picture 5" descr="Diagram, engineering drawing&#10;&#10;Description automatically generated">
            <a:extLst>
              <a:ext uri="{FF2B5EF4-FFF2-40B4-BE49-F238E27FC236}">
                <a16:creationId xmlns:a16="http://schemas.microsoft.com/office/drawing/2014/main" id="{0FE5CA33-9867-4361-AB0B-897D0865C069}"/>
              </a:ext>
            </a:extLst>
          </p:cNvPr>
          <p:cNvPicPr>
            <a:picLocks noChangeAspect="1"/>
          </p:cNvPicPr>
          <p:nvPr/>
        </p:nvPicPr>
        <p:blipFill>
          <a:blip r:embed="rId3"/>
          <a:stretch>
            <a:fillRect/>
          </a:stretch>
        </p:blipFill>
        <p:spPr>
          <a:xfrm>
            <a:off x="7173731" y="3284770"/>
            <a:ext cx="3913536" cy="3189531"/>
          </a:xfrm>
          <a:prstGeom prst="rect">
            <a:avLst/>
          </a:prstGeom>
          <a:noFill/>
        </p:spPr>
      </p:pic>
      <p:sp>
        <p:nvSpPr>
          <p:cNvPr id="12" name="Slide Number Placeholder 3">
            <a:extLst>
              <a:ext uri="{FF2B5EF4-FFF2-40B4-BE49-F238E27FC236}">
                <a16:creationId xmlns:a16="http://schemas.microsoft.com/office/drawing/2014/main" id="{E0462379-38B4-4843-91D3-9672C99B05D0}"/>
              </a:ext>
            </a:extLst>
          </p:cNvPr>
          <p:cNvSpPr>
            <a:spLocks noGrp="1"/>
          </p:cNvSpPr>
          <p:nvPr>
            <p:ph type="sldNum" sz="quarter" idx="12"/>
          </p:nvPr>
        </p:nvSpPr>
        <p:spPr>
          <a:xfrm>
            <a:off x="9300752" y="6434815"/>
            <a:ext cx="2844800" cy="365125"/>
          </a:xfrm>
        </p:spPr>
        <p:txBody>
          <a:bodyPr/>
          <a:lstStyle/>
          <a:p>
            <a:pPr>
              <a:spcAft>
                <a:spcPts val="600"/>
              </a:spcAft>
            </a:pPr>
            <a:fld id="{330EA680-D336-4FF7-8B7A-9848BB0A1C32}" type="slidenum">
              <a:rPr lang="en-US" smtClean="0"/>
              <a:pPr>
                <a:spcAft>
                  <a:spcPts val="600"/>
                </a:spcAft>
              </a:pPr>
              <a:t>13</a:t>
            </a:fld>
            <a:endParaRPr lang="en-US"/>
          </a:p>
        </p:txBody>
      </p:sp>
      <p:sp>
        <p:nvSpPr>
          <p:cNvPr id="14" name="Title 4">
            <a:extLst>
              <a:ext uri="{FF2B5EF4-FFF2-40B4-BE49-F238E27FC236}">
                <a16:creationId xmlns:a16="http://schemas.microsoft.com/office/drawing/2014/main" id="{322C5DD2-D779-443C-88CF-239E95C03FF5}"/>
              </a:ext>
            </a:extLst>
          </p:cNvPr>
          <p:cNvSpPr>
            <a:spLocks noGrp="1"/>
          </p:cNvSpPr>
          <p:nvPr>
            <p:ph type="title"/>
          </p:nvPr>
        </p:nvSpPr>
        <p:spPr>
          <a:xfrm>
            <a:off x="715211" y="316848"/>
            <a:ext cx="10854171" cy="1143000"/>
          </a:xfrm>
        </p:spPr>
        <p:txBody>
          <a:bodyPr/>
          <a:lstStyle/>
          <a:p>
            <a:r>
              <a:rPr lang="en-US" sz="2900"/>
              <a:t>Control Environment</a:t>
            </a:r>
            <a:endParaRPr lang="en-US"/>
          </a:p>
        </p:txBody>
      </p:sp>
      <p:pic>
        <p:nvPicPr>
          <p:cNvPr id="6" name="Picture 9" descr="Diagram&#10;&#10;Description automatically generated">
            <a:extLst>
              <a:ext uri="{FF2B5EF4-FFF2-40B4-BE49-F238E27FC236}">
                <a16:creationId xmlns:a16="http://schemas.microsoft.com/office/drawing/2014/main" id="{1247834F-A55B-44F6-A4F2-CEF9C4C41DC6}"/>
              </a:ext>
            </a:extLst>
          </p:cNvPr>
          <p:cNvPicPr>
            <a:picLocks noChangeAspect="1"/>
          </p:cNvPicPr>
          <p:nvPr/>
        </p:nvPicPr>
        <p:blipFill>
          <a:blip r:embed="rId4"/>
          <a:stretch>
            <a:fillRect/>
          </a:stretch>
        </p:blipFill>
        <p:spPr>
          <a:xfrm>
            <a:off x="7173730" y="318016"/>
            <a:ext cx="3913537" cy="2778904"/>
          </a:xfrm>
          <a:prstGeom prst="rect">
            <a:avLst/>
          </a:prstGeom>
        </p:spPr>
      </p:pic>
    </p:spTree>
    <p:extLst>
      <p:ext uri="{BB962C8B-B14F-4D97-AF65-F5344CB8AC3E}">
        <p14:creationId xmlns:p14="http://schemas.microsoft.com/office/powerpoint/2010/main" val="2577570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FB025-F3A8-4FC5-B2FF-39ABEC59C7B4}"/>
              </a:ext>
            </a:extLst>
          </p:cNvPr>
          <p:cNvSpPr>
            <a:spLocks noGrp="1"/>
          </p:cNvSpPr>
          <p:nvPr>
            <p:ph type="title"/>
          </p:nvPr>
        </p:nvSpPr>
        <p:spPr>
          <a:xfrm>
            <a:off x="1141414" y="609600"/>
            <a:ext cx="5045378" cy="839821"/>
          </a:xfrm>
        </p:spPr>
        <p:txBody>
          <a:bodyPr/>
          <a:lstStyle/>
          <a:p>
            <a:r>
              <a:rPr lang="en-US"/>
              <a:t>Induction Furnace</a:t>
            </a:r>
          </a:p>
        </p:txBody>
      </p:sp>
      <p:sp>
        <p:nvSpPr>
          <p:cNvPr id="4" name="Slide Number Placeholder 3">
            <a:extLst>
              <a:ext uri="{FF2B5EF4-FFF2-40B4-BE49-F238E27FC236}">
                <a16:creationId xmlns:a16="http://schemas.microsoft.com/office/drawing/2014/main" id="{9D699BF1-AD9F-4ED4-B444-3A7EA52E48A4}"/>
              </a:ext>
            </a:extLst>
          </p:cNvPr>
          <p:cNvSpPr>
            <a:spLocks noGrp="1"/>
          </p:cNvSpPr>
          <p:nvPr>
            <p:ph type="sldNum" sz="quarter" idx="4294967295"/>
          </p:nvPr>
        </p:nvSpPr>
        <p:spPr>
          <a:xfrm>
            <a:off x="11641138" y="6492875"/>
            <a:ext cx="550862" cy="365125"/>
          </a:xfrm>
        </p:spPr>
        <p:txBody>
          <a:bodyPr/>
          <a:lstStyle/>
          <a:p>
            <a:fld id="{330EA680-D336-4FF7-8B7A-9848BB0A1C32}" type="slidenum">
              <a:rPr lang="en-US" smtClean="0"/>
              <a:t>14</a:t>
            </a:fld>
            <a:endParaRPr lang="en-US" dirty="0"/>
          </a:p>
        </p:txBody>
      </p:sp>
      <mc:AlternateContent xmlns:mc="http://schemas.openxmlformats.org/markup-compatibility/2006">
        <mc:Choice xmlns:a14="http://schemas.microsoft.com/office/drawing/2010/main" Requires="a14">
          <p:graphicFrame>
            <p:nvGraphicFramePr>
              <p:cNvPr id="7" name="Diagram 6">
                <a:extLst>
                  <a:ext uri="{FF2B5EF4-FFF2-40B4-BE49-F238E27FC236}">
                    <a16:creationId xmlns:a16="http://schemas.microsoft.com/office/drawing/2014/main" id="{525E61F1-D2EC-4FF5-AC4B-BD34DD724AD7}"/>
                  </a:ext>
                </a:extLst>
              </p:cNvPr>
              <p:cNvGraphicFramePr/>
              <p:nvPr>
                <p:extLst>
                  <p:ext uri="{D42A27DB-BD31-4B8C-83A1-F6EECF244321}">
                    <p14:modId xmlns:p14="http://schemas.microsoft.com/office/powerpoint/2010/main" val="1092830616"/>
                  </p:ext>
                </p:extLst>
              </p:nvPr>
            </p:nvGraphicFramePr>
            <p:xfrm>
              <a:off x="6970714" y="1547813"/>
              <a:ext cx="4091911" cy="43021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mc:Choice>
        <mc:Fallback>
          <p:graphicFrame>
            <p:nvGraphicFramePr>
              <p:cNvPr id="7" name="Diagram 6">
                <a:extLst>
                  <a:ext uri="{FF2B5EF4-FFF2-40B4-BE49-F238E27FC236}">
                    <a16:creationId xmlns:a16="http://schemas.microsoft.com/office/drawing/2014/main" id="{525E61F1-D2EC-4FF5-AC4B-BD34DD724AD7}"/>
                  </a:ext>
                </a:extLst>
              </p:cNvPr>
              <p:cNvGraphicFramePr/>
              <p:nvPr>
                <p:extLst>
                  <p:ext uri="{D42A27DB-BD31-4B8C-83A1-F6EECF244321}">
                    <p14:modId xmlns:p14="http://schemas.microsoft.com/office/powerpoint/2010/main" val="1092830616"/>
                  </p:ext>
                </p:extLst>
              </p:nvPr>
            </p:nvGraphicFramePr>
            <p:xfrm>
              <a:off x="6970714" y="1547813"/>
              <a:ext cx="4091911" cy="4302124"/>
            </p:xfrm>
            <a:graphic>
              <a:graphicData uri="http://schemas.openxmlformats.org/drawingml/2006/diagram">
                <dgm:relIds xmlns:dgm="http://schemas.openxmlformats.org/drawingml/2006/diagram" xmlns:r="http://schemas.openxmlformats.org/officeDocument/2006/relationships" r:dm="rId10" r:lo="rId6" r:qs="rId7" r:cs="rId8"/>
              </a:graphicData>
            </a:graphic>
          </p:graphicFrame>
        </mc:Fallback>
      </mc:AlternateContent>
      <p:pic>
        <p:nvPicPr>
          <p:cNvPr id="5" name="Induction Melt trim">
            <a:hlinkClick r:id="" action="ppaction://media"/>
            <a:extLst>
              <a:ext uri="{FF2B5EF4-FFF2-40B4-BE49-F238E27FC236}">
                <a16:creationId xmlns:a16="http://schemas.microsoft.com/office/drawing/2014/main" id="{F68998BC-6078-4226-8E77-0D75A4BD8C4F}"/>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26893" y="2061384"/>
            <a:ext cx="5822188" cy="3274981"/>
          </a:xfrm>
          <a:prstGeom prst="rect">
            <a:avLst/>
          </a:prstGeom>
          <a:ln w="38100" cap="sq">
            <a:solidFill>
              <a:schemeClr val="accent1">
                <a:lumMod val="40000"/>
                <a:lumOff val="60000"/>
              </a:schemeClr>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8305F387-25FA-4D93-A1CA-1065D98F8AE5}"/>
              </a:ext>
            </a:extLst>
          </p:cNvPr>
          <p:cNvSpPr txBox="1"/>
          <p:nvPr/>
        </p:nvSpPr>
        <p:spPr>
          <a:xfrm>
            <a:off x="5453419" y="6354375"/>
            <a:ext cx="6695936" cy="276999"/>
          </a:xfrm>
          <a:prstGeom prst="rect">
            <a:avLst/>
          </a:prstGeom>
          <a:noFill/>
        </p:spPr>
        <p:txBody>
          <a:bodyPr wrap="none" rtlCol="0">
            <a:spAutoFit/>
          </a:bodyPr>
          <a:lstStyle/>
          <a:p>
            <a:r>
              <a:rPr lang="en-US" sz="1200" dirty="0" err="1"/>
              <a:t>Rdoinduiction</a:t>
            </a:r>
            <a:r>
              <a:rPr lang="en-US" sz="1200" dirty="0"/>
              <a:t>. 2020. Induction Melt Copper tubing as it is being fed through an Induction Coil. YouTube.</a:t>
            </a:r>
          </a:p>
        </p:txBody>
      </p:sp>
    </p:spTree>
    <p:extLst>
      <p:ext uri="{BB962C8B-B14F-4D97-AF65-F5344CB8AC3E}">
        <p14:creationId xmlns:p14="http://schemas.microsoft.com/office/powerpoint/2010/main" val="406542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FB025-F3A8-4FC5-B2FF-39ABEC59C7B4}"/>
              </a:ext>
            </a:extLst>
          </p:cNvPr>
          <p:cNvSpPr>
            <a:spLocks noGrp="1"/>
          </p:cNvSpPr>
          <p:nvPr>
            <p:ph type="title"/>
          </p:nvPr>
        </p:nvSpPr>
        <p:spPr>
          <a:xfrm>
            <a:off x="1141413" y="609600"/>
            <a:ext cx="6580187" cy="1905000"/>
          </a:xfrm>
        </p:spPr>
        <p:txBody>
          <a:bodyPr/>
          <a:lstStyle/>
          <a:p>
            <a:r>
              <a:rPr lang="en-US"/>
              <a:t>Electromagnetic Induction </a:t>
            </a:r>
          </a:p>
        </p:txBody>
      </p:sp>
      <p:pic>
        <p:nvPicPr>
          <p:cNvPr id="6" name="Content Placeholder 5" descr="Diagram&#10;&#10;Description automatically generated">
            <a:extLst>
              <a:ext uri="{FF2B5EF4-FFF2-40B4-BE49-F238E27FC236}">
                <a16:creationId xmlns:a16="http://schemas.microsoft.com/office/drawing/2014/main" id="{1950D8D1-D9C1-4577-B932-F89426EBAB6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7931" y="2168311"/>
            <a:ext cx="4649511" cy="2763612"/>
          </a:xfrm>
        </p:spPr>
      </p:pic>
      <p:sp>
        <p:nvSpPr>
          <p:cNvPr id="4" name="Slide Number Placeholder 3">
            <a:extLst>
              <a:ext uri="{FF2B5EF4-FFF2-40B4-BE49-F238E27FC236}">
                <a16:creationId xmlns:a16="http://schemas.microsoft.com/office/drawing/2014/main" id="{9D699BF1-AD9F-4ED4-B444-3A7EA52E48A4}"/>
              </a:ext>
            </a:extLst>
          </p:cNvPr>
          <p:cNvSpPr>
            <a:spLocks noGrp="1"/>
          </p:cNvSpPr>
          <p:nvPr>
            <p:ph type="sldNum" sz="quarter" idx="4294967295"/>
          </p:nvPr>
        </p:nvSpPr>
        <p:spPr>
          <a:xfrm>
            <a:off x="11641138" y="6492875"/>
            <a:ext cx="550862" cy="365125"/>
          </a:xfrm>
        </p:spPr>
        <p:txBody>
          <a:bodyPr/>
          <a:lstStyle/>
          <a:p>
            <a:r>
              <a:rPr lang="en-US"/>
              <a:t>15</a:t>
            </a:r>
          </a:p>
        </p:txBody>
      </p:sp>
      <p:sp>
        <p:nvSpPr>
          <p:cNvPr id="5" name="TextBox 4">
            <a:extLst>
              <a:ext uri="{FF2B5EF4-FFF2-40B4-BE49-F238E27FC236}">
                <a16:creationId xmlns:a16="http://schemas.microsoft.com/office/drawing/2014/main" id="{2FD868D0-8619-46B1-B26F-696CD8ACA64B}"/>
              </a:ext>
            </a:extLst>
          </p:cNvPr>
          <p:cNvSpPr txBox="1"/>
          <p:nvPr/>
        </p:nvSpPr>
        <p:spPr>
          <a:xfrm>
            <a:off x="5610887" y="6360905"/>
            <a:ext cx="2899741" cy="253916"/>
          </a:xfrm>
          <a:prstGeom prst="rect">
            <a:avLst/>
          </a:prstGeom>
          <a:noFill/>
        </p:spPr>
        <p:txBody>
          <a:bodyPr wrap="square" rtlCol="0">
            <a:spAutoFit/>
          </a:bodyPr>
          <a:lstStyle/>
          <a:p>
            <a:r>
              <a:rPr lang="en-US" sz="1050" dirty="0"/>
              <a:t>Image source: ResearchGate</a:t>
            </a:r>
          </a:p>
        </p:txBody>
      </p:sp>
      <p:sp>
        <p:nvSpPr>
          <p:cNvPr id="14" name="TextBox 13">
            <a:extLst>
              <a:ext uri="{FF2B5EF4-FFF2-40B4-BE49-F238E27FC236}">
                <a16:creationId xmlns:a16="http://schemas.microsoft.com/office/drawing/2014/main" id="{4153858C-8472-4065-8DA7-FE9204E7A69C}"/>
              </a:ext>
            </a:extLst>
          </p:cNvPr>
          <p:cNvSpPr txBox="1"/>
          <p:nvPr/>
        </p:nvSpPr>
        <p:spPr>
          <a:xfrm>
            <a:off x="5610887" y="3000975"/>
            <a:ext cx="45719" cy="314213"/>
          </a:xfrm>
          <a:prstGeom prst="rect">
            <a:avLst/>
          </a:prstGeom>
          <a:noFill/>
        </p:spPr>
        <p:txBody>
          <a:bodyPr wrap="square" lIns="0" tIns="0" rIns="0" bIns="0" rtlCol="0">
            <a:spAutoFit/>
          </a:bodyPr>
          <a:lstStyle/>
          <a:p>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BA43D8A-E3FB-40A9-98E6-F013DB1D3EBC}"/>
                  </a:ext>
                </a:extLst>
              </p:cNvPr>
              <p:cNvSpPr txBox="1"/>
              <p:nvPr/>
            </p:nvSpPr>
            <p:spPr>
              <a:xfrm>
                <a:off x="6207511" y="2680402"/>
                <a:ext cx="1284262" cy="5260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𝜀</m:t>
                      </m:r>
                      <m:r>
                        <a:rPr lang="en-US" i="0" dirty="0">
                          <a:latin typeface="Cambria Math" panose="02040503050406030204" pitchFamily="18" charset="0"/>
                        </a:rPr>
                        <m:t>=−</m:t>
                      </m:r>
                      <m:r>
                        <a:rPr lang="en-US" i="1" dirty="0">
                          <a:latin typeface="Cambria Math" panose="02040503050406030204" pitchFamily="18" charset="0"/>
                        </a:rPr>
                        <m:t>𝑁</m:t>
                      </m:r>
                      <m:r>
                        <a:rPr lang="en-US" i="0" dirty="0">
                          <a:latin typeface="Cambria Math" panose="02040503050406030204" pitchFamily="18" charset="0"/>
                        </a:rPr>
                        <m:t>⋅</m:t>
                      </m:r>
                      <m:f>
                        <m:fPr>
                          <m:ctrlPr>
                            <a:rPr lang="en-US" i="1" dirty="0">
                              <a:solidFill>
                                <a:srgbClr val="836967"/>
                              </a:solidFill>
                              <a:latin typeface="Cambria Math" panose="02040503050406030204" pitchFamily="18" charset="0"/>
                            </a:rPr>
                          </m:ctrlPr>
                        </m:fPr>
                        <m:num>
                          <m:r>
                            <a:rPr lang="en-US" i="0" dirty="0">
                              <a:latin typeface="Cambria Math" panose="02040503050406030204" pitchFamily="18" charset="0"/>
                            </a:rPr>
                            <m:t>ⅆ</m:t>
                          </m:r>
                          <m:r>
                            <a:rPr lang="en-US" i="1" dirty="0">
                              <a:latin typeface="Cambria Math" panose="02040503050406030204" pitchFamily="18" charset="0"/>
                            </a:rPr>
                            <m:t>𝜙</m:t>
                          </m:r>
                        </m:num>
                        <m:den>
                          <m:r>
                            <a:rPr lang="en-US" i="0" dirty="0">
                              <a:latin typeface="Cambria Math" panose="02040503050406030204" pitchFamily="18" charset="0"/>
                            </a:rPr>
                            <m:t>ⅆ</m:t>
                          </m:r>
                          <m:r>
                            <a:rPr lang="en-US" i="1" dirty="0">
                              <a:latin typeface="Cambria Math" panose="02040503050406030204" pitchFamily="18" charset="0"/>
                            </a:rPr>
                            <m:t>𝑡</m:t>
                          </m:r>
                        </m:den>
                      </m:f>
                    </m:oMath>
                  </m:oMathPara>
                </a14:m>
                <a:endParaRPr lang="en-US"/>
              </a:p>
            </p:txBody>
          </p:sp>
        </mc:Choice>
        <mc:Fallback xmlns="">
          <p:sp>
            <p:nvSpPr>
              <p:cNvPr id="15" name="TextBox 14">
                <a:extLst>
                  <a:ext uri="{FF2B5EF4-FFF2-40B4-BE49-F238E27FC236}">
                    <a16:creationId xmlns:a16="http://schemas.microsoft.com/office/drawing/2014/main" id="{1BA43D8A-E3FB-40A9-98E6-F013DB1D3EBC}"/>
                  </a:ext>
                </a:extLst>
              </p:cNvPr>
              <p:cNvSpPr txBox="1">
                <a:spLocks noRot="1" noChangeAspect="1" noMove="1" noResize="1" noEditPoints="1" noAdjustHandles="1" noChangeArrowheads="1" noChangeShapeType="1" noTextEdit="1"/>
              </p:cNvSpPr>
              <p:nvPr/>
            </p:nvSpPr>
            <p:spPr>
              <a:xfrm>
                <a:off x="6207511" y="2680402"/>
                <a:ext cx="1284262" cy="52604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EFDDB37-5437-44D4-94B6-FF5F3911A49D}"/>
                  </a:ext>
                </a:extLst>
              </p:cNvPr>
              <p:cNvSpPr txBox="1"/>
              <p:nvPr/>
            </p:nvSpPr>
            <p:spPr>
              <a:xfrm>
                <a:off x="7756952" y="2353979"/>
                <a:ext cx="3257117" cy="1200329"/>
              </a:xfrm>
              <a:prstGeom prst="rect">
                <a:avLst/>
              </a:prstGeom>
              <a:noFill/>
            </p:spPr>
            <p:txBody>
              <a:bodyPr wrap="square">
                <a:spAutoFit/>
              </a:bodyPr>
              <a:lstStyle/>
              <a:p>
                <a14:m>
                  <m:oMath xmlns:m="http://schemas.openxmlformats.org/officeDocument/2006/math">
                    <m:r>
                      <a:rPr lang="en-US" i="1" dirty="0" smtClean="0">
                        <a:latin typeface="Cambria Math" panose="02040503050406030204" pitchFamily="18" charset="0"/>
                      </a:rPr>
                      <m:t>𝜀</m:t>
                    </m:r>
                  </m:oMath>
                </a14:m>
                <a:r>
                  <a:rPr lang="en-US"/>
                  <a:t> = induced electromotive force</a:t>
                </a:r>
              </a:p>
              <a:p>
                <a:r>
                  <a:rPr lang="en-US"/>
                  <a:t>N= number of turns from coil</a:t>
                </a:r>
              </a:p>
              <a:p>
                <a14:m>
                  <m:oMath xmlns:m="http://schemas.openxmlformats.org/officeDocument/2006/math">
                    <m:r>
                      <a:rPr lang="en-US" i="1" dirty="0" smtClean="0">
                        <a:latin typeface="Cambria Math" panose="02040503050406030204" pitchFamily="18" charset="0"/>
                      </a:rPr>
                      <m:t>𝜙</m:t>
                    </m:r>
                  </m:oMath>
                </a14:m>
                <a:r>
                  <a:rPr lang="en-US"/>
                  <a:t>= </a:t>
                </a:r>
                <a:r>
                  <a:rPr lang="en-US">
                    <a:solidFill>
                      <a:schemeClr val="accent1">
                        <a:lumMod val="75000"/>
                      </a:schemeClr>
                    </a:solidFill>
                  </a:rPr>
                  <a:t>magnetic flux (Tesla)</a:t>
                </a:r>
              </a:p>
              <a:p>
                <a14:m>
                  <m:oMath xmlns:m="http://schemas.openxmlformats.org/officeDocument/2006/math">
                    <m:r>
                      <a:rPr lang="en-US" i="1" dirty="0" smtClean="0">
                        <a:latin typeface="Cambria Math" panose="02040503050406030204" pitchFamily="18" charset="0"/>
                      </a:rPr>
                      <m:t>𝑡</m:t>
                    </m:r>
                  </m:oMath>
                </a14:m>
                <a:r>
                  <a:rPr lang="en-US"/>
                  <a:t> = time</a:t>
                </a:r>
              </a:p>
            </p:txBody>
          </p:sp>
        </mc:Choice>
        <mc:Fallback xmlns="">
          <p:sp>
            <p:nvSpPr>
              <p:cNvPr id="17" name="TextBox 16">
                <a:extLst>
                  <a:ext uri="{FF2B5EF4-FFF2-40B4-BE49-F238E27FC236}">
                    <a16:creationId xmlns:a16="http://schemas.microsoft.com/office/drawing/2014/main" id="{BEFDDB37-5437-44D4-94B6-FF5F3911A49D}"/>
                  </a:ext>
                </a:extLst>
              </p:cNvPr>
              <p:cNvSpPr txBox="1">
                <a:spLocks noRot="1" noChangeAspect="1" noMove="1" noResize="1" noEditPoints="1" noAdjustHandles="1" noChangeArrowheads="1" noChangeShapeType="1" noTextEdit="1"/>
              </p:cNvSpPr>
              <p:nvPr/>
            </p:nvSpPr>
            <p:spPr>
              <a:xfrm>
                <a:off x="7756952" y="2353979"/>
                <a:ext cx="3257117" cy="1200329"/>
              </a:xfrm>
              <a:prstGeom prst="rect">
                <a:avLst/>
              </a:prstGeom>
              <a:blipFill>
                <a:blip r:embed="rId5"/>
                <a:stretch>
                  <a:fillRect l="-1495" t="-2538" b="-7107"/>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48E00ED3-9C99-41D0-921A-E76FF0771EF6}"/>
              </a:ext>
            </a:extLst>
          </p:cNvPr>
          <p:cNvSpPr txBox="1"/>
          <p:nvPr/>
        </p:nvSpPr>
        <p:spPr>
          <a:xfrm>
            <a:off x="6251589" y="4244370"/>
            <a:ext cx="2882984" cy="369332"/>
          </a:xfrm>
          <a:prstGeom prst="rect">
            <a:avLst/>
          </a:prstGeom>
          <a:noFill/>
        </p:spPr>
        <p:txBody>
          <a:bodyPr wrap="square" rtlCol="0">
            <a:spAutoFit/>
          </a:bodyPr>
          <a:lstStyle/>
          <a:p>
            <a:r>
              <a:rPr lang="en-US" dirty="0"/>
              <a:t>Ohms Law:</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3A5EAC2-26CD-4C77-B72E-76355D80607D}"/>
                  </a:ext>
                </a:extLst>
              </p:cNvPr>
              <p:cNvSpPr txBox="1"/>
              <p:nvPr/>
            </p:nvSpPr>
            <p:spPr>
              <a:xfrm>
                <a:off x="6251589" y="4658836"/>
                <a:ext cx="1030282" cy="47256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𝐼</m:t>
                      </m:r>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𝜀</m:t>
                          </m:r>
                        </m:num>
                        <m:den>
                          <m:r>
                            <a:rPr lang="en-US" i="1">
                              <a:latin typeface="Cambria Math" panose="02040503050406030204" pitchFamily="18" charset="0"/>
                            </a:rPr>
                            <m:t>𝑅</m:t>
                          </m:r>
                        </m:den>
                      </m:f>
                    </m:oMath>
                  </m:oMathPara>
                </a14:m>
                <a:endParaRPr lang="en-US"/>
              </a:p>
            </p:txBody>
          </p:sp>
        </mc:Choice>
        <mc:Fallback xmlns="">
          <p:sp>
            <p:nvSpPr>
              <p:cNvPr id="19" name="TextBox 18">
                <a:extLst>
                  <a:ext uri="{FF2B5EF4-FFF2-40B4-BE49-F238E27FC236}">
                    <a16:creationId xmlns:a16="http://schemas.microsoft.com/office/drawing/2014/main" id="{C3A5EAC2-26CD-4C77-B72E-76355D80607D}"/>
                  </a:ext>
                </a:extLst>
              </p:cNvPr>
              <p:cNvSpPr txBox="1">
                <a:spLocks noRot="1" noChangeAspect="1" noMove="1" noResize="1" noEditPoints="1" noAdjustHandles="1" noChangeArrowheads="1" noChangeShapeType="1" noTextEdit="1"/>
              </p:cNvSpPr>
              <p:nvPr/>
            </p:nvSpPr>
            <p:spPr>
              <a:xfrm>
                <a:off x="6251589" y="4658836"/>
                <a:ext cx="1030282" cy="472565"/>
              </a:xfrm>
              <a:prstGeom prst="rect">
                <a:avLst/>
              </a:prstGeom>
              <a:blipFill>
                <a:blip r:embed="rId6"/>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F858D93F-528B-4946-A0C0-8CBD892D76F0}"/>
              </a:ext>
            </a:extLst>
          </p:cNvPr>
          <p:cNvSpPr txBox="1"/>
          <p:nvPr/>
        </p:nvSpPr>
        <p:spPr>
          <a:xfrm>
            <a:off x="6207511" y="2017454"/>
            <a:ext cx="3286477" cy="369332"/>
          </a:xfrm>
          <a:prstGeom prst="rect">
            <a:avLst/>
          </a:prstGeom>
          <a:noFill/>
        </p:spPr>
        <p:txBody>
          <a:bodyPr wrap="none" rtlCol="0">
            <a:spAutoFit/>
          </a:bodyPr>
          <a:lstStyle/>
          <a:p>
            <a:r>
              <a:rPr lang="en-US"/>
              <a:t>Faraday’s Law of Induction:</a:t>
            </a:r>
          </a:p>
        </p:txBody>
      </p:sp>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8DFDB794-6688-4454-9CA1-82E46101B2FF}"/>
                  </a:ext>
                </a:extLst>
              </p:cNvPr>
              <p:cNvSpPr txBox="1"/>
              <p:nvPr/>
            </p:nvSpPr>
            <p:spPr>
              <a:xfrm>
                <a:off x="7756951" y="4509998"/>
                <a:ext cx="3141057" cy="923330"/>
              </a:xfrm>
              <a:prstGeom prst="rect">
                <a:avLst/>
              </a:prstGeom>
              <a:noFill/>
            </p:spPr>
            <p:txBody>
              <a:bodyPr wrap="square">
                <a:spAutoFit/>
              </a:bodyPr>
              <a:lstStyle/>
              <a:p>
                <a14:m>
                  <m:oMath xmlns:m="http://schemas.openxmlformats.org/officeDocument/2006/math">
                    <m:r>
                      <a:rPr lang="en-US" i="1" smtClean="0">
                        <a:latin typeface="Cambria Math" panose="02040503050406030204" pitchFamily="18" charset="0"/>
                      </a:rPr>
                      <m:t>𝐼</m:t>
                    </m:r>
                  </m:oMath>
                </a14:m>
                <a:r>
                  <a:rPr lang="en-US" dirty="0"/>
                  <a:t>= eddy current</a:t>
                </a:r>
              </a:p>
              <a:p>
                <a14:m>
                  <m:oMath xmlns:m="http://schemas.openxmlformats.org/officeDocument/2006/math">
                    <m:r>
                      <a:rPr lang="en-US" i="1" smtClean="0">
                        <a:latin typeface="Cambria Math" panose="02040503050406030204" pitchFamily="18" charset="0"/>
                      </a:rPr>
                      <m:t>𝜀</m:t>
                    </m:r>
                  </m:oMath>
                </a14:m>
                <a:r>
                  <a:rPr lang="en-US" dirty="0"/>
                  <a:t>= induced voltage</a:t>
                </a:r>
              </a:p>
              <a:p>
                <a:r>
                  <a:rPr lang="en-US" dirty="0"/>
                  <a:t>R= resistance of material</a:t>
                </a:r>
              </a:p>
            </p:txBody>
          </p:sp>
        </mc:Choice>
        <mc:Fallback>
          <p:sp>
            <p:nvSpPr>
              <p:cNvPr id="23" name="TextBox 22">
                <a:extLst>
                  <a:ext uri="{FF2B5EF4-FFF2-40B4-BE49-F238E27FC236}">
                    <a16:creationId xmlns:a16="http://schemas.microsoft.com/office/drawing/2014/main" id="{8DFDB794-6688-4454-9CA1-82E46101B2FF}"/>
                  </a:ext>
                </a:extLst>
              </p:cNvPr>
              <p:cNvSpPr txBox="1">
                <a:spLocks noRot="1" noChangeAspect="1" noMove="1" noResize="1" noEditPoints="1" noAdjustHandles="1" noChangeArrowheads="1" noChangeShapeType="1" noTextEdit="1"/>
              </p:cNvSpPr>
              <p:nvPr/>
            </p:nvSpPr>
            <p:spPr>
              <a:xfrm>
                <a:off x="7756951" y="4509998"/>
                <a:ext cx="3141057" cy="923330"/>
              </a:xfrm>
              <a:prstGeom prst="rect">
                <a:avLst/>
              </a:prstGeom>
              <a:blipFill>
                <a:blip r:embed="rId7"/>
                <a:stretch>
                  <a:fillRect l="-1550" t="-3974" b="-9934"/>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94C1F35C-DABE-4683-92B1-DECEFAACC1B1}"/>
              </a:ext>
            </a:extLst>
          </p:cNvPr>
          <p:cNvSpPr txBox="1"/>
          <p:nvPr/>
        </p:nvSpPr>
        <p:spPr>
          <a:xfrm>
            <a:off x="3158361" y="2788405"/>
            <a:ext cx="165694" cy="369332"/>
          </a:xfrm>
          <a:prstGeom prst="rect">
            <a:avLst/>
          </a:prstGeom>
          <a:noFill/>
        </p:spPr>
        <p:txBody>
          <a:bodyPr wrap="square" rtlCol="0">
            <a:spAutoFit/>
          </a:bodyPr>
          <a:lstStyle/>
          <a:p>
            <a:r>
              <a:rPr lang="en-US"/>
              <a:t>R</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0AD17CF-6A1E-488F-9123-8DD1122247AA}"/>
                  </a:ext>
                </a:extLst>
              </p:cNvPr>
              <p:cNvSpPr txBox="1"/>
              <p:nvPr/>
            </p:nvSpPr>
            <p:spPr>
              <a:xfrm>
                <a:off x="2003897" y="3446262"/>
                <a:ext cx="321014"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𝑠</m:t>
                          </m:r>
                        </m:sub>
                      </m:sSub>
                    </m:oMath>
                  </m:oMathPara>
                </a14:m>
                <a:endParaRPr lang="en-US" sz="2000"/>
              </a:p>
            </p:txBody>
          </p:sp>
        </mc:Choice>
        <mc:Fallback xmlns="">
          <p:sp>
            <p:nvSpPr>
              <p:cNvPr id="9" name="TextBox 8">
                <a:extLst>
                  <a:ext uri="{FF2B5EF4-FFF2-40B4-BE49-F238E27FC236}">
                    <a16:creationId xmlns:a16="http://schemas.microsoft.com/office/drawing/2014/main" id="{90AD17CF-6A1E-488F-9123-8DD1122247AA}"/>
                  </a:ext>
                </a:extLst>
              </p:cNvPr>
              <p:cNvSpPr txBox="1">
                <a:spLocks noRot="1" noChangeAspect="1" noMove="1" noResize="1" noEditPoints="1" noAdjustHandles="1" noChangeArrowheads="1" noChangeShapeType="1" noTextEdit="1"/>
              </p:cNvSpPr>
              <p:nvPr/>
            </p:nvSpPr>
            <p:spPr>
              <a:xfrm>
                <a:off x="2003897" y="3446262"/>
                <a:ext cx="321014" cy="307777"/>
              </a:xfrm>
              <a:prstGeom prst="rect">
                <a:avLst/>
              </a:prstGeom>
              <a:blipFill>
                <a:blip r:embed="rId8"/>
                <a:stretch>
                  <a:fillRect l="-9615" b="-9804"/>
                </a:stretch>
              </a:blipFill>
            </p:spPr>
            <p:txBody>
              <a:bodyPr/>
              <a:lstStyle/>
              <a:p>
                <a:r>
                  <a:rPr lang="en-US">
                    <a:noFill/>
                  </a:rPr>
                  <a:t> </a:t>
                </a:r>
              </a:p>
            </p:txBody>
          </p:sp>
        </mc:Fallback>
      </mc:AlternateContent>
    </p:spTree>
    <p:extLst>
      <p:ext uri="{BB962C8B-B14F-4D97-AF65-F5344CB8AC3E}">
        <p14:creationId xmlns:p14="http://schemas.microsoft.com/office/powerpoint/2010/main" val="1498004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909B0-D2C0-4E21-86F1-5532ACC956D2}"/>
              </a:ext>
            </a:extLst>
          </p:cNvPr>
          <p:cNvSpPr>
            <a:spLocks noGrp="1"/>
          </p:cNvSpPr>
          <p:nvPr>
            <p:ph type="title"/>
          </p:nvPr>
        </p:nvSpPr>
        <p:spPr>
          <a:xfrm>
            <a:off x="1188599" y="400908"/>
            <a:ext cx="5663152" cy="863243"/>
          </a:xfrm>
        </p:spPr>
        <p:txBody>
          <a:bodyPr>
            <a:normAutofit/>
          </a:bodyPr>
          <a:lstStyle/>
          <a:p>
            <a:r>
              <a:rPr lang="en-US"/>
              <a:t>Induction Furnace</a:t>
            </a:r>
          </a:p>
        </p:txBody>
      </p:sp>
      <p:pic>
        <p:nvPicPr>
          <p:cNvPr id="5" name="Content Placeholder 4">
            <a:extLst>
              <a:ext uri="{FF2B5EF4-FFF2-40B4-BE49-F238E27FC236}">
                <a16:creationId xmlns:a16="http://schemas.microsoft.com/office/drawing/2014/main" id="{073B5D88-6081-4BEC-9272-F2692FD70396}"/>
              </a:ext>
            </a:extLst>
          </p:cNvPr>
          <p:cNvPicPr>
            <a:picLocks noGrp="1" noChangeAspect="1"/>
          </p:cNvPicPr>
          <p:nvPr>
            <p:ph idx="1"/>
          </p:nvPr>
        </p:nvPicPr>
        <p:blipFill rotWithShape="1">
          <a:blip r:embed="rId3"/>
          <a:srcRect l="2" t="1017" r="47177" b="1690"/>
          <a:stretch/>
        </p:blipFill>
        <p:spPr>
          <a:xfrm>
            <a:off x="1026043" y="1929600"/>
            <a:ext cx="2294717" cy="2309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a:extLst>
              <a:ext uri="{FF2B5EF4-FFF2-40B4-BE49-F238E27FC236}">
                <a16:creationId xmlns:a16="http://schemas.microsoft.com/office/drawing/2014/main" id="{27EBEA94-BD05-49DF-9837-FFA09148E2CB}"/>
              </a:ext>
            </a:extLst>
          </p:cNvPr>
          <p:cNvSpPr>
            <a:spLocks noGrp="1"/>
          </p:cNvSpPr>
          <p:nvPr>
            <p:ph type="sldNum" sz="quarter" idx="4294967295"/>
          </p:nvPr>
        </p:nvSpPr>
        <p:spPr>
          <a:xfrm>
            <a:off x="11641138" y="6492875"/>
            <a:ext cx="550862" cy="365125"/>
          </a:xfrm>
        </p:spPr>
        <p:txBody>
          <a:bodyPr/>
          <a:lstStyle/>
          <a:p>
            <a:fld id="{330EA680-D336-4FF7-8B7A-9848BB0A1C32}" type="slidenum">
              <a:rPr lang="en-US" smtClean="0"/>
              <a:t>16</a:t>
            </a:fld>
            <a:endParaRPr lang="en-US"/>
          </a:p>
        </p:txBody>
      </p:sp>
      <p:pic>
        <p:nvPicPr>
          <p:cNvPr id="1028" name="Picture 4">
            <a:extLst>
              <a:ext uri="{FF2B5EF4-FFF2-40B4-BE49-F238E27FC236}">
                <a16:creationId xmlns:a16="http://schemas.microsoft.com/office/drawing/2014/main" id="{ED85EB30-8836-42F6-9BE8-9E5C60FE8E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1683" y="1929598"/>
            <a:ext cx="3457225" cy="2309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4B4949D5-7BB0-4BCF-B7F8-A9C04397C7AC}"/>
              </a:ext>
            </a:extLst>
          </p:cNvPr>
          <p:cNvSpPr txBox="1"/>
          <p:nvPr/>
        </p:nvSpPr>
        <p:spPr>
          <a:xfrm>
            <a:off x="1075575" y="4400418"/>
            <a:ext cx="1966539" cy="646331"/>
          </a:xfrm>
          <a:prstGeom prst="rect">
            <a:avLst/>
          </a:prstGeom>
          <a:noFill/>
        </p:spPr>
        <p:txBody>
          <a:bodyPr wrap="square" rtlCol="0">
            <a:spAutoFit/>
          </a:bodyPr>
          <a:lstStyle/>
          <a:p>
            <a:r>
              <a:rPr lang="en-US"/>
              <a:t>$944</a:t>
            </a:r>
          </a:p>
          <a:p>
            <a:r>
              <a:rPr lang="en-US"/>
              <a:t>Non-UL Complaint</a:t>
            </a:r>
          </a:p>
        </p:txBody>
      </p:sp>
      <p:sp>
        <p:nvSpPr>
          <p:cNvPr id="6" name="TextBox 5">
            <a:extLst>
              <a:ext uri="{FF2B5EF4-FFF2-40B4-BE49-F238E27FC236}">
                <a16:creationId xmlns:a16="http://schemas.microsoft.com/office/drawing/2014/main" id="{D2FF6E6F-5A32-45BC-A568-2EE4EDF41E0A}"/>
              </a:ext>
            </a:extLst>
          </p:cNvPr>
          <p:cNvSpPr txBox="1"/>
          <p:nvPr/>
        </p:nvSpPr>
        <p:spPr>
          <a:xfrm>
            <a:off x="3952399" y="4400418"/>
            <a:ext cx="1687897" cy="646331"/>
          </a:xfrm>
          <a:prstGeom prst="rect">
            <a:avLst/>
          </a:prstGeom>
          <a:noFill/>
        </p:spPr>
        <p:txBody>
          <a:bodyPr wrap="square" rtlCol="0">
            <a:spAutoFit/>
          </a:bodyPr>
          <a:lstStyle/>
          <a:p>
            <a:r>
              <a:rPr lang="en-US"/>
              <a:t>$7,896</a:t>
            </a:r>
          </a:p>
          <a:p>
            <a:r>
              <a:rPr lang="en-US"/>
              <a:t>UL Complaint</a:t>
            </a:r>
          </a:p>
        </p:txBody>
      </p:sp>
      <p:sp>
        <p:nvSpPr>
          <p:cNvPr id="8" name="TextBox 7">
            <a:extLst>
              <a:ext uri="{FF2B5EF4-FFF2-40B4-BE49-F238E27FC236}">
                <a16:creationId xmlns:a16="http://schemas.microsoft.com/office/drawing/2014/main" id="{44449A46-D1EF-480F-A54B-6FA5C8A10CDA}"/>
              </a:ext>
            </a:extLst>
          </p:cNvPr>
          <p:cNvSpPr txBox="1"/>
          <p:nvPr/>
        </p:nvSpPr>
        <p:spPr>
          <a:xfrm>
            <a:off x="1075575" y="1531129"/>
            <a:ext cx="1436715" cy="369332"/>
          </a:xfrm>
          <a:prstGeom prst="rect">
            <a:avLst/>
          </a:prstGeom>
          <a:noFill/>
        </p:spPr>
        <p:txBody>
          <a:bodyPr wrap="square" rtlCol="0">
            <a:spAutoFit/>
          </a:bodyPr>
          <a:lstStyle/>
          <a:p>
            <a:r>
              <a:rPr lang="en-US"/>
              <a:t>U.S Solid</a:t>
            </a:r>
          </a:p>
        </p:txBody>
      </p:sp>
      <p:sp>
        <p:nvSpPr>
          <p:cNvPr id="9" name="TextBox 8">
            <a:extLst>
              <a:ext uri="{FF2B5EF4-FFF2-40B4-BE49-F238E27FC236}">
                <a16:creationId xmlns:a16="http://schemas.microsoft.com/office/drawing/2014/main" id="{C14B7109-8212-4D8C-BCC8-2CA9C324E945}"/>
              </a:ext>
            </a:extLst>
          </p:cNvPr>
          <p:cNvSpPr txBox="1"/>
          <p:nvPr/>
        </p:nvSpPr>
        <p:spPr>
          <a:xfrm>
            <a:off x="3816975" y="1530471"/>
            <a:ext cx="1327680" cy="369332"/>
          </a:xfrm>
          <a:prstGeom prst="rect">
            <a:avLst/>
          </a:prstGeom>
          <a:noFill/>
        </p:spPr>
        <p:txBody>
          <a:bodyPr wrap="square" rtlCol="0">
            <a:spAutoFit/>
          </a:bodyPr>
          <a:lstStyle/>
          <a:p>
            <a:r>
              <a:rPr lang="en-US"/>
              <a:t>MTI Corp</a:t>
            </a:r>
          </a:p>
        </p:txBody>
      </p:sp>
      <p:pic>
        <p:nvPicPr>
          <p:cNvPr id="11" name="Picture 10" descr="Graphical user interface&#10;&#10;Description automatically generated">
            <a:extLst>
              <a:ext uri="{FF2B5EF4-FFF2-40B4-BE49-F238E27FC236}">
                <a16:creationId xmlns:a16="http://schemas.microsoft.com/office/drawing/2014/main" id="{F1F9CAC2-B32D-44DC-B10E-BCB7E6812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1263" y="1929598"/>
            <a:ext cx="3026095" cy="2309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042E3F1D-6A2F-439E-81AD-8ECBCB13BEA8}"/>
              </a:ext>
            </a:extLst>
          </p:cNvPr>
          <p:cNvSpPr txBox="1"/>
          <p:nvPr/>
        </p:nvSpPr>
        <p:spPr>
          <a:xfrm>
            <a:off x="8041264" y="4400418"/>
            <a:ext cx="1415772" cy="646331"/>
          </a:xfrm>
          <a:prstGeom prst="rect">
            <a:avLst/>
          </a:prstGeom>
          <a:noFill/>
        </p:spPr>
        <p:txBody>
          <a:bodyPr wrap="none" rtlCol="0">
            <a:spAutoFit/>
          </a:bodyPr>
          <a:lstStyle/>
          <a:p>
            <a:r>
              <a:rPr lang="en-US"/>
              <a:t>$20,000</a:t>
            </a:r>
          </a:p>
          <a:p>
            <a:r>
              <a:rPr lang="en-US"/>
              <a:t>ISO Certified</a:t>
            </a:r>
          </a:p>
        </p:txBody>
      </p:sp>
      <p:sp>
        <p:nvSpPr>
          <p:cNvPr id="17" name="TextBox 16">
            <a:extLst>
              <a:ext uri="{FF2B5EF4-FFF2-40B4-BE49-F238E27FC236}">
                <a16:creationId xmlns:a16="http://schemas.microsoft.com/office/drawing/2014/main" id="{8470B8D7-7280-42A0-B091-25F013F6C3A1}"/>
              </a:ext>
            </a:extLst>
          </p:cNvPr>
          <p:cNvSpPr txBox="1"/>
          <p:nvPr/>
        </p:nvSpPr>
        <p:spPr>
          <a:xfrm>
            <a:off x="8041263" y="1530471"/>
            <a:ext cx="1177310" cy="369332"/>
          </a:xfrm>
          <a:prstGeom prst="rect">
            <a:avLst/>
          </a:prstGeom>
          <a:noFill/>
        </p:spPr>
        <p:txBody>
          <a:bodyPr wrap="none" rtlCol="0">
            <a:spAutoFit/>
          </a:bodyPr>
          <a:lstStyle/>
          <a:p>
            <a:r>
              <a:rPr lang="en-US"/>
              <a:t>EASYHEAT </a:t>
            </a:r>
          </a:p>
        </p:txBody>
      </p:sp>
    </p:spTree>
    <p:extLst>
      <p:ext uri="{BB962C8B-B14F-4D97-AF65-F5344CB8AC3E}">
        <p14:creationId xmlns:p14="http://schemas.microsoft.com/office/powerpoint/2010/main" val="3636596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85A86-ED1A-4E1C-A083-A728151CFB81}"/>
              </a:ext>
            </a:extLst>
          </p:cNvPr>
          <p:cNvSpPr>
            <a:spLocks noGrp="1"/>
          </p:cNvSpPr>
          <p:nvPr>
            <p:ph type="title"/>
          </p:nvPr>
        </p:nvSpPr>
        <p:spPr/>
        <p:txBody>
          <a:bodyPr/>
          <a:lstStyle/>
          <a:p>
            <a:r>
              <a:rPr lang="en-US"/>
              <a:t>Sensors and Motors</a:t>
            </a:r>
          </a:p>
        </p:txBody>
      </p:sp>
      <p:pic>
        <p:nvPicPr>
          <p:cNvPr id="5" name="Content Placeholder 4">
            <a:extLst>
              <a:ext uri="{FF2B5EF4-FFF2-40B4-BE49-F238E27FC236}">
                <a16:creationId xmlns:a16="http://schemas.microsoft.com/office/drawing/2014/main" id="{35B28BE5-1758-4A02-BA9F-41189354DEE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75247" y="1717304"/>
            <a:ext cx="1798815" cy="1872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close-up of a motherboard&#10;&#10;Description automatically generated with medium confidence">
            <a:extLst>
              <a:ext uri="{FF2B5EF4-FFF2-40B4-BE49-F238E27FC236}">
                <a16:creationId xmlns:a16="http://schemas.microsoft.com/office/drawing/2014/main" id="{6C917AD0-8B10-44DD-802C-564BB411B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331" y="1789505"/>
            <a:ext cx="2304078" cy="1728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icture containing text, scoreboard&#10;&#10;Description automatically generated">
            <a:extLst>
              <a:ext uri="{FF2B5EF4-FFF2-40B4-BE49-F238E27FC236}">
                <a16:creationId xmlns:a16="http://schemas.microsoft.com/office/drawing/2014/main" id="{2DBA3DB0-EAE2-424C-9917-47F1163CB1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4154" y="1799102"/>
            <a:ext cx="1281651" cy="1708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icture containing electronics, camera&#10;&#10;Description automatically generated">
            <a:extLst>
              <a:ext uri="{FF2B5EF4-FFF2-40B4-BE49-F238E27FC236}">
                <a16:creationId xmlns:a16="http://schemas.microsoft.com/office/drawing/2014/main" id="{46F4B5A6-7BC6-48EB-9A93-1205335B99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73197" y="1848793"/>
            <a:ext cx="1609485" cy="1609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Content Placeholder 4" descr="Nema 23">
            <a:extLst>
              <a:ext uri="{FF2B5EF4-FFF2-40B4-BE49-F238E27FC236}">
                <a16:creationId xmlns:a16="http://schemas.microsoft.com/office/drawing/2014/main" id="{55F112B0-BAE8-4EAB-A429-B4DC167684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5559" y="3847225"/>
            <a:ext cx="1281651" cy="174969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A107D08A-18D7-4FEC-8BFD-EE42DB1A79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3197" y="3987768"/>
            <a:ext cx="1545625" cy="15069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picture containing electronics, circuit&#10;&#10;Description automatically generated">
            <a:extLst>
              <a:ext uri="{FF2B5EF4-FFF2-40B4-BE49-F238E27FC236}">
                <a16:creationId xmlns:a16="http://schemas.microsoft.com/office/drawing/2014/main" id="{8EFC3167-197C-4A9D-93F2-4BF40BA75D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98127" y="1916696"/>
            <a:ext cx="1473681" cy="14736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6" name="Straight Connector 15">
            <a:extLst>
              <a:ext uri="{FF2B5EF4-FFF2-40B4-BE49-F238E27FC236}">
                <a16:creationId xmlns:a16="http://schemas.microsoft.com/office/drawing/2014/main" id="{93A1E406-D728-4748-9F40-40A078C862DF}"/>
              </a:ext>
            </a:extLst>
          </p:cNvPr>
          <p:cNvCxnSpPr>
            <a:stCxn id="5" idx="3"/>
            <a:endCxn id="14" idx="1"/>
          </p:cNvCxnSpPr>
          <p:nvPr/>
        </p:nvCxnSpPr>
        <p:spPr>
          <a:xfrm>
            <a:off x="2374062" y="2653537"/>
            <a:ext cx="324065" cy="0"/>
          </a:xfrm>
          <a:prstGeom prst="line">
            <a:avLst/>
          </a:prstGeom>
          <a:ln>
            <a:solidFill>
              <a:schemeClr val="accent1"/>
            </a:solidFill>
          </a:ln>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0D762CE8-A4CD-4EF7-812A-5FBA474B8C67}"/>
              </a:ext>
            </a:extLst>
          </p:cNvPr>
          <p:cNvCxnSpPr>
            <a:stCxn id="14" idx="3"/>
            <a:endCxn id="7" idx="1"/>
          </p:cNvCxnSpPr>
          <p:nvPr/>
        </p:nvCxnSpPr>
        <p:spPr>
          <a:xfrm flipV="1">
            <a:off x="4171808" y="2653535"/>
            <a:ext cx="451523" cy="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93BB20E-CC25-40E7-8ED9-15EDC4295118}"/>
              </a:ext>
            </a:extLst>
          </p:cNvPr>
          <p:cNvCxnSpPr>
            <a:cxnSpLocks/>
            <a:stCxn id="7" idx="3"/>
          </p:cNvCxnSpPr>
          <p:nvPr/>
        </p:nvCxnSpPr>
        <p:spPr>
          <a:xfrm>
            <a:off x="6927409" y="2653535"/>
            <a:ext cx="39686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B00D1DEE-1B06-4DF7-BED1-BEA6F682695D}"/>
              </a:ext>
            </a:extLst>
          </p:cNvPr>
          <p:cNvCxnSpPr>
            <a:stCxn id="8" idx="1"/>
          </p:cNvCxnSpPr>
          <p:nvPr/>
        </p:nvCxnSpPr>
        <p:spPr>
          <a:xfrm flipH="1">
            <a:off x="7235301" y="2653536"/>
            <a:ext cx="55885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056D6E7-957C-49FB-A55D-11EF754DFF1F}"/>
              </a:ext>
            </a:extLst>
          </p:cNvPr>
          <p:cNvCxnSpPr>
            <a:cxnSpLocks/>
            <a:stCxn id="10" idx="1"/>
          </p:cNvCxnSpPr>
          <p:nvPr/>
        </p:nvCxnSpPr>
        <p:spPr>
          <a:xfrm flipH="1">
            <a:off x="7235300" y="4722073"/>
            <a:ext cx="58025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1F4B08A8-3604-4D06-A16C-9EA00841AA4D}"/>
              </a:ext>
            </a:extLst>
          </p:cNvPr>
          <p:cNvCxnSpPr>
            <a:cxnSpLocks/>
          </p:cNvCxnSpPr>
          <p:nvPr/>
        </p:nvCxnSpPr>
        <p:spPr>
          <a:xfrm>
            <a:off x="7235301" y="2653535"/>
            <a:ext cx="0" cy="2087725"/>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491EE524-6E86-4EE5-B992-535829444471}"/>
              </a:ext>
            </a:extLst>
          </p:cNvPr>
          <p:cNvCxnSpPr>
            <a:stCxn id="8" idx="3"/>
            <a:endCxn id="9" idx="1"/>
          </p:cNvCxnSpPr>
          <p:nvPr/>
        </p:nvCxnSpPr>
        <p:spPr>
          <a:xfrm>
            <a:off x="9075805" y="2653536"/>
            <a:ext cx="69739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6BD16007-2EFE-4CB5-A6D9-AD2FBD57EB1F}"/>
              </a:ext>
            </a:extLst>
          </p:cNvPr>
          <p:cNvCxnSpPr>
            <a:stCxn id="10" idx="3"/>
            <a:endCxn id="11" idx="1"/>
          </p:cNvCxnSpPr>
          <p:nvPr/>
        </p:nvCxnSpPr>
        <p:spPr>
          <a:xfrm>
            <a:off x="9097210" y="4722073"/>
            <a:ext cx="675987" cy="19187"/>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7B1C3C66-AD04-4C67-8756-F31111F9829C}"/>
              </a:ext>
            </a:extLst>
          </p:cNvPr>
          <p:cNvSpPr txBox="1"/>
          <p:nvPr/>
        </p:nvSpPr>
        <p:spPr>
          <a:xfrm>
            <a:off x="2639132" y="3421572"/>
            <a:ext cx="1798803" cy="369332"/>
          </a:xfrm>
          <a:prstGeom prst="rect">
            <a:avLst/>
          </a:prstGeom>
          <a:noFill/>
        </p:spPr>
        <p:txBody>
          <a:bodyPr wrap="square">
            <a:spAutoFit/>
          </a:bodyPr>
          <a:lstStyle/>
          <a:p>
            <a:r>
              <a:rPr lang="en-US"/>
              <a:t>AD8495 module</a:t>
            </a:r>
          </a:p>
        </p:txBody>
      </p:sp>
      <p:sp>
        <p:nvSpPr>
          <p:cNvPr id="40" name="TextBox 39">
            <a:extLst>
              <a:ext uri="{FF2B5EF4-FFF2-40B4-BE49-F238E27FC236}">
                <a16:creationId xmlns:a16="http://schemas.microsoft.com/office/drawing/2014/main" id="{FC8C4860-F0E8-4024-8BE0-96401B8F77C1}"/>
              </a:ext>
            </a:extLst>
          </p:cNvPr>
          <p:cNvSpPr txBox="1"/>
          <p:nvPr/>
        </p:nvSpPr>
        <p:spPr>
          <a:xfrm>
            <a:off x="491022" y="3688554"/>
            <a:ext cx="1798794" cy="369332"/>
          </a:xfrm>
          <a:prstGeom prst="rect">
            <a:avLst/>
          </a:prstGeom>
          <a:noFill/>
        </p:spPr>
        <p:txBody>
          <a:bodyPr wrap="square">
            <a:spAutoFit/>
          </a:bodyPr>
          <a:lstStyle/>
          <a:p>
            <a:r>
              <a:rPr lang="en-US"/>
              <a:t>Thermocouple</a:t>
            </a:r>
          </a:p>
        </p:txBody>
      </p:sp>
      <p:sp>
        <p:nvSpPr>
          <p:cNvPr id="41" name="TextBox 40">
            <a:extLst>
              <a:ext uri="{FF2B5EF4-FFF2-40B4-BE49-F238E27FC236}">
                <a16:creationId xmlns:a16="http://schemas.microsoft.com/office/drawing/2014/main" id="{6AA3A7CD-FE11-400A-AB3B-2FC4B09D2249}"/>
              </a:ext>
            </a:extLst>
          </p:cNvPr>
          <p:cNvSpPr txBox="1"/>
          <p:nvPr/>
        </p:nvSpPr>
        <p:spPr>
          <a:xfrm>
            <a:off x="4991258" y="3606238"/>
            <a:ext cx="1378967" cy="369332"/>
          </a:xfrm>
          <a:prstGeom prst="rect">
            <a:avLst/>
          </a:prstGeom>
          <a:noFill/>
        </p:spPr>
        <p:txBody>
          <a:bodyPr wrap="none" rtlCol="0">
            <a:spAutoFit/>
          </a:bodyPr>
          <a:lstStyle/>
          <a:p>
            <a:r>
              <a:rPr lang="en-US"/>
              <a:t>Arduino Uno</a:t>
            </a:r>
          </a:p>
        </p:txBody>
      </p:sp>
      <p:sp>
        <p:nvSpPr>
          <p:cNvPr id="43" name="TextBox 42">
            <a:extLst>
              <a:ext uri="{FF2B5EF4-FFF2-40B4-BE49-F238E27FC236}">
                <a16:creationId xmlns:a16="http://schemas.microsoft.com/office/drawing/2014/main" id="{6E0E1EE1-D3D4-4683-A687-83A37E5FE860}"/>
              </a:ext>
            </a:extLst>
          </p:cNvPr>
          <p:cNvSpPr txBox="1"/>
          <p:nvPr/>
        </p:nvSpPr>
        <p:spPr>
          <a:xfrm>
            <a:off x="10092373" y="5616108"/>
            <a:ext cx="1226449" cy="369332"/>
          </a:xfrm>
          <a:prstGeom prst="rect">
            <a:avLst/>
          </a:prstGeom>
          <a:noFill/>
        </p:spPr>
        <p:txBody>
          <a:bodyPr wrap="square" rtlCol="0">
            <a:spAutoFit/>
          </a:bodyPr>
          <a:lstStyle/>
          <a:p>
            <a:r>
              <a:rPr lang="en-US"/>
              <a:t>Nema 23</a:t>
            </a:r>
          </a:p>
        </p:txBody>
      </p:sp>
      <p:sp>
        <p:nvSpPr>
          <p:cNvPr id="44" name="TextBox 43">
            <a:extLst>
              <a:ext uri="{FF2B5EF4-FFF2-40B4-BE49-F238E27FC236}">
                <a16:creationId xmlns:a16="http://schemas.microsoft.com/office/drawing/2014/main" id="{42E68EF4-76E7-4C45-B880-14A6090E1DE0}"/>
              </a:ext>
            </a:extLst>
          </p:cNvPr>
          <p:cNvSpPr txBox="1"/>
          <p:nvPr/>
        </p:nvSpPr>
        <p:spPr>
          <a:xfrm>
            <a:off x="10030483" y="1435243"/>
            <a:ext cx="1031051" cy="369332"/>
          </a:xfrm>
          <a:prstGeom prst="rect">
            <a:avLst/>
          </a:prstGeom>
          <a:noFill/>
        </p:spPr>
        <p:txBody>
          <a:bodyPr wrap="none" rtlCol="0">
            <a:spAutoFit/>
          </a:bodyPr>
          <a:lstStyle/>
          <a:p>
            <a:r>
              <a:rPr lang="en-US"/>
              <a:t>Nema 17</a:t>
            </a:r>
          </a:p>
        </p:txBody>
      </p:sp>
      <p:sp>
        <p:nvSpPr>
          <p:cNvPr id="46" name="Rectangle 45">
            <a:extLst>
              <a:ext uri="{FF2B5EF4-FFF2-40B4-BE49-F238E27FC236}">
                <a16:creationId xmlns:a16="http://schemas.microsoft.com/office/drawing/2014/main" id="{7AE054C5-A410-4AC9-98F7-AC09FAE0FA6F}"/>
              </a:ext>
            </a:extLst>
          </p:cNvPr>
          <p:cNvSpPr/>
          <p:nvPr/>
        </p:nvSpPr>
        <p:spPr>
          <a:xfrm>
            <a:off x="7466320" y="1459848"/>
            <a:ext cx="1917377" cy="4525592"/>
          </a:xfrm>
          <a:prstGeom prst="rect">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1A4F6BF2-BCA4-48E1-8665-C7D34B62D9DD}"/>
              </a:ext>
            </a:extLst>
          </p:cNvPr>
          <p:cNvSpPr txBox="1"/>
          <p:nvPr/>
        </p:nvSpPr>
        <p:spPr>
          <a:xfrm>
            <a:off x="7619242" y="1110723"/>
            <a:ext cx="1631472" cy="369332"/>
          </a:xfrm>
          <a:prstGeom prst="rect">
            <a:avLst/>
          </a:prstGeom>
          <a:noFill/>
        </p:spPr>
        <p:txBody>
          <a:bodyPr wrap="none" rtlCol="0">
            <a:spAutoFit/>
          </a:bodyPr>
          <a:lstStyle/>
          <a:p>
            <a:r>
              <a:rPr lang="en-US"/>
              <a:t>Stepper Drivers</a:t>
            </a:r>
          </a:p>
        </p:txBody>
      </p:sp>
      <p:pic>
        <p:nvPicPr>
          <p:cNvPr id="49" name="Picture 2">
            <a:extLst>
              <a:ext uri="{FF2B5EF4-FFF2-40B4-BE49-F238E27FC236}">
                <a16:creationId xmlns:a16="http://schemas.microsoft.com/office/drawing/2014/main" id="{E5176E83-73F8-48CA-A45B-7932180B758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2014694" y="4156670"/>
            <a:ext cx="2840546" cy="21091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0" name="Oval 49">
            <a:extLst>
              <a:ext uri="{FF2B5EF4-FFF2-40B4-BE49-F238E27FC236}">
                <a16:creationId xmlns:a16="http://schemas.microsoft.com/office/drawing/2014/main" id="{ADC394AB-A59A-4A44-907A-3F71984AD987}"/>
              </a:ext>
            </a:extLst>
          </p:cNvPr>
          <p:cNvSpPr/>
          <p:nvPr/>
        </p:nvSpPr>
        <p:spPr>
          <a:xfrm>
            <a:off x="3261943" y="4809763"/>
            <a:ext cx="140750" cy="1337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lide Number Placeholder 3">
            <a:extLst>
              <a:ext uri="{FF2B5EF4-FFF2-40B4-BE49-F238E27FC236}">
                <a16:creationId xmlns:a16="http://schemas.microsoft.com/office/drawing/2014/main" id="{6CD55863-AB7B-42DF-A34E-81E9CB80819E}"/>
              </a:ext>
            </a:extLst>
          </p:cNvPr>
          <p:cNvSpPr txBox="1">
            <a:spLocks/>
          </p:cNvSpPr>
          <p:nvPr/>
        </p:nvSpPr>
        <p:spPr>
          <a:xfrm>
            <a:off x="11641138" y="6492875"/>
            <a:ext cx="550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17</a:t>
            </a:r>
          </a:p>
        </p:txBody>
      </p:sp>
    </p:spTree>
    <p:extLst>
      <p:ext uri="{BB962C8B-B14F-4D97-AF65-F5344CB8AC3E}">
        <p14:creationId xmlns:p14="http://schemas.microsoft.com/office/powerpoint/2010/main" val="4158108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3E27-CBCB-4DE2-8A25-ACA1F85693CB}"/>
              </a:ext>
            </a:extLst>
          </p:cNvPr>
          <p:cNvSpPr>
            <a:spLocks noGrp="1"/>
          </p:cNvSpPr>
          <p:nvPr>
            <p:ph type="title"/>
          </p:nvPr>
        </p:nvSpPr>
        <p:spPr/>
        <p:txBody>
          <a:bodyPr/>
          <a:lstStyle/>
          <a:p>
            <a:r>
              <a:rPr lang="en-US" sz="2900"/>
              <a:t>ANSYS Flow Chart</a:t>
            </a:r>
          </a:p>
        </p:txBody>
      </p:sp>
      <p:graphicFrame>
        <p:nvGraphicFramePr>
          <p:cNvPr id="4" name="Content Placeholder 3">
            <a:extLst>
              <a:ext uri="{FF2B5EF4-FFF2-40B4-BE49-F238E27FC236}">
                <a16:creationId xmlns:a16="http://schemas.microsoft.com/office/drawing/2014/main" id="{701545D8-66AA-481C-AE7C-D50558BA5967}"/>
              </a:ext>
            </a:extLst>
          </p:cNvPr>
          <p:cNvGraphicFramePr>
            <a:graphicFrameLocks noGrp="1"/>
          </p:cNvGraphicFramePr>
          <p:nvPr>
            <p:ph idx="1"/>
            <p:extLst>
              <p:ext uri="{D42A27DB-BD31-4B8C-83A1-F6EECF244321}">
                <p14:modId xmlns:p14="http://schemas.microsoft.com/office/powerpoint/2010/main" val="1799786465"/>
              </p:ext>
            </p:extLst>
          </p:nvPr>
        </p:nvGraphicFramePr>
        <p:xfrm>
          <a:off x="715963" y="1590135"/>
          <a:ext cx="10853737"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3">
            <a:extLst>
              <a:ext uri="{FF2B5EF4-FFF2-40B4-BE49-F238E27FC236}">
                <a16:creationId xmlns:a16="http://schemas.microsoft.com/office/drawing/2014/main" id="{7E1BCE0C-6F88-4107-81A4-88E7FDD145FB}"/>
              </a:ext>
            </a:extLst>
          </p:cNvPr>
          <p:cNvSpPr txBox="1">
            <a:spLocks/>
          </p:cNvSpPr>
          <p:nvPr/>
        </p:nvSpPr>
        <p:spPr>
          <a:xfrm>
            <a:off x="11641138" y="6492875"/>
            <a:ext cx="55086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18</a:t>
            </a:r>
          </a:p>
        </p:txBody>
      </p:sp>
    </p:spTree>
    <p:extLst>
      <p:ext uri="{BB962C8B-B14F-4D97-AF65-F5344CB8AC3E}">
        <p14:creationId xmlns:p14="http://schemas.microsoft.com/office/powerpoint/2010/main" val="3421713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ext Placeholder 1">
            <a:extLst>
              <a:ext uri="{FF2B5EF4-FFF2-40B4-BE49-F238E27FC236}">
                <a16:creationId xmlns:a16="http://schemas.microsoft.com/office/drawing/2014/main" id="{AB3B37AF-B74B-4F38-8A54-26364213D594}"/>
              </a:ext>
            </a:extLst>
          </p:cNvPr>
          <p:cNvSpPr>
            <a:spLocks noGrp="1"/>
          </p:cNvSpPr>
          <p:nvPr>
            <p:ph type="body" idx="1"/>
          </p:nvPr>
        </p:nvSpPr>
        <p:spPr>
          <a:xfrm>
            <a:off x="457201" y="1535113"/>
            <a:ext cx="5539317" cy="639763"/>
          </a:xfrm>
        </p:spPr>
        <p:txBody>
          <a:bodyPr/>
          <a:lstStyle/>
          <a:p>
            <a:pPr algn="ctr"/>
            <a:r>
              <a:rPr lang="en-US">
                <a:solidFill>
                  <a:schemeClr val="tx2"/>
                </a:solidFill>
              </a:rPr>
              <a:t>Casting: BMG vs Crystalline Metals</a:t>
            </a:r>
          </a:p>
        </p:txBody>
      </p:sp>
      <p:pic>
        <p:nvPicPr>
          <p:cNvPr id="1026" name="Picture 2" descr="Metallic Glass｜Adamant Namiki Precision Jewel Co., Ltd.">
            <a:extLst>
              <a:ext uri="{FF2B5EF4-FFF2-40B4-BE49-F238E27FC236}">
                <a16:creationId xmlns:a16="http://schemas.microsoft.com/office/drawing/2014/main" id="{E0EE64EE-49A6-4F76-A099-2B13B1EA30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 r="2" b="2"/>
          <a:stretch/>
        </p:blipFill>
        <p:spPr bwMode="auto">
          <a:xfrm>
            <a:off x="457201" y="2174875"/>
            <a:ext cx="5539318" cy="3951288"/>
          </a:xfrm>
          <a:prstGeom prst="rect">
            <a:avLst/>
          </a:prstGeom>
          <a:noFill/>
        </p:spPr>
      </p:pic>
      <p:sp>
        <p:nvSpPr>
          <p:cNvPr id="137" name="Text Placeholder 3">
            <a:extLst>
              <a:ext uri="{FF2B5EF4-FFF2-40B4-BE49-F238E27FC236}">
                <a16:creationId xmlns:a16="http://schemas.microsoft.com/office/drawing/2014/main" id="{3229A993-864B-493E-A798-0B8EDD38A098}"/>
              </a:ext>
            </a:extLst>
          </p:cNvPr>
          <p:cNvSpPr>
            <a:spLocks noGrp="1"/>
          </p:cNvSpPr>
          <p:nvPr>
            <p:ph type="body" sz="quarter" idx="3"/>
          </p:nvPr>
        </p:nvSpPr>
        <p:spPr>
          <a:xfrm>
            <a:off x="6299020" y="1535113"/>
            <a:ext cx="5283381" cy="639763"/>
          </a:xfrm>
        </p:spPr>
        <p:txBody>
          <a:bodyPr/>
          <a:lstStyle/>
          <a:p>
            <a:pPr algn="ctr"/>
            <a:r>
              <a:rPr lang="en-US">
                <a:solidFill>
                  <a:schemeClr val="tx2"/>
                </a:solidFill>
              </a:rPr>
              <a:t>Properties of </a:t>
            </a:r>
            <a:r>
              <a:rPr lang="en-US" err="1">
                <a:solidFill>
                  <a:schemeClr val="tx2"/>
                </a:solidFill>
              </a:rPr>
              <a:t>vitreloy</a:t>
            </a:r>
            <a:r>
              <a:rPr lang="en-US">
                <a:solidFill>
                  <a:schemeClr val="tx2"/>
                </a:solidFill>
              </a:rPr>
              <a:t> 106:</a:t>
            </a:r>
          </a:p>
        </p:txBody>
      </p:sp>
      <p:pic>
        <p:nvPicPr>
          <p:cNvPr id="8" name="Picture 7">
            <a:extLst>
              <a:ext uri="{FF2B5EF4-FFF2-40B4-BE49-F238E27FC236}">
                <a16:creationId xmlns:a16="http://schemas.microsoft.com/office/drawing/2014/main" id="{013DF743-E9AB-40A9-B6EE-E41F3CC69716}"/>
              </a:ext>
            </a:extLst>
          </p:cNvPr>
          <p:cNvPicPr>
            <a:picLocks noChangeAspect="1"/>
          </p:cNvPicPr>
          <p:nvPr/>
        </p:nvPicPr>
        <p:blipFill rotWithShape="1">
          <a:blip r:embed="rId4"/>
          <a:srcRect r="-4" b="777"/>
          <a:stretch/>
        </p:blipFill>
        <p:spPr>
          <a:xfrm>
            <a:off x="6299020" y="2174875"/>
            <a:ext cx="5283381" cy="3951288"/>
          </a:xfrm>
          <a:prstGeom prst="rect">
            <a:avLst/>
          </a:prstGeom>
          <a:noFill/>
        </p:spPr>
      </p:pic>
      <p:sp>
        <p:nvSpPr>
          <p:cNvPr id="75" name="Slide Number Placeholder 5">
            <a:extLst>
              <a:ext uri="{FF2B5EF4-FFF2-40B4-BE49-F238E27FC236}">
                <a16:creationId xmlns:a16="http://schemas.microsoft.com/office/drawing/2014/main" id="{E6CAED78-F1E5-460F-9C7A-8DEB7767C9D7}"/>
              </a:ext>
            </a:extLst>
          </p:cNvPr>
          <p:cNvSpPr>
            <a:spLocks noGrp="1"/>
          </p:cNvSpPr>
          <p:nvPr>
            <p:ph type="sldNum" sz="quarter" idx="12"/>
          </p:nvPr>
        </p:nvSpPr>
        <p:spPr>
          <a:xfrm>
            <a:off x="9300752" y="6434815"/>
            <a:ext cx="2844800" cy="365125"/>
          </a:xfrm>
        </p:spPr>
        <p:txBody>
          <a:bodyPr anchor="ctr">
            <a:normAutofit/>
          </a:bodyPr>
          <a:lstStyle/>
          <a:p>
            <a:pPr>
              <a:spcAft>
                <a:spcPts val="600"/>
              </a:spcAft>
            </a:pPr>
            <a:r>
              <a:rPr lang="en-US"/>
              <a:t>19</a:t>
            </a:r>
          </a:p>
        </p:txBody>
      </p:sp>
      <p:sp>
        <p:nvSpPr>
          <p:cNvPr id="2" name="Title 1">
            <a:extLst>
              <a:ext uri="{FF2B5EF4-FFF2-40B4-BE49-F238E27FC236}">
                <a16:creationId xmlns:a16="http://schemas.microsoft.com/office/drawing/2014/main" id="{09D47115-D426-461A-8853-CD23673E65C3}"/>
              </a:ext>
            </a:extLst>
          </p:cNvPr>
          <p:cNvSpPr>
            <a:spLocks noGrp="1"/>
          </p:cNvSpPr>
          <p:nvPr>
            <p:ph type="title"/>
          </p:nvPr>
        </p:nvSpPr>
        <p:spPr>
          <a:xfrm>
            <a:off x="715211" y="316848"/>
            <a:ext cx="10854171" cy="1143000"/>
          </a:xfrm>
        </p:spPr>
        <p:txBody>
          <a:bodyPr anchor="ctr">
            <a:normAutofit/>
          </a:bodyPr>
          <a:lstStyle/>
          <a:p>
            <a:r>
              <a:rPr lang="en-US"/>
              <a:t>Properties of </a:t>
            </a:r>
            <a:r>
              <a:rPr lang="en-US" err="1"/>
              <a:t>Vitreloy</a:t>
            </a:r>
            <a:r>
              <a:rPr lang="en-US"/>
              <a:t> 106 used in ANSYS</a:t>
            </a:r>
          </a:p>
        </p:txBody>
      </p:sp>
      <p:sp>
        <p:nvSpPr>
          <p:cNvPr id="3" name="TextBox 2">
            <a:extLst>
              <a:ext uri="{FF2B5EF4-FFF2-40B4-BE49-F238E27FC236}">
                <a16:creationId xmlns:a16="http://schemas.microsoft.com/office/drawing/2014/main" id="{D07D2727-DCBC-4170-BBEE-2199236BFA99}"/>
              </a:ext>
            </a:extLst>
          </p:cNvPr>
          <p:cNvSpPr txBox="1"/>
          <p:nvPr/>
        </p:nvSpPr>
        <p:spPr>
          <a:xfrm>
            <a:off x="457201" y="6035145"/>
            <a:ext cx="4052454" cy="276999"/>
          </a:xfrm>
          <a:prstGeom prst="rect">
            <a:avLst/>
          </a:prstGeom>
          <a:noFill/>
        </p:spPr>
        <p:txBody>
          <a:bodyPr wrap="square" rtlCol="0">
            <a:spAutoFit/>
          </a:bodyPr>
          <a:lstStyle/>
          <a:p>
            <a:r>
              <a:rPr lang="en-US" sz="1200"/>
              <a:t>Adamant </a:t>
            </a:r>
            <a:r>
              <a:rPr lang="en-US" sz="1200" err="1"/>
              <a:t>Namiki</a:t>
            </a:r>
            <a:r>
              <a:rPr lang="en-US" sz="1200"/>
              <a:t>. 2021. Metallic Glass. ad-na.com  </a:t>
            </a:r>
          </a:p>
        </p:txBody>
      </p:sp>
      <p:sp>
        <p:nvSpPr>
          <p:cNvPr id="4" name="TextBox 3">
            <a:extLst>
              <a:ext uri="{FF2B5EF4-FFF2-40B4-BE49-F238E27FC236}">
                <a16:creationId xmlns:a16="http://schemas.microsoft.com/office/drawing/2014/main" id="{9E9EB2C8-DE29-4940-870F-9F56B374FE02}"/>
              </a:ext>
            </a:extLst>
          </p:cNvPr>
          <p:cNvSpPr txBox="1"/>
          <p:nvPr/>
        </p:nvSpPr>
        <p:spPr>
          <a:xfrm>
            <a:off x="6299020" y="6211448"/>
            <a:ext cx="4660250" cy="784830"/>
          </a:xfrm>
          <a:prstGeom prst="rect">
            <a:avLst/>
          </a:prstGeom>
          <a:noFill/>
        </p:spPr>
        <p:txBody>
          <a:bodyPr wrap="none" rtlCol="0">
            <a:spAutoFit/>
          </a:bodyPr>
          <a:lstStyle/>
          <a:p>
            <a:r>
              <a:rPr lang="en-US" sz="900">
                <a:effectLst/>
                <a:latin typeface="Arial" panose="020B0604020202020204" pitchFamily="34" charset="0"/>
                <a:cs typeface="Arial" panose="020B0604020202020204" pitchFamily="34" charset="0"/>
              </a:rPr>
              <a:t>“</a:t>
            </a:r>
            <a:r>
              <a:rPr lang="en-US" sz="900" err="1">
                <a:effectLst/>
                <a:latin typeface="Arial" panose="020B0604020202020204" pitchFamily="34" charset="0"/>
                <a:cs typeface="Arial" panose="020B0604020202020204" pitchFamily="34" charset="0"/>
              </a:rPr>
              <a:t>Liquidmetal</a:t>
            </a:r>
            <a:r>
              <a:rPr lang="en-US" sz="900">
                <a:effectLst/>
                <a:latin typeface="Arial" panose="020B0604020202020204" pitchFamily="34" charset="0"/>
                <a:cs typeface="Arial" panose="020B0604020202020204" pitchFamily="34" charset="0"/>
              </a:rPr>
              <a:t> Material Properties,” </a:t>
            </a:r>
            <a:r>
              <a:rPr lang="en-US" sz="900" i="1" err="1">
                <a:effectLst/>
                <a:latin typeface="Arial" panose="020B0604020202020204" pitchFamily="34" charset="0"/>
                <a:cs typeface="Arial" panose="020B0604020202020204" pitchFamily="34" charset="0"/>
              </a:rPr>
              <a:t>Liquidmetal</a:t>
            </a:r>
            <a:r>
              <a:rPr lang="en-US" sz="900" i="1">
                <a:effectLst/>
                <a:latin typeface="Arial" panose="020B0604020202020204" pitchFamily="34" charset="0"/>
                <a:cs typeface="Arial" panose="020B0604020202020204" pitchFamily="34" charset="0"/>
              </a:rPr>
              <a:t> Technologies</a:t>
            </a:r>
            <a:r>
              <a:rPr lang="en-US" sz="900">
                <a:effectLst/>
                <a:latin typeface="Arial" panose="020B0604020202020204" pitchFamily="34" charset="0"/>
                <a:cs typeface="Arial" panose="020B0604020202020204" pitchFamily="34" charset="0"/>
              </a:rPr>
              <a:t>, 11-Jun-2020.</a:t>
            </a:r>
          </a:p>
          <a:p>
            <a:r>
              <a:rPr lang="en-US" sz="900" i="0" err="1">
                <a:solidFill>
                  <a:srgbClr val="333333"/>
                </a:solidFill>
                <a:effectLst/>
                <a:latin typeface="Arial" panose="020B0604020202020204" pitchFamily="34" charset="0"/>
                <a:cs typeface="Arial" panose="020B0604020202020204" pitchFamily="34" charset="0"/>
              </a:rPr>
              <a:t>Materion</a:t>
            </a:r>
            <a:r>
              <a:rPr lang="en-US" sz="900" i="0">
                <a:solidFill>
                  <a:srgbClr val="333333"/>
                </a:solidFill>
                <a:effectLst/>
                <a:latin typeface="Arial" panose="020B0604020202020204" pitchFamily="34" charset="0"/>
                <a:cs typeface="Arial" panose="020B0604020202020204" pitchFamily="34" charset="0"/>
              </a:rPr>
              <a:t>, “Bulk Metallic Glass- The Next Metal,”</a:t>
            </a:r>
          </a:p>
          <a:p>
            <a:r>
              <a:rPr lang="en-US" sz="900" err="1">
                <a:latin typeface="Arial" panose="020B0604020202020204" pitchFamily="34" charset="0"/>
                <a:cs typeface="Arial" panose="020B0604020202020204" pitchFamily="34" charset="0"/>
              </a:rPr>
              <a:t>Yub</a:t>
            </a:r>
            <a:r>
              <a:rPr lang="en-US" sz="900">
                <a:latin typeface="Arial" panose="020B0604020202020204" pitchFamily="34" charset="0"/>
                <a:cs typeface="Arial" panose="020B0604020202020204" pitchFamily="34" charset="0"/>
              </a:rPr>
              <a:t> Lee, S., 2005. </a:t>
            </a:r>
            <a:r>
              <a:rPr lang="en-US" sz="900" i="1">
                <a:latin typeface="Arial" panose="020B0604020202020204" pitchFamily="34" charset="0"/>
                <a:cs typeface="Arial" panose="020B0604020202020204" pitchFamily="34" charset="0"/>
              </a:rPr>
              <a:t>Deformation Mechanisms Of Bulk Metallic Glass Matrix Composites</a:t>
            </a:r>
            <a:r>
              <a:rPr lang="en-US" sz="900">
                <a:latin typeface="Arial" panose="020B0604020202020204" pitchFamily="34" charset="0"/>
                <a:cs typeface="Arial" panose="020B0604020202020204" pitchFamily="34" charset="0"/>
              </a:rPr>
              <a:t>.</a:t>
            </a:r>
            <a:endParaRPr lang="en-US" sz="900" i="0">
              <a:solidFill>
                <a:srgbClr val="333333"/>
              </a:solidFill>
              <a:effectLst/>
              <a:latin typeface="Arial" panose="020B0604020202020204" pitchFamily="34" charset="0"/>
              <a:cs typeface="Arial" panose="020B0604020202020204" pitchFamily="34" charset="0"/>
            </a:endParaRPr>
          </a:p>
          <a:p>
            <a:endParaRPr lang="en-US"/>
          </a:p>
        </p:txBody>
      </p:sp>
    </p:spTree>
    <p:extLst>
      <p:ext uri="{BB962C8B-B14F-4D97-AF65-F5344CB8AC3E}">
        <p14:creationId xmlns:p14="http://schemas.microsoft.com/office/powerpoint/2010/main" val="1766423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a:extLst>
              <a:ext uri="{FF2B5EF4-FFF2-40B4-BE49-F238E27FC236}">
                <a16:creationId xmlns:a16="http://schemas.microsoft.com/office/drawing/2014/main" id="{7A641963-0C7E-40C9-B25A-C27B31F86285}"/>
              </a:ext>
            </a:extLst>
          </p:cNvPr>
          <p:cNvCxnSpPr>
            <a:cxnSpLocks/>
          </p:cNvCxnSpPr>
          <p:nvPr/>
        </p:nvCxnSpPr>
        <p:spPr>
          <a:xfrm flipH="1" flipV="1">
            <a:off x="6279131" y="3267074"/>
            <a:ext cx="5751" cy="322053"/>
          </a:xfrm>
          <a:prstGeom prst="straightConnector1">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7E80C36A-E49E-4F20-8894-ED9C4B704644}"/>
              </a:ext>
            </a:extLst>
          </p:cNvPr>
          <p:cNvCxnSpPr>
            <a:cxnSpLocks/>
          </p:cNvCxnSpPr>
          <p:nvPr/>
        </p:nvCxnSpPr>
        <p:spPr>
          <a:xfrm flipH="1" flipV="1">
            <a:off x="9571546" y="2102508"/>
            <a:ext cx="5751" cy="537713"/>
          </a:xfrm>
          <a:prstGeom prst="straightConnector1">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537B97BE-0235-43D2-A533-2AA359397545}"/>
              </a:ext>
            </a:extLst>
          </p:cNvPr>
          <p:cNvCxnSpPr>
            <a:cxnSpLocks/>
          </p:cNvCxnSpPr>
          <p:nvPr/>
        </p:nvCxnSpPr>
        <p:spPr>
          <a:xfrm flipH="1" flipV="1">
            <a:off x="9571547" y="5423679"/>
            <a:ext cx="5751" cy="480203"/>
          </a:xfrm>
          <a:prstGeom prst="straightConnector1">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C5C7BBE3-7EAD-4FBD-BBCD-DD763053467C}"/>
              </a:ext>
            </a:extLst>
          </p:cNvPr>
          <p:cNvCxnSpPr>
            <a:cxnSpLocks/>
          </p:cNvCxnSpPr>
          <p:nvPr/>
        </p:nvCxnSpPr>
        <p:spPr>
          <a:xfrm flipH="1" flipV="1">
            <a:off x="9571546" y="4230357"/>
            <a:ext cx="5751" cy="508958"/>
          </a:xfrm>
          <a:prstGeom prst="straightConnector1">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AFA463FD-AB04-4BB1-902E-78A1FD68777B}"/>
              </a:ext>
            </a:extLst>
          </p:cNvPr>
          <p:cNvCxnSpPr>
            <a:cxnSpLocks/>
          </p:cNvCxnSpPr>
          <p:nvPr/>
        </p:nvCxnSpPr>
        <p:spPr>
          <a:xfrm flipH="1" flipV="1">
            <a:off x="9571547" y="3166433"/>
            <a:ext cx="5751" cy="537713"/>
          </a:xfrm>
          <a:prstGeom prst="straightConnector1">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02E4DF7-9924-49B9-9AF0-F9D9C656A6B5}"/>
              </a:ext>
            </a:extLst>
          </p:cNvPr>
          <p:cNvCxnSpPr>
            <a:cxnSpLocks/>
          </p:cNvCxnSpPr>
          <p:nvPr/>
        </p:nvCxnSpPr>
        <p:spPr>
          <a:xfrm flipH="1" flipV="1">
            <a:off x="3044226" y="3108924"/>
            <a:ext cx="5751" cy="537713"/>
          </a:xfrm>
          <a:prstGeom prst="straightConnector1">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9274BD7B-4FE2-4277-942C-DE8E8A8D1A4A}"/>
              </a:ext>
            </a:extLst>
          </p:cNvPr>
          <p:cNvCxnSpPr>
            <a:cxnSpLocks/>
          </p:cNvCxnSpPr>
          <p:nvPr/>
        </p:nvCxnSpPr>
        <p:spPr>
          <a:xfrm flipH="1" flipV="1">
            <a:off x="3044225" y="2102508"/>
            <a:ext cx="5751" cy="537713"/>
          </a:xfrm>
          <a:prstGeom prst="straightConnector1">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D98F28B-BA34-4720-8F26-CB84C7E3C76F}"/>
              </a:ext>
            </a:extLst>
          </p:cNvPr>
          <p:cNvSpPr>
            <a:spLocks noGrp="1"/>
          </p:cNvSpPr>
          <p:nvPr>
            <p:ph type="title"/>
          </p:nvPr>
        </p:nvSpPr>
        <p:spPr>
          <a:xfrm>
            <a:off x="715211" y="316848"/>
            <a:ext cx="10854171" cy="1143000"/>
          </a:xfrm>
        </p:spPr>
        <p:txBody>
          <a:bodyPr anchor="ctr">
            <a:normAutofit/>
          </a:bodyPr>
          <a:lstStyle/>
          <a:p>
            <a:r>
              <a:rPr lang="en-US"/>
              <a:t>Organization</a:t>
            </a:r>
          </a:p>
        </p:txBody>
      </p:sp>
      <p:sp>
        <p:nvSpPr>
          <p:cNvPr id="3" name="Rectangle: Rounded Corners 2">
            <a:extLst>
              <a:ext uri="{FF2B5EF4-FFF2-40B4-BE49-F238E27FC236}">
                <a16:creationId xmlns:a16="http://schemas.microsoft.com/office/drawing/2014/main" id="{32D7767F-98E6-4B80-A607-236ACD919CF3}"/>
              </a:ext>
            </a:extLst>
          </p:cNvPr>
          <p:cNvSpPr/>
          <p:nvPr/>
        </p:nvSpPr>
        <p:spPr>
          <a:xfrm>
            <a:off x="5451894" y="355121"/>
            <a:ext cx="1575757" cy="82813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cs typeface="Calibri"/>
              </a:rPr>
              <a:t>Peter Daniel (Team Leader)</a:t>
            </a:r>
            <a:endParaRPr lang="en-US"/>
          </a:p>
        </p:txBody>
      </p:sp>
      <p:sp>
        <p:nvSpPr>
          <p:cNvPr id="5" name="Rectangle: Rounded Corners 4">
            <a:extLst>
              <a:ext uri="{FF2B5EF4-FFF2-40B4-BE49-F238E27FC236}">
                <a16:creationId xmlns:a16="http://schemas.microsoft.com/office/drawing/2014/main" id="{074ABA5E-0A6C-4B20-BAAD-1AFC105AC9AF}"/>
              </a:ext>
            </a:extLst>
          </p:cNvPr>
          <p:cNvSpPr/>
          <p:nvPr/>
        </p:nvSpPr>
        <p:spPr>
          <a:xfrm>
            <a:off x="8844950" y="5861649"/>
            <a:ext cx="1446361" cy="727495"/>
          </a:xfrm>
          <a:prstGeom prst="round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a:cs typeface="Calibri"/>
              </a:rPr>
              <a:t>Christopher Penilla</a:t>
            </a:r>
            <a:endParaRPr lang="en-US"/>
          </a:p>
        </p:txBody>
      </p:sp>
      <p:sp>
        <p:nvSpPr>
          <p:cNvPr id="6" name="Rectangle: Rounded Corners 5">
            <a:extLst>
              <a:ext uri="{FF2B5EF4-FFF2-40B4-BE49-F238E27FC236}">
                <a16:creationId xmlns:a16="http://schemas.microsoft.com/office/drawing/2014/main" id="{BE9F9776-7AEA-457D-96DA-59AA90F4C72B}"/>
              </a:ext>
            </a:extLst>
          </p:cNvPr>
          <p:cNvSpPr/>
          <p:nvPr/>
        </p:nvSpPr>
        <p:spPr>
          <a:xfrm>
            <a:off x="8844951" y="4711461"/>
            <a:ext cx="1446361" cy="727495"/>
          </a:xfrm>
          <a:prstGeom prst="round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a:cs typeface="Calibri"/>
              </a:rPr>
              <a:t>Wilkin Chan</a:t>
            </a:r>
            <a:endParaRPr lang="en-US"/>
          </a:p>
        </p:txBody>
      </p:sp>
      <p:sp>
        <p:nvSpPr>
          <p:cNvPr id="8" name="Rectangle: Rounded Corners 7">
            <a:extLst>
              <a:ext uri="{FF2B5EF4-FFF2-40B4-BE49-F238E27FC236}">
                <a16:creationId xmlns:a16="http://schemas.microsoft.com/office/drawing/2014/main" id="{56A3682B-09D4-4634-85F0-039F1A3B7C54}"/>
              </a:ext>
            </a:extLst>
          </p:cNvPr>
          <p:cNvSpPr/>
          <p:nvPr/>
        </p:nvSpPr>
        <p:spPr>
          <a:xfrm>
            <a:off x="8844950" y="3561271"/>
            <a:ext cx="1446361" cy="727495"/>
          </a:xfrm>
          <a:prstGeom prst="round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a:cs typeface="Calibri"/>
              </a:rPr>
              <a:t>Edwin Lopez</a:t>
            </a:r>
            <a:endParaRPr lang="en-US"/>
          </a:p>
        </p:txBody>
      </p:sp>
      <p:sp>
        <p:nvSpPr>
          <p:cNvPr id="9" name="Rectangle: Rounded Corners 8">
            <a:extLst>
              <a:ext uri="{FF2B5EF4-FFF2-40B4-BE49-F238E27FC236}">
                <a16:creationId xmlns:a16="http://schemas.microsoft.com/office/drawing/2014/main" id="{F3060CA6-338C-49F0-A6F1-57124385F00E}"/>
              </a:ext>
            </a:extLst>
          </p:cNvPr>
          <p:cNvSpPr/>
          <p:nvPr/>
        </p:nvSpPr>
        <p:spPr>
          <a:xfrm>
            <a:off x="5581291" y="3561272"/>
            <a:ext cx="1446361" cy="727495"/>
          </a:xfrm>
          <a:prstGeom prst="round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a:cs typeface="Calibri"/>
              </a:rPr>
              <a:t>Bardo Amaya</a:t>
            </a:r>
            <a:endParaRPr lang="en-US"/>
          </a:p>
        </p:txBody>
      </p:sp>
      <p:sp>
        <p:nvSpPr>
          <p:cNvPr id="10" name="Rectangle: Rounded Corners 9">
            <a:extLst>
              <a:ext uri="{FF2B5EF4-FFF2-40B4-BE49-F238E27FC236}">
                <a16:creationId xmlns:a16="http://schemas.microsoft.com/office/drawing/2014/main" id="{C52D4038-3E74-4A31-AC10-A231C6ED4639}"/>
              </a:ext>
            </a:extLst>
          </p:cNvPr>
          <p:cNvSpPr/>
          <p:nvPr/>
        </p:nvSpPr>
        <p:spPr>
          <a:xfrm>
            <a:off x="9017479" y="843951"/>
            <a:ext cx="1604511" cy="885645"/>
          </a:xfrm>
          <a:prstGeom prst="round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a:cs typeface="Calibri"/>
              </a:rPr>
              <a:t>Dr. Mohsen Eshraghi</a:t>
            </a:r>
          </a:p>
          <a:p>
            <a:pPr algn="ctr"/>
            <a:r>
              <a:rPr lang="en-US">
                <a:cs typeface="Calibri"/>
              </a:rPr>
              <a:t>(Advisor)</a:t>
            </a:r>
          </a:p>
        </p:txBody>
      </p:sp>
      <p:sp>
        <p:nvSpPr>
          <p:cNvPr id="11" name="Rectangle: Rounded Corners 10">
            <a:extLst>
              <a:ext uri="{FF2B5EF4-FFF2-40B4-BE49-F238E27FC236}">
                <a16:creationId xmlns:a16="http://schemas.microsoft.com/office/drawing/2014/main" id="{3547F90D-C4FB-4068-9D0B-EC77CA245D83}"/>
              </a:ext>
            </a:extLst>
          </p:cNvPr>
          <p:cNvSpPr/>
          <p:nvPr/>
        </p:nvSpPr>
        <p:spPr>
          <a:xfrm>
            <a:off x="2317631" y="3561272"/>
            <a:ext cx="1446361" cy="727495"/>
          </a:xfrm>
          <a:prstGeom prst="round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a:cs typeface="Calibri"/>
              </a:rPr>
              <a:t>Fabiola Sanchez</a:t>
            </a:r>
            <a:endParaRPr lang="en-US"/>
          </a:p>
        </p:txBody>
      </p:sp>
      <p:sp>
        <p:nvSpPr>
          <p:cNvPr id="12" name="Rectangle: Rounded Corners 11">
            <a:extLst>
              <a:ext uri="{FF2B5EF4-FFF2-40B4-BE49-F238E27FC236}">
                <a16:creationId xmlns:a16="http://schemas.microsoft.com/office/drawing/2014/main" id="{6E7F7434-05E8-4B5E-993F-AA6129A029D7}"/>
              </a:ext>
            </a:extLst>
          </p:cNvPr>
          <p:cNvSpPr/>
          <p:nvPr/>
        </p:nvSpPr>
        <p:spPr>
          <a:xfrm>
            <a:off x="8844951" y="2454215"/>
            <a:ext cx="1446361" cy="727495"/>
          </a:xfrm>
          <a:prstGeom prst="roundRect">
            <a:avLst/>
          </a:prstGeom>
          <a:solidFill>
            <a:srgbClr val="ED7D31"/>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a:cs typeface="Calibri"/>
              </a:rPr>
              <a:t>Design Team</a:t>
            </a:r>
            <a:endParaRPr lang="en-US"/>
          </a:p>
        </p:txBody>
      </p:sp>
      <p:sp>
        <p:nvSpPr>
          <p:cNvPr id="13" name="Rectangle: Rounded Corners 12">
            <a:extLst>
              <a:ext uri="{FF2B5EF4-FFF2-40B4-BE49-F238E27FC236}">
                <a16:creationId xmlns:a16="http://schemas.microsoft.com/office/drawing/2014/main" id="{BD65B0FE-2C2E-44B6-B23A-E1534774AFA9}"/>
              </a:ext>
            </a:extLst>
          </p:cNvPr>
          <p:cNvSpPr/>
          <p:nvPr/>
        </p:nvSpPr>
        <p:spPr>
          <a:xfrm>
            <a:off x="5581290" y="2526102"/>
            <a:ext cx="1446361" cy="727495"/>
          </a:xfrm>
          <a:prstGeom prst="roundRect">
            <a:avLst/>
          </a:prstGeom>
          <a:solidFill>
            <a:srgbClr val="ED7D31"/>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a:cs typeface="Calibri"/>
              </a:rPr>
              <a:t>Electrical Team</a:t>
            </a:r>
            <a:endParaRPr lang="en-US"/>
          </a:p>
        </p:txBody>
      </p:sp>
      <p:sp>
        <p:nvSpPr>
          <p:cNvPr id="14" name="Rectangle: Rounded Corners 13">
            <a:extLst>
              <a:ext uri="{FF2B5EF4-FFF2-40B4-BE49-F238E27FC236}">
                <a16:creationId xmlns:a16="http://schemas.microsoft.com/office/drawing/2014/main" id="{25EB1157-39E6-430D-8C0E-364CEFA7D856}"/>
              </a:ext>
            </a:extLst>
          </p:cNvPr>
          <p:cNvSpPr/>
          <p:nvPr/>
        </p:nvSpPr>
        <p:spPr>
          <a:xfrm>
            <a:off x="2317630" y="2526102"/>
            <a:ext cx="1446361" cy="727495"/>
          </a:xfrm>
          <a:prstGeom prst="roundRect">
            <a:avLst/>
          </a:prstGeom>
          <a:solidFill>
            <a:srgbClr val="ED7D31"/>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a:cs typeface="Calibri"/>
              </a:rPr>
              <a:t>Simulation Team</a:t>
            </a:r>
            <a:endParaRPr lang="en-US"/>
          </a:p>
        </p:txBody>
      </p:sp>
      <p:cxnSp>
        <p:nvCxnSpPr>
          <p:cNvPr id="4" name="Straight Arrow Connector 3">
            <a:extLst>
              <a:ext uri="{FF2B5EF4-FFF2-40B4-BE49-F238E27FC236}">
                <a16:creationId xmlns:a16="http://schemas.microsoft.com/office/drawing/2014/main" id="{8AE82B44-1AE5-4CD4-93A0-618AD73C2E1C}"/>
              </a:ext>
            </a:extLst>
          </p:cNvPr>
          <p:cNvCxnSpPr/>
          <p:nvPr/>
        </p:nvCxnSpPr>
        <p:spPr>
          <a:xfrm>
            <a:off x="6241751" y="1173733"/>
            <a:ext cx="37381" cy="1360098"/>
          </a:xfrm>
          <a:prstGeom prst="straightConnector1">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7FE7DDD7-285D-4D93-93A1-182E4433A3AE}"/>
              </a:ext>
            </a:extLst>
          </p:cNvPr>
          <p:cNvCxnSpPr>
            <a:cxnSpLocks/>
          </p:cNvCxnSpPr>
          <p:nvPr/>
        </p:nvCxnSpPr>
        <p:spPr>
          <a:xfrm flipH="1">
            <a:off x="6250377" y="2108260"/>
            <a:ext cx="3326920" cy="8627"/>
          </a:xfrm>
          <a:prstGeom prst="straightConnector1">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E79F28A5-5CBB-47BA-93ED-806C5AF6C1D0}"/>
              </a:ext>
            </a:extLst>
          </p:cNvPr>
          <p:cNvCxnSpPr>
            <a:cxnSpLocks/>
          </p:cNvCxnSpPr>
          <p:nvPr/>
        </p:nvCxnSpPr>
        <p:spPr>
          <a:xfrm flipH="1">
            <a:off x="3044225" y="2108259"/>
            <a:ext cx="3326920" cy="8627"/>
          </a:xfrm>
          <a:prstGeom prst="straightConnector1">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DE7B82B0-CB08-4762-B61C-174B1572225E}"/>
              </a:ext>
            </a:extLst>
          </p:cNvPr>
          <p:cNvCxnSpPr>
            <a:cxnSpLocks/>
          </p:cNvCxnSpPr>
          <p:nvPr/>
        </p:nvCxnSpPr>
        <p:spPr>
          <a:xfrm flipH="1">
            <a:off x="6221623" y="1317505"/>
            <a:ext cx="2794958" cy="8627"/>
          </a:xfrm>
          <a:prstGeom prst="straightConnector1">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Slide Number Placeholder 3">
            <a:extLst>
              <a:ext uri="{FF2B5EF4-FFF2-40B4-BE49-F238E27FC236}">
                <a16:creationId xmlns:a16="http://schemas.microsoft.com/office/drawing/2014/main" id="{6712D88A-2B6F-40D2-B95A-14955727DD79}"/>
              </a:ext>
            </a:extLst>
          </p:cNvPr>
          <p:cNvSpPr txBox="1">
            <a:spLocks/>
          </p:cNvSpPr>
          <p:nvPr/>
        </p:nvSpPr>
        <p:spPr>
          <a:xfrm>
            <a:off x="9300752" y="6434815"/>
            <a:ext cx="2844800" cy="365125"/>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330EA680-D336-4FF7-8B7A-9848BB0A1C32}" type="slidenum">
              <a:rPr lang="en-US" sz="1200" dirty="0" smtClean="0">
                <a:solidFill>
                  <a:schemeClr val="tx1">
                    <a:lumMod val="50000"/>
                    <a:lumOff val="50000"/>
                  </a:schemeClr>
                </a:solidFill>
              </a:rPr>
              <a:pPr algn="r">
                <a:spcAft>
                  <a:spcPts val="600"/>
                </a:spcAft>
              </a:pPr>
              <a:t>2</a:t>
            </a:fld>
            <a:endParaRPr lang="en-US" sz="1200">
              <a:solidFill>
                <a:schemeClr val="tx1">
                  <a:lumMod val="50000"/>
                  <a:lumOff val="50000"/>
                </a:schemeClr>
              </a:solidFill>
              <a:cs typeface="Calibri"/>
            </a:endParaRPr>
          </a:p>
        </p:txBody>
      </p:sp>
    </p:spTree>
    <p:extLst>
      <p:ext uri="{BB962C8B-B14F-4D97-AF65-F5344CB8AC3E}">
        <p14:creationId xmlns:p14="http://schemas.microsoft.com/office/powerpoint/2010/main" val="1921169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621B586-FC4D-4FF1-BACB-C74597B09419}"/>
              </a:ext>
            </a:extLst>
          </p:cNvPr>
          <p:cNvPicPr>
            <a:picLocks noGrp="1" noChangeAspect="1"/>
          </p:cNvPicPr>
          <p:nvPr>
            <p:ph sz="half" idx="1"/>
          </p:nvPr>
        </p:nvPicPr>
        <p:blipFill rotWithShape="1">
          <a:blip r:embed="rId3"/>
          <a:srcRect l="11908" t="9223" r="8449" b="1837"/>
          <a:stretch/>
        </p:blipFill>
        <p:spPr>
          <a:xfrm>
            <a:off x="3731448" y="2003968"/>
            <a:ext cx="5569303" cy="3746791"/>
          </a:xfrm>
        </p:spPr>
      </p:pic>
      <p:sp>
        <p:nvSpPr>
          <p:cNvPr id="4" name="Slide Number Placeholder 3">
            <a:extLst>
              <a:ext uri="{FF2B5EF4-FFF2-40B4-BE49-F238E27FC236}">
                <a16:creationId xmlns:a16="http://schemas.microsoft.com/office/drawing/2014/main" id="{D6CE6EBE-D00C-4EFE-A3C2-227CE8C9A687}"/>
              </a:ext>
            </a:extLst>
          </p:cNvPr>
          <p:cNvSpPr>
            <a:spLocks noGrp="1"/>
          </p:cNvSpPr>
          <p:nvPr>
            <p:ph type="sldNum" sz="quarter" idx="12"/>
          </p:nvPr>
        </p:nvSpPr>
        <p:spPr/>
        <p:txBody>
          <a:bodyPr/>
          <a:lstStyle/>
          <a:p>
            <a:fld id="{330EA680-D336-4FF7-8B7A-9848BB0A1C32}" type="slidenum">
              <a:rPr lang="en-US" smtClean="0"/>
              <a:t>20</a:t>
            </a:fld>
            <a:endParaRPr lang="en-US"/>
          </a:p>
        </p:txBody>
      </p:sp>
      <p:sp>
        <p:nvSpPr>
          <p:cNvPr id="5" name="Title 4">
            <a:extLst>
              <a:ext uri="{FF2B5EF4-FFF2-40B4-BE49-F238E27FC236}">
                <a16:creationId xmlns:a16="http://schemas.microsoft.com/office/drawing/2014/main" id="{70C1892B-C702-48DC-A423-E16696C723A7}"/>
              </a:ext>
            </a:extLst>
          </p:cNvPr>
          <p:cNvSpPr>
            <a:spLocks noGrp="1"/>
          </p:cNvSpPr>
          <p:nvPr>
            <p:ph type="title"/>
          </p:nvPr>
        </p:nvSpPr>
        <p:spPr/>
        <p:txBody>
          <a:bodyPr/>
          <a:lstStyle/>
          <a:p>
            <a:r>
              <a:rPr lang="en-US"/>
              <a:t>ANSYS Plate Set Up</a:t>
            </a:r>
          </a:p>
        </p:txBody>
      </p:sp>
      <p:cxnSp>
        <p:nvCxnSpPr>
          <p:cNvPr id="10" name="Straight Arrow Connector 9">
            <a:extLst>
              <a:ext uri="{FF2B5EF4-FFF2-40B4-BE49-F238E27FC236}">
                <a16:creationId xmlns:a16="http://schemas.microsoft.com/office/drawing/2014/main" id="{13F3F214-A2BC-4752-A905-B20FC9924DD0}"/>
              </a:ext>
            </a:extLst>
          </p:cNvPr>
          <p:cNvCxnSpPr>
            <a:cxnSpLocks/>
          </p:cNvCxnSpPr>
          <p:nvPr/>
        </p:nvCxnSpPr>
        <p:spPr>
          <a:xfrm flipH="1">
            <a:off x="7532016" y="3873522"/>
            <a:ext cx="2413262" cy="285043"/>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sp>
        <p:nvSpPr>
          <p:cNvPr id="11" name="TextBox 10">
            <a:extLst>
              <a:ext uri="{FF2B5EF4-FFF2-40B4-BE49-F238E27FC236}">
                <a16:creationId xmlns:a16="http://schemas.microsoft.com/office/drawing/2014/main" id="{E6EA2114-AE3C-4D8A-812A-5526863EAB56}"/>
              </a:ext>
            </a:extLst>
          </p:cNvPr>
          <p:cNvSpPr txBox="1"/>
          <p:nvPr/>
        </p:nvSpPr>
        <p:spPr>
          <a:xfrm>
            <a:off x="9373302" y="3446485"/>
            <a:ext cx="2617723" cy="1631216"/>
          </a:xfrm>
          <a:prstGeom prst="rect">
            <a:avLst/>
          </a:prstGeom>
          <a:solidFill>
            <a:schemeClr val="bg1"/>
          </a:solidFill>
          <a:ln w="38100"/>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a:t>Copper Mold:</a:t>
            </a:r>
          </a:p>
          <a:p>
            <a:pPr marL="342900" indent="-342900">
              <a:buFont typeface="Arial" panose="020B0604020202020204" pitchFamily="34" charset="0"/>
              <a:buChar char="•"/>
            </a:pPr>
            <a:r>
              <a:rPr lang="en-US" sz="2000"/>
              <a:t>Temp = 25 °C</a:t>
            </a:r>
          </a:p>
          <a:p>
            <a:pPr marL="342900" indent="-342900">
              <a:buFont typeface="Arial" panose="020B0604020202020204" pitchFamily="34" charset="0"/>
              <a:buChar char="•"/>
            </a:pPr>
            <a:r>
              <a:rPr lang="en-US" sz="2000"/>
              <a:t>Length: 50.8 mm</a:t>
            </a:r>
          </a:p>
          <a:p>
            <a:pPr marL="342900" indent="-342900">
              <a:buFont typeface="Arial" panose="020B0604020202020204" pitchFamily="34" charset="0"/>
              <a:buChar char="•"/>
            </a:pPr>
            <a:r>
              <a:rPr lang="en-US" sz="2000"/>
              <a:t>Width: 50.8 mm</a:t>
            </a:r>
          </a:p>
          <a:p>
            <a:pPr marL="342900" indent="-342900">
              <a:buFont typeface="Arial" panose="020B0604020202020204" pitchFamily="34" charset="0"/>
              <a:buChar char="•"/>
            </a:pPr>
            <a:r>
              <a:rPr lang="en-US" sz="2000"/>
              <a:t>Thickness: 12.7 mm</a:t>
            </a:r>
          </a:p>
        </p:txBody>
      </p:sp>
      <p:cxnSp>
        <p:nvCxnSpPr>
          <p:cNvPr id="12" name="Straight Arrow Connector 11">
            <a:extLst>
              <a:ext uri="{FF2B5EF4-FFF2-40B4-BE49-F238E27FC236}">
                <a16:creationId xmlns:a16="http://schemas.microsoft.com/office/drawing/2014/main" id="{FA27617C-48AC-4305-AD1A-A087ADAB1C63}"/>
              </a:ext>
            </a:extLst>
          </p:cNvPr>
          <p:cNvCxnSpPr>
            <a:cxnSpLocks/>
          </p:cNvCxnSpPr>
          <p:nvPr/>
        </p:nvCxnSpPr>
        <p:spPr>
          <a:xfrm flipH="1">
            <a:off x="7532016" y="1781214"/>
            <a:ext cx="2023259" cy="712460"/>
          </a:xfrm>
          <a:prstGeom prst="straightConnector1">
            <a:avLst/>
          </a:prstGeom>
          <a:ln w="76200">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B0FE537-EDF5-45D5-B54B-030241B42129}"/>
              </a:ext>
            </a:extLst>
          </p:cNvPr>
          <p:cNvSpPr txBox="1"/>
          <p:nvPr/>
        </p:nvSpPr>
        <p:spPr>
          <a:xfrm>
            <a:off x="334060" y="1716722"/>
            <a:ext cx="3254335" cy="3347519"/>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a:t>General: </a:t>
            </a:r>
          </a:p>
          <a:p>
            <a:pPr marL="342900" indent="-342900">
              <a:buFont typeface="Arial" panose="020B0604020202020204" pitchFamily="34" charset="0"/>
              <a:buChar char="•"/>
            </a:pPr>
            <a:r>
              <a:rPr lang="en-US" sz="2400" b="1"/>
              <a:t>Transient Conduction</a:t>
            </a:r>
            <a:r>
              <a:rPr lang="en-US" sz="2400"/>
              <a:t> heat transfer</a:t>
            </a:r>
          </a:p>
          <a:p>
            <a:pPr marL="342900" indent="-342900">
              <a:buFont typeface="Arial" panose="020B0604020202020204" pitchFamily="34" charset="0"/>
              <a:buChar char="•"/>
            </a:pPr>
            <a:r>
              <a:rPr lang="en-US" sz="2400"/>
              <a:t>No phase change</a:t>
            </a:r>
          </a:p>
          <a:p>
            <a:pPr marL="342900" indent="-342900">
              <a:buFont typeface="Arial" panose="020B0604020202020204" pitchFamily="34" charset="0"/>
              <a:buChar char="•"/>
            </a:pPr>
            <a:r>
              <a:rPr lang="en-US" sz="2400"/>
              <a:t>Ambient temp = 25 °C</a:t>
            </a:r>
          </a:p>
          <a:p>
            <a:pPr marL="342900" indent="-342900">
              <a:buFont typeface="Arial" panose="020B0604020202020204" pitchFamily="34" charset="0"/>
              <a:buChar char="•"/>
            </a:pPr>
            <a:r>
              <a:rPr lang="en-US" sz="2400"/>
              <a:t>The </a:t>
            </a:r>
            <a:r>
              <a:rPr lang="en-US" sz="2400" b="1"/>
              <a:t>goal</a:t>
            </a:r>
            <a:r>
              <a:rPr lang="en-US" sz="2400"/>
              <a:t> is to calculate the </a:t>
            </a:r>
            <a:r>
              <a:rPr lang="en-US" sz="2400" b="1"/>
              <a:t>cooling rate.</a:t>
            </a:r>
            <a:r>
              <a:rPr lang="en-US" sz="2400"/>
              <a:t> </a:t>
            </a:r>
          </a:p>
          <a:p>
            <a:endParaRPr lang="en-US" sz="1953"/>
          </a:p>
        </p:txBody>
      </p:sp>
      <p:sp>
        <p:nvSpPr>
          <p:cNvPr id="21" name="TextBox 20">
            <a:extLst>
              <a:ext uri="{FF2B5EF4-FFF2-40B4-BE49-F238E27FC236}">
                <a16:creationId xmlns:a16="http://schemas.microsoft.com/office/drawing/2014/main" id="{E109EAC4-5AC0-44A1-8497-628FE4663421}"/>
              </a:ext>
            </a:extLst>
          </p:cNvPr>
          <p:cNvSpPr txBox="1"/>
          <p:nvPr/>
        </p:nvSpPr>
        <p:spPr>
          <a:xfrm>
            <a:off x="9424415" y="994181"/>
            <a:ext cx="2566610" cy="1015663"/>
          </a:xfrm>
          <a:prstGeom prst="rect">
            <a:avLst/>
          </a:prstGeom>
          <a:solidFill>
            <a:schemeClr val="bg1"/>
          </a:solidFill>
          <a:ln w="38100">
            <a:solidFill>
              <a:schemeClr val="bg1">
                <a:lumMod val="65000"/>
              </a:schemeClr>
            </a:solidFill>
          </a:ln>
        </p:spPr>
        <p:txBody>
          <a:bodyPr wrap="square">
            <a:spAutoFit/>
          </a:bodyPr>
          <a:lstStyle/>
          <a:p>
            <a:pPr algn="ctr"/>
            <a:r>
              <a:rPr lang="en-US" sz="2000" b="1"/>
              <a:t>Vit. 106 Wire:</a:t>
            </a:r>
          </a:p>
          <a:p>
            <a:pPr marL="342900" indent="-342900">
              <a:buFont typeface="Arial" panose="020B0604020202020204" pitchFamily="34" charset="0"/>
              <a:buChar char="•"/>
            </a:pPr>
            <a:r>
              <a:rPr lang="en-US" sz="2000"/>
              <a:t>Temp =  900 °C</a:t>
            </a:r>
          </a:p>
          <a:p>
            <a:pPr marL="342900" indent="-342900">
              <a:buFont typeface="Arial" panose="020B0604020202020204" pitchFamily="34" charset="0"/>
              <a:buChar char="•"/>
            </a:pPr>
            <a:r>
              <a:rPr lang="en-US" sz="2000"/>
              <a:t>Diameter = 2 mm</a:t>
            </a:r>
          </a:p>
        </p:txBody>
      </p:sp>
    </p:spTree>
    <p:extLst>
      <p:ext uri="{BB962C8B-B14F-4D97-AF65-F5344CB8AC3E}">
        <p14:creationId xmlns:p14="http://schemas.microsoft.com/office/powerpoint/2010/main" val="45524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B2D502C-BDFD-41B6-8372-D9B0E0E35E55}"/>
              </a:ext>
            </a:extLst>
          </p:cNvPr>
          <p:cNvSpPr>
            <a:spLocks noGrp="1"/>
          </p:cNvSpPr>
          <p:nvPr>
            <p:ph type="sldNum" sz="quarter" idx="12"/>
          </p:nvPr>
        </p:nvSpPr>
        <p:spPr/>
        <p:txBody>
          <a:bodyPr/>
          <a:lstStyle/>
          <a:p>
            <a:fld id="{330EA680-D336-4FF7-8B7A-9848BB0A1C32}" type="slidenum">
              <a:rPr lang="en-US" smtClean="0"/>
              <a:t>21</a:t>
            </a:fld>
            <a:endParaRPr lang="en-US"/>
          </a:p>
        </p:txBody>
      </p:sp>
      <p:pic>
        <p:nvPicPr>
          <p:cNvPr id="3" name="Picture 2">
            <a:extLst>
              <a:ext uri="{FF2B5EF4-FFF2-40B4-BE49-F238E27FC236}">
                <a16:creationId xmlns:a16="http://schemas.microsoft.com/office/drawing/2014/main" id="{3463EEE6-60FE-4794-9E15-306BACF3938F}"/>
              </a:ext>
            </a:extLst>
          </p:cNvPr>
          <p:cNvPicPr>
            <a:picLocks noChangeAspect="1"/>
          </p:cNvPicPr>
          <p:nvPr/>
        </p:nvPicPr>
        <p:blipFill rotWithShape="1">
          <a:blip r:embed="rId5"/>
          <a:srcRect l="11771" r="13522"/>
          <a:stretch/>
        </p:blipFill>
        <p:spPr>
          <a:xfrm>
            <a:off x="1169582" y="0"/>
            <a:ext cx="5033322" cy="3125038"/>
          </a:xfrm>
          <a:prstGeom prst="rect">
            <a:avLst/>
          </a:prstGeom>
        </p:spPr>
      </p:pic>
      <p:pic>
        <p:nvPicPr>
          <p:cNvPr id="7" name="transient plate 2">
            <a:hlinkClick r:id="" action="ppaction://media"/>
            <a:extLst>
              <a:ext uri="{FF2B5EF4-FFF2-40B4-BE49-F238E27FC236}">
                <a16:creationId xmlns:a16="http://schemas.microsoft.com/office/drawing/2014/main" id="{49D56F22-C67D-43CB-B9CF-FBC44063782A}"/>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rotWithShape="1">
          <a:blip r:embed="rId6"/>
          <a:srcRect t="10781" b="9133"/>
          <a:stretch/>
        </p:blipFill>
        <p:spPr>
          <a:xfrm>
            <a:off x="5715325" y="3429000"/>
            <a:ext cx="5988996" cy="2697480"/>
          </a:xfrm>
        </p:spPr>
      </p:pic>
      <p:pic>
        <p:nvPicPr>
          <p:cNvPr id="8" name="Picture 7">
            <a:extLst>
              <a:ext uri="{FF2B5EF4-FFF2-40B4-BE49-F238E27FC236}">
                <a16:creationId xmlns:a16="http://schemas.microsoft.com/office/drawing/2014/main" id="{CC605FB7-41BC-4845-9663-FD56C95D5ED1}"/>
              </a:ext>
            </a:extLst>
          </p:cNvPr>
          <p:cNvPicPr>
            <a:picLocks noChangeAspect="1"/>
          </p:cNvPicPr>
          <p:nvPr/>
        </p:nvPicPr>
        <p:blipFill>
          <a:blip r:embed="rId7"/>
          <a:stretch>
            <a:fillRect/>
          </a:stretch>
        </p:blipFill>
        <p:spPr>
          <a:xfrm>
            <a:off x="5715325" y="3599884"/>
            <a:ext cx="1100545" cy="2355712"/>
          </a:xfrm>
          <a:prstGeom prst="rect">
            <a:avLst/>
          </a:prstGeom>
        </p:spPr>
      </p:pic>
    </p:spTree>
    <p:extLst>
      <p:ext uri="{BB962C8B-B14F-4D97-AF65-F5344CB8AC3E}">
        <p14:creationId xmlns:p14="http://schemas.microsoft.com/office/powerpoint/2010/main" val="85213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C3FD77-5326-4BDB-8E1E-84778E49CDF7}"/>
              </a:ext>
            </a:extLst>
          </p:cNvPr>
          <p:cNvSpPr>
            <a:spLocks noGrp="1"/>
          </p:cNvSpPr>
          <p:nvPr>
            <p:ph type="sldNum" sz="quarter" idx="12"/>
          </p:nvPr>
        </p:nvSpPr>
        <p:spPr/>
        <p:txBody>
          <a:bodyPr/>
          <a:lstStyle/>
          <a:p>
            <a:fld id="{330EA680-D336-4FF7-8B7A-9848BB0A1C32}" type="slidenum">
              <a:rPr lang="en-US" smtClean="0"/>
              <a:t>22</a:t>
            </a:fld>
            <a:endParaRPr lang="en-US"/>
          </a:p>
        </p:txBody>
      </p:sp>
      <p:sp>
        <p:nvSpPr>
          <p:cNvPr id="5" name="Title 4">
            <a:extLst>
              <a:ext uri="{FF2B5EF4-FFF2-40B4-BE49-F238E27FC236}">
                <a16:creationId xmlns:a16="http://schemas.microsoft.com/office/drawing/2014/main" id="{EABDF1FC-F3B7-466A-9897-90EB004783BE}"/>
              </a:ext>
            </a:extLst>
          </p:cNvPr>
          <p:cNvSpPr>
            <a:spLocks noGrp="1"/>
          </p:cNvSpPr>
          <p:nvPr>
            <p:ph type="title"/>
          </p:nvPr>
        </p:nvSpPr>
        <p:spPr/>
        <p:txBody>
          <a:bodyPr/>
          <a:lstStyle/>
          <a:p>
            <a:r>
              <a:rPr lang="en-US" sz="2900"/>
              <a:t>Mesh Analysis and Cooling Rate</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FD530092-8C41-46DA-B4AD-E639DE1A4DE3}"/>
                  </a:ext>
                </a:extLst>
              </p:cNvPr>
              <p:cNvSpPr txBox="1">
                <a:spLocks/>
              </p:cNvSpPr>
              <p:nvPr/>
            </p:nvSpPr>
            <p:spPr>
              <a:xfrm>
                <a:off x="12192000" y="143662"/>
                <a:ext cx="5279189" cy="2375441"/>
              </a:xfrm>
              <a:prstGeom prst="rect">
                <a:avLst/>
              </a:prstGeom>
            </p:spPr>
            <p:txBody>
              <a:bodyPr vert="horz" lIns="91440" tIns="45720" rIns="91440" bIns="45720" rtlCol="0">
                <a:noAutofit/>
              </a:bodyPr>
              <a:lstStyle>
                <a:lvl1pPr marL="0" indent="0" algn="l" defTabSz="457189" rtl="0" eaLnBrk="1" latinLnBrk="0" hangingPunct="1">
                  <a:spcBef>
                    <a:spcPct val="20000"/>
                  </a:spcBef>
                  <a:buFont typeface="Arial"/>
                  <a:buNone/>
                  <a:defRPr sz="2800" kern="1200">
                    <a:solidFill>
                      <a:schemeClr val="tx1"/>
                    </a:solidFill>
                    <a:latin typeface="Arial"/>
                    <a:ea typeface="+mn-ea"/>
                    <a:cs typeface="Arial"/>
                  </a:defRPr>
                </a:lvl1pPr>
                <a:lvl2pPr marL="914377" indent="-457189" algn="l" defTabSz="457189" rtl="0" eaLnBrk="1" latinLnBrk="0" hangingPunct="1">
                  <a:spcBef>
                    <a:spcPct val="20000"/>
                  </a:spcBef>
                  <a:buFont typeface="Arial" panose="020B0604020202020204" pitchFamily="34" charset="0"/>
                  <a:buChar char="•"/>
                  <a:defRPr sz="2400" kern="1200">
                    <a:solidFill>
                      <a:schemeClr val="tx1"/>
                    </a:solidFill>
                    <a:latin typeface="Arial"/>
                    <a:ea typeface="+mn-ea"/>
                    <a:cs typeface="Arial"/>
                  </a:defRPr>
                </a:lvl2pPr>
                <a:lvl3pPr marL="1295368" indent="-380990" algn="l" defTabSz="457189" rtl="0" eaLnBrk="1" latinLnBrk="0" hangingPunct="1">
                  <a:spcBef>
                    <a:spcPct val="20000"/>
                  </a:spcBef>
                  <a:buFont typeface="Courier New" panose="02070309020205020404" pitchFamily="49" charset="0"/>
                  <a:buChar char="o"/>
                  <a:defRPr sz="2000" kern="1200">
                    <a:solidFill>
                      <a:schemeClr val="tx1"/>
                    </a:solidFill>
                    <a:latin typeface="Arial"/>
                    <a:ea typeface="+mn-ea"/>
                    <a:cs typeface="Arial"/>
                  </a:defRPr>
                </a:lvl3pPr>
                <a:lvl4pPr marL="1600160" indent="-228594" algn="l" defTabSz="457189" rtl="0" eaLnBrk="1" latinLnBrk="0" hangingPunct="1">
                  <a:spcBef>
                    <a:spcPct val="20000"/>
                  </a:spcBef>
                  <a:buFont typeface="Arial"/>
                  <a:buChar char="–"/>
                  <a:defRPr sz="1800" kern="1200">
                    <a:solidFill>
                      <a:schemeClr val="tx1">
                        <a:lumMod val="50000"/>
                        <a:lumOff val="50000"/>
                      </a:schemeClr>
                    </a:solidFill>
                    <a:latin typeface="Arial"/>
                    <a:ea typeface="+mn-ea"/>
                    <a:cs typeface="Arial"/>
                  </a:defRPr>
                </a:lvl4pPr>
                <a:lvl5pPr marL="2057349" indent="-228594" algn="l" defTabSz="457189" rtl="0" eaLnBrk="1" latinLnBrk="0" hangingPunct="1">
                  <a:spcBef>
                    <a:spcPct val="20000"/>
                  </a:spcBef>
                  <a:buFont typeface="Arial"/>
                  <a:buChar char="»"/>
                  <a:defRPr sz="1800" kern="1200">
                    <a:solidFill>
                      <a:schemeClr val="tx1">
                        <a:lumMod val="50000"/>
                        <a:lumOff val="50000"/>
                      </a:schemeClr>
                    </a:solidFill>
                    <a:latin typeface="Arial"/>
                    <a:ea typeface="+mn-ea"/>
                    <a:cs typeface="Arial"/>
                  </a:defRPr>
                </a:lvl5pPr>
                <a:lvl6pPr marL="2514537" indent="-228594" algn="l" defTabSz="457189" rtl="0" eaLnBrk="1" latinLnBrk="0" hangingPunct="1">
                  <a:spcBef>
                    <a:spcPct val="20000"/>
                  </a:spcBef>
                  <a:buFont typeface="Arial"/>
                  <a:buChar char="•"/>
                  <a:defRPr sz="18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18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18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1800" kern="1200">
                    <a:solidFill>
                      <a:schemeClr val="tx1"/>
                    </a:solidFill>
                    <a:latin typeface="+mn-lt"/>
                    <a:ea typeface="+mn-ea"/>
                    <a:cs typeface="+mn-cs"/>
                  </a:defRPr>
                </a:lvl9pPr>
              </a:lstStyle>
              <a:p>
                <a:pPr algn="just"/>
                <a14:m>
                  <m:oMathPara xmlns:m="http://schemas.openxmlformats.org/officeDocument/2006/math">
                    <m:oMathParaPr>
                      <m:jc m:val="centerGroup"/>
                    </m:oMathParaPr>
                    <m:oMath xmlns:m="http://schemas.openxmlformats.org/officeDocument/2006/math">
                      <m:d>
                        <m:dPr>
                          <m:begChr m:val="|"/>
                          <m:endChr m:val="|"/>
                          <m:ctrlPr>
                            <a:rPr lang="en-US" sz="1000" i="1" smtClean="0">
                              <a:latin typeface="Cambria Math" panose="02040503050406030204" pitchFamily="18" charset="0"/>
                            </a:rPr>
                          </m:ctrlPr>
                        </m:dPr>
                        <m:e>
                          <m:f>
                            <m:fPr>
                              <m:ctrlPr>
                                <a:rPr lang="en-US" sz="1000" i="1" smtClean="0">
                                  <a:latin typeface="Cambria Math" panose="02040503050406030204" pitchFamily="18" charset="0"/>
                                </a:rPr>
                              </m:ctrlPr>
                            </m:fPr>
                            <m:num>
                              <m:r>
                                <a:rPr lang="en-US" sz="1000" i="1" smtClean="0">
                                  <a:latin typeface="Cambria Math" panose="02040503050406030204" pitchFamily="18" charset="0"/>
                                </a:rPr>
                                <m:t>900−315.78</m:t>
                              </m:r>
                            </m:num>
                            <m:den>
                              <m:r>
                                <a:rPr lang="en-US" sz="1000" i="1" smtClean="0">
                                  <a:latin typeface="Cambria Math" panose="02040503050406030204" pitchFamily="18" charset="0"/>
                                </a:rPr>
                                <m:t>0.05−0.30814</m:t>
                              </m:r>
                            </m:den>
                          </m:f>
                        </m:e>
                      </m:d>
                      <m:r>
                        <a:rPr lang="en-US" sz="1000" i="1" smtClean="0">
                          <a:latin typeface="Cambria Math" panose="02040503050406030204" pitchFamily="18" charset="0"/>
                        </a:rPr>
                        <m:t>=1,959.54</m:t>
                      </m:r>
                      <m:f>
                        <m:fPr>
                          <m:ctrlPr>
                            <a:rPr lang="en-US" sz="1000" i="1" smtClean="0">
                              <a:latin typeface="Cambria Math" panose="02040503050406030204" pitchFamily="18" charset="0"/>
                            </a:rPr>
                          </m:ctrlPr>
                        </m:fPr>
                        <m:num>
                          <m:r>
                            <a:rPr lang="en-US" sz="1000" i="1" smtClean="0">
                              <a:latin typeface="Cambria Math" panose="02040503050406030204" pitchFamily="18" charset="0"/>
                            </a:rPr>
                            <m:t>°</m:t>
                          </m:r>
                          <m:r>
                            <a:rPr lang="en-US" sz="1000" i="1" smtClean="0">
                              <a:latin typeface="Cambria Math" panose="02040503050406030204" pitchFamily="18" charset="0"/>
                            </a:rPr>
                            <m:t>𝐶</m:t>
                          </m:r>
                        </m:num>
                        <m:den>
                          <m:r>
                            <a:rPr lang="en-US" sz="1000" i="1" smtClean="0">
                              <a:latin typeface="Cambria Math" panose="02040503050406030204" pitchFamily="18" charset="0"/>
                            </a:rPr>
                            <m:t>𝑠</m:t>
                          </m:r>
                        </m:den>
                      </m:f>
                    </m:oMath>
                  </m:oMathPara>
                </a14:m>
                <a:endParaRPr lang="en-US" sz="1000"/>
              </a:p>
              <a:p>
                <a:pPr algn="ctr"/>
                <a:r>
                  <a:rPr lang="en-US" sz="1000"/>
                  <a:t>Average cooling rate: </a:t>
                </a:r>
                <a:endParaRPr lang="en-US" sz="1000">
                  <a:latin typeface="Cambria Math" panose="02040503050406030204" pitchFamily="18" charset="0"/>
                </a:endParaRPr>
              </a:p>
              <a:p>
                <a:pPr algn="ctr"/>
                <a14:m>
                  <m:oMath xmlns:m="http://schemas.openxmlformats.org/officeDocument/2006/math">
                    <m:r>
                      <a:rPr lang="en-US" sz="1000" smtClean="0">
                        <a:latin typeface="Cambria Math" panose="02040503050406030204" pitchFamily="18" charset="0"/>
                      </a:rPr>
                      <m:t>229.17</m:t>
                    </m:r>
                    <m:f>
                      <m:fPr>
                        <m:ctrlPr>
                          <a:rPr lang="en-US" sz="1000" i="1" smtClean="0">
                            <a:latin typeface="Cambria Math" panose="02040503050406030204" pitchFamily="18" charset="0"/>
                          </a:rPr>
                        </m:ctrlPr>
                      </m:fPr>
                      <m:num>
                        <m:r>
                          <a:rPr lang="en-US" sz="1000" i="1" smtClean="0">
                            <a:latin typeface="Cambria Math" panose="02040503050406030204" pitchFamily="18" charset="0"/>
                          </a:rPr>
                          <m:t>°</m:t>
                        </m:r>
                        <m:r>
                          <a:rPr lang="en-US" sz="1000" i="1" smtClean="0">
                            <a:latin typeface="Cambria Math" panose="02040503050406030204" pitchFamily="18" charset="0"/>
                          </a:rPr>
                          <m:t>𝐶</m:t>
                        </m:r>
                      </m:num>
                      <m:den>
                        <m:r>
                          <a:rPr lang="en-US" sz="1000" i="1" smtClean="0">
                            <a:latin typeface="Cambria Math" panose="02040503050406030204" pitchFamily="18" charset="0"/>
                          </a:rPr>
                          <m:t>𝑠</m:t>
                        </m:r>
                      </m:den>
                    </m:f>
                    <m:r>
                      <m:rPr>
                        <m:nor/>
                      </m:rPr>
                      <a:rPr lang="en-US" sz="1000" smtClean="0"/>
                      <m:t> </m:t>
                    </m:r>
                  </m:oMath>
                </a14:m>
                <a:r>
                  <a:rPr lang="en-US" sz="1000"/>
                  <a:t> </a:t>
                </a:r>
              </a:p>
              <a:p>
                <a:pPr algn="ctr"/>
                <a:r>
                  <a:rPr lang="en-US" sz="2000"/>
                  <a:t>Critical Cooling rate from paper: 1.75 </a:t>
                </a:r>
                <a14:m>
                  <m:oMath xmlns:m="http://schemas.openxmlformats.org/officeDocument/2006/math">
                    <m:f>
                      <m:fPr>
                        <m:ctrlPr>
                          <a:rPr lang="en-US" sz="2000" i="1" smtClean="0">
                            <a:latin typeface="Cambria Math" panose="02040503050406030204" pitchFamily="18" charset="0"/>
                          </a:rPr>
                        </m:ctrlPr>
                      </m:fPr>
                      <m:num>
                        <m:r>
                          <a:rPr lang="en-US" sz="2000" i="1" smtClean="0">
                            <a:latin typeface="Cambria Math" panose="02040503050406030204" pitchFamily="18" charset="0"/>
                          </a:rPr>
                          <m:t>°</m:t>
                        </m:r>
                        <m:r>
                          <a:rPr lang="en-US" sz="2000" i="1" smtClean="0">
                            <a:latin typeface="Cambria Math" panose="02040503050406030204" pitchFamily="18" charset="0"/>
                          </a:rPr>
                          <m:t>𝐶</m:t>
                        </m:r>
                      </m:num>
                      <m:den>
                        <m:r>
                          <a:rPr lang="en-US" sz="2000" i="1" smtClean="0">
                            <a:latin typeface="Cambria Math" panose="02040503050406030204" pitchFamily="18" charset="0"/>
                          </a:rPr>
                          <m:t>𝑠</m:t>
                        </m:r>
                      </m:den>
                    </m:f>
                    <m:r>
                      <m:rPr>
                        <m:nor/>
                      </m:rPr>
                      <a:rPr lang="en-US" sz="2000" smtClean="0"/>
                      <m:t> </m:t>
                    </m:r>
                  </m:oMath>
                </a14:m>
                <a:endParaRPr lang="en-US" sz="2000"/>
              </a:p>
              <a:p>
                <a:endParaRPr lang="en-US" sz="2000"/>
              </a:p>
            </p:txBody>
          </p:sp>
        </mc:Choice>
        <mc:Fallback xmlns="">
          <p:sp>
            <p:nvSpPr>
              <p:cNvPr id="8" name="Content Placeholder 2">
                <a:extLst>
                  <a:ext uri="{FF2B5EF4-FFF2-40B4-BE49-F238E27FC236}">
                    <a16:creationId xmlns:a16="http://schemas.microsoft.com/office/drawing/2014/main" id="{FD530092-8C41-46DA-B4AD-E639DE1A4DE3}"/>
                  </a:ext>
                </a:extLst>
              </p:cNvPr>
              <p:cNvSpPr txBox="1">
                <a:spLocks noRot="1" noChangeAspect="1" noMove="1" noResize="1" noEditPoints="1" noAdjustHandles="1" noChangeArrowheads="1" noChangeShapeType="1" noTextEdit="1"/>
              </p:cNvSpPr>
              <p:nvPr/>
            </p:nvSpPr>
            <p:spPr>
              <a:xfrm>
                <a:off x="12192000" y="143662"/>
                <a:ext cx="5279189" cy="2375441"/>
              </a:xfrm>
              <a:prstGeom prst="rect">
                <a:avLst/>
              </a:prstGeom>
              <a:blipFill>
                <a:blip r:embed="rId3"/>
                <a:stretch>
                  <a:fillRect/>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ED5D2465-1744-4C6D-8508-CD6D5D0999C5}"/>
              </a:ext>
            </a:extLst>
          </p:cNvPr>
          <p:cNvPicPr>
            <a:picLocks noChangeAspect="1"/>
          </p:cNvPicPr>
          <p:nvPr/>
        </p:nvPicPr>
        <p:blipFill>
          <a:blip r:embed="rId4"/>
          <a:stretch>
            <a:fillRect/>
          </a:stretch>
        </p:blipFill>
        <p:spPr>
          <a:xfrm>
            <a:off x="12192000" y="3817516"/>
            <a:ext cx="6504996" cy="3395766"/>
          </a:xfrm>
          <a:prstGeom prst="rect">
            <a:avLst/>
          </a:prstGeom>
        </p:spPr>
      </p:pic>
      <p:graphicFrame>
        <p:nvGraphicFramePr>
          <p:cNvPr id="9" name="Table 8">
            <a:extLst>
              <a:ext uri="{FF2B5EF4-FFF2-40B4-BE49-F238E27FC236}">
                <a16:creationId xmlns:a16="http://schemas.microsoft.com/office/drawing/2014/main" id="{26DC6D41-4646-43E3-A612-7E223A271405}"/>
              </a:ext>
            </a:extLst>
          </p:cNvPr>
          <p:cNvGraphicFramePr>
            <a:graphicFrameLocks noGrp="1"/>
          </p:cNvGraphicFramePr>
          <p:nvPr>
            <p:extLst>
              <p:ext uri="{D42A27DB-BD31-4B8C-83A1-F6EECF244321}">
                <p14:modId xmlns:p14="http://schemas.microsoft.com/office/powerpoint/2010/main" val="2444638410"/>
              </p:ext>
            </p:extLst>
          </p:nvPr>
        </p:nvGraphicFramePr>
        <p:xfrm>
          <a:off x="715211" y="1459848"/>
          <a:ext cx="2525932" cy="4114800"/>
        </p:xfrm>
        <a:graphic>
          <a:graphicData uri="http://schemas.openxmlformats.org/drawingml/2006/table">
            <a:tbl>
              <a:tblPr firstRow="1" bandRow="1">
                <a:tableStyleId>{5C22544A-7EE6-4342-B048-85BDC9FD1C3A}</a:tableStyleId>
              </a:tblPr>
              <a:tblGrid>
                <a:gridCol w="1262966">
                  <a:extLst>
                    <a:ext uri="{9D8B030D-6E8A-4147-A177-3AD203B41FA5}">
                      <a16:colId xmlns:a16="http://schemas.microsoft.com/office/drawing/2014/main" val="2028556114"/>
                    </a:ext>
                  </a:extLst>
                </a:gridCol>
                <a:gridCol w="1262966">
                  <a:extLst>
                    <a:ext uri="{9D8B030D-6E8A-4147-A177-3AD203B41FA5}">
                      <a16:colId xmlns:a16="http://schemas.microsoft.com/office/drawing/2014/main" val="2147936008"/>
                    </a:ext>
                  </a:extLst>
                </a:gridCol>
              </a:tblGrid>
              <a:tr h="838470">
                <a:tc>
                  <a:txBody>
                    <a:bodyPr/>
                    <a:lstStyle/>
                    <a:p>
                      <a:r>
                        <a:rPr lang="en-US"/>
                        <a:t>Mesh Size (m)</a:t>
                      </a:r>
                    </a:p>
                    <a:p>
                      <a:endParaRPr lang="en-US"/>
                    </a:p>
                  </a:txBody>
                  <a:tcPr/>
                </a:tc>
                <a:tc>
                  <a:txBody>
                    <a:bodyPr/>
                    <a:lstStyle/>
                    <a:p>
                      <a:r>
                        <a:rPr lang="en-US"/>
                        <a:t>Cooling Rate (C/s)</a:t>
                      </a:r>
                    </a:p>
                    <a:p>
                      <a:endParaRPr lang="en-US"/>
                    </a:p>
                  </a:txBody>
                  <a:tcPr/>
                </a:tc>
                <a:extLst>
                  <a:ext uri="{0D108BD9-81ED-4DB2-BD59-A6C34878D82A}">
                    <a16:rowId xmlns:a16="http://schemas.microsoft.com/office/drawing/2014/main" val="2445363287"/>
                  </a:ext>
                </a:extLst>
              </a:tr>
              <a:tr h="366830">
                <a:tc>
                  <a:txBody>
                    <a:bodyPr/>
                    <a:lstStyle/>
                    <a:p>
                      <a:r>
                        <a:rPr lang="nb-NO"/>
                        <a:t>Default</a:t>
                      </a:r>
                    </a:p>
                    <a:p>
                      <a:endParaRPr lang="en-US"/>
                    </a:p>
                  </a:txBody>
                  <a:tcPr/>
                </a:tc>
                <a:tc>
                  <a:txBody>
                    <a:bodyPr/>
                    <a:lstStyle/>
                    <a:p>
                      <a:r>
                        <a:rPr lang="en-US"/>
                        <a:t>-1909</a:t>
                      </a:r>
                    </a:p>
                  </a:txBody>
                  <a:tcPr/>
                </a:tc>
                <a:extLst>
                  <a:ext uri="{0D108BD9-81ED-4DB2-BD59-A6C34878D82A}">
                    <a16:rowId xmlns:a16="http://schemas.microsoft.com/office/drawing/2014/main" val="1647283995"/>
                  </a:ext>
                </a:extLst>
              </a:tr>
              <a:tr h="366830">
                <a:tc>
                  <a:txBody>
                    <a:bodyPr/>
                    <a:lstStyle/>
                    <a:p>
                      <a:r>
                        <a:rPr lang="nb-NO"/>
                        <a:t>0.01</a:t>
                      </a:r>
                    </a:p>
                    <a:p>
                      <a:endParaRPr lang="en-US"/>
                    </a:p>
                  </a:txBody>
                  <a:tcPr/>
                </a:tc>
                <a:tc>
                  <a:txBody>
                    <a:bodyPr/>
                    <a:lstStyle/>
                    <a:p>
                      <a:r>
                        <a:rPr lang="en-US"/>
                        <a:t>-1920</a:t>
                      </a:r>
                    </a:p>
                  </a:txBody>
                  <a:tcPr/>
                </a:tc>
                <a:extLst>
                  <a:ext uri="{0D108BD9-81ED-4DB2-BD59-A6C34878D82A}">
                    <a16:rowId xmlns:a16="http://schemas.microsoft.com/office/drawing/2014/main" val="1612774978"/>
                  </a:ext>
                </a:extLst>
              </a:tr>
              <a:tr h="366830">
                <a:tc>
                  <a:txBody>
                    <a:bodyPr/>
                    <a:lstStyle/>
                    <a:p>
                      <a:r>
                        <a:rPr lang="en-US"/>
                        <a:t>0.009</a:t>
                      </a:r>
                    </a:p>
                    <a:p>
                      <a:endParaRPr lang="en-US"/>
                    </a:p>
                  </a:txBody>
                  <a:tcPr/>
                </a:tc>
                <a:tc>
                  <a:txBody>
                    <a:bodyPr/>
                    <a:lstStyle/>
                    <a:p>
                      <a:r>
                        <a:rPr lang="en-US"/>
                        <a:t>-1920.5</a:t>
                      </a:r>
                    </a:p>
                  </a:txBody>
                  <a:tcPr/>
                </a:tc>
                <a:extLst>
                  <a:ext uri="{0D108BD9-81ED-4DB2-BD59-A6C34878D82A}">
                    <a16:rowId xmlns:a16="http://schemas.microsoft.com/office/drawing/2014/main" val="3382543961"/>
                  </a:ext>
                </a:extLst>
              </a:tr>
              <a:tr h="366830">
                <a:tc>
                  <a:txBody>
                    <a:bodyPr/>
                    <a:lstStyle/>
                    <a:p>
                      <a:r>
                        <a:rPr lang="en-US"/>
                        <a:t>0.007</a:t>
                      </a:r>
                    </a:p>
                    <a:p>
                      <a:endParaRPr lang="en-US"/>
                    </a:p>
                  </a:txBody>
                  <a:tcPr/>
                </a:tc>
                <a:tc>
                  <a:txBody>
                    <a:bodyPr/>
                    <a:lstStyle/>
                    <a:p>
                      <a:r>
                        <a:rPr lang="en-US"/>
                        <a:t>-1921</a:t>
                      </a:r>
                    </a:p>
                  </a:txBody>
                  <a:tcPr/>
                </a:tc>
                <a:extLst>
                  <a:ext uri="{0D108BD9-81ED-4DB2-BD59-A6C34878D82A}">
                    <a16:rowId xmlns:a16="http://schemas.microsoft.com/office/drawing/2014/main" val="2594225636"/>
                  </a:ext>
                </a:extLst>
              </a:tr>
              <a:tr h="366830">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a:t>0.005</a:t>
                      </a:r>
                    </a:p>
                    <a:p>
                      <a:endParaRPr lang="en-US"/>
                    </a:p>
                  </a:txBody>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a:t>-1917</a:t>
                      </a:r>
                    </a:p>
                    <a:p>
                      <a:endParaRPr lang="en-US"/>
                    </a:p>
                  </a:txBody>
                  <a:tcPr/>
                </a:tc>
                <a:extLst>
                  <a:ext uri="{0D108BD9-81ED-4DB2-BD59-A6C34878D82A}">
                    <a16:rowId xmlns:a16="http://schemas.microsoft.com/office/drawing/2014/main" val="916202344"/>
                  </a:ext>
                </a:extLst>
              </a:tr>
            </a:tbl>
          </a:graphicData>
        </a:graphic>
      </p:graphicFrame>
      <p:sp>
        <p:nvSpPr>
          <p:cNvPr id="11" name="TextBox 10">
            <a:extLst>
              <a:ext uri="{FF2B5EF4-FFF2-40B4-BE49-F238E27FC236}">
                <a16:creationId xmlns:a16="http://schemas.microsoft.com/office/drawing/2014/main" id="{F5D73C1F-3DE8-403E-AABD-1F3FADE59F8B}"/>
              </a:ext>
            </a:extLst>
          </p:cNvPr>
          <p:cNvSpPr txBox="1"/>
          <p:nvPr/>
        </p:nvSpPr>
        <p:spPr>
          <a:xfrm>
            <a:off x="10761336" y="2242104"/>
            <a:ext cx="848453" cy="276999"/>
          </a:xfrm>
          <a:prstGeom prst="rect">
            <a:avLst/>
          </a:prstGeom>
          <a:noFill/>
        </p:spPr>
        <p:txBody>
          <a:bodyPr wrap="square" rtlCol="0">
            <a:spAutoFit/>
          </a:bodyPr>
          <a:lstStyle/>
          <a:p>
            <a:r>
              <a:rPr lang="en-US" sz="1200" b="1" u="sng"/>
              <a:t>Mesh size</a:t>
            </a:r>
          </a:p>
        </p:txBody>
      </p:sp>
      <p:graphicFrame>
        <p:nvGraphicFramePr>
          <p:cNvPr id="10" name="Chart 9">
            <a:extLst>
              <a:ext uri="{FF2B5EF4-FFF2-40B4-BE49-F238E27FC236}">
                <a16:creationId xmlns:a16="http://schemas.microsoft.com/office/drawing/2014/main" id="{088F17E1-EDA7-411F-9975-BBB369E6D34E}"/>
              </a:ext>
            </a:extLst>
          </p:cNvPr>
          <p:cNvGraphicFramePr>
            <a:graphicFrameLocks/>
          </p:cNvGraphicFramePr>
          <p:nvPr>
            <p:extLst>
              <p:ext uri="{D42A27DB-BD31-4B8C-83A1-F6EECF244321}">
                <p14:modId xmlns:p14="http://schemas.microsoft.com/office/powerpoint/2010/main" val="2687093077"/>
              </p:ext>
            </p:extLst>
          </p:nvPr>
        </p:nvGraphicFramePr>
        <p:xfrm>
          <a:off x="3369778" y="1459848"/>
          <a:ext cx="8435339" cy="442531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04834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BF18AD-AA9C-4BA4-9120-C7477014DA2C}"/>
              </a:ext>
            </a:extLst>
          </p:cNvPr>
          <p:cNvSpPr>
            <a:spLocks noGrp="1"/>
          </p:cNvSpPr>
          <p:nvPr>
            <p:ph type="sldNum" sz="quarter" idx="12"/>
          </p:nvPr>
        </p:nvSpPr>
        <p:spPr/>
        <p:txBody>
          <a:bodyPr/>
          <a:lstStyle/>
          <a:p>
            <a:fld id="{330EA680-D336-4FF7-8B7A-9848BB0A1C32}" type="slidenum">
              <a:rPr lang="en-US" smtClean="0"/>
              <a:t>23</a:t>
            </a:fld>
            <a:endParaRPr lang="en-US"/>
          </a:p>
        </p:txBody>
      </p:sp>
      <p:sp>
        <p:nvSpPr>
          <p:cNvPr id="5" name="Title 4">
            <a:extLst>
              <a:ext uri="{FF2B5EF4-FFF2-40B4-BE49-F238E27FC236}">
                <a16:creationId xmlns:a16="http://schemas.microsoft.com/office/drawing/2014/main" id="{16CEFBA0-C874-4AB1-A78B-0822A5750ACD}"/>
              </a:ext>
            </a:extLst>
          </p:cNvPr>
          <p:cNvSpPr>
            <a:spLocks noGrp="1"/>
          </p:cNvSpPr>
          <p:nvPr>
            <p:ph type="title"/>
          </p:nvPr>
        </p:nvSpPr>
        <p:spPr>
          <a:xfrm>
            <a:off x="747860" y="297544"/>
            <a:ext cx="10854171" cy="1143000"/>
          </a:xfrm>
        </p:spPr>
        <p:txBody>
          <a:bodyPr/>
          <a:lstStyle/>
          <a:p>
            <a:r>
              <a:rPr lang="en-US"/>
              <a:t>ANSYS Disk Set Up</a:t>
            </a:r>
          </a:p>
        </p:txBody>
      </p:sp>
      <p:pic>
        <p:nvPicPr>
          <p:cNvPr id="7" name="Picture 6" descr="A picture containing hat&#10;&#10;Description automatically generated">
            <a:extLst>
              <a:ext uri="{FF2B5EF4-FFF2-40B4-BE49-F238E27FC236}">
                <a16:creationId xmlns:a16="http://schemas.microsoft.com/office/drawing/2014/main" id="{E67381F7-4110-4218-8248-144329E8B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779" y="1541423"/>
            <a:ext cx="6928700" cy="4520184"/>
          </a:xfrm>
          <a:prstGeom prst="rect">
            <a:avLst/>
          </a:prstGeom>
        </p:spPr>
      </p:pic>
      <p:cxnSp>
        <p:nvCxnSpPr>
          <p:cNvPr id="11" name="Straight Arrow Connector 10">
            <a:extLst>
              <a:ext uri="{FF2B5EF4-FFF2-40B4-BE49-F238E27FC236}">
                <a16:creationId xmlns:a16="http://schemas.microsoft.com/office/drawing/2014/main" id="{3DEBA587-A037-47AB-B6D0-C7A51C82440B}"/>
              </a:ext>
            </a:extLst>
          </p:cNvPr>
          <p:cNvCxnSpPr>
            <a:cxnSpLocks/>
          </p:cNvCxnSpPr>
          <p:nvPr/>
        </p:nvCxnSpPr>
        <p:spPr>
          <a:xfrm flipH="1" flipV="1">
            <a:off x="8182466" y="4957696"/>
            <a:ext cx="1692013" cy="1"/>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cxnSp>
        <p:nvCxnSpPr>
          <p:cNvPr id="13" name="Straight Arrow Connector 12">
            <a:extLst>
              <a:ext uri="{FF2B5EF4-FFF2-40B4-BE49-F238E27FC236}">
                <a16:creationId xmlns:a16="http://schemas.microsoft.com/office/drawing/2014/main" id="{99CC20E8-7815-4087-BCCB-DFEB7143AAC8}"/>
              </a:ext>
            </a:extLst>
          </p:cNvPr>
          <p:cNvCxnSpPr>
            <a:cxnSpLocks/>
          </p:cNvCxnSpPr>
          <p:nvPr/>
        </p:nvCxnSpPr>
        <p:spPr>
          <a:xfrm flipH="1">
            <a:off x="9195860" y="3042077"/>
            <a:ext cx="1851501" cy="908202"/>
          </a:xfrm>
          <a:prstGeom prst="straightConnector1">
            <a:avLst/>
          </a:prstGeom>
          <a:ln w="76200">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7265FCE7-7412-4133-85BA-0A47415350E4}"/>
              </a:ext>
            </a:extLst>
          </p:cNvPr>
          <p:cNvSpPr txBox="1"/>
          <p:nvPr/>
        </p:nvSpPr>
        <p:spPr>
          <a:xfrm>
            <a:off x="9455279" y="4049115"/>
            <a:ext cx="2690273" cy="1323439"/>
          </a:xfrm>
          <a:prstGeom prst="rect">
            <a:avLst/>
          </a:prstGeom>
          <a:solidFill>
            <a:schemeClr val="bg1"/>
          </a:solidFill>
          <a:ln w="38100"/>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000" b="1"/>
              <a:t>Copper Mold:</a:t>
            </a:r>
          </a:p>
          <a:p>
            <a:pPr marL="342900" indent="-342900">
              <a:buFont typeface="Arial" panose="020B0604020202020204" pitchFamily="34" charset="0"/>
              <a:buChar char="•"/>
            </a:pPr>
            <a:r>
              <a:rPr lang="en-US" sz="2000"/>
              <a:t>Temp = 25 °C</a:t>
            </a:r>
          </a:p>
          <a:p>
            <a:pPr marL="342900" indent="-342900">
              <a:buFont typeface="Arial" panose="020B0604020202020204" pitchFamily="34" charset="0"/>
              <a:buChar char="•"/>
            </a:pPr>
            <a:r>
              <a:rPr lang="en-US" sz="2000"/>
              <a:t>Diameter = 254 mm </a:t>
            </a:r>
          </a:p>
          <a:p>
            <a:pPr marL="342900" indent="-342900">
              <a:buFont typeface="Arial" panose="020B0604020202020204" pitchFamily="34" charset="0"/>
              <a:buChar char="•"/>
            </a:pPr>
            <a:r>
              <a:rPr lang="en-US" sz="2000"/>
              <a:t>Thickness = 50.8 mm</a:t>
            </a:r>
          </a:p>
        </p:txBody>
      </p:sp>
      <p:sp>
        <p:nvSpPr>
          <p:cNvPr id="18" name="TextBox 17">
            <a:extLst>
              <a:ext uri="{FF2B5EF4-FFF2-40B4-BE49-F238E27FC236}">
                <a16:creationId xmlns:a16="http://schemas.microsoft.com/office/drawing/2014/main" id="{BD12FDC1-4952-4A90-9F8B-559D08B4C8B0}"/>
              </a:ext>
            </a:extLst>
          </p:cNvPr>
          <p:cNvSpPr txBox="1"/>
          <p:nvPr/>
        </p:nvSpPr>
        <p:spPr>
          <a:xfrm>
            <a:off x="9441151" y="2055605"/>
            <a:ext cx="2566610" cy="1143230"/>
          </a:xfrm>
          <a:prstGeom prst="rect">
            <a:avLst/>
          </a:prstGeom>
          <a:solidFill>
            <a:schemeClr val="bg1"/>
          </a:solidFill>
          <a:ln w="38100">
            <a:solidFill>
              <a:schemeClr val="bg1">
                <a:lumMod val="65000"/>
              </a:schemeClr>
            </a:solidFill>
          </a:ln>
        </p:spPr>
        <p:txBody>
          <a:bodyPr wrap="square">
            <a:spAutoFit/>
          </a:bodyPr>
          <a:lstStyle/>
          <a:p>
            <a:r>
              <a:rPr lang="en-US" sz="2000" b="1"/>
              <a:t>Vit. 106 Ring:</a:t>
            </a:r>
          </a:p>
          <a:p>
            <a:pPr marL="342900" indent="-342900">
              <a:buFont typeface="Arial" panose="020B0604020202020204" pitchFamily="34" charset="0"/>
              <a:buChar char="•"/>
            </a:pPr>
            <a:r>
              <a:rPr lang="en-US" sz="2000"/>
              <a:t>Temp =  900 °C</a:t>
            </a:r>
          </a:p>
          <a:p>
            <a:pPr marL="342900" indent="-342900">
              <a:buFont typeface="Arial" panose="020B0604020202020204" pitchFamily="34" charset="0"/>
              <a:buChar char="•"/>
            </a:pPr>
            <a:r>
              <a:rPr lang="en-US" sz="2000"/>
              <a:t>Diameter = 2 mm</a:t>
            </a:r>
          </a:p>
        </p:txBody>
      </p:sp>
      <p:sp>
        <p:nvSpPr>
          <p:cNvPr id="24" name="TextBox 23">
            <a:extLst>
              <a:ext uri="{FF2B5EF4-FFF2-40B4-BE49-F238E27FC236}">
                <a16:creationId xmlns:a16="http://schemas.microsoft.com/office/drawing/2014/main" id="{25175F47-897B-4ECF-9CE0-47006B3C60EA}"/>
              </a:ext>
            </a:extLst>
          </p:cNvPr>
          <p:cNvSpPr txBox="1"/>
          <p:nvPr/>
        </p:nvSpPr>
        <p:spPr>
          <a:xfrm>
            <a:off x="385085" y="1759094"/>
            <a:ext cx="3065125" cy="255454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a:t>General: </a:t>
            </a:r>
          </a:p>
          <a:p>
            <a:pPr marL="342900" indent="-342900">
              <a:buFont typeface="Arial" panose="020B0604020202020204" pitchFamily="34" charset="0"/>
              <a:buChar char="•"/>
            </a:pPr>
            <a:r>
              <a:rPr lang="en-US" sz="2000" b="1"/>
              <a:t>Transient Conduction</a:t>
            </a:r>
            <a:r>
              <a:rPr lang="en-US" sz="2000"/>
              <a:t> heat transfer</a:t>
            </a:r>
          </a:p>
          <a:p>
            <a:pPr marL="342900" indent="-342900">
              <a:buFont typeface="Arial" panose="020B0604020202020204" pitchFamily="34" charset="0"/>
              <a:buChar char="•"/>
            </a:pPr>
            <a:r>
              <a:rPr lang="en-US" sz="2000"/>
              <a:t>No phase change</a:t>
            </a:r>
          </a:p>
          <a:p>
            <a:pPr marL="342900" indent="-342900">
              <a:buFont typeface="Arial" panose="020B0604020202020204" pitchFamily="34" charset="0"/>
              <a:buChar char="•"/>
            </a:pPr>
            <a:r>
              <a:rPr lang="en-US" sz="2000"/>
              <a:t>Ambient temp = 25 °C</a:t>
            </a:r>
          </a:p>
          <a:p>
            <a:pPr marL="342900" indent="-342900">
              <a:buFont typeface="Arial" panose="020B0604020202020204" pitchFamily="34" charset="0"/>
              <a:buChar char="•"/>
            </a:pPr>
            <a:r>
              <a:rPr lang="en-US" sz="2000"/>
              <a:t>The </a:t>
            </a:r>
            <a:r>
              <a:rPr lang="en-US" sz="2000" b="1"/>
              <a:t>goal</a:t>
            </a:r>
            <a:r>
              <a:rPr lang="en-US" sz="2000"/>
              <a:t> is to calculate the </a:t>
            </a:r>
            <a:r>
              <a:rPr lang="en-US" sz="2000" b="1"/>
              <a:t>cooling rate.</a:t>
            </a:r>
          </a:p>
          <a:p>
            <a:endParaRPr lang="en-US" sz="2000" b="1"/>
          </a:p>
        </p:txBody>
      </p:sp>
    </p:spTree>
    <p:extLst>
      <p:ext uri="{BB962C8B-B14F-4D97-AF65-F5344CB8AC3E}">
        <p14:creationId xmlns:p14="http://schemas.microsoft.com/office/powerpoint/2010/main" val="984283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CB1436E-971B-4F60-9435-0D79371E1AAA}"/>
              </a:ext>
            </a:extLst>
          </p:cNvPr>
          <p:cNvSpPr>
            <a:spLocks noGrp="1"/>
          </p:cNvSpPr>
          <p:nvPr>
            <p:ph type="sldNum" sz="quarter" idx="12"/>
          </p:nvPr>
        </p:nvSpPr>
        <p:spPr/>
        <p:txBody>
          <a:bodyPr/>
          <a:lstStyle/>
          <a:p>
            <a:fld id="{330EA680-D336-4FF7-8B7A-9848BB0A1C32}" type="slidenum">
              <a:rPr lang="en-US" smtClean="0"/>
              <a:t>24</a:t>
            </a:fld>
            <a:endParaRPr lang="en-US"/>
          </a:p>
        </p:txBody>
      </p:sp>
      <p:pic>
        <p:nvPicPr>
          <p:cNvPr id="8" name="Content Placeholder 7">
            <a:extLst>
              <a:ext uri="{FF2B5EF4-FFF2-40B4-BE49-F238E27FC236}">
                <a16:creationId xmlns:a16="http://schemas.microsoft.com/office/drawing/2014/main" id="{DBD5DF89-D60B-4B31-BC41-757BEA4CD0EC}"/>
              </a:ext>
            </a:extLst>
          </p:cNvPr>
          <p:cNvPicPr>
            <a:picLocks noGrp="1" noChangeAspect="1"/>
          </p:cNvPicPr>
          <p:nvPr>
            <p:ph sz="half" idx="1"/>
          </p:nvPr>
        </p:nvPicPr>
        <p:blipFill rotWithShape="1">
          <a:blip r:embed="rId5"/>
          <a:srcRect l="12622" r="10229"/>
          <a:stretch/>
        </p:blipFill>
        <p:spPr>
          <a:xfrm>
            <a:off x="1169581" y="0"/>
            <a:ext cx="4072270" cy="3076760"/>
          </a:xfrm>
        </p:spPr>
      </p:pic>
      <p:pic>
        <p:nvPicPr>
          <p:cNvPr id="2" name="transient disk 2">
            <a:hlinkClick r:id="" action="ppaction://media"/>
            <a:extLst>
              <a:ext uri="{FF2B5EF4-FFF2-40B4-BE49-F238E27FC236}">
                <a16:creationId xmlns:a16="http://schemas.microsoft.com/office/drawing/2014/main" id="{4F2C92BF-3611-4B1C-8AED-683E196CE8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9752" b="11458"/>
          <a:stretch/>
        </p:blipFill>
        <p:spPr>
          <a:xfrm>
            <a:off x="4796094" y="3230218"/>
            <a:ext cx="6942458" cy="3076760"/>
          </a:xfrm>
          <a:prstGeom prst="rect">
            <a:avLst/>
          </a:prstGeom>
        </p:spPr>
      </p:pic>
      <p:pic>
        <p:nvPicPr>
          <p:cNvPr id="7" name="Picture 6">
            <a:extLst>
              <a:ext uri="{FF2B5EF4-FFF2-40B4-BE49-F238E27FC236}">
                <a16:creationId xmlns:a16="http://schemas.microsoft.com/office/drawing/2014/main" id="{E149792F-0CB7-4CA5-8B5E-C649F74432AC}"/>
              </a:ext>
            </a:extLst>
          </p:cNvPr>
          <p:cNvPicPr>
            <a:picLocks noChangeAspect="1"/>
          </p:cNvPicPr>
          <p:nvPr/>
        </p:nvPicPr>
        <p:blipFill>
          <a:blip r:embed="rId7"/>
          <a:stretch>
            <a:fillRect/>
          </a:stretch>
        </p:blipFill>
        <p:spPr>
          <a:xfrm>
            <a:off x="4796094" y="3429000"/>
            <a:ext cx="945291" cy="2086159"/>
          </a:xfrm>
          <a:prstGeom prst="rect">
            <a:avLst/>
          </a:prstGeom>
        </p:spPr>
      </p:pic>
    </p:spTree>
    <p:extLst>
      <p:ext uri="{BB962C8B-B14F-4D97-AF65-F5344CB8AC3E}">
        <p14:creationId xmlns:p14="http://schemas.microsoft.com/office/powerpoint/2010/main" val="21927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6CAD8B-287F-4D7B-B30F-2A7EB52A170E}"/>
              </a:ext>
            </a:extLst>
          </p:cNvPr>
          <p:cNvSpPr>
            <a:spLocks noGrp="1"/>
          </p:cNvSpPr>
          <p:nvPr>
            <p:ph type="sldNum" sz="quarter" idx="12"/>
          </p:nvPr>
        </p:nvSpPr>
        <p:spPr/>
        <p:txBody>
          <a:bodyPr/>
          <a:lstStyle/>
          <a:p>
            <a:fld id="{330EA680-D336-4FF7-8B7A-9848BB0A1C32}" type="slidenum">
              <a:rPr lang="en-US" smtClean="0"/>
              <a:t>25</a:t>
            </a:fld>
            <a:endParaRPr lang="en-US"/>
          </a:p>
        </p:txBody>
      </p:sp>
      <p:sp>
        <p:nvSpPr>
          <p:cNvPr id="5" name="Title 4">
            <a:extLst>
              <a:ext uri="{FF2B5EF4-FFF2-40B4-BE49-F238E27FC236}">
                <a16:creationId xmlns:a16="http://schemas.microsoft.com/office/drawing/2014/main" id="{CA2A8BE3-FBB7-46BC-8B11-1E2C283348C7}"/>
              </a:ext>
            </a:extLst>
          </p:cNvPr>
          <p:cNvSpPr>
            <a:spLocks noGrp="1"/>
          </p:cNvSpPr>
          <p:nvPr>
            <p:ph type="title"/>
          </p:nvPr>
        </p:nvSpPr>
        <p:spPr/>
        <p:txBody>
          <a:bodyPr/>
          <a:lstStyle/>
          <a:p>
            <a:r>
              <a:rPr lang="en-US" sz="2900"/>
              <a:t>Mesh Analysis and Cooling Rate</a:t>
            </a:r>
            <a:endParaRPr lang="en-US"/>
          </a:p>
        </p:txBody>
      </p:sp>
      <p:sp>
        <p:nvSpPr>
          <p:cNvPr id="11" name="TextBox 10">
            <a:extLst>
              <a:ext uri="{FF2B5EF4-FFF2-40B4-BE49-F238E27FC236}">
                <a16:creationId xmlns:a16="http://schemas.microsoft.com/office/drawing/2014/main" id="{E0A8E10F-F057-4589-8587-D26F52539630}"/>
              </a:ext>
            </a:extLst>
          </p:cNvPr>
          <p:cNvSpPr txBox="1"/>
          <p:nvPr/>
        </p:nvSpPr>
        <p:spPr>
          <a:xfrm>
            <a:off x="10877694" y="2538700"/>
            <a:ext cx="848453" cy="276999"/>
          </a:xfrm>
          <a:prstGeom prst="rect">
            <a:avLst/>
          </a:prstGeom>
          <a:noFill/>
        </p:spPr>
        <p:txBody>
          <a:bodyPr wrap="square" rtlCol="0">
            <a:spAutoFit/>
          </a:bodyPr>
          <a:lstStyle/>
          <a:p>
            <a:r>
              <a:rPr lang="en-US" sz="1200" b="1" u="sng"/>
              <a:t>Mesh size</a:t>
            </a:r>
          </a:p>
        </p:txBody>
      </p:sp>
      <p:graphicFrame>
        <p:nvGraphicFramePr>
          <p:cNvPr id="13" name="Table 13">
            <a:extLst>
              <a:ext uri="{FF2B5EF4-FFF2-40B4-BE49-F238E27FC236}">
                <a16:creationId xmlns:a16="http://schemas.microsoft.com/office/drawing/2014/main" id="{A57824F8-AE08-4A54-B420-A4227AA2DF78}"/>
              </a:ext>
            </a:extLst>
          </p:cNvPr>
          <p:cNvGraphicFramePr>
            <a:graphicFrameLocks noGrp="1"/>
          </p:cNvGraphicFramePr>
          <p:nvPr>
            <p:extLst>
              <p:ext uri="{D42A27DB-BD31-4B8C-83A1-F6EECF244321}">
                <p14:modId xmlns:p14="http://schemas.microsoft.com/office/powerpoint/2010/main" val="1935416843"/>
              </p:ext>
            </p:extLst>
          </p:nvPr>
        </p:nvGraphicFramePr>
        <p:xfrm>
          <a:off x="715211" y="1667266"/>
          <a:ext cx="2620252" cy="4560130"/>
        </p:xfrm>
        <a:graphic>
          <a:graphicData uri="http://schemas.openxmlformats.org/drawingml/2006/table">
            <a:tbl>
              <a:tblPr firstRow="1" bandRow="1">
                <a:tableStyleId>{5C22544A-7EE6-4342-B048-85BDC9FD1C3A}</a:tableStyleId>
              </a:tblPr>
              <a:tblGrid>
                <a:gridCol w="1310126">
                  <a:extLst>
                    <a:ext uri="{9D8B030D-6E8A-4147-A177-3AD203B41FA5}">
                      <a16:colId xmlns:a16="http://schemas.microsoft.com/office/drawing/2014/main" val="3071284427"/>
                    </a:ext>
                  </a:extLst>
                </a:gridCol>
                <a:gridCol w="1310126">
                  <a:extLst>
                    <a:ext uri="{9D8B030D-6E8A-4147-A177-3AD203B41FA5}">
                      <a16:colId xmlns:a16="http://schemas.microsoft.com/office/drawing/2014/main" val="55486765"/>
                    </a:ext>
                  </a:extLst>
                </a:gridCol>
              </a:tblGrid>
              <a:tr h="912026">
                <a:tc>
                  <a:txBody>
                    <a:bodyPr/>
                    <a:lstStyle/>
                    <a:p>
                      <a:r>
                        <a:rPr lang="en-US"/>
                        <a:t>Mesh Size (m)</a:t>
                      </a:r>
                    </a:p>
                  </a:txBody>
                  <a:tcPr/>
                </a:tc>
                <a:tc>
                  <a:txBody>
                    <a:bodyPr/>
                    <a:lstStyle/>
                    <a:p>
                      <a:r>
                        <a:rPr lang="en-US"/>
                        <a:t>Cooling Rate (C/s)</a:t>
                      </a:r>
                    </a:p>
                  </a:txBody>
                  <a:tcPr/>
                </a:tc>
                <a:extLst>
                  <a:ext uri="{0D108BD9-81ED-4DB2-BD59-A6C34878D82A}">
                    <a16:rowId xmlns:a16="http://schemas.microsoft.com/office/drawing/2014/main" val="2112508846"/>
                  </a:ext>
                </a:extLst>
              </a:tr>
              <a:tr h="912026">
                <a:tc>
                  <a:txBody>
                    <a:bodyPr/>
                    <a:lstStyle/>
                    <a:p>
                      <a:r>
                        <a:rPr lang="nb-NO"/>
                        <a:t>Default</a:t>
                      </a:r>
                    </a:p>
                  </a:txBody>
                  <a:tcPr/>
                </a:tc>
                <a:tc>
                  <a:txBody>
                    <a:bodyPr/>
                    <a:lstStyle/>
                    <a:p>
                      <a:r>
                        <a:rPr lang="en-US"/>
                        <a:t>-3469</a:t>
                      </a:r>
                    </a:p>
                  </a:txBody>
                  <a:tcPr/>
                </a:tc>
                <a:extLst>
                  <a:ext uri="{0D108BD9-81ED-4DB2-BD59-A6C34878D82A}">
                    <a16:rowId xmlns:a16="http://schemas.microsoft.com/office/drawing/2014/main" val="2856323320"/>
                  </a:ext>
                </a:extLst>
              </a:tr>
              <a:tr h="912026">
                <a:tc>
                  <a:txBody>
                    <a:bodyPr/>
                    <a:lstStyle/>
                    <a:p>
                      <a:r>
                        <a:rPr lang="nb-NO"/>
                        <a:t>0.017</a:t>
                      </a:r>
                    </a:p>
                  </a:txBody>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a:t>-3499</a:t>
                      </a:r>
                    </a:p>
                  </a:txBody>
                  <a:tcPr/>
                </a:tc>
                <a:extLst>
                  <a:ext uri="{0D108BD9-81ED-4DB2-BD59-A6C34878D82A}">
                    <a16:rowId xmlns:a16="http://schemas.microsoft.com/office/drawing/2014/main" val="36048009"/>
                  </a:ext>
                </a:extLst>
              </a:tr>
              <a:tr h="912026">
                <a:tc>
                  <a:txBody>
                    <a:bodyPr/>
                    <a:lstStyle/>
                    <a:p>
                      <a:r>
                        <a:rPr lang="en-US"/>
                        <a:t>0.019</a:t>
                      </a:r>
                    </a:p>
                  </a:txBody>
                  <a:tcPr/>
                </a:tc>
                <a:tc>
                  <a:txBody>
                    <a:bodyPr/>
                    <a:lstStyle/>
                    <a:p>
                      <a:r>
                        <a:rPr lang="en-US"/>
                        <a:t>-3249</a:t>
                      </a:r>
                    </a:p>
                  </a:txBody>
                  <a:tcPr/>
                </a:tc>
                <a:extLst>
                  <a:ext uri="{0D108BD9-81ED-4DB2-BD59-A6C34878D82A}">
                    <a16:rowId xmlns:a16="http://schemas.microsoft.com/office/drawing/2014/main" val="1045016951"/>
                  </a:ext>
                </a:extLst>
              </a:tr>
              <a:tr h="912026">
                <a:tc>
                  <a:txBody>
                    <a:bodyPr/>
                    <a:lstStyle/>
                    <a:p>
                      <a:r>
                        <a:rPr lang="en-US"/>
                        <a:t>0.021</a:t>
                      </a:r>
                    </a:p>
                  </a:txBody>
                  <a:tcPr/>
                </a:tc>
                <a:tc>
                  <a:txBody>
                    <a:bodyPr/>
                    <a:lstStyle/>
                    <a:p>
                      <a:r>
                        <a:rPr lang="en-US"/>
                        <a:t>-3264</a:t>
                      </a:r>
                    </a:p>
                  </a:txBody>
                  <a:tcPr/>
                </a:tc>
                <a:extLst>
                  <a:ext uri="{0D108BD9-81ED-4DB2-BD59-A6C34878D82A}">
                    <a16:rowId xmlns:a16="http://schemas.microsoft.com/office/drawing/2014/main" val="699788242"/>
                  </a:ext>
                </a:extLst>
              </a:tr>
            </a:tbl>
          </a:graphicData>
        </a:graphic>
      </p:graphicFrame>
      <p:graphicFrame>
        <p:nvGraphicFramePr>
          <p:cNvPr id="7" name="Chart 6">
            <a:extLst>
              <a:ext uri="{FF2B5EF4-FFF2-40B4-BE49-F238E27FC236}">
                <a16:creationId xmlns:a16="http://schemas.microsoft.com/office/drawing/2014/main" id="{088F17E1-EDA7-411F-9975-BBB369E6D34E}"/>
              </a:ext>
            </a:extLst>
          </p:cNvPr>
          <p:cNvGraphicFramePr>
            <a:graphicFrameLocks/>
          </p:cNvGraphicFramePr>
          <p:nvPr>
            <p:extLst>
              <p:ext uri="{D42A27DB-BD31-4B8C-83A1-F6EECF244321}">
                <p14:modId xmlns:p14="http://schemas.microsoft.com/office/powerpoint/2010/main" val="760784801"/>
              </p:ext>
            </p:extLst>
          </p:nvPr>
        </p:nvGraphicFramePr>
        <p:xfrm>
          <a:off x="3511821" y="1760993"/>
          <a:ext cx="8435339" cy="44253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81696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A50D4-B29E-4917-985A-871FDAD0FF24}"/>
              </a:ext>
            </a:extLst>
          </p:cNvPr>
          <p:cNvSpPr>
            <a:spLocks noGrp="1"/>
          </p:cNvSpPr>
          <p:nvPr>
            <p:ph type="sldNum" sz="quarter" idx="12"/>
          </p:nvPr>
        </p:nvSpPr>
        <p:spPr/>
        <p:txBody>
          <a:bodyPr/>
          <a:lstStyle/>
          <a:p>
            <a:fld id="{330EA680-D336-4FF7-8B7A-9848BB0A1C32}" type="slidenum">
              <a:rPr lang="en-US" smtClean="0"/>
              <a:t>26</a:t>
            </a:fld>
            <a:endParaRPr lang="en-US"/>
          </a:p>
        </p:txBody>
      </p:sp>
      <p:sp>
        <p:nvSpPr>
          <p:cNvPr id="5" name="Title 4">
            <a:extLst>
              <a:ext uri="{FF2B5EF4-FFF2-40B4-BE49-F238E27FC236}">
                <a16:creationId xmlns:a16="http://schemas.microsoft.com/office/drawing/2014/main" id="{B1C41816-C4F2-49F7-BAF3-CD486852F043}"/>
              </a:ext>
            </a:extLst>
          </p:cNvPr>
          <p:cNvSpPr>
            <a:spLocks noGrp="1"/>
          </p:cNvSpPr>
          <p:nvPr>
            <p:ph type="title"/>
          </p:nvPr>
        </p:nvSpPr>
        <p:spPr/>
        <p:txBody>
          <a:bodyPr/>
          <a:lstStyle/>
          <a:p>
            <a:r>
              <a:rPr lang="en-US"/>
              <a:t>ANSYS Fluent Set Up</a:t>
            </a:r>
          </a:p>
        </p:txBody>
      </p:sp>
      <p:grpSp>
        <p:nvGrpSpPr>
          <p:cNvPr id="15" name="Group 14">
            <a:extLst>
              <a:ext uri="{FF2B5EF4-FFF2-40B4-BE49-F238E27FC236}">
                <a16:creationId xmlns:a16="http://schemas.microsoft.com/office/drawing/2014/main" id="{89CFFCA2-00C9-4273-8350-AB2513C5CF21}"/>
              </a:ext>
            </a:extLst>
          </p:cNvPr>
          <p:cNvGrpSpPr/>
          <p:nvPr/>
        </p:nvGrpSpPr>
        <p:grpSpPr>
          <a:xfrm>
            <a:off x="520565" y="1560023"/>
            <a:ext cx="2954746" cy="4271159"/>
            <a:chOff x="375553" y="1185621"/>
            <a:chExt cx="2437667" cy="1340536"/>
          </a:xfrm>
        </p:grpSpPr>
        <p:sp>
          <p:nvSpPr>
            <p:cNvPr id="16" name="Rectangle 15">
              <a:extLst>
                <a:ext uri="{FF2B5EF4-FFF2-40B4-BE49-F238E27FC236}">
                  <a16:creationId xmlns:a16="http://schemas.microsoft.com/office/drawing/2014/main" id="{0236792C-27CA-4458-9F77-57C9D71C39AD}"/>
                </a:ext>
              </a:extLst>
            </p:cNvPr>
            <p:cNvSpPr/>
            <p:nvPr/>
          </p:nvSpPr>
          <p:spPr>
            <a:xfrm>
              <a:off x="377961" y="1185621"/>
              <a:ext cx="2435259" cy="1340536"/>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D80F88F8-F2BF-4E18-AA5C-D636BD36F3B1}"/>
                    </a:ext>
                  </a:extLst>
                </p:cNvPr>
                <p:cNvSpPr txBox="1"/>
                <p:nvPr/>
              </p:nvSpPr>
              <p:spPr>
                <a:xfrm>
                  <a:off x="375553" y="1185621"/>
                  <a:ext cx="2435260" cy="818809"/>
                </a:xfrm>
                <a:prstGeom prst="rect">
                  <a:avLst/>
                </a:prstGeom>
                <a:noFill/>
              </p:spPr>
              <p:txBody>
                <a:bodyPr wrap="square" lIns="91440" tIns="45720" rIns="91440" bIns="45720" rtlCol="0" anchor="t">
                  <a:spAutoFit/>
                </a:bodyPr>
                <a:lstStyle/>
                <a:p>
                  <a:pPr algn="ctr"/>
                  <a:r>
                    <a:rPr lang="en-US" sz="2400" b="1"/>
                    <a:t>General:</a:t>
                  </a:r>
                </a:p>
                <a:p>
                  <a:pPr marL="342900" indent="-342900">
                    <a:buFont typeface="Arial" panose="020B0604020202020204" pitchFamily="34" charset="0"/>
                    <a:buChar char="•"/>
                  </a:pPr>
                  <a:r>
                    <a:rPr lang="en-US" sz="2000" b="1"/>
                    <a:t>Transient</a:t>
                  </a:r>
                  <a:r>
                    <a:rPr lang="en-US" sz="2000"/>
                    <a:t> to analyze  </a:t>
                  </a:r>
                  <a:r>
                    <a:rPr lang="en-US" sz="2000" b="1"/>
                    <a:t>temperature</a:t>
                  </a:r>
                  <a:r>
                    <a:rPr lang="en-US" sz="2000"/>
                    <a:t> as </a:t>
                  </a:r>
                  <a:r>
                    <a:rPr lang="en-US" sz="2000" b="1"/>
                    <a:t>time changes</a:t>
                  </a:r>
                </a:p>
                <a:p>
                  <a:pPr marL="342900" indent="-342900">
                    <a:buFont typeface="Arial" panose="020B0604020202020204" pitchFamily="34" charset="0"/>
                    <a:buChar char="•"/>
                  </a:pPr>
                  <a:r>
                    <a:rPr lang="en-US" sz="2000"/>
                    <a:t>The </a:t>
                  </a:r>
                  <a:r>
                    <a:rPr lang="en-US" sz="2000" b="1"/>
                    <a:t>goal</a:t>
                  </a:r>
                  <a:r>
                    <a:rPr lang="en-US" sz="2000"/>
                    <a:t> is to </a:t>
                  </a:r>
                  <a:r>
                    <a:rPr lang="en-US" sz="2000" b="1"/>
                    <a:t>analyze</a:t>
                  </a:r>
                  <a:r>
                    <a:rPr lang="en-US" sz="2000"/>
                    <a:t> the fluid mechanics </a:t>
                  </a:r>
                  <a:r>
                    <a:rPr lang="en-US" sz="2000" b="1"/>
                    <a:t>behavior</a:t>
                  </a:r>
                </a:p>
                <a:p>
                  <a:pPr marL="342900" indent="-342900">
                    <a:buFont typeface="Arial" panose="020B0604020202020204" pitchFamily="34" charset="0"/>
                    <a:buChar char="•"/>
                  </a:pPr>
                  <a:r>
                    <a:rPr lang="en-US" sz="1953" b="1"/>
                    <a:t>Laminar </a:t>
                  </a:r>
                  <a14:m>
                    <m:oMath xmlns:m="http://schemas.openxmlformats.org/officeDocument/2006/math">
                      <m:r>
                        <a:rPr lang="en-US" sz="1953" b="1" i="1" smtClean="0">
                          <a:latin typeface="Cambria Math" panose="02040503050406030204" pitchFamily="18" charset="0"/>
                        </a:rPr>
                        <m:t>𝑹𝒆</m:t>
                      </m:r>
                      <m:r>
                        <a:rPr lang="en-US" sz="1953" b="1" i="1" smtClean="0">
                          <a:latin typeface="Cambria Math" panose="02040503050406030204" pitchFamily="18" charset="0"/>
                        </a:rPr>
                        <m:t>&lt;</m:t>
                      </m:r>
                      <m:r>
                        <a:rPr lang="en-US" sz="1953" b="1" i="1" smtClean="0">
                          <a:latin typeface="Cambria Math" panose="02040503050406030204" pitchFamily="18" charset="0"/>
                        </a:rPr>
                        <m:t>𝟐𝟎𝟎𝟎</m:t>
                      </m:r>
                      <m:r>
                        <a:rPr lang="en-US" sz="1953" b="1" i="1" smtClean="0">
                          <a:latin typeface="Cambria Math" panose="02040503050406030204" pitchFamily="18" charset="0"/>
                        </a:rPr>
                        <m:t> </m:t>
                      </m:r>
                    </m:oMath>
                  </a14:m>
                  <a:endParaRPr lang="en-US" sz="1953" b="1"/>
                </a:p>
              </p:txBody>
            </p:sp>
          </mc:Choice>
          <mc:Fallback>
            <p:sp>
              <p:nvSpPr>
                <p:cNvPr id="17" name="TextBox 16">
                  <a:extLst>
                    <a:ext uri="{FF2B5EF4-FFF2-40B4-BE49-F238E27FC236}">
                      <a16:creationId xmlns:a16="http://schemas.microsoft.com/office/drawing/2014/main" id="{D80F88F8-F2BF-4E18-AA5C-D636BD36F3B1}"/>
                    </a:ext>
                  </a:extLst>
                </p:cNvPr>
                <p:cNvSpPr txBox="1">
                  <a:spLocks noRot="1" noChangeAspect="1" noMove="1" noResize="1" noEditPoints="1" noAdjustHandles="1" noChangeArrowheads="1" noChangeShapeType="1" noTextEdit="1"/>
                </p:cNvSpPr>
                <p:nvPr/>
              </p:nvSpPr>
              <p:spPr>
                <a:xfrm>
                  <a:off x="375553" y="1185621"/>
                  <a:ext cx="2435260" cy="818809"/>
                </a:xfrm>
                <a:prstGeom prst="rect">
                  <a:avLst/>
                </a:prstGeom>
                <a:blipFill>
                  <a:blip r:embed="rId3"/>
                  <a:stretch>
                    <a:fillRect l="-1856" t="-1869" b="-3037"/>
                  </a:stretch>
                </a:blipFill>
              </p:spPr>
              <p:txBody>
                <a:bodyPr/>
                <a:lstStyle/>
                <a:p>
                  <a:r>
                    <a:rPr lang="en-US">
                      <a:noFill/>
                    </a:rPr>
                    <a:t> </a:t>
                  </a:r>
                </a:p>
              </p:txBody>
            </p:sp>
          </mc:Fallback>
        </mc:AlternateContent>
      </p:grpSp>
      <p:pic>
        <p:nvPicPr>
          <p:cNvPr id="10" name="Picture 9">
            <a:extLst>
              <a:ext uri="{FF2B5EF4-FFF2-40B4-BE49-F238E27FC236}">
                <a16:creationId xmlns:a16="http://schemas.microsoft.com/office/drawing/2014/main" id="{D6178566-C0D7-452D-B9C1-65ADABD49372}"/>
              </a:ext>
            </a:extLst>
          </p:cNvPr>
          <p:cNvPicPr>
            <a:picLocks noChangeAspect="1"/>
          </p:cNvPicPr>
          <p:nvPr/>
        </p:nvPicPr>
        <p:blipFill>
          <a:blip r:embed="rId4"/>
          <a:stretch>
            <a:fillRect/>
          </a:stretch>
        </p:blipFill>
        <p:spPr>
          <a:xfrm>
            <a:off x="3713082" y="1520471"/>
            <a:ext cx="4858428" cy="4191585"/>
          </a:xfrm>
          <a:prstGeom prst="rect">
            <a:avLst/>
          </a:prstGeom>
        </p:spPr>
      </p:pic>
      <p:cxnSp>
        <p:nvCxnSpPr>
          <p:cNvPr id="8" name="Straight Arrow Connector 7">
            <a:extLst>
              <a:ext uri="{FF2B5EF4-FFF2-40B4-BE49-F238E27FC236}">
                <a16:creationId xmlns:a16="http://schemas.microsoft.com/office/drawing/2014/main" id="{4E65EBCE-4151-4EB6-893E-CE2C1F7C4E45}"/>
              </a:ext>
            </a:extLst>
          </p:cNvPr>
          <p:cNvCxnSpPr/>
          <p:nvPr/>
        </p:nvCxnSpPr>
        <p:spPr>
          <a:xfrm flipH="1">
            <a:off x="7413869" y="2135166"/>
            <a:ext cx="2010603" cy="575035"/>
          </a:xfrm>
          <a:prstGeom prst="straightConnector1">
            <a:avLst/>
          </a:prstGeom>
          <a:ln w="76200">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F44B382D-1F80-448F-8FAD-B14DED81492D}"/>
              </a:ext>
            </a:extLst>
          </p:cNvPr>
          <p:cNvCxnSpPr>
            <a:cxnSpLocks/>
          </p:cNvCxnSpPr>
          <p:nvPr/>
        </p:nvCxnSpPr>
        <p:spPr>
          <a:xfrm flipH="1">
            <a:off x="6883924" y="4341665"/>
            <a:ext cx="5081097" cy="422841"/>
          </a:xfrm>
          <a:prstGeom prst="straightConnector1">
            <a:avLst/>
          </a:prstGeom>
          <a:ln w="76200">
            <a:tailEnd type="triangle"/>
          </a:ln>
        </p:spPr>
        <p:style>
          <a:lnRef idx="2">
            <a:schemeClr val="accent6"/>
          </a:lnRef>
          <a:fillRef idx="0">
            <a:schemeClr val="accent6"/>
          </a:fillRef>
          <a:effectRef idx="1">
            <a:schemeClr val="accent6"/>
          </a:effectRef>
          <a:fontRef idx="minor">
            <a:schemeClr val="tx1"/>
          </a:fontRef>
        </p:style>
      </p:cxnSp>
      <p:sp>
        <p:nvSpPr>
          <p:cNvPr id="11" name="TextBox 10">
            <a:extLst>
              <a:ext uri="{FF2B5EF4-FFF2-40B4-BE49-F238E27FC236}">
                <a16:creationId xmlns:a16="http://schemas.microsoft.com/office/drawing/2014/main" id="{B314A98A-5263-4379-85CB-C270B6CBF77D}"/>
              </a:ext>
            </a:extLst>
          </p:cNvPr>
          <p:cNvSpPr txBox="1"/>
          <p:nvPr/>
        </p:nvSpPr>
        <p:spPr>
          <a:xfrm>
            <a:off x="9140549" y="3600278"/>
            <a:ext cx="2951827" cy="1938992"/>
          </a:xfrm>
          <a:prstGeom prst="rect">
            <a:avLst/>
          </a:prstGeom>
          <a:ln w="38100"/>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000" b="1"/>
              <a:t>Copper Mold:</a:t>
            </a:r>
          </a:p>
          <a:p>
            <a:r>
              <a:rPr lang="en-US" sz="2000"/>
              <a:t>Temp = 25 °C</a:t>
            </a:r>
          </a:p>
          <a:p>
            <a:r>
              <a:rPr lang="en-US" sz="2000"/>
              <a:t>Length = 254 mm </a:t>
            </a:r>
          </a:p>
          <a:p>
            <a:r>
              <a:rPr lang="en-US" sz="2000"/>
              <a:t>Thickness = 12.7 mm</a:t>
            </a:r>
          </a:p>
          <a:p>
            <a:r>
              <a:rPr lang="en-US" sz="2000" b="1"/>
              <a:t>Groove:</a:t>
            </a:r>
          </a:p>
          <a:p>
            <a:r>
              <a:rPr lang="en-US" sz="2000"/>
              <a:t>Diameter = 2 mm</a:t>
            </a:r>
          </a:p>
        </p:txBody>
      </p:sp>
      <p:sp>
        <p:nvSpPr>
          <p:cNvPr id="14" name="TextBox 13">
            <a:extLst>
              <a:ext uri="{FF2B5EF4-FFF2-40B4-BE49-F238E27FC236}">
                <a16:creationId xmlns:a16="http://schemas.microsoft.com/office/drawing/2014/main" id="{7C9EB95F-220B-432B-8DF1-27D4DBCBDBD3}"/>
              </a:ext>
            </a:extLst>
          </p:cNvPr>
          <p:cNvSpPr txBox="1"/>
          <p:nvPr/>
        </p:nvSpPr>
        <p:spPr>
          <a:xfrm>
            <a:off x="9141489" y="730845"/>
            <a:ext cx="2951827" cy="1938992"/>
          </a:xfrm>
          <a:prstGeom prst="rect">
            <a:avLst/>
          </a:prstGeom>
          <a:solidFill>
            <a:schemeClr val="bg1"/>
          </a:solidFill>
          <a:ln w="38100">
            <a:solidFill>
              <a:schemeClr val="bg1">
                <a:lumMod val="65000"/>
              </a:schemeClr>
            </a:solidFill>
          </a:ln>
        </p:spPr>
        <p:txBody>
          <a:bodyPr wrap="square">
            <a:spAutoFit/>
          </a:bodyPr>
          <a:lstStyle/>
          <a:p>
            <a:r>
              <a:rPr lang="en-US" sz="2000" b="1"/>
              <a:t>Vit. 106 domain:</a:t>
            </a:r>
          </a:p>
          <a:p>
            <a:pPr marL="342900" indent="-342900">
              <a:buFont typeface="Arial" panose="020B0604020202020204" pitchFamily="34" charset="0"/>
              <a:buChar char="•"/>
            </a:pPr>
            <a:r>
              <a:rPr lang="en-US" sz="2000"/>
              <a:t>Covers the top of the plate</a:t>
            </a:r>
          </a:p>
          <a:p>
            <a:pPr marL="342900" indent="-342900">
              <a:buFont typeface="Arial" panose="020B0604020202020204" pitchFamily="34" charset="0"/>
              <a:buChar char="•"/>
            </a:pPr>
            <a:r>
              <a:rPr lang="en-US" sz="2000"/>
              <a:t>Overall temperature will vary with time within </a:t>
            </a:r>
          </a:p>
        </p:txBody>
      </p:sp>
    </p:spTree>
    <p:extLst>
      <p:ext uri="{BB962C8B-B14F-4D97-AF65-F5344CB8AC3E}">
        <p14:creationId xmlns:p14="http://schemas.microsoft.com/office/powerpoint/2010/main" val="3261695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65A68D-465B-4EF2-86E2-EDAE0BD56E96}"/>
              </a:ext>
            </a:extLst>
          </p:cNvPr>
          <p:cNvPicPr>
            <a:picLocks noChangeAspect="1"/>
          </p:cNvPicPr>
          <p:nvPr/>
        </p:nvPicPr>
        <p:blipFill>
          <a:blip r:embed="rId3"/>
          <a:stretch>
            <a:fillRect/>
          </a:stretch>
        </p:blipFill>
        <p:spPr>
          <a:xfrm>
            <a:off x="3666786" y="1333207"/>
            <a:ext cx="4858428" cy="4191585"/>
          </a:xfrm>
          <a:prstGeom prst="rect">
            <a:avLst/>
          </a:prstGeom>
        </p:spPr>
      </p:pic>
      <p:sp>
        <p:nvSpPr>
          <p:cNvPr id="4" name="Slide Number Placeholder 3">
            <a:extLst>
              <a:ext uri="{FF2B5EF4-FFF2-40B4-BE49-F238E27FC236}">
                <a16:creationId xmlns:a16="http://schemas.microsoft.com/office/drawing/2014/main" id="{44AA50D4-B29E-4917-985A-871FDAD0FF24}"/>
              </a:ext>
            </a:extLst>
          </p:cNvPr>
          <p:cNvSpPr>
            <a:spLocks noGrp="1"/>
          </p:cNvSpPr>
          <p:nvPr>
            <p:ph type="sldNum" sz="quarter" idx="12"/>
          </p:nvPr>
        </p:nvSpPr>
        <p:spPr/>
        <p:txBody>
          <a:bodyPr/>
          <a:lstStyle/>
          <a:p>
            <a:fld id="{330EA680-D336-4FF7-8B7A-9848BB0A1C32}" type="slidenum">
              <a:rPr lang="en-US" smtClean="0"/>
              <a:t>27</a:t>
            </a:fld>
            <a:endParaRPr lang="en-US"/>
          </a:p>
        </p:txBody>
      </p:sp>
      <p:sp>
        <p:nvSpPr>
          <p:cNvPr id="5" name="Title 4">
            <a:extLst>
              <a:ext uri="{FF2B5EF4-FFF2-40B4-BE49-F238E27FC236}">
                <a16:creationId xmlns:a16="http://schemas.microsoft.com/office/drawing/2014/main" id="{B1C41816-C4F2-49F7-BAF3-CD486852F043}"/>
              </a:ext>
            </a:extLst>
          </p:cNvPr>
          <p:cNvSpPr>
            <a:spLocks noGrp="1"/>
          </p:cNvSpPr>
          <p:nvPr>
            <p:ph type="title"/>
          </p:nvPr>
        </p:nvSpPr>
        <p:spPr/>
        <p:txBody>
          <a:bodyPr/>
          <a:lstStyle/>
          <a:p>
            <a:r>
              <a:rPr lang="en-US"/>
              <a:t>ANSYS Fluent Set Up</a:t>
            </a:r>
          </a:p>
        </p:txBody>
      </p:sp>
      <p:cxnSp>
        <p:nvCxnSpPr>
          <p:cNvPr id="21" name="Straight Arrow Connector 20">
            <a:extLst>
              <a:ext uri="{FF2B5EF4-FFF2-40B4-BE49-F238E27FC236}">
                <a16:creationId xmlns:a16="http://schemas.microsoft.com/office/drawing/2014/main" id="{FD62F1FA-F43C-4F22-BE83-B862EFC49C5D}"/>
              </a:ext>
            </a:extLst>
          </p:cNvPr>
          <p:cNvCxnSpPr>
            <a:cxnSpLocks/>
          </p:cNvCxnSpPr>
          <p:nvPr/>
        </p:nvCxnSpPr>
        <p:spPr>
          <a:xfrm flipH="1">
            <a:off x="6251944" y="2860158"/>
            <a:ext cx="3264196" cy="111848"/>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3520391-A0D6-4B5D-95E3-E2D9DD3C9724}"/>
              </a:ext>
            </a:extLst>
          </p:cNvPr>
          <p:cNvSpPr txBox="1"/>
          <p:nvPr/>
        </p:nvSpPr>
        <p:spPr>
          <a:xfrm>
            <a:off x="452027" y="1490509"/>
            <a:ext cx="3211492" cy="4086183"/>
          </a:xfrm>
          <a:prstGeom prst="rect">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a:t>General:</a:t>
            </a:r>
          </a:p>
          <a:p>
            <a:pPr marL="342900" indent="-342900">
              <a:buFont typeface="Arial" panose="020B0604020202020204" pitchFamily="34" charset="0"/>
              <a:buChar char="•"/>
            </a:pPr>
            <a:r>
              <a:rPr lang="en-US" sz="2400"/>
              <a:t>Two phases:</a:t>
            </a:r>
          </a:p>
          <a:p>
            <a:pPr marL="914400" lvl="1" indent="-457200">
              <a:buFont typeface="+mj-lt"/>
              <a:buAutoNum type="arabicPeriod"/>
            </a:pPr>
            <a:r>
              <a:rPr lang="en-US" sz="2400"/>
              <a:t>Argon</a:t>
            </a:r>
          </a:p>
          <a:p>
            <a:pPr marL="914400" lvl="1" indent="-457200">
              <a:buFont typeface="+mj-lt"/>
              <a:buAutoNum type="arabicPeriod"/>
            </a:pPr>
            <a:r>
              <a:rPr lang="en-US" sz="2400"/>
              <a:t>Molten vit. 106</a:t>
            </a:r>
          </a:p>
          <a:p>
            <a:pPr marL="342900" indent="-342900">
              <a:buFont typeface="Arial" panose="020B0604020202020204" pitchFamily="34" charset="0"/>
              <a:buChar char="•"/>
            </a:pPr>
            <a:r>
              <a:rPr lang="en-US" sz="2400"/>
              <a:t>Boundary conditions defined at inlet</a:t>
            </a:r>
          </a:p>
          <a:p>
            <a:pPr marL="342900" indent="-342900">
              <a:buFont typeface="Arial" panose="020B0604020202020204" pitchFamily="34" charset="0"/>
              <a:buChar char="•"/>
            </a:pPr>
            <a:r>
              <a:rPr lang="en-US" sz="2400"/>
              <a:t>Material flows in for 3 second</a:t>
            </a:r>
          </a:p>
          <a:p>
            <a:pPr marL="342900" indent="-342900">
              <a:buFont typeface="Arial" panose="020B0604020202020204" pitchFamily="34" charset="0"/>
              <a:buChar char="•"/>
            </a:pPr>
            <a:r>
              <a:rPr lang="en-US" sz="2400"/>
              <a:t>Cools for the rest of the simulation</a:t>
            </a:r>
          </a:p>
          <a:p>
            <a:pPr marL="342900" indent="-342900">
              <a:buFont typeface="Arial" panose="020B0604020202020204" pitchFamily="34" charset="0"/>
              <a:buChar char="•"/>
            </a:pPr>
            <a:endParaRPr lang="en-US" sz="1953"/>
          </a:p>
        </p:txBody>
      </p:sp>
      <p:sp>
        <p:nvSpPr>
          <p:cNvPr id="13" name="TextBox 12">
            <a:extLst>
              <a:ext uri="{FF2B5EF4-FFF2-40B4-BE49-F238E27FC236}">
                <a16:creationId xmlns:a16="http://schemas.microsoft.com/office/drawing/2014/main" id="{40D86F5D-29D5-471E-A552-03150832546F}"/>
              </a:ext>
            </a:extLst>
          </p:cNvPr>
          <p:cNvSpPr txBox="1"/>
          <p:nvPr/>
        </p:nvSpPr>
        <p:spPr>
          <a:xfrm>
            <a:off x="8743305" y="2310287"/>
            <a:ext cx="3211493" cy="1323439"/>
          </a:xfrm>
          <a:prstGeom prst="rect">
            <a:avLst/>
          </a:prstGeom>
          <a:ln>
            <a:solidFill>
              <a:srgbClr val="00B0F0"/>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b="1"/>
              <a:t>Inlet:</a:t>
            </a:r>
          </a:p>
          <a:p>
            <a:pPr marL="285750" indent="-285750">
              <a:buFont typeface="Arial" panose="020B0604020202020204" pitchFamily="34" charset="0"/>
              <a:buChar char="•"/>
            </a:pPr>
            <a:r>
              <a:rPr lang="en-US" sz="2000"/>
              <a:t>Velocity =  0.066 m/s</a:t>
            </a:r>
          </a:p>
          <a:p>
            <a:pPr marL="285750" indent="-285750">
              <a:buFont typeface="Arial" panose="020B0604020202020204" pitchFamily="34" charset="0"/>
              <a:buChar char="•"/>
            </a:pPr>
            <a:r>
              <a:rPr lang="en-US" sz="2000"/>
              <a:t>Molten vit. 106 flows in</a:t>
            </a:r>
          </a:p>
          <a:p>
            <a:pPr marL="285750" indent="-285750">
              <a:buFont typeface="Arial" panose="020B0604020202020204" pitchFamily="34" charset="0"/>
              <a:buChar char="•"/>
            </a:pPr>
            <a:r>
              <a:rPr lang="en-US" sz="2000"/>
              <a:t>Temp = 900 °C</a:t>
            </a:r>
          </a:p>
        </p:txBody>
      </p:sp>
    </p:spTree>
    <p:extLst>
      <p:ext uri="{BB962C8B-B14F-4D97-AF65-F5344CB8AC3E}">
        <p14:creationId xmlns:p14="http://schemas.microsoft.com/office/powerpoint/2010/main" val="376634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347CA1-609C-43FC-AA6F-67C50924430D}"/>
              </a:ext>
            </a:extLst>
          </p:cNvPr>
          <p:cNvSpPr>
            <a:spLocks noGrp="1"/>
          </p:cNvSpPr>
          <p:nvPr>
            <p:ph type="sldNum" sz="quarter" idx="12"/>
          </p:nvPr>
        </p:nvSpPr>
        <p:spPr/>
        <p:txBody>
          <a:bodyPr/>
          <a:lstStyle/>
          <a:p>
            <a:fld id="{330EA680-D336-4FF7-8B7A-9848BB0A1C32}" type="slidenum">
              <a:rPr lang="en-US" smtClean="0"/>
              <a:t>28</a:t>
            </a:fld>
            <a:endParaRPr lang="en-US"/>
          </a:p>
        </p:txBody>
      </p:sp>
      <p:sp>
        <p:nvSpPr>
          <p:cNvPr id="5" name="Title 4">
            <a:extLst>
              <a:ext uri="{FF2B5EF4-FFF2-40B4-BE49-F238E27FC236}">
                <a16:creationId xmlns:a16="http://schemas.microsoft.com/office/drawing/2014/main" id="{6B8C5239-2B8A-4F24-863D-F746E7AB8847}"/>
              </a:ext>
            </a:extLst>
          </p:cNvPr>
          <p:cNvSpPr>
            <a:spLocks noGrp="1"/>
          </p:cNvSpPr>
          <p:nvPr>
            <p:ph type="title"/>
          </p:nvPr>
        </p:nvSpPr>
        <p:spPr/>
        <p:txBody>
          <a:bodyPr/>
          <a:lstStyle/>
          <a:p>
            <a:r>
              <a:rPr lang="en-US" sz="2900"/>
              <a:t>RESULTS</a:t>
            </a:r>
            <a:endParaRPr lang="en-US"/>
          </a:p>
        </p:txBody>
      </p:sp>
      <p:pic>
        <p:nvPicPr>
          <p:cNvPr id="14" name="FINAL temperature edited">
            <a:hlinkClick r:id="" action="ppaction://media"/>
            <a:extLst>
              <a:ext uri="{FF2B5EF4-FFF2-40B4-BE49-F238E27FC236}">
                <a16:creationId xmlns:a16="http://schemas.microsoft.com/office/drawing/2014/main" id="{5FB0A27A-7B8B-450D-9810-74DD2D14DC2A}"/>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rotWithShape="1">
          <a:blip r:embed="rId6"/>
          <a:srcRect l="12700" r="14283"/>
          <a:stretch/>
        </p:blipFill>
        <p:spPr>
          <a:xfrm>
            <a:off x="5973137" y="1633524"/>
            <a:ext cx="6027915" cy="4066326"/>
          </a:xfrm>
        </p:spPr>
      </p:pic>
      <p:pic>
        <p:nvPicPr>
          <p:cNvPr id="17" name="FINAL volume fraction edited">
            <a:hlinkClick r:id="" action="ppaction://media"/>
            <a:extLst>
              <a:ext uri="{FF2B5EF4-FFF2-40B4-BE49-F238E27FC236}">
                <a16:creationId xmlns:a16="http://schemas.microsoft.com/office/drawing/2014/main" id="{88213A45-715D-4CAF-87FC-C5E339349953}"/>
              </a:ext>
            </a:extLst>
          </p:cNvPr>
          <p:cNvPicPr>
            <a:picLocks noGrp="1" noChangeAspect="1"/>
          </p:cNvPicPr>
          <p:nvPr>
            <p:ph sz="half" idx="1"/>
            <a:videoFile r:link="rId4"/>
            <p:extLst>
              <p:ext uri="{DAA4B4D4-6D71-4841-9C94-3DE7FCFB9230}">
                <p14:media xmlns:p14="http://schemas.microsoft.com/office/powerpoint/2010/main" r:embed="rId3"/>
              </p:ext>
            </p:extLst>
          </p:nvPr>
        </p:nvPicPr>
        <p:blipFill rotWithShape="1">
          <a:blip r:embed="rId7"/>
          <a:srcRect l="12767" r="12743"/>
          <a:stretch/>
        </p:blipFill>
        <p:spPr>
          <a:xfrm>
            <a:off x="466005" y="1633524"/>
            <a:ext cx="5385816" cy="4066326"/>
          </a:xfrm>
        </p:spPr>
      </p:pic>
    </p:spTree>
    <p:extLst>
      <p:ext uri="{BB962C8B-B14F-4D97-AF65-F5344CB8AC3E}">
        <p14:creationId xmlns:p14="http://schemas.microsoft.com/office/powerpoint/2010/main" val="290468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14" fill="hold"/>
                                        <p:tgtEl>
                                          <p:spTgt spid="17"/>
                                        </p:tgtEl>
                                      </p:cBhvr>
                                    </p:cmd>
                                  </p:childTnLst>
                                </p:cTn>
                              </p:par>
                            </p:childTnLst>
                          </p:cTn>
                        </p:par>
                        <p:par>
                          <p:cTn id="7" fill="hold">
                            <p:stCondLst>
                              <p:cond delay="17514"/>
                            </p:stCondLst>
                            <p:childTnLst>
                              <p:par>
                                <p:cTn id="8" presetID="1" presetClass="mediacall" presetSubtype="0" fill="hold" nodeType="afterEffect">
                                  <p:stCondLst>
                                    <p:cond delay="0"/>
                                  </p:stCondLst>
                                  <p:childTnLst>
                                    <p:cmd type="call" cmd="playFrom(0.0)">
                                      <p:cBhvr>
                                        <p:cTn id="9" dur="1721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7"/>
                </p:tgtEl>
              </p:cMediaNode>
            </p:video>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7"/>
                                        </p:tgtEl>
                                      </p:cBhvr>
                                    </p:cmd>
                                  </p:childTnLst>
                                </p:cTn>
                              </p:par>
                            </p:childTnLst>
                          </p:cTn>
                        </p:par>
                      </p:childTnLst>
                    </p:cTn>
                  </p:par>
                </p:childTnLst>
              </p:cTn>
              <p:nextCondLst>
                <p:cond evt="onClick" delay="0">
                  <p:tgtEl>
                    <p:spTgt spid="17"/>
                  </p:tgtEl>
                </p:cond>
              </p:nextCondLst>
            </p:seq>
            <p:video>
              <p:cMediaNode vol="80000">
                <p:cTn id="16" fill="hold" display="0">
                  <p:stCondLst>
                    <p:cond delay="indefinite"/>
                  </p:stCondLst>
                </p:cTn>
                <p:tgtEl>
                  <p:spTgt spid="14"/>
                </p:tgtEl>
              </p:cMediaNode>
            </p:video>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481CF9-1D0C-4CFC-907E-37D7B465674E}"/>
              </a:ext>
            </a:extLst>
          </p:cNvPr>
          <p:cNvSpPr>
            <a:spLocks noGrp="1"/>
          </p:cNvSpPr>
          <p:nvPr>
            <p:ph type="sldNum" sz="quarter" idx="12"/>
          </p:nvPr>
        </p:nvSpPr>
        <p:spPr/>
        <p:txBody>
          <a:bodyPr/>
          <a:lstStyle/>
          <a:p>
            <a:fld id="{330EA680-D336-4FF7-8B7A-9848BB0A1C32}" type="slidenum">
              <a:rPr lang="en-US" smtClean="0"/>
              <a:t>29</a:t>
            </a:fld>
            <a:endParaRPr lang="en-US"/>
          </a:p>
        </p:txBody>
      </p:sp>
      <p:sp>
        <p:nvSpPr>
          <p:cNvPr id="5" name="Title 4">
            <a:extLst>
              <a:ext uri="{FF2B5EF4-FFF2-40B4-BE49-F238E27FC236}">
                <a16:creationId xmlns:a16="http://schemas.microsoft.com/office/drawing/2014/main" id="{2047E8D2-D7A6-476C-8EA3-D474BF365B40}"/>
              </a:ext>
            </a:extLst>
          </p:cNvPr>
          <p:cNvSpPr>
            <a:spLocks noGrp="1"/>
          </p:cNvSpPr>
          <p:nvPr>
            <p:ph type="title"/>
          </p:nvPr>
        </p:nvSpPr>
        <p:spPr/>
        <p:txBody>
          <a:bodyPr/>
          <a:lstStyle/>
          <a:p>
            <a:r>
              <a:rPr lang="en-US" sz="2900"/>
              <a:t>Limitations of the Simulation</a:t>
            </a:r>
            <a:endParaRPr lang="en-US"/>
          </a:p>
        </p:txBody>
      </p:sp>
      <p:graphicFrame>
        <p:nvGraphicFramePr>
          <p:cNvPr id="6" name="Diagram 5">
            <a:extLst>
              <a:ext uri="{FF2B5EF4-FFF2-40B4-BE49-F238E27FC236}">
                <a16:creationId xmlns:a16="http://schemas.microsoft.com/office/drawing/2014/main" id="{11574599-6C16-4EA3-8AA0-C8C82ABB9803}"/>
              </a:ext>
            </a:extLst>
          </p:cNvPr>
          <p:cNvGraphicFramePr/>
          <p:nvPr>
            <p:extLst>
              <p:ext uri="{D42A27DB-BD31-4B8C-83A1-F6EECF244321}">
                <p14:modId xmlns:p14="http://schemas.microsoft.com/office/powerpoint/2010/main" val="3937742865"/>
              </p:ext>
            </p:extLst>
          </p:nvPr>
        </p:nvGraphicFramePr>
        <p:xfrm>
          <a:off x="807804" y="1600201"/>
          <a:ext cx="10761578" cy="4538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103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FF7097A-712C-4F5B-BBFC-65DD3928D723}"/>
                  </a:ext>
                </a:extLst>
              </p:cNvPr>
              <p:cNvSpPr>
                <a:spLocks noGrp="1"/>
              </p:cNvSpPr>
              <p:nvPr>
                <p:ph sz="half" idx="1"/>
              </p:nvPr>
            </p:nvSpPr>
            <p:spPr>
              <a:xfrm>
                <a:off x="715211" y="2082923"/>
                <a:ext cx="4343314" cy="3508918"/>
              </a:xfrm>
            </p:spPr>
            <p:txBody>
              <a:bodyPr vert="horz" lIns="91440" tIns="45720" rIns="91440" bIns="45720" rtlCol="0" anchor="t">
                <a:normAutofit/>
              </a:bodyPr>
              <a:lstStyle/>
              <a:p>
                <a:pPr marL="342900" indent="-342900">
                  <a:buFont typeface="Arial"/>
                  <a:buChar char="•"/>
                </a:pPr>
                <a:r>
                  <a:rPr lang="en-US" dirty="0"/>
                  <a:t>Atomic structures in metals</a:t>
                </a:r>
              </a:p>
              <a:p>
                <a:pPr marL="342900" indent="-342900">
                  <a:buChar char="•"/>
                </a:pPr>
                <a:r>
                  <a:rPr lang="en-US" dirty="0"/>
                  <a:t>Vitrification</a:t>
                </a:r>
              </a:p>
              <a:p>
                <a:pPr marL="342900" indent="-342900">
                  <a:buChar char="•"/>
                </a:pPr>
                <a:r>
                  <a:rPr lang="en-US" dirty="0" err="1"/>
                  <a:t>Vitreloy</a:t>
                </a:r>
                <a:r>
                  <a:rPr lang="en-US" dirty="0"/>
                  <a:t> 106: 1.75 </a:t>
                </a:r>
                <a14:m>
                  <m:oMath xmlns:m="http://schemas.openxmlformats.org/officeDocument/2006/math">
                    <m:f>
                      <m:fPr>
                        <m:type m:val="skw"/>
                        <m:ctrlPr>
                          <a:rPr lang="en-US" i="1">
                            <a:latin typeface="Cambria Math" panose="02040503050406030204" pitchFamily="18" charset="0"/>
                          </a:rPr>
                        </m:ctrlPr>
                      </m:fPr>
                      <m:num>
                        <m:r>
                          <a:rPr lang="en-US" b="0" i="1" smtClean="0">
                            <a:latin typeface="Cambria Math" panose="02040503050406030204" pitchFamily="18" charset="0"/>
                          </a:rPr>
                          <m:t>𝐾</m:t>
                        </m:r>
                      </m:num>
                      <m:den>
                        <m:r>
                          <a:rPr lang="en-US" i="1">
                            <a:latin typeface="Cambria Math" panose="02040503050406030204" pitchFamily="18" charset="0"/>
                          </a:rPr>
                          <m:t>𝑠</m:t>
                        </m:r>
                      </m:den>
                    </m:f>
                  </m:oMath>
                </a14:m>
                <a:endParaRPr lang="en-US" dirty="0"/>
              </a:p>
              <a:p>
                <a:pPr marL="342900" indent="-342900">
                  <a:buChar char="•"/>
                </a:pPr>
                <a:endParaRPr lang="en-US" dirty="0"/>
              </a:p>
              <a:p>
                <a:pPr marL="342900" indent="-342900">
                  <a:buChar char="•"/>
                </a:pPr>
                <a:endParaRPr lang="en-US" dirty="0"/>
              </a:p>
              <a:p>
                <a:pPr marL="342900" indent="-342900">
                  <a:buChar char="•"/>
                </a:pPr>
                <a:endParaRPr lang="en-US" dirty="0"/>
              </a:p>
              <a:p>
                <a:pPr marL="342900" indent="-342900">
                  <a:buChar char="•"/>
                </a:pPr>
                <a:endParaRPr lang="en-US" dirty="0"/>
              </a:p>
              <a:p>
                <a:pPr marL="342900" indent="-342900">
                  <a:buChar char="•"/>
                </a:pPr>
                <a:endParaRPr lang="en-US" dirty="0"/>
              </a:p>
              <a:p>
                <a:pPr marL="342900" indent="-342900">
                  <a:buChar char="•"/>
                </a:pPr>
                <a:endParaRPr lang="en-US" dirty="0"/>
              </a:p>
              <a:p>
                <a:pPr marL="342900" indent="-342900">
                  <a:buChar char="•"/>
                </a:pPr>
                <a:endParaRPr lang="en-US" dirty="0"/>
              </a:p>
            </p:txBody>
          </p:sp>
        </mc:Choice>
        <mc:Fallback>
          <p:sp>
            <p:nvSpPr>
              <p:cNvPr id="3" name="Content Placeholder 2">
                <a:extLst>
                  <a:ext uri="{FF2B5EF4-FFF2-40B4-BE49-F238E27FC236}">
                    <a16:creationId xmlns:a16="http://schemas.microsoft.com/office/drawing/2014/main" id="{0FF7097A-712C-4F5B-BBFC-65DD3928D723}"/>
                  </a:ext>
                </a:extLst>
              </p:cNvPr>
              <p:cNvSpPr>
                <a:spLocks noGrp="1" noRot="1" noChangeAspect="1" noMove="1" noResize="1" noEditPoints="1" noAdjustHandles="1" noChangeArrowheads="1" noChangeShapeType="1" noTextEdit="1"/>
              </p:cNvSpPr>
              <p:nvPr>
                <p:ph sz="half" idx="1"/>
              </p:nvPr>
            </p:nvSpPr>
            <p:spPr>
              <a:xfrm>
                <a:off x="715211" y="2082923"/>
                <a:ext cx="4343314" cy="3508918"/>
              </a:xfrm>
              <a:blipFill>
                <a:blip r:embed="rId3"/>
                <a:stretch>
                  <a:fillRect l="-2525" t="-1913"/>
                </a:stretch>
              </a:blipFill>
            </p:spPr>
            <p:txBody>
              <a:bodyPr/>
              <a:lstStyle/>
              <a:p>
                <a:r>
                  <a:rPr lang="en-US">
                    <a:noFill/>
                  </a:rPr>
                  <a:t> </a:t>
                </a:r>
              </a:p>
            </p:txBody>
          </p:sp>
        </mc:Fallback>
      </mc:AlternateContent>
      <p:pic>
        <p:nvPicPr>
          <p:cNvPr id="5" name="Picture 4" descr="Diagram&#10;&#10;Description automatically generated">
            <a:extLst>
              <a:ext uri="{FF2B5EF4-FFF2-40B4-BE49-F238E27FC236}">
                <a16:creationId xmlns:a16="http://schemas.microsoft.com/office/drawing/2014/main" id="{C77ABF49-0135-4524-A091-36346C997C34}"/>
              </a:ext>
            </a:extLst>
          </p:cNvPr>
          <p:cNvPicPr>
            <a:picLocks noChangeAspect="1"/>
          </p:cNvPicPr>
          <p:nvPr/>
        </p:nvPicPr>
        <p:blipFill rotWithShape="1">
          <a:blip r:embed="rId4"/>
          <a:srcRect l="353" t="61" r="1791" b="28895"/>
          <a:stretch/>
        </p:blipFill>
        <p:spPr>
          <a:xfrm>
            <a:off x="5998069" y="405563"/>
            <a:ext cx="5543947" cy="2563879"/>
          </a:xfrm>
          <a:prstGeom prst="rect">
            <a:avLst/>
          </a:prstGeom>
          <a:noFill/>
        </p:spPr>
      </p:pic>
      <p:sp>
        <p:nvSpPr>
          <p:cNvPr id="10" name="Slide Number Placeholder 3">
            <a:extLst>
              <a:ext uri="{FF2B5EF4-FFF2-40B4-BE49-F238E27FC236}">
                <a16:creationId xmlns:a16="http://schemas.microsoft.com/office/drawing/2014/main" id="{4D1059AE-709B-458A-8DBF-1947A70B2E3A}"/>
              </a:ext>
            </a:extLst>
          </p:cNvPr>
          <p:cNvSpPr>
            <a:spLocks noGrp="1"/>
          </p:cNvSpPr>
          <p:nvPr>
            <p:ph type="sldNum" sz="quarter" idx="12"/>
          </p:nvPr>
        </p:nvSpPr>
        <p:spPr>
          <a:xfrm>
            <a:off x="9300752" y="6434815"/>
            <a:ext cx="2844800" cy="365125"/>
          </a:xfrm>
        </p:spPr>
        <p:txBody>
          <a:bodyPr/>
          <a:lstStyle/>
          <a:p>
            <a:pPr>
              <a:spcAft>
                <a:spcPts val="600"/>
              </a:spcAft>
            </a:pPr>
            <a:fld id="{330EA680-D336-4FF7-8B7A-9848BB0A1C32}" type="slidenum">
              <a:rPr lang="en-US" smtClean="0"/>
              <a:pPr>
                <a:spcAft>
                  <a:spcPts val="600"/>
                </a:spcAft>
              </a:pPr>
              <a:t>3</a:t>
            </a:fld>
            <a:endParaRPr lang="en-US"/>
          </a:p>
        </p:txBody>
      </p:sp>
      <p:sp>
        <p:nvSpPr>
          <p:cNvPr id="2" name="Title 1">
            <a:extLst>
              <a:ext uri="{FF2B5EF4-FFF2-40B4-BE49-F238E27FC236}">
                <a16:creationId xmlns:a16="http://schemas.microsoft.com/office/drawing/2014/main" id="{C125078B-A99F-421A-9C8E-5940AC3AE3F6}"/>
              </a:ext>
            </a:extLst>
          </p:cNvPr>
          <p:cNvSpPr>
            <a:spLocks noGrp="1"/>
          </p:cNvSpPr>
          <p:nvPr>
            <p:ph type="title"/>
          </p:nvPr>
        </p:nvSpPr>
        <p:spPr>
          <a:xfrm>
            <a:off x="715211" y="316848"/>
            <a:ext cx="5449919" cy="1143000"/>
          </a:xfrm>
        </p:spPr>
        <p:txBody>
          <a:bodyPr anchor="ctr">
            <a:normAutofit/>
          </a:bodyPr>
          <a:lstStyle/>
          <a:p>
            <a:r>
              <a:rPr lang="en-US"/>
              <a:t>What is Bulk Metallic Glass?</a:t>
            </a:r>
          </a:p>
        </p:txBody>
      </p:sp>
      <p:pic>
        <p:nvPicPr>
          <p:cNvPr id="8" name="Picture 8" descr="A close up of a hand&#10;&#10;Description automatically generated">
            <a:extLst>
              <a:ext uri="{FF2B5EF4-FFF2-40B4-BE49-F238E27FC236}">
                <a16:creationId xmlns:a16="http://schemas.microsoft.com/office/drawing/2014/main" id="{EE7612B8-0F7D-4627-AFCD-D586E35CDD4B}"/>
              </a:ext>
            </a:extLst>
          </p:cNvPr>
          <p:cNvPicPr>
            <a:picLocks noChangeAspect="1"/>
          </p:cNvPicPr>
          <p:nvPr/>
        </p:nvPicPr>
        <p:blipFill>
          <a:blip r:embed="rId5"/>
          <a:stretch>
            <a:fillRect/>
          </a:stretch>
        </p:blipFill>
        <p:spPr>
          <a:xfrm>
            <a:off x="8743639" y="3668166"/>
            <a:ext cx="3215045" cy="2411284"/>
          </a:xfrm>
          <a:prstGeom prst="rect">
            <a:avLst/>
          </a:prstGeom>
        </p:spPr>
      </p:pic>
      <p:pic>
        <p:nvPicPr>
          <p:cNvPr id="7" name="Picture 6">
            <a:extLst>
              <a:ext uri="{FF2B5EF4-FFF2-40B4-BE49-F238E27FC236}">
                <a16:creationId xmlns:a16="http://schemas.microsoft.com/office/drawing/2014/main" id="{CD4FD301-0387-482C-BF09-9FC49F8AF120}"/>
              </a:ext>
            </a:extLst>
          </p:cNvPr>
          <p:cNvPicPr/>
          <p:nvPr/>
        </p:nvPicPr>
        <p:blipFill>
          <a:blip r:embed="rId6"/>
          <a:stretch>
            <a:fillRect/>
          </a:stretch>
        </p:blipFill>
        <p:spPr>
          <a:xfrm>
            <a:off x="5203090" y="3668166"/>
            <a:ext cx="3215045" cy="2411284"/>
          </a:xfrm>
          <a:prstGeom prst="rect">
            <a:avLst/>
          </a:prstGeom>
        </p:spPr>
      </p:pic>
      <p:sp>
        <p:nvSpPr>
          <p:cNvPr id="4" name="TextBox 3">
            <a:extLst>
              <a:ext uri="{FF2B5EF4-FFF2-40B4-BE49-F238E27FC236}">
                <a16:creationId xmlns:a16="http://schemas.microsoft.com/office/drawing/2014/main" id="{70B757CC-AE93-4181-88EA-6DF57543A353}"/>
              </a:ext>
            </a:extLst>
          </p:cNvPr>
          <p:cNvSpPr txBox="1"/>
          <p:nvPr/>
        </p:nvSpPr>
        <p:spPr>
          <a:xfrm>
            <a:off x="5400541" y="639865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14" name="TextBox 13">
            <a:extLst>
              <a:ext uri="{FF2B5EF4-FFF2-40B4-BE49-F238E27FC236}">
                <a16:creationId xmlns:a16="http://schemas.microsoft.com/office/drawing/2014/main" id="{BD9C75E3-E8FB-4108-B30E-F2AE1453E3D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1" name="TextBox 10">
            <a:extLst>
              <a:ext uri="{FF2B5EF4-FFF2-40B4-BE49-F238E27FC236}">
                <a16:creationId xmlns:a16="http://schemas.microsoft.com/office/drawing/2014/main" id="{9C16E231-26A1-4575-B2DF-3B794CC1B736}"/>
              </a:ext>
            </a:extLst>
          </p:cNvPr>
          <p:cNvSpPr txBox="1"/>
          <p:nvPr/>
        </p:nvSpPr>
        <p:spPr>
          <a:xfrm>
            <a:off x="5503333" y="6255690"/>
            <a:ext cx="5362222" cy="600164"/>
          </a:xfrm>
          <a:prstGeom prst="rect">
            <a:avLst/>
          </a:prstGeom>
          <a:noFill/>
        </p:spPr>
        <p:txBody>
          <a:bodyPr wrap="square" rtlCol="0">
            <a:spAutoFit/>
          </a:bodyPr>
          <a:lstStyle/>
          <a:p>
            <a:r>
              <a:rPr lang="en-US" sz="1100">
                <a:effectLst/>
              </a:rPr>
              <a:t>"https://www.scienceabc.com/innovation/metallic-glass-will-revolutionize-future.html," [Online].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a:p>
        </p:txBody>
      </p:sp>
    </p:spTree>
    <p:extLst>
      <p:ext uri="{BB962C8B-B14F-4D97-AF65-F5344CB8AC3E}">
        <p14:creationId xmlns:p14="http://schemas.microsoft.com/office/powerpoint/2010/main" val="1244482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4EE9B4-AFC5-4AD9-88C3-4F1F2F400F86}"/>
              </a:ext>
            </a:extLst>
          </p:cNvPr>
          <p:cNvSpPr>
            <a:spLocks noGrp="1"/>
          </p:cNvSpPr>
          <p:nvPr>
            <p:ph sz="half" idx="1"/>
          </p:nvPr>
        </p:nvSpPr>
        <p:spPr>
          <a:xfrm>
            <a:off x="715211" y="1600201"/>
            <a:ext cx="10854171" cy="4525963"/>
          </a:xfrm>
        </p:spPr>
        <p:txBody>
          <a:bodyPr vert="horz" lIns="91440" tIns="45720" rIns="91440" bIns="45720" rtlCol="0" anchor="t">
            <a:noAutofit/>
          </a:bodyPr>
          <a:lstStyle/>
          <a:p>
            <a:pPr marL="457200" indent="-457200">
              <a:buFont typeface="Arial" panose="020B0604020202020204" pitchFamily="34" charset="0"/>
              <a:buChar char="•"/>
            </a:pPr>
            <a:r>
              <a:rPr lang="en-US"/>
              <a:t>Designed two manufacturing systems but one was developed</a:t>
            </a:r>
          </a:p>
          <a:p>
            <a:pPr marL="457200" indent="-457200">
              <a:buFont typeface="Arial" panose="020B0604020202020204" pitchFamily="34" charset="0"/>
              <a:buChar char="•"/>
            </a:pPr>
            <a:r>
              <a:rPr lang="en-US"/>
              <a:t>Searched for induction furnaces, thermal sensors, and motors</a:t>
            </a:r>
          </a:p>
          <a:p>
            <a:pPr marL="457200" indent="-457200">
              <a:buFont typeface="Arial" panose="020B0604020202020204" pitchFamily="34" charset="0"/>
              <a:buChar char="•"/>
            </a:pPr>
            <a:r>
              <a:rPr lang="en-US"/>
              <a:t>Copper can cool down the BMG per transient model</a:t>
            </a:r>
          </a:p>
          <a:p>
            <a:pPr marL="457200" indent="-457200">
              <a:buFont typeface="Arial" panose="020B0604020202020204" pitchFamily="34" charset="0"/>
              <a:buChar char="•"/>
            </a:pPr>
            <a:r>
              <a:rPr lang="en-US"/>
              <a:t>The fluent model showed some splashing and confirmed that copper can cool down the BMG</a:t>
            </a:r>
          </a:p>
        </p:txBody>
      </p:sp>
      <p:sp>
        <p:nvSpPr>
          <p:cNvPr id="4" name="Slide Number Placeholder 3">
            <a:extLst>
              <a:ext uri="{FF2B5EF4-FFF2-40B4-BE49-F238E27FC236}">
                <a16:creationId xmlns:a16="http://schemas.microsoft.com/office/drawing/2014/main" id="{F1A14F86-A7EE-430E-94DC-9ACD6102E3EB}"/>
              </a:ext>
            </a:extLst>
          </p:cNvPr>
          <p:cNvSpPr>
            <a:spLocks noGrp="1"/>
          </p:cNvSpPr>
          <p:nvPr>
            <p:ph type="sldNum" sz="quarter" idx="12"/>
          </p:nvPr>
        </p:nvSpPr>
        <p:spPr/>
        <p:txBody>
          <a:bodyPr/>
          <a:lstStyle/>
          <a:p>
            <a:fld id="{330EA680-D336-4FF7-8B7A-9848BB0A1C32}" type="slidenum">
              <a:rPr lang="en-US" smtClean="0"/>
              <a:t>30</a:t>
            </a:fld>
            <a:endParaRPr lang="en-US"/>
          </a:p>
        </p:txBody>
      </p:sp>
      <p:sp>
        <p:nvSpPr>
          <p:cNvPr id="5" name="Title 4">
            <a:extLst>
              <a:ext uri="{FF2B5EF4-FFF2-40B4-BE49-F238E27FC236}">
                <a16:creationId xmlns:a16="http://schemas.microsoft.com/office/drawing/2014/main" id="{4390E704-22BD-4174-9B84-30CF4B912364}"/>
              </a:ext>
            </a:extLst>
          </p:cNvPr>
          <p:cNvSpPr>
            <a:spLocks noGrp="1"/>
          </p:cNvSpPr>
          <p:nvPr>
            <p:ph type="title"/>
          </p:nvPr>
        </p:nvSpPr>
        <p:spPr/>
        <p:txBody>
          <a:bodyPr/>
          <a:lstStyle/>
          <a:p>
            <a:r>
              <a:rPr lang="en-US" sz="2900"/>
              <a:t>Conclusion </a:t>
            </a:r>
            <a:endParaRPr lang="en-US"/>
          </a:p>
        </p:txBody>
      </p:sp>
    </p:spTree>
    <p:extLst>
      <p:ext uri="{BB962C8B-B14F-4D97-AF65-F5344CB8AC3E}">
        <p14:creationId xmlns:p14="http://schemas.microsoft.com/office/powerpoint/2010/main" val="1142254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9817B0-1F2D-4806-8920-F1A0635A934A}"/>
              </a:ext>
            </a:extLst>
          </p:cNvPr>
          <p:cNvSpPr>
            <a:spLocks noGrp="1"/>
          </p:cNvSpPr>
          <p:nvPr>
            <p:ph type="sldNum" sz="quarter" idx="12"/>
          </p:nvPr>
        </p:nvSpPr>
        <p:spPr/>
        <p:txBody>
          <a:bodyPr/>
          <a:lstStyle/>
          <a:p>
            <a:fld id="{330EA680-D336-4FF7-8B7A-9848BB0A1C32}" type="slidenum">
              <a:rPr lang="en-US" smtClean="0"/>
              <a:t>31</a:t>
            </a:fld>
            <a:endParaRPr lang="en-US"/>
          </a:p>
        </p:txBody>
      </p:sp>
      <p:sp>
        <p:nvSpPr>
          <p:cNvPr id="5" name="Title 4">
            <a:extLst>
              <a:ext uri="{FF2B5EF4-FFF2-40B4-BE49-F238E27FC236}">
                <a16:creationId xmlns:a16="http://schemas.microsoft.com/office/drawing/2014/main" id="{46A0428E-6A23-465C-837F-0B9A2A0BC279}"/>
              </a:ext>
            </a:extLst>
          </p:cNvPr>
          <p:cNvSpPr>
            <a:spLocks noGrp="1"/>
          </p:cNvSpPr>
          <p:nvPr>
            <p:ph type="title"/>
          </p:nvPr>
        </p:nvSpPr>
        <p:spPr>
          <a:xfrm>
            <a:off x="1470454" y="2565779"/>
            <a:ext cx="9675342" cy="1143000"/>
          </a:xfrm>
        </p:spPr>
        <p:txBody>
          <a:bodyPr>
            <a:noAutofit/>
          </a:bodyPr>
          <a:lstStyle/>
          <a:p>
            <a:r>
              <a:rPr lang="en-US" sz="6000"/>
              <a:t>Questions or comments?</a:t>
            </a:r>
          </a:p>
        </p:txBody>
      </p:sp>
    </p:spTree>
    <p:extLst>
      <p:ext uri="{BB962C8B-B14F-4D97-AF65-F5344CB8AC3E}">
        <p14:creationId xmlns:p14="http://schemas.microsoft.com/office/powerpoint/2010/main" val="4250991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90374A2-467B-42A9-9528-CB22ED4E7FC9}"/>
              </a:ext>
            </a:extLst>
          </p:cNvPr>
          <p:cNvSpPr>
            <a:spLocks noGrp="1"/>
          </p:cNvSpPr>
          <p:nvPr>
            <p:ph sz="half" idx="1"/>
          </p:nvPr>
        </p:nvSpPr>
        <p:spPr>
          <a:xfrm>
            <a:off x="704774" y="1474942"/>
            <a:ext cx="4233860" cy="1614340"/>
          </a:xfrm>
        </p:spPr>
        <p:txBody>
          <a:bodyPr vert="horz" lIns="91440" tIns="45720" rIns="91440" bIns="45720" rtlCol="0" anchor="t">
            <a:normAutofit/>
          </a:bodyPr>
          <a:lstStyle/>
          <a:p>
            <a:pPr marL="457200" indent="-457200">
              <a:buFont typeface="Arial" panose="020B0604020202020204" pitchFamily="34" charset="0"/>
              <a:buChar char="•"/>
            </a:pPr>
            <a:r>
              <a:rPr lang="en-US"/>
              <a:t>Higher yield strength</a:t>
            </a:r>
          </a:p>
          <a:p>
            <a:pPr marL="457200" indent="-457200">
              <a:buFont typeface="Arial" panose="020B0604020202020204" pitchFamily="34" charset="0"/>
              <a:buChar char="•"/>
            </a:pPr>
            <a:r>
              <a:rPr lang="en-US"/>
              <a:t>Higher elastic limit</a:t>
            </a:r>
          </a:p>
          <a:p>
            <a:pPr marL="457200" indent="-457200">
              <a:buFont typeface="Arial" panose="020B0604020202020204" pitchFamily="34" charset="0"/>
              <a:buChar char="•"/>
            </a:pPr>
            <a:r>
              <a:rPr lang="en-US"/>
              <a:t>Low Young's Modulus </a:t>
            </a:r>
          </a:p>
          <a:p>
            <a:endParaRPr lang="en-US"/>
          </a:p>
          <a:p>
            <a:pPr marL="457200" indent="-457200">
              <a:buFont typeface="Arial" panose="020B0604020202020204" pitchFamily="34" charset="0"/>
              <a:buChar char="•"/>
            </a:pPr>
            <a:endParaRPr lang="en-US"/>
          </a:p>
        </p:txBody>
      </p:sp>
      <p:sp>
        <p:nvSpPr>
          <p:cNvPr id="2" name="Slide Number Placeholder 1">
            <a:extLst>
              <a:ext uri="{FF2B5EF4-FFF2-40B4-BE49-F238E27FC236}">
                <a16:creationId xmlns:a16="http://schemas.microsoft.com/office/drawing/2014/main" id="{10F62604-95F1-4331-B057-9D8B5B99AB88}"/>
              </a:ext>
            </a:extLst>
          </p:cNvPr>
          <p:cNvSpPr>
            <a:spLocks noGrp="1"/>
          </p:cNvSpPr>
          <p:nvPr>
            <p:ph type="sldNum" sz="quarter" idx="12"/>
          </p:nvPr>
        </p:nvSpPr>
        <p:spPr>
          <a:xfrm>
            <a:off x="9300752" y="6434815"/>
            <a:ext cx="2844800" cy="365125"/>
          </a:xfrm>
        </p:spPr>
        <p:txBody>
          <a:bodyPr anchor="ctr">
            <a:normAutofit/>
          </a:bodyPr>
          <a:lstStyle/>
          <a:p>
            <a:pPr>
              <a:spcAft>
                <a:spcPts val="600"/>
              </a:spcAft>
            </a:pPr>
            <a:fld id="{330EA680-D336-4FF7-8B7A-9848BB0A1C32}" type="slidenum">
              <a:rPr lang="en-US" smtClean="0"/>
              <a:pPr>
                <a:spcAft>
                  <a:spcPts val="600"/>
                </a:spcAft>
              </a:pPr>
              <a:t>4</a:t>
            </a:fld>
            <a:endParaRPr lang="en-US"/>
          </a:p>
        </p:txBody>
      </p:sp>
      <p:sp>
        <p:nvSpPr>
          <p:cNvPr id="3" name="Title 2">
            <a:extLst>
              <a:ext uri="{FF2B5EF4-FFF2-40B4-BE49-F238E27FC236}">
                <a16:creationId xmlns:a16="http://schemas.microsoft.com/office/drawing/2014/main" id="{F6EE4835-BE30-47B4-B2D8-5E701A52D385}"/>
              </a:ext>
            </a:extLst>
          </p:cNvPr>
          <p:cNvSpPr>
            <a:spLocks noGrp="1"/>
          </p:cNvSpPr>
          <p:nvPr>
            <p:ph type="title"/>
          </p:nvPr>
        </p:nvSpPr>
        <p:spPr>
          <a:xfrm>
            <a:off x="969735" y="327349"/>
            <a:ext cx="4592080" cy="1143000"/>
          </a:xfrm>
        </p:spPr>
        <p:txBody>
          <a:bodyPr anchor="ctr">
            <a:normAutofit/>
          </a:bodyPr>
          <a:lstStyle/>
          <a:p>
            <a:r>
              <a:rPr lang="en-US"/>
              <a:t>Why is Bulk Metallic Glass special? </a:t>
            </a:r>
          </a:p>
        </p:txBody>
      </p:sp>
      <p:sp>
        <p:nvSpPr>
          <p:cNvPr id="5" name="TextBox 4">
            <a:extLst>
              <a:ext uri="{FF2B5EF4-FFF2-40B4-BE49-F238E27FC236}">
                <a16:creationId xmlns:a16="http://schemas.microsoft.com/office/drawing/2014/main" id="{BA2723E9-4D3E-4721-9187-76A1F30A898B}"/>
              </a:ext>
            </a:extLst>
          </p:cNvPr>
          <p:cNvSpPr txBox="1"/>
          <p:nvPr/>
        </p:nvSpPr>
        <p:spPr>
          <a:xfrm>
            <a:off x="8870867" y="6545282"/>
            <a:ext cx="13478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6" name="TextBox 5">
            <a:extLst>
              <a:ext uri="{FF2B5EF4-FFF2-40B4-BE49-F238E27FC236}">
                <a16:creationId xmlns:a16="http://schemas.microsoft.com/office/drawing/2014/main" id="{32DD8B02-56B3-48D7-A593-8B5E28955389}"/>
              </a:ext>
            </a:extLst>
          </p:cNvPr>
          <p:cNvSpPr txBox="1"/>
          <p:nvPr/>
        </p:nvSpPr>
        <p:spPr>
          <a:xfrm>
            <a:off x="5428266" y="6287514"/>
            <a:ext cx="6507572"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err="1">
                <a:latin typeface="Arial" panose="020B0604020202020204" pitchFamily="34" charset="0"/>
                <a:cs typeface="Arial" panose="020B0604020202020204" pitchFamily="34" charset="0"/>
              </a:rPr>
              <a:t>Yub</a:t>
            </a:r>
            <a:r>
              <a:rPr lang="en-US" sz="1000">
                <a:latin typeface="Arial" panose="020B0604020202020204" pitchFamily="34" charset="0"/>
                <a:cs typeface="Arial" panose="020B0604020202020204" pitchFamily="34" charset="0"/>
              </a:rPr>
              <a:t> Lee, S., 2005. </a:t>
            </a:r>
            <a:r>
              <a:rPr lang="en-US" sz="1000" i="1">
                <a:latin typeface="Arial" panose="020B0604020202020204" pitchFamily="34" charset="0"/>
                <a:cs typeface="Arial" panose="020B0604020202020204" pitchFamily="34" charset="0"/>
              </a:rPr>
              <a:t>Deformation Mechanisms Of Bulk Metallic Glass Matrix Composites</a:t>
            </a:r>
            <a:r>
              <a:rPr lang="en-US" sz="1000">
                <a:latin typeface="Arial" panose="020B0604020202020204" pitchFamily="34" charset="0"/>
                <a:cs typeface="Arial" panose="020B0604020202020204" pitchFamily="34" charset="0"/>
              </a:rPr>
              <a:t>.</a:t>
            </a:r>
          </a:p>
          <a:p>
            <a:r>
              <a:rPr lang="en-US" sz="1000">
                <a:latin typeface="Arial" panose="020B0604020202020204" pitchFamily="34" charset="0"/>
                <a:cs typeface="Arial" panose="020B0604020202020204" pitchFamily="34" charset="0"/>
              </a:rPr>
              <a:t>Lenard, J. 2014. </a:t>
            </a:r>
            <a:r>
              <a:rPr lang="en-US" sz="1000" i="1">
                <a:latin typeface="Arial" panose="020B0604020202020204" pitchFamily="34" charset="0"/>
                <a:cs typeface="Arial" panose="020B0604020202020204" pitchFamily="34" charset="0"/>
              </a:rPr>
              <a:t>Ch. 8 Material Attributes</a:t>
            </a:r>
            <a:r>
              <a:rPr lang="en-US" sz="1000">
                <a:latin typeface="Arial" panose="020B0604020202020204" pitchFamily="34" charset="0"/>
                <a:cs typeface="Arial" panose="020B0604020202020204" pitchFamily="34" charset="0"/>
              </a:rPr>
              <a:t>. Primer on Flat Rolling</a:t>
            </a:r>
          </a:p>
          <a:p>
            <a:pPr algn="l"/>
            <a:endParaRPr lang="en-US">
              <a:cs typeface="Calibri"/>
            </a:endParaRPr>
          </a:p>
        </p:txBody>
      </p:sp>
      <p:pic>
        <p:nvPicPr>
          <p:cNvPr id="8" name="Picture 7">
            <a:extLst>
              <a:ext uri="{FF2B5EF4-FFF2-40B4-BE49-F238E27FC236}">
                <a16:creationId xmlns:a16="http://schemas.microsoft.com/office/drawing/2014/main" id="{729196E9-B0D9-41EE-979B-EBC7824E9AB2}"/>
              </a:ext>
            </a:extLst>
          </p:cNvPr>
          <p:cNvPicPr>
            <a:picLocks noChangeAspect="1"/>
          </p:cNvPicPr>
          <p:nvPr/>
        </p:nvPicPr>
        <p:blipFill rotWithShape="1">
          <a:blip r:embed="rId2"/>
          <a:srcRect l="5741" t="4010" r="8944"/>
          <a:stretch/>
        </p:blipFill>
        <p:spPr>
          <a:xfrm>
            <a:off x="715212" y="3214542"/>
            <a:ext cx="4536875" cy="3258586"/>
          </a:xfrm>
          <a:prstGeom prst="rect">
            <a:avLst/>
          </a:prstGeom>
        </p:spPr>
      </p:pic>
      <p:pic>
        <p:nvPicPr>
          <p:cNvPr id="7" name="Picture 2" descr="Stress-Strain Curve - an overview | ScienceDirect Topics">
            <a:extLst>
              <a:ext uri="{FF2B5EF4-FFF2-40B4-BE49-F238E27FC236}">
                <a16:creationId xmlns:a16="http://schemas.microsoft.com/office/drawing/2014/main" id="{00F67B0A-5F42-416F-AF52-5A146776B0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5242" y="1123846"/>
            <a:ext cx="4831250" cy="4610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099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3BC70E-6E2B-4D39-874D-CDE995ABEB2C}"/>
              </a:ext>
            </a:extLst>
          </p:cNvPr>
          <p:cNvSpPr>
            <a:spLocks noGrp="1"/>
          </p:cNvSpPr>
          <p:nvPr>
            <p:ph sz="half" idx="1"/>
          </p:nvPr>
        </p:nvSpPr>
        <p:spPr>
          <a:xfrm>
            <a:off x="715211" y="1600201"/>
            <a:ext cx="5279189" cy="4525963"/>
          </a:xfrm>
        </p:spPr>
        <p:txBody>
          <a:bodyPr vert="horz" lIns="91440" tIns="45720" rIns="91440" bIns="45720" rtlCol="0" anchor="t">
            <a:normAutofit/>
          </a:bodyPr>
          <a:lstStyle/>
          <a:p>
            <a:pPr marL="457200" indent="-457200">
              <a:buFont typeface="Arial" panose="020B0604020202020204" pitchFamily="34" charset="0"/>
              <a:buChar char="•"/>
            </a:pPr>
            <a:r>
              <a:rPr lang="en-US"/>
              <a:t>Resistance to plastic deformation</a:t>
            </a:r>
          </a:p>
          <a:p>
            <a:pPr marL="457200" indent="-457200">
              <a:buFont typeface="Arial" panose="020B0604020202020204" pitchFamily="34" charset="0"/>
              <a:buChar char="•"/>
            </a:pPr>
            <a:r>
              <a:rPr lang="en-US"/>
              <a:t>High corrosion resistance </a:t>
            </a:r>
          </a:p>
          <a:p>
            <a:pPr marL="457200" indent="-457200">
              <a:buFont typeface="Arial" panose="020B0604020202020204" pitchFamily="34" charset="0"/>
              <a:buChar char="•"/>
            </a:pPr>
            <a:r>
              <a:rPr lang="en-US"/>
              <a:t>Not ductile </a:t>
            </a:r>
          </a:p>
          <a:p>
            <a:pPr marL="457200" indent="-457200">
              <a:buFont typeface="Arial" panose="020B0604020202020204" pitchFamily="34" charset="0"/>
              <a:buChar char="•"/>
            </a:pPr>
            <a:r>
              <a:rPr lang="en-US"/>
              <a:t>No solidification shrinkage </a:t>
            </a:r>
          </a:p>
          <a:p>
            <a:pPr marL="457200" indent="-457200">
              <a:buFont typeface="Arial" panose="020B0604020202020204" pitchFamily="34" charset="0"/>
              <a:buChar char="•"/>
            </a:pPr>
            <a:endParaRPr lang="en-US"/>
          </a:p>
          <a:p>
            <a:pPr marL="457200" indent="-45720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FDA70F8A-2EAE-4321-B7F3-851CA24E3B92}"/>
              </a:ext>
            </a:extLst>
          </p:cNvPr>
          <p:cNvSpPr>
            <a:spLocks noGrp="1"/>
          </p:cNvSpPr>
          <p:nvPr>
            <p:ph type="sldNum" sz="quarter" idx="12"/>
          </p:nvPr>
        </p:nvSpPr>
        <p:spPr>
          <a:xfrm>
            <a:off x="9300752" y="6434815"/>
            <a:ext cx="2844800" cy="365125"/>
          </a:xfrm>
        </p:spPr>
        <p:txBody>
          <a:bodyPr anchor="ctr">
            <a:normAutofit/>
          </a:bodyPr>
          <a:lstStyle/>
          <a:p>
            <a:pPr>
              <a:spcAft>
                <a:spcPts val="600"/>
              </a:spcAft>
            </a:pPr>
            <a:fld id="{330EA680-D336-4FF7-8B7A-9848BB0A1C32}" type="slidenum">
              <a:rPr lang="en-US" smtClean="0"/>
              <a:pPr>
                <a:spcAft>
                  <a:spcPts val="600"/>
                </a:spcAft>
              </a:pPr>
              <a:t>5</a:t>
            </a:fld>
            <a:endParaRPr lang="en-US"/>
          </a:p>
        </p:txBody>
      </p:sp>
      <p:sp>
        <p:nvSpPr>
          <p:cNvPr id="2" name="Title 1">
            <a:extLst>
              <a:ext uri="{FF2B5EF4-FFF2-40B4-BE49-F238E27FC236}">
                <a16:creationId xmlns:a16="http://schemas.microsoft.com/office/drawing/2014/main" id="{9BA3A4FF-CCAE-46B2-ABB8-CC605D0DF56C}"/>
              </a:ext>
            </a:extLst>
          </p:cNvPr>
          <p:cNvSpPr>
            <a:spLocks noGrp="1"/>
          </p:cNvSpPr>
          <p:nvPr>
            <p:ph type="title"/>
          </p:nvPr>
        </p:nvSpPr>
        <p:spPr>
          <a:xfrm>
            <a:off x="974003" y="532508"/>
            <a:ext cx="4758171" cy="682925"/>
          </a:xfrm>
        </p:spPr>
        <p:txBody>
          <a:bodyPr anchor="ctr">
            <a:normAutofit fontScale="90000"/>
          </a:bodyPr>
          <a:lstStyle/>
          <a:p>
            <a:r>
              <a:rPr lang="en-US" sz="2900"/>
              <a:t>Why is Bulk  Metallic </a:t>
            </a:r>
            <a:br>
              <a:rPr lang="en-US" sz="2900"/>
            </a:br>
            <a:r>
              <a:rPr lang="en-US" sz="2900"/>
              <a:t>Glass special?</a:t>
            </a:r>
            <a:endParaRPr lang="en-US"/>
          </a:p>
        </p:txBody>
      </p:sp>
      <p:sp>
        <p:nvSpPr>
          <p:cNvPr id="6" name="TextBox 5">
            <a:extLst>
              <a:ext uri="{FF2B5EF4-FFF2-40B4-BE49-F238E27FC236}">
                <a16:creationId xmlns:a16="http://schemas.microsoft.com/office/drawing/2014/main" id="{6EE96865-E56A-4A9E-844B-4451757CAF56}"/>
              </a:ext>
            </a:extLst>
          </p:cNvPr>
          <p:cNvSpPr txBox="1"/>
          <p:nvPr/>
        </p:nvSpPr>
        <p:spPr>
          <a:xfrm>
            <a:off x="5994400" y="5629352"/>
            <a:ext cx="5614699" cy="276999"/>
          </a:xfrm>
          <a:prstGeom prst="rect">
            <a:avLst/>
          </a:prstGeom>
          <a:noFill/>
        </p:spPr>
        <p:txBody>
          <a:bodyPr wrap="square" lIns="91440" tIns="45720" rIns="91440" bIns="45720" rtlCol="0" anchor="t">
            <a:spAutoFit/>
          </a:bodyPr>
          <a:lstStyle/>
          <a:p>
            <a:r>
              <a:rPr lang="en-US" sz="1200"/>
              <a:t>Wisconsin </a:t>
            </a:r>
            <a:r>
              <a:rPr lang="en-US" sz="1200" err="1"/>
              <a:t>Mrsec</a:t>
            </a:r>
            <a:r>
              <a:rPr lang="en-US" sz="1200"/>
              <a:t>. 2018. Metallic Glasses. YouTube</a:t>
            </a:r>
          </a:p>
        </p:txBody>
      </p:sp>
      <p:pic>
        <p:nvPicPr>
          <p:cNvPr id="7" name="Metal Ball Bearing Trim">
            <a:hlinkClick r:id="" action="ppaction://media"/>
            <a:extLst>
              <a:ext uri="{FF2B5EF4-FFF2-40B4-BE49-F238E27FC236}">
                <a16:creationId xmlns:a16="http://schemas.microsoft.com/office/drawing/2014/main" id="{22DBF2F2-6DD4-443D-87F9-6B11A764971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32174" y="1215433"/>
            <a:ext cx="6219622" cy="3498537"/>
          </a:xfrm>
          <a:prstGeom prst="rect">
            <a:avLst/>
          </a:prstGeom>
        </p:spPr>
      </p:pic>
    </p:spTree>
    <p:extLst>
      <p:ext uri="{BB962C8B-B14F-4D97-AF65-F5344CB8AC3E}">
        <p14:creationId xmlns:p14="http://schemas.microsoft.com/office/powerpoint/2010/main" val="251586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55BD135-2CC8-4DB2-8225-F05B411F5B43}"/>
              </a:ext>
            </a:extLst>
          </p:cNvPr>
          <p:cNvSpPr>
            <a:spLocks noGrp="1"/>
          </p:cNvSpPr>
          <p:nvPr>
            <p:ph sz="half" idx="1"/>
          </p:nvPr>
        </p:nvSpPr>
        <p:spPr>
          <a:xfrm>
            <a:off x="715211" y="1600201"/>
            <a:ext cx="3983249" cy="4525963"/>
          </a:xfrm>
        </p:spPr>
        <p:txBody>
          <a:bodyPr vert="horz" lIns="91440" tIns="45720" rIns="91440" bIns="45720" rtlCol="0" anchor="t">
            <a:normAutofit/>
          </a:bodyPr>
          <a:lstStyle/>
          <a:p>
            <a:pPr marL="342900" indent="-342900">
              <a:buFont typeface="Arial" panose="020B0604020202020204" pitchFamily="34" charset="0"/>
              <a:buChar char="•"/>
            </a:pPr>
            <a:r>
              <a:rPr lang="en-US"/>
              <a:t>Micro Gear</a:t>
            </a:r>
          </a:p>
          <a:p>
            <a:pPr marL="342900" indent="-342900">
              <a:buFont typeface="Arial" panose="020B0604020202020204" pitchFamily="34" charset="0"/>
              <a:buChar char="•"/>
            </a:pPr>
            <a:r>
              <a:rPr lang="en-US"/>
              <a:t>Scratch resistance Cell Phone Case</a:t>
            </a:r>
          </a:p>
          <a:p>
            <a:pPr marL="342900" indent="-342900">
              <a:buFont typeface="Arial" panose="020B0604020202020204" pitchFamily="34" charset="0"/>
              <a:buChar char="•"/>
            </a:pPr>
            <a:r>
              <a:rPr lang="en-US"/>
              <a:t>Pressure sensors </a:t>
            </a:r>
          </a:p>
          <a:p>
            <a:pPr marL="342900" indent="-342900">
              <a:buFont typeface="Arial" panose="020B0604020202020204" pitchFamily="34" charset="0"/>
              <a:buChar char="•"/>
            </a:pPr>
            <a:r>
              <a:rPr lang="en-US"/>
              <a:t>Biomaterial </a:t>
            </a:r>
          </a:p>
          <a:p>
            <a:pPr marL="342900" indent="-342900">
              <a:buFont typeface="Arial" panose="020B0604020202020204" pitchFamily="34" charset="0"/>
              <a:buChar char="•"/>
            </a:pPr>
            <a:endParaRPr lang="en-US"/>
          </a:p>
          <a:p>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
        <p:nvSpPr>
          <p:cNvPr id="2" name="Slide Number Placeholder 1">
            <a:extLst>
              <a:ext uri="{FF2B5EF4-FFF2-40B4-BE49-F238E27FC236}">
                <a16:creationId xmlns:a16="http://schemas.microsoft.com/office/drawing/2014/main" id="{4E5B4F62-96AD-4587-923C-FDE543B18187}"/>
              </a:ext>
            </a:extLst>
          </p:cNvPr>
          <p:cNvSpPr>
            <a:spLocks noGrp="1"/>
          </p:cNvSpPr>
          <p:nvPr>
            <p:ph type="sldNum" sz="quarter" idx="12"/>
          </p:nvPr>
        </p:nvSpPr>
        <p:spPr>
          <a:xfrm>
            <a:off x="9300752" y="6434815"/>
            <a:ext cx="2844800" cy="365125"/>
          </a:xfrm>
        </p:spPr>
        <p:txBody>
          <a:bodyPr anchor="ctr">
            <a:normAutofit/>
          </a:bodyPr>
          <a:lstStyle/>
          <a:p>
            <a:pPr>
              <a:spcAft>
                <a:spcPts val="600"/>
              </a:spcAft>
            </a:pPr>
            <a:fld id="{330EA680-D336-4FF7-8B7A-9848BB0A1C32}" type="slidenum">
              <a:rPr lang="en-US" smtClean="0"/>
              <a:pPr>
                <a:spcAft>
                  <a:spcPts val="600"/>
                </a:spcAft>
              </a:pPr>
              <a:t>6</a:t>
            </a:fld>
            <a:endParaRPr lang="en-US"/>
          </a:p>
        </p:txBody>
      </p:sp>
      <p:sp>
        <p:nvSpPr>
          <p:cNvPr id="3" name="Title 2">
            <a:extLst>
              <a:ext uri="{FF2B5EF4-FFF2-40B4-BE49-F238E27FC236}">
                <a16:creationId xmlns:a16="http://schemas.microsoft.com/office/drawing/2014/main" id="{F390D995-652F-4436-84AB-86F2734E15CE}"/>
              </a:ext>
            </a:extLst>
          </p:cNvPr>
          <p:cNvSpPr>
            <a:spLocks noGrp="1"/>
          </p:cNvSpPr>
          <p:nvPr>
            <p:ph type="title"/>
          </p:nvPr>
        </p:nvSpPr>
        <p:spPr>
          <a:xfrm>
            <a:off x="715211" y="316848"/>
            <a:ext cx="10854171" cy="1143000"/>
          </a:xfrm>
        </p:spPr>
        <p:txBody>
          <a:bodyPr anchor="ctr">
            <a:normAutofit/>
          </a:bodyPr>
          <a:lstStyle/>
          <a:p>
            <a:r>
              <a:rPr lang="en-US"/>
              <a:t>Applications </a:t>
            </a:r>
          </a:p>
        </p:txBody>
      </p:sp>
      <p:pic>
        <p:nvPicPr>
          <p:cNvPr id="1028" name="Picture 4" descr="Yale professor makes the case for Supercool Metals | YaleNews">
            <a:extLst>
              <a:ext uri="{FF2B5EF4-FFF2-40B4-BE49-F238E27FC236}">
                <a16:creationId xmlns:a16="http://schemas.microsoft.com/office/drawing/2014/main" id="{B3ABAE11-FDEB-4D6E-9BAD-F6FB9C41DD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266" y="479225"/>
            <a:ext cx="3638329" cy="25904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83EFB5E-F086-45D0-B900-40AD8A4F2B44}"/>
              </a:ext>
            </a:extLst>
          </p:cNvPr>
          <p:cNvSpPr txBox="1"/>
          <p:nvPr/>
        </p:nvSpPr>
        <p:spPr>
          <a:xfrm>
            <a:off x="4894118" y="5916262"/>
            <a:ext cx="73587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Open Sans"/>
                <a:ea typeface="Open Sans"/>
                <a:cs typeface="Open Sans"/>
              </a:rPr>
              <a:t>Parts, P. and Glass, M., 2021. </a:t>
            </a:r>
            <a:r>
              <a:rPr lang="en-US" sz="1200" i="1">
                <a:latin typeface="Open Sans"/>
                <a:ea typeface="Open Sans"/>
                <a:cs typeface="Open Sans"/>
              </a:rPr>
              <a:t>Metallic </a:t>
            </a:r>
            <a:r>
              <a:rPr lang="en-US" sz="1200" i="1" err="1">
                <a:latin typeface="Open Sans"/>
                <a:ea typeface="Open Sans"/>
                <a:cs typeface="Open Sans"/>
              </a:rPr>
              <a:t>Glass｜Adamant</a:t>
            </a:r>
            <a:r>
              <a:rPr lang="en-US" sz="1200" i="1">
                <a:latin typeface="Open Sans"/>
                <a:ea typeface="Open Sans"/>
                <a:cs typeface="Open Sans"/>
              </a:rPr>
              <a:t> </a:t>
            </a:r>
            <a:r>
              <a:rPr lang="en-US" sz="1200" i="1" err="1">
                <a:latin typeface="Open Sans"/>
                <a:ea typeface="Open Sans"/>
                <a:cs typeface="Open Sans"/>
              </a:rPr>
              <a:t>Namiki</a:t>
            </a:r>
            <a:r>
              <a:rPr lang="en-US" sz="1200" i="1">
                <a:latin typeface="Open Sans"/>
                <a:ea typeface="Open Sans"/>
                <a:cs typeface="Open Sans"/>
              </a:rPr>
              <a:t> Precision Jewel Co., Ltd.</a:t>
            </a:r>
            <a:r>
              <a:rPr lang="en-US" sz="1200">
                <a:latin typeface="Open Sans"/>
                <a:ea typeface="Open Sans"/>
                <a:cs typeface="Open Sans"/>
              </a:rPr>
              <a:t>. [online] Ad-na.com.</a:t>
            </a:r>
            <a:endParaRPr lang="en-US" sz="1200">
              <a:cs typeface="Calibri"/>
            </a:endParaRPr>
          </a:p>
        </p:txBody>
      </p:sp>
      <p:pic>
        <p:nvPicPr>
          <p:cNvPr id="6" name="Picture 7" descr="A picture containing kitchen appliance, food processor&#10;&#10;Description automatically generated">
            <a:extLst>
              <a:ext uri="{FF2B5EF4-FFF2-40B4-BE49-F238E27FC236}">
                <a16:creationId xmlns:a16="http://schemas.microsoft.com/office/drawing/2014/main" id="{7742B516-1294-418F-82DA-D71182194017}"/>
              </a:ext>
            </a:extLst>
          </p:cNvPr>
          <p:cNvPicPr>
            <a:picLocks noChangeAspect="1"/>
          </p:cNvPicPr>
          <p:nvPr/>
        </p:nvPicPr>
        <p:blipFill>
          <a:blip r:embed="rId4"/>
          <a:stretch>
            <a:fillRect/>
          </a:stretch>
        </p:blipFill>
        <p:spPr>
          <a:xfrm>
            <a:off x="4423842" y="3379479"/>
            <a:ext cx="3807580" cy="2539129"/>
          </a:xfrm>
          <a:prstGeom prst="rect">
            <a:avLst/>
          </a:prstGeom>
        </p:spPr>
      </p:pic>
      <p:pic>
        <p:nvPicPr>
          <p:cNvPr id="8" name="Picture 8">
            <a:extLst>
              <a:ext uri="{FF2B5EF4-FFF2-40B4-BE49-F238E27FC236}">
                <a16:creationId xmlns:a16="http://schemas.microsoft.com/office/drawing/2014/main" id="{EC7CDE2D-613E-4A3F-B1B8-E811BBB17C93}"/>
              </a:ext>
            </a:extLst>
          </p:cNvPr>
          <p:cNvPicPr>
            <a:picLocks noChangeAspect="1"/>
          </p:cNvPicPr>
          <p:nvPr/>
        </p:nvPicPr>
        <p:blipFill>
          <a:blip r:embed="rId5"/>
          <a:stretch>
            <a:fillRect/>
          </a:stretch>
        </p:blipFill>
        <p:spPr>
          <a:xfrm>
            <a:off x="8159116" y="3428780"/>
            <a:ext cx="3650342" cy="1665271"/>
          </a:xfrm>
          <a:prstGeom prst="rect">
            <a:avLst/>
          </a:prstGeom>
        </p:spPr>
      </p:pic>
      <p:pic>
        <p:nvPicPr>
          <p:cNvPr id="9" name="Picture 9" descr="Diagram&#10;&#10;Description automatically generated">
            <a:extLst>
              <a:ext uri="{FF2B5EF4-FFF2-40B4-BE49-F238E27FC236}">
                <a16:creationId xmlns:a16="http://schemas.microsoft.com/office/drawing/2014/main" id="{AAA15E02-EE48-4AB7-932C-C1F374D0AB7C}"/>
              </a:ext>
            </a:extLst>
          </p:cNvPr>
          <p:cNvPicPr>
            <a:picLocks noChangeAspect="1"/>
          </p:cNvPicPr>
          <p:nvPr/>
        </p:nvPicPr>
        <p:blipFill rotWithShape="1">
          <a:blip r:embed="rId6"/>
          <a:srcRect l="-587" t="60417" r="66520" b="-694"/>
          <a:stretch/>
        </p:blipFill>
        <p:spPr>
          <a:xfrm>
            <a:off x="4274668" y="481061"/>
            <a:ext cx="3958351" cy="2943693"/>
          </a:xfrm>
          <a:prstGeom prst="rect">
            <a:avLst/>
          </a:prstGeom>
        </p:spPr>
      </p:pic>
    </p:spTree>
    <p:extLst>
      <p:ext uri="{BB962C8B-B14F-4D97-AF65-F5344CB8AC3E}">
        <p14:creationId xmlns:p14="http://schemas.microsoft.com/office/powerpoint/2010/main" val="1510857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CBC888-2FF4-4193-B05F-D3A751CB963E}"/>
              </a:ext>
            </a:extLst>
          </p:cNvPr>
          <p:cNvSpPr>
            <a:spLocks noGrp="1"/>
          </p:cNvSpPr>
          <p:nvPr>
            <p:ph type="sldNum" sz="quarter" idx="12"/>
          </p:nvPr>
        </p:nvSpPr>
        <p:spPr/>
        <p:txBody>
          <a:bodyPr/>
          <a:lstStyle/>
          <a:p>
            <a:fld id="{330EA680-D336-4FF7-8B7A-9848BB0A1C32}" type="slidenum">
              <a:rPr lang="en-US" smtClean="0"/>
              <a:t>7</a:t>
            </a:fld>
            <a:endParaRPr lang="en-US"/>
          </a:p>
        </p:txBody>
      </p:sp>
      <p:sp>
        <p:nvSpPr>
          <p:cNvPr id="3" name="Title 2">
            <a:extLst>
              <a:ext uri="{FF2B5EF4-FFF2-40B4-BE49-F238E27FC236}">
                <a16:creationId xmlns:a16="http://schemas.microsoft.com/office/drawing/2014/main" id="{7F9FEB7F-DE6A-4371-92F9-9E961103CB28}"/>
              </a:ext>
            </a:extLst>
          </p:cNvPr>
          <p:cNvSpPr>
            <a:spLocks noGrp="1"/>
          </p:cNvSpPr>
          <p:nvPr>
            <p:ph type="title"/>
          </p:nvPr>
        </p:nvSpPr>
        <p:spPr/>
        <p:txBody>
          <a:bodyPr/>
          <a:lstStyle/>
          <a:p>
            <a:r>
              <a:rPr lang="en-US" sz="2900"/>
              <a:t>Wire Application </a:t>
            </a:r>
            <a:endParaRPr lang="en-US"/>
          </a:p>
        </p:txBody>
      </p:sp>
      <p:sp>
        <p:nvSpPr>
          <p:cNvPr id="4" name="TextBox 3">
            <a:extLst>
              <a:ext uri="{FF2B5EF4-FFF2-40B4-BE49-F238E27FC236}">
                <a16:creationId xmlns:a16="http://schemas.microsoft.com/office/drawing/2014/main" id="{D44C831E-9F21-43DD-8A67-51BCA5A3F15D}"/>
              </a:ext>
            </a:extLst>
          </p:cNvPr>
          <p:cNvSpPr txBox="1"/>
          <p:nvPr/>
        </p:nvSpPr>
        <p:spPr>
          <a:xfrm>
            <a:off x="1263336" y="1247133"/>
            <a:ext cx="3562709" cy="20744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ct val="20000"/>
              </a:spcBef>
              <a:buFont typeface="Arial,Sans-Serif"/>
              <a:buChar char="•"/>
            </a:pPr>
            <a:r>
              <a:rPr lang="en-US" sz="2800">
                <a:latin typeface="Arial"/>
                <a:ea typeface="+mn-lt"/>
                <a:cs typeface="+mn-lt"/>
              </a:rPr>
              <a:t>Solar cells</a:t>
            </a:r>
            <a:endParaRPr lang="en-US" sz="2800">
              <a:latin typeface="Arial"/>
              <a:cs typeface="Calibri"/>
            </a:endParaRPr>
          </a:p>
          <a:p>
            <a:pPr marL="342900" indent="-342900">
              <a:spcBef>
                <a:spcPct val="20000"/>
              </a:spcBef>
              <a:buFont typeface="Arial,Sans-Serif"/>
              <a:buChar char="•"/>
            </a:pPr>
            <a:r>
              <a:rPr lang="en-US" sz="2800">
                <a:latin typeface="Arial"/>
                <a:ea typeface="+mn-lt"/>
                <a:cs typeface="+mn-lt"/>
              </a:rPr>
              <a:t>Sensors</a:t>
            </a:r>
            <a:endParaRPr lang="en-US" sz="2800">
              <a:latin typeface="Arial"/>
              <a:cs typeface="Calibri"/>
            </a:endParaRPr>
          </a:p>
          <a:p>
            <a:pPr marL="342900" indent="-342900">
              <a:spcBef>
                <a:spcPct val="20000"/>
              </a:spcBef>
              <a:buFont typeface="Arial,Sans-Serif"/>
              <a:buChar char="•"/>
            </a:pPr>
            <a:r>
              <a:rPr lang="en-US" sz="2800">
                <a:latin typeface="Arial"/>
                <a:ea typeface="+mn-lt"/>
                <a:cs typeface="+mn-lt"/>
              </a:rPr>
              <a:t>Batteries</a:t>
            </a:r>
            <a:endParaRPr lang="en-US" sz="2800">
              <a:latin typeface="Arial"/>
              <a:cs typeface="Calibri"/>
            </a:endParaRPr>
          </a:p>
          <a:p>
            <a:pPr marL="342900" indent="-342900">
              <a:spcBef>
                <a:spcPct val="20000"/>
              </a:spcBef>
              <a:buFont typeface="Arial,Sans-Serif"/>
              <a:buChar char="•"/>
            </a:pPr>
            <a:r>
              <a:rPr lang="en-US" sz="2800">
                <a:latin typeface="Arial"/>
                <a:cs typeface="Calibri"/>
              </a:rPr>
              <a:t>Fuel cells</a:t>
            </a:r>
          </a:p>
        </p:txBody>
      </p:sp>
      <p:pic>
        <p:nvPicPr>
          <p:cNvPr id="5" name="Picture 5">
            <a:extLst>
              <a:ext uri="{FF2B5EF4-FFF2-40B4-BE49-F238E27FC236}">
                <a16:creationId xmlns:a16="http://schemas.microsoft.com/office/drawing/2014/main" id="{574B0535-7AEA-4742-BF82-33B0651161B9}"/>
              </a:ext>
            </a:extLst>
          </p:cNvPr>
          <p:cNvPicPr>
            <a:picLocks noChangeAspect="1"/>
          </p:cNvPicPr>
          <p:nvPr/>
        </p:nvPicPr>
        <p:blipFill>
          <a:blip r:embed="rId3"/>
          <a:stretch>
            <a:fillRect/>
          </a:stretch>
        </p:blipFill>
        <p:spPr>
          <a:xfrm>
            <a:off x="865790" y="3517425"/>
            <a:ext cx="4267200" cy="2773703"/>
          </a:xfrm>
          <a:prstGeom prst="rect">
            <a:avLst/>
          </a:prstGeom>
        </p:spPr>
      </p:pic>
      <p:pic>
        <p:nvPicPr>
          <p:cNvPr id="7" name="Picture 7" descr="Diagram&#10;&#10;Description automatically generated">
            <a:extLst>
              <a:ext uri="{FF2B5EF4-FFF2-40B4-BE49-F238E27FC236}">
                <a16:creationId xmlns:a16="http://schemas.microsoft.com/office/drawing/2014/main" id="{ADE84659-084A-40FC-85A0-F5CF11D42496}"/>
              </a:ext>
            </a:extLst>
          </p:cNvPr>
          <p:cNvPicPr>
            <a:picLocks noChangeAspect="1"/>
          </p:cNvPicPr>
          <p:nvPr/>
        </p:nvPicPr>
        <p:blipFill>
          <a:blip r:embed="rId4"/>
          <a:stretch>
            <a:fillRect/>
          </a:stretch>
        </p:blipFill>
        <p:spPr>
          <a:xfrm>
            <a:off x="6287875" y="1166835"/>
            <a:ext cx="3819676" cy="4309423"/>
          </a:xfrm>
          <a:prstGeom prst="rect">
            <a:avLst/>
          </a:prstGeom>
        </p:spPr>
      </p:pic>
    </p:spTree>
    <p:extLst>
      <p:ext uri="{BB962C8B-B14F-4D97-AF65-F5344CB8AC3E}">
        <p14:creationId xmlns:p14="http://schemas.microsoft.com/office/powerpoint/2010/main" val="4013607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BA632D-9F31-4DA8-BD3C-1832ECA703A7}"/>
              </a:ext>
            </a:extLst>
          </p:cNvPr>
          <p:cNvSpPr>
            <a:spLocks noGrp="1"/>
          </p:cNvSpPr>
          <p:nvPr>
            <p:ph type="sldNum" sz="quarter" idx="12"/>
          </p:nvPr>
        </p:nvSpPr>
        <p:spPr>
          <a:xfrm>
            <a:off x="9300752" y="6434815"/>
            <a:ext cx="2844800" cy="365125"/>
          </a:xfrm>
        </p:spPr>
        <p:txBody>
          <a:bodyPr anchor="ctr">
            <a:normAutofit/>
          </a:bodyPr>
          <a:lstStyle/>
          <a:p>
            <a:pPr>
              <a:spcAft>
                <a:spcPts val="600"/>
              </a:spcAft>
            </a:pPr>
            <a:fld id="{330EA680-D336-4FF7-8B7A-9848BB0A1C32}" type="slidenum">
              <a:rPr lang="en-US" smtClean="0"/>
              <a:pPr>
                <a:spcAft>
                  <a:spcPts val="600"/>
                </a:spcAft>
              </a:pPr>
              <a:t>8</a:t>
            </a:fld>
            <a:endParaRPr lang="en-US"/>
          </a:p>
        </p:txBody>
      </p:sp>
      <p:sp>
        <p:nvSpPr>
          <p:cNvPr id="2" name="Title 1">
            <a:extLst>
              <a:ext uri="{FF2B5EF4-FFF2-40B4-BE49-F238E27FC236}">
                <a16:creationId xmlns:a16="http://schemas.microsoft.com/office/drawing/2014/main" id="{F61A21A8-D4DB-4EFE-93BC-20CE87212FFA}"/>
              </a:ext>
            </a:extLst>
          </p:cNvPr>
          <p:cNvSpPr>
            <a:spLocks noGrp="1"/>
          </p:cNvSpPr>
          <p:nvPr>
            <p:ph type="title"/>
          </p:nvPr>
        </p:nvSpPr>
        <p:spPr>
          <a:xfrm>
            <a:off x="1200633" y="982893"/>
            <a:ext cx="10854171" cy="1143000"/>
          </a:xfrm>
        </p:spPr>
        <p:txBody>
          <a:bodyPr anchor="ctr">
            <a:normAutofit/>
          </a:bodyPr>
          <a:lstStyle/>
          <a:p>
            <a:r>
              <a:rPr lang="en-US" cap="none"/>
              <a:t>Objective</a:t>
            </a:r>
          </a:p>
        </p:txBody>
      </p:sp>
      <p:graphicFrame>
        <p:nvGraphicFramePr>
          <p:cNvPr id="9" name="Diagram 8">
            <a:extLst>
              <a:ext uri="{FF2B5EF4-FFF2-40B4-BE49-F238E27FC236}">
                <a16:creationId xmlns:a16="http://schemas.microsoft.com/office/drawing/2014/main" id="{97735DB3-E93B-4B4A-B3C8-524A3109FFE4}"/>
              </a:ext>
            </a:extLst>
          </p:cNvPr>
          <p:cNvGraphicFramePr/>
          <p:nvPr>
            <p:extLst>
              <p:ext uri="{D42A27DB-BD31-4B8C-83A1-F6EECF244321}">
                <p14:modId xmlns:p14="http://schemas.microsoft.com/office/powerpoint/2010/main" val="188469296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0096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D490CC-3451-49E6-8573-17CFBEF57585}"/>
              </a:ext>
            </a:extLst>
          </p:cNvPr>
          <p:cNvSpPr>
            <a:spLocks noGrp="1"/>
          </p:cNvSpPr>
          <p:nvPr>
            <p:ph type="sldNum" sz="quarter" idx="12"/>
          </p:nvPr>
        </p:nvSpPr>
        <p:spPr>
          <a:xfrm>
            <a:off x="9300752" y="6434815"/>
            <a:ext cx="2844800" cy="365125"/>
          </a:xfrm>
        </p:spPr>
        <p:txBody>
          <a:bodyPr anchor="ctr">
            <a:normAutofit/>
          </a:bodyPr>
          <a:lstStyle/>
          <a:p>
            <a:pPr>
              <a:spcAft>
                <a:spcPts val="600"/>
              </a:spcAft>
            </a:pPr>
            <a:fld id="{330EA680-D336-4FF7-8B7A-9848BB0A1C32}" type="slidenum">
              <a:rPr lang="en-US" smtClean="0"/>
              <a:pPr>
                <a:spcAft>
                  <a:spcPts val="600"/>
                </a:spcAft>
              </a:pPr>
              <a:t>9</a:t>
            </a:fld>
            <a:endParaRPr lang="en-US"/>
          </a:p>
        </p:txBody>
      </p:sp>
      <p:sp>
        <p:nvSpPr>
          <p:cNvPr id="2" name="Title 1">
            <a:extLst>
              <a:ext uri="{FF2B5EF4-FFF2-40B4-BE49-F238E27FC236}">
                <a16:creationId xmlns:a16="http://schemas.microsoft.com/office/drawing/2014/main" id="{BDCA5605-A04B-47BB-BA5E-4C56F9B1AB71}"/>
              </a:ext>
            </a:extLst>
          </p:cNvPr>
          <p:cNvSpPr>
            <a:spLocks noGrp="1"/>
          </p:cNvSpPr>
          <p:nvPr>
            <p:ph type="title"/>
          </p:nvPr>
        </p:nvSpPr>
        <p:spPr>
          <a:xfrm>
            <a:off x="1087744" y="147515"/>
            <a:ext cx="10854171" cy="1143000"/>
          </a:xfrm>
        </p:spPr>
        <p:txBody>
          <a:bodyPr anchor="ctr">
            <a:normAutofit/>
          </a:bodyPr>
          <a:lstStyle/>
          <a:p>
            <a:r>
              <a:rPr lang="en-US">
                <a:effectLst>
                  <a:glow rad="38100">
                    <a:prstClr val="black">
                      <a:lumMod val="65000"/>
                      <a:lumOff val="35000"/>
                      <a:alpha val="40000"/>
                    </a:prstClr>
                  </a:glow>
                </a:effectLst>
              </a:rPr>
              <a:t>Requirements </a:t>
            </a:r>
          </a:p>
        </p:txBody>
      </p:sp>
      <p:graphicFrame>
        <p:nvGraphicFramePr>
          <p:cNvPr id="5" name="Diagram 4">
            <a:extLst>
              <a:ext uri="{FF2B5EF4-FFF2-40B4-BE49-F238E27FC236}">
                <a16:creationId xmlns:a16="http://schemas.microsoft.com/office/drawing/2014/main" id="{C47DF1F2-D3EB-406A-AD23-A50B3B032E5C}"/>
              </a:ext>
            </a:extLst>
          </p:cNvPr>
          <p:cNvGraphicFramePr/>
          <p:nvPr>
            <p:extLst>
              <p:ext uri="{D42A27DB-BD31-4B8C-83A1-F6EECF244321}">
                <p14:modId xmlns:p14="http://schemas.microsoft.com/office/powerpoint/2010/main" val="3312670221"/>
              </p:ext>
            </p:extLst>
          </p:nvPr>
        </p:nvGraphicFramePr>
        <p:xfrm>
          <a:off x="1195329" y="1290515"/>
          <a:ext cx="9269471" cy="4697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1861056"/>
      </p:ext>
    </p:extLst>
  </p:cSld>
  <p:clrMapOvr>
    <a:masterClrMapping/>
  </p:clrMapOvr>
</p:sld>
</file>

<file path=ppt/theme/theme1.xml><?xml version="1.0" encoding="utf-8"?>
<a:theme xmlns:a="http://schemas.openxmlformats.org/drawingml/2006/main" name="CSUL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ULA" id="{B1B85266-97F9-43EC-A78F-68DD1C9277B2}" vid="{F6B595CE-2E09-4821-9F52-AEE183EC70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8478ABAFF0201459F46E4B6500F4915" ma:contentTypeVersion="11" ma:contentTypeDescription="Create a new document." ma:contentTypeScope="" ma:versionID="567e3350eb7464887fe034fa1200dcd0">
  <xsd:schema xmlns:xsd="http://www.w3.org/2001/XMLSchema" xmlns:xs="http://www.w3.org/2001/XMLSchema" xmlns:p="http://schemas.microsoft.com/office/2006/metadata/properties" xmlns:ns2="9003cc82-02a9-43a0-bafc-30729ed2ed14" xmlns:ns3="885d5d2c-0de9-4dcb-bb85-411e3e406700" targetNamespace="http://schemas.microsoft.com/office/2006/metadata/properties" ma:root="true" ma:fieldsID="edcb0e6fa7b71e82b89ec5c3efca2076" ns2:_="" ns3:_="">
    <xsd:import namespace="9003cc82-02a9-43a0-bafc-30729ed2ed14"/>
    <xsd:import namespace="885d5d2c-0de9-4dcb-bb85-411e3e40670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03cc82-02a9-43a0-bafc-30729ed2ed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85d5d2c-0de9-4dcb-bb85-411e3e40670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1E4BA90-95F3-461B-83D9-49FB9B7009FE}">
  <ds:schemaRefs>
    <ds:schemaRef ds:uri="http://schemas.microsoft.com/sharepoint/v3/contenttype/forms"/>
  </ds:schemaRefs>
</ds:datastoreItem>
</file>

<file path=customXml/itemProps2.xml><?xml version="1.0" encoding="utf-8"?>
<ds:datastoreItem xmlns:ds="http://schemas.openxmlformats.org/officeDocument/2006/customXml" ds:itemID="{19052DCE-3861-4F03-BEF4-6185E7BAB746}">
  <ds:schemaRefs>
    <ds:schemaRef ds:uri="885d5d2c-0de9-4dcb-bb85-411e3e406700"/>
    <ds:schemaRef ds:uri="9003cc82-02a9-43a0-bafc-30729ed2ed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1BAC441-05E8-4105-8725-BBDA918C2FA3}">
  <ds:schemaRefs>
    <ds:schemaRef ds:uri="885d5d2c-0de9-4dcb-bb85-411e3e406700"/>
    <ds:schemaRef ds:uri="9003cc82-02a9-43a0-bafc-30729ed2ed1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2391</Words>
  <Application>Microsoft Office PowerPoint</Application>
  <PresentationFormat>Widescreen</PresentationFormat>
  <Paragraphs>401</Paragraphs>
  <Slides>31</Slides>
  <Notes>25</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Arial,Sans-Serif</vt:lpstr>
      <vt:lpstr>Calibri</vt:lpstr>
      <vt:lpstr>Cambria Math</vt:lpstr>
      <vt:lpstr>Courier New</vt:lpstr>
      <vt:lpstr>Open Sans</vt:lpstr>
      <vt:lpstr>CSULA</vt:lpstr>
      <vt:lpstr>Development of a Manufacturing System for Bulk Metallic Glass Wires</vt:lpstr>
      <vt:lpstr>Organization</vt:lpstr>
      <vt:lpstr>What is Bulk Metallic Glass?</vt:lpstr>
      <vt:lpstr>Why is Bulk Metallic Glass special? </vt:lpstr>
      <vt:lpstr>Why is Bulk  Metallic  Glass special?</vt:lpstr>
      <vt:lpstr>Applications </vt:lpstr>
      <vt:lpstr>Wire Application </vt:lpstr>
      <vt:lpstr>Objective</vt:lpstr>
      <vt:lpstr>Requirements </vt:lpstr>
      <vt:lpstr>Design Concept</vt:lpstr>
      <vt:lpstr>Preliminary Design for a Bulk Metallic Glass Wire System and Spring System  </vt:lpstr>
      <vt:lpstr>Final Design</vt:lpstr>
      <vt:lpstr>Control Environment</vt:lpstr>
      <vt:lpstr>Induction Furnace</vt:lpstr>
      <vt:lpstr>Electromagnetic Induction </vt:lpstr>
      <vt:lpstr>Induction Furnace</vt:lpstr>
      <vt:lpstr>Sensors and Motors</vt:lpstr>
      <vt:lpstr>ANSYS Flow Chart</vt:lpstr>
      <vt:lpstr>Properties of Vitreloy 106 used in ANSYS</vt:lpstr>
      <vt:lpstr>ANSYS Plate Set Up</vt:lpstr>
      <vt:lpstr>PowerPoint Presentation</vt:lpstr>
      <vt:lpstr>Mesh Analysis and Cooling Rate</vt:lpstr>
      <vt:lpstr>ANSYS Disk Set Up</vt:lpstr>
      <vt:lpstr>PowerPoint Presentation</vt:lpstr>
      <vt:lpstr>Mesh Analysis and Cooling Rate</vt:lpstr>
      <vt:lpstr>ANSYS Fluent Set Up</vt:lpstr>
      <vt:lpstr>ANSYS Fluent Set Up</vt:lpstr>
      <vt:lpstr>RESULTS</vt:lpstr>
      <vt:lpstr>Limitations of the Simulation</vt:lpstr>
      <vt:lpstr>Conclusion </vt:lpstr>
      <vt:lpstr>Questions or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a Manufacturing system for bulk Metallic Glass</dc:title>
  <dc:creator>ELopez122785@outlook.com</dc:creator>
  <cp:lastModifiedBy>Amaya, Bardo</cp:lastModifiedBy>
  <cp:revision>1</cp:revision>
  <dcterms:created xsi:type="dcterms:W3CDTF">2020-12-02T07:03:45Z</dcterms:created>
  <dcterms:modified xsi:type="dcterms:W3CDTF">2021-04-26T04:30:51Z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0x01010058478ABAFF0201459F46E4B6500F4915</vt:lpwstr>
  </property>
</Properties>
</file>