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4"/>
    <p:sldMasterId id="2147483787" r:id="rId5"/>
    <p:sldMasterId id="2147483799" r:id="rId6"/>
    <p:sldMasterId id="2147483750" r:id="rId7"/>
    <p:sldMasterId id="2147483883" r:id="rId8"/>
  </p:sldMasterIdLst>
  <p:notesMasterIdLst>
    <p:notesMasterId r:id="rId110"/>
  </p:notesMasterIdLst>
  <p:sldIdLst>
    <p:sldId id="256" r:id="rId9"/>
    <p:sldId id="372" r:id="rId10"/>
    <p:sldId id="373" r:id="rId11"/>
    <p:sldId id="375" r:id="rId12"/>
    <p:sldId id="374" r:id="rId13"/>
    <p:sldId id="284" r:id="rId14"/>
    <p:sldId id="285" r:id="rId15"/>
    <p:sldId id="283" r:id="rId16"/>
    <p:sldId id="366" r:id="rId17"/>
    <p:sldId id="321" r:id="rId18"/>
    <p:sldId id="370" r:id="rId19"/>
    <p:sldId id="263" r:id="rId20"/>
    <p:sldId id="262" r:id="rId21"/>
    <p:sldId id="261" r:id="rId22"/>
    <p:sldId id="260" r:id="rId23"/>
    <p:sldId id="341" r:id="rId24"/>
    <p:sldId id="278" r:id="rId25"/>
    <p:sldId id="342" r:id="rId26"/>
    <p:sldId id="314" r:id="rId27"/>
    <p:sldId id="315" r:id="rId28"/>
    <p:sldId id="317" r:id="rId29"/>
    <p:sldId id="324" r:id="rId30"/>
    <p:sldId id="325" r:id="rId31"/>
    <p:sldId id="326" r:id="rId32"/>
    <p:sldId id="394" r:id="rId33"/>
    <p:sldId id="327" r:id="rId34"/>
    <p:sldId id="329" r:id="rId35"/>
    <p:sldId id="331" r:id="rId36"/>
    <p:sldId id="335" r:id="rId37"/>
    <p:sldId id="304" r:id="rId38"/>
    <p:sldId id="316" r:id="rId39"/>
    <p:sldId id="330" r:id="rId40"/>
    <p:sldId id="311" r:id="rId41"/>
    <p:sldId id="320" r:id="rId42"/>
    <p:sldId id="318" r:id="rId43"/>
    <p:sldId id="323" r:id="rId44"/>
    <p:sldId id="381" r:id="rId45"/>
    <p:sldId id="376" r:id="rId46"/>
    <p:sldId id="377" r:id="rId47"/>
    <p:sldId id="275" r:id="rId48"/>
    <p:sldId id="371" r:id="rId49"/>
    <p:sldId id="286" r:id="rId50"/>
    <p:sldId id="288" r:id="rId51"/>
    <p:sldId id="301" r:id="rId52"/>
    <p:sldId id="368" r:id="rId53"/>
    <p:sldId id="302" r:id="rId54"/>
    <p:sldId id="328" r:id="rId55"/>
    <p:sldId id="294" r:id="rId56"/>
    <p:sldId id="322" r:id="rId57"/>
    <p:sldId id="338" r:id="rId58"/>
    <p:sldId id="296" r:id="rId59"/>
    <p:sldId id="305" r:id="rId60"/>
    <p:sldId id="298" r:id="rId61"/>
    <p:sldId id="390" r:id="rId62"/>
    <p:sldId id="391" r:id="rId63"/>
    <p:sldId id="306" r:id="rId64"/>
    <p:sldId id="379" r:id="rId65"/>
    <p:sldId id="384" r:id="rId66"/>
    <p:sldId id="385" r:id="rId67"/>
    <p:sldId id="289" r:id="rId68"/>
    <p:sldId id="332" r:id="rId69"/>
    <p:sldId id="264" r:id="rId70"/>
    <p:sldId id="265" r:id="rId71"/>
    <p:sldId id="383" r:id="rId72"/>
    <p:sldId id="272" r:id="rId73"/>
    <p:sldId id="273" r:id="rId74"/>
    <p:sldId id="303" r:id="rId75"/>
    <p:sldId id="266" r:id="rId76"/>
    <p:sldId id="267" r:id="rId77"/>
    <p:sldId id="343" r:id="rId78"/>
    <p:sldId id="268" r:id="rId79"/>
    <p:sldId id="269" r:id="rId80"/>
    <p:sldId id="270" r:id="rId81"/>
    <p:sldId id="271" r:id="rId82"/>
    <p:sldId id="287" r:id="rId83"/>
    <p:sldId id="258" r:id="rId84"/>
    <p:sldId id="259" r:id="rId85"/>
    <p:sldId id="360" r:id="rId86"/>
    <p:sldId id="361" r:id="rId87"/>
    <p:sldId id="389" r:id="rId88"/>
    <p:sldId id="378" r:id="rId89"/>
    <p:sldId id="364" r:id="rId90"/>
    <p:sldId id="365" r:id="rId91"/>
    <p:sldId id="367" r:id="rId92"/>
    <p:sldId id="369" r:id="rId93"/>
    <p:sldId id="293" r:id="rId94"/>
    <p:sldId id="290" r:id="rId95"/>
    <p:sldId id="291" r:id="rId96"/>
    <p:sldId id="292" r:id="rId97"/>
    <p:sldId id="300" r:id="rId98"/>
    <p:sldId id="353" r:id="rId99"/>
    <p:sldId id="382" r:id="rId100"/>
    <p:sldId id="386" r:id="rId101"/>
    <p:sldId id="387" r:id="rId102"/>
    <p:sldId id="388" r:id="rId103"/>
    <p:sldId id="355" r:id="rId104"/>
    <p:sldId id="313" r:id="rId105"/>
    <p:sldId id="380" r:id="rId106"/>
    <p:sldId id="356" r:id="rId107"/>
    <p:sldId id="393" r:id="rId108"/>
    <p:sldId id="392" r:id="rId10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C8FE"/>
    <a:srgbClr val="FF3F3F"/>
    <a:srgbClr val="00233E"/>
    <a:srgbClr val="025E1C"/>
    <a:srgbClr val="7E1B00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33341-31EF-4761-95E9-A0E8F5DCA74F}" v="4363" dt="2021-04-26T06:57:52.453"/>
    <p1510:client id="{06AC87C5-F53F-7CD2-9058-E02D4984BB90}" v="722" dt="2021-04-26T06:32:56.981"/>
    <p1510:client id="{09E6746F-FD10-1462-F518-AEFC86F69B22}" v="373" dt="2021-04-25T20:58:58.263"/>
    <p1510:client id="{33D1C19F-00EE-C000-105A-250528B1686D}" v="151" dt="2021-04-25T21:26:00.617"/>
    <p1510:client id="{36D0C19F-40BB-C000-112C-89B3EC78C7F6}" v="59" dt="2021-04-25T21:03:04.190"/>
    <p1510:client id="{3D34E320-0E2B-70F1-5784-DC77DD4FC3BF}" v="374" dt="2021-04-26T00:46:04.088"/>
    <p1510:client id="{4C0C0197-0802-4F7C-B73E-76B378ED85A0}" v="9" dt="2021-04-26T03:50:26.528"/>
    <p1510:client id="{4DC4C19F-00EC-B000-D5E4-3483A64A0A9A}" v="749" dt="2021-04-25T19:19:48.684"/>
    <p1510:client id="{4F46ED9E-77B3-4021-B04A-CA87901A659B}" v="616" dt="2021-04-26T05:14:30.333"/>
    <p1510:client id="{52CB68A5-45D5-4958-A4DA-23DB98F275A8}" v="3041" dt="2021-04-26T06:56:16.952"/>
    <p1510:client id="{5492BB5E-A1A8-415B-881D-D894A148CB66}" v="392" dt="2021-04-26T02:10:07.133"/>
    <p1510:client id="{5AD3C19F-6009-C000-105A-2FFCA6193370}" v="9" dt="2021-04-25T22:15:35.854"/>
    <p1510:client id="{6432895F-4064-4EF4-9D34-12DD9F5DF113}" v="5076" dt="2021-04-26T06:35:41.921"/>
    <p1510:client id="{68F0883B-5301-5853-825C-4A2F335AFA83}" v="77" dt="2021-04-26T06:35:38.309"/>
    <p1510:client id="{860AA220-C998-4AC9-8E5A-B8793B3AC89F}" v="7289" dt="2021-04-26T06:55:47.546"/>
    <p1510:client id="{87BE67B7-4313-060D-83BB-941350C2A18F}" v="333" dt="2021-04-26T03:59:19.115"/>
    <p1510:client id="{98D5C19F-8068-C000-105A-22F938CFD258}" v="5" dt="2021-04-25T22:44:12.745"/>
    <p1510:client id="{B5B8F6BC-4ECB-7032-8C94-85328A995ED0}" v="557" dt="2021-04-26T05:41:41.627"/>
    <p1510:client id="{CED1D425-A58B-45BB-91B1-9A42732F42F1}" v="1659" dt="2021-04-26T06:56:48.454"/>
    <p1510:client id="{DAEAC19F-8005-C000-105A-2EDAD4D9AF0A}" v="660" dt="2021-04-26T06:46:31.598"/>
    <p1510:client id="{F1C2C19F-30F7-B000-D5E4-3862C2BB4768}" v="68" dt="2021-04-25T19:12:12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viewProps" Target="viewProps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slide" Target="slides/slide94.xml"/><Relationship Id="rId110" Type="http://schemas.openxmlformats.org/officeDocument/2006/relationships/notesMaster" Target="notesMasters/notesMaster1.xml"/><Relationship Id="rId11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14B802-BFEE-4F8D-B618-58F5C768012F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7128C54-D126-474A-B996-8230D94FC93E}">
      <dgm:prSet phldrT="[Text]" custT="1"/>
      <dgm:spPr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</dgm:spPr>
      <dgm:t>
        <a:bodyPr/>
        <a:lstStyle/>
        <a:p>
          <a:r>
            <a:rPr lang="en-US" sz="1200"/>
            <a:t>Turbo Tike Team </a:t>
          </a:r>
        </a:p>
      </dgm:t>
    </dgm:pt>
    <dgm:pt modelId="{7F8AF105-9AC1-4720-9C1B-B3C5916090E3}" type="parTrans" cxnId="{AE0A7E0E-45C1-4B75-A8E3-5BCE1D196D18}">
      <dgm:prSet/>
      <dgm:spPr/>
      <dgm:t>
        <a:bodyPr/>
        <a:lstStyle/>
        <a:p>
          <a:endParaRPr lang="en-US"/>
        </a:p>
      </dgm:t>
    </dgm:pt>
    <dgm:pt modelId="{37EC58BE-FA66-4577-936A-9FF74057DE34}" type="sibTrans" cxnId="{AE0A7E0E-45C1-4B75-A8E3-5BCE1D196D18}">
      <dgm:prSet/>
      <dgm:spPr/>
      <dgm:t>
        <a:bodyPr/>
        <a:lstStyle/>
        <a:p>
          <a:endParaRPr lang="en-US"/>
        </a:p>
      </dgm:t>
    </dgm:pt>
    <dgm:pt modelId="{2E4104FE-B2F4-4A43-940D-FE1332216A54}" type="asst">
      <dgm:prSet phldrT="[Text]"/>
      <dgm:spPr/>
      <dgm:t>
        <a:bodyPr/>
        <a:lstStyle/>
        <a:p>
          <a:r>
            <a:rPr lang="en-US"/>
            <a:t>Advisor Prof. Samuel Landsbeger  </a:t>
          </a:r>
        </a:p>
      </dgm:t>
    </dgm:pt>
    <dgm:pt modelId="{20599F21-043F-466C-B990-C08DDE02C556}" type="parTrans" cxnId="{237999B7-A165-4F76-A50F-B8FF4D85103D}">
      <dgm:prSet/>
      <dgm:spPr/>
      <dgm:t>
        <a:bodyPr/>
        <a:lstStyle/>
        <a:p>
          <a:endParaRPr lang="en-US"/>
        </a:p>
      </dgm:t>
    </dgm:pt>
    <dgm:pt modelId="{3189A99B-064C-4D53-A32F-94C353F24CEF}" type="sibTrans" cxnId="{237999B7-A165-4F76-A50F-B8FF4D85103D}">
      <dgm:prSet/>
      <dgm:spPr/>
      <dgm:t>
        <a:bodyPr/>
        <a:lstStyle/>
        <a:p>
          <a:endParaRPr lang="en-US"/>
        </a:p>
      </dgm:t>
    </dgm:pt>
    <dgm:pt modelId="{F788B689-A6E1-433F-B5D0-3A555ED6479A}">
      <dgm:prSet phldrT="[Text]"/>
      <dgm:spPr/>
      <dgm:t>
        <a:bodyPr/>
        <a:lstStyle/>
        <a:p>
          <a:pPr rtl="0"/>
          <a:r>
            <a:rPr lang="en-US"/>
            <a:t>Team 1 Lead</a:t>
          </a:r>
          <a:r>
            <a:rPr lang="en-US">
              <a:latin typeface="Century Gothic" panose="020B0502020202020204"/>
            </a:rPr>
            <a:t>/ Suspension</a:t>
          </a:r>
          <a:endParaRPr lang="en-US"/>
        </a:p>
        <a:p>
          <a:pPr rtl="0"/>
          <a:r>
            <a:rPr lang="en-US"/>
            <a:t>Loren Barton</a:t>
          </a:r>
        </a:p>
      </dgm:t>
    </dgm:pt>
    <dgm:pt modelId="{A012A155-C143-4D28-87C8-FD6ECFDECFBF}" type="parTrans" cxnId="{B0059BAD-0A1D-4997-9D6A-7DA356F9BFC3}">
      <dgm:prSet/>
      <dgm:spPr/>
      <dgm:t>
        <a:bodyPr/>
        <a:lstStyle/>
        <a:p>
          <a:endParaRPr lang="en-US"/>
        </a:p>
      </dgm:t>
    </dgm:pt>
    <dgm:pt modelId="{F7D6E498-8752-4262-9F3E-E237278B223F}" type="sibTrans" cxnId="{B0059BAD-0A1D-4997-9D6A-7DA356F9BFC3}">
      <dgm:prSet/>
      <dgm:spPr/>
      <dgm:t>
        <a:bodyPr/>
        <a:lstStyle/>
        <a:p>
          <a:endParaRPr lang="en-US"/>
        </a:p>
      </dgm:t>
    </dgm:pt>
    <dgm:pt modelId="{F1F8CDBA-6F22-49D8-875E-99C256A503E8}">
      <dgm:prSet phldrT="[Text]"/>
      <dgm:spPr/>
      <dgm:t>
        <a:bodyPr/>
        <a:lstStyle/>
        <a:p>
          <a:r>
            <a:rPr lang="en-US"/>
            <a:t>Auto Braking</a:t>
          </a:r>
        </a:p>
        <a:p>
          <a:r>
            <a:rPr lang="en-US"/>
            <a:t>Martin Morales</a:t>
          </a:r>
        </a:p>
      </dgm:t>
    </dgm:pt>
    <dgm:pt modelId="{B060BC63-BD09-47B0-815B-B57790B482CD}" type="parTrans" cxnId="{156486E4-8CC7-43F6-B2ED-F0431C325176}">
      <dgm:prSet/>
      <dgm:spPr/>
      <dgm:t>
        <a:bodyPr/>
        <a:lstStyle/>
        <a:p>
          <a:endParaRPr lang="en-US"/>
        </a:p>
      </dgm:t>
    </dgm:pt>
    <dgm:pt modelId="{713D4C13-0E53-4FE0-9214-53AC77B233C7}" type="sibTrans" cxnId="{156486E4-8CC7-43F6-B2ED-F0431C325176}">
      <dgm:prSet/>
      <dgm:spPr/>
      <dgm:t>
        <a:bodyPr/>
        <a:lstStyle/>
        <a:p>
          <a:endParaRPr lang="en-US"/>
        </a:p>
      </dgm:t>
    </dgm:pt>
    <dgm:pt modelId="{A0836D95-1455-4FAE-A62E-E501C8705F12}">
      <dgm:prSet phldrT="[Text]"/>
      <dgm:spPr/>
      <dgm:t>
        <a:bodyPr/>
        <a:lstStyle/>
        <a:p>
          <a:r>
            <a:rPr lang="en-US"/>
            <a:t>Regenerative Braking/Safety</a:t>
          </a:r>
        </a:p>
        <a:p>
          <a:r>
            <a:rPr lang="en-US"/>
            <a:t>Dillon Howard</a:t>
          </a:r>
        </a:p>
      </dgm:t>
    </dgm:pt>
    <dgm:pt modelId="{EBB44CCD-C82C-41FA-874D-B883C8CA2926}" type="parTrans" cxnId="{693939C3-11A7-4830-B8A0-5C2B2B587780}">
      <dgm:prSet/>
      <dgm:spPr/>
      <dgm:t>
        <a:bodyPr/>
        <a:lstStyle/>
        <a:p>
          <a:endParaRPr lang="en-US"/>
        </a:p>
      </dgm:t>
    </dgm:pt>
    <dgm:pt modelId="{EC97F5B2-B1F3-4134-B4A7-B696C8409E8D}" type="sibTrans" cxnId="{693939C3-11A7-4830-B8A0-5C2B2B587780}">
      <dgm:prSet/>
      <dgm:spPr/>
      <dgm:t>
        <a:bodyPr/>
        <a:lstStyle/>
        <a:p>
          <a:endParaRPr lang="en-US"/>
        </a:p>
      </dgm:t>
    </dgm:pt>
    <dgm:pt modelId="{755098A0-FBE8-4BD1-B84C-DE7D41A59E04}" type="asst">
      <dgm:prSet phldrT="[Text]"/>
      <dgm:spPr/>
      <dgm:t>
        <a:bodyPr/>
        <a:lstStyle/>
        <a:p>
          <a:r>
            <a:rPr lang="en-US"/>
            <a:t>Team Sponsor John Wieland Inc &amp; Grid Alternatives Inc</a:t>
          </a:r>
        </a:p>
      </dgm:t>
    </dgm:pt>
    <dgm:pt modelId="{8FD55539-2593-46EA-A99F-36846068237C}" type="parTrans" cxnId="{08D766B4-FF2B-407F-BA04-46D8FFFF63DD}">
      <dgm:prSet/>
      <dgm:spPr/>
      <dgm:t>
        <a:bodyPr/>
        <a:lstStyle/>
        <a:p>
          <a:endParaRPr lang="en-US"/>
        </a:p>
      </dgm:t>
    </dgm:pt>
    <dgm:pt modelId="{4409E4F9-8634-449B-818A-5C7F79F03EB5}" type="sibTrans" cxnId="{08D766B4-FF2B-407F-BA04-46D8FFFF63DD}">
      <dgm:prSet/>
      <dgm:spPr/>
      <dgm:t>
        <a:bodyPr/>
        <a:lstStyle/>
        <a:p>
          <a:endParaRPr lang="en-US"/>
        </a:p>
      </dgm:t>
    </dgm:pt>
    <dgm:pt modelId="{655CF365-F02D-47D5-9975-E351BB3367B9}">
      <dgm:prSet phldrT="[Text]"/>
      <dgm:spPr/>
      <dgm:t>
        <a:bodyPr/>
        <a:lstStyle/>
        <a:p>
          <a:pPr rtl="0"/>
          <a:r>
            <a:rPr lang="en-US"/>
            <a:t>Team 2 Lead</a:t>
          </a:r>
          <a:r>
            <a:rPr lang="en-US">
              <a:latin typeface="Century Gothic" panose="020B0502020202020204"/>
            </a:rPr>
            <a:t>/ Steering</a:t>
          </a:r>
          <a:endParaRPr lang="en-US"/>
        </a:p>
        <a:p>
          <a:pPr rtl="0"/>
          <a:r>
            <a:rPr lang="en-US" err="1"/>
            <a:t>Jihane</a:t>
          </a:r>
          <a:r>
            <a:rPr lang="en-US"/>
            <a:t> </a:t>
          </a:r>
          <a:r>
            <a:rPr lang="en-US" err="1"/>
            <a:t>Ait</a:t>
          </a:r>
          <a:r>
            <a:rPr lang="en-US"/>
            <a:t> Bella</a:t>
          </a:r>
        </a:p>
      </dgm:t>
    </dgm:pt>
    <dgm:pt modelId="{25ED4811-7157-4424-BC6D-E687B9D75DD3}" type="parTrans" cxnId="{51CFA71F-0C45-479D-AD49-A5C1E0FB051C}">
      <dgm:prSet/>
      <dgm:spPr/>
      <dgm:t>
        <a:bodyPr/>
        <a:lstStyle/>
        <a:p>
          <a:endParaRPr lang="en-US"/>
        </a:p>
      </dgm:t>
    </dgm:pt>
    <dgm:pt modelId="{5CC0E367-C4B5-461B-83F4-4C668A812EB3}" type="sibTrans" cxnId="{51CFA71F-0C45-479D-AD49-A5C1E0FB051C}">
      <dgm:prSet/>
      <dgm:spPr/>
      <dgm:t>
        <a:bodyPr/>
        <a:lstStyle/>
        <a:p>
          <a:endParaRPr lang="en-US"/>
        </a:p>
      </dgm:t>
    </dgm:pt>
    <dgm:pt modelId="{801C52B2-BD29-42EB-90F3-DED358138413}">
      <dgm:prSet phldrT="[Text]"/>
      <dgm:spPr/>
      <dgm:t>
        <a:bodyPr/>
        <a:lstStyle/>
        <a:p>
          <a:r>
            <a:rPr lang="en-US"/>
            <a:t>Steering/Frame </a:t>
          </a:r>
        </a:p>
        <a:p>
          <a:r>
            <a:rPr lang="en-US"/>
            <a:t>Hernan Reyes</a:t>
          </a:r>
        </a:p>
      </dgm:t>
    </dgm:pt>
    <dgm:pt modelId="{9F45D7C7-28C8-408F-810C-F3EEEBDA0EAE}" type="sibTrans" cxnId="{199C22EA-2BC5-4949-9B64-4E12873FAB20}">
      <dgm:prSet/>
      <dgm:spPr/>
      <dgm:t>
        <a:bodyPr/>
        <a:lstStyle/>
        <a:p>
          <a:endParaRPr lang="en-US"/>
        </a:p>
      </dgm:t>
    </dgm:pt>
    <dgm:pt modelId="{1F7F9D63-D86B-4DDF-A5E5-2B640CECB69E}" type="parTrans" cxnId="{199C22EA-2BC5-4949-9B64-4E12873FAB20}">
      <dgm:prSet/>
      <dgm:spPr/>
      <dgm:t>
        <a:bodyPr/>
        <a:lstStyle/>
        <a:p>
          <a:endParaRPr lang="en-US"/>
        </a:p>
      </dgm:t>
    </dgm:pt>
    <dgm:pt modelId="{D9C5B5C7-F5D0-45BC-98BF-502F1D3D89F0}">
      <dgm:prSet phldrT="[Text]"/>
      <dgm:spPr/>
      <dgm:t>
        <a:bodyPr/>
        <a:lstStyle/>
        <a:p>
          <a:r>
            <a:rPr lang="en-US"/>
            <a:t>Solar Charging</a:t>
          </a:r>
        </a:p>
        <a:p>
          <a:r>
            <a:rPr lang="en-US"/>
            <a:t>David Bonilla</a:t>
          </a:r>
        </a:p>
      </dgm:t>
    </dgm:pt>
    <dgm:pt modelId="{B311C688-9002-4F6A-90BF-92417B9A1432}" type="parTrans" cxnId="{F01ACDFA-2720-42F5-B20A-83EA1E3324D7}">
      <dgm:prSet/>
      <dgm:spPr/>
      <dgm:t>
        <a:bodyPr/>
        <a:lstStyle/>
        <a:p>
          <a:endParaRPr lang="en-US"/>
        </a:p>
      </dgm:t>
    </dgm:pt>
    <dgm:pt modelId="{570A6766-86C8-49D6-916C-6B69E8027640}" type="sibTrans" cxnId="{F01ACDFA-2720-42F5-B20A-83EA1E3324D7}">
      <dgm:prSet/>
      <dgm:spPr/>
      <dgm:t>
        <a:bodyPr/>
        <a:lstStyle/>
        <a:p>
          <a:endParaRPr lang="en-US"/>
        </a:p>
      </dgm:t>
    </dgm:pt>
    <dgm:pt modelId="{E0DE9284-902B-400B-80E9-890A991DF6CF}">
      <dgm:prSet phldrT="[Text]"/>
      <dgm:spPr/>
      <dgm:t>
        <a:bodyPr/>
        <a:lstStyle/>
        <a:p>
          <a:r>
            <a:rPr lang="en-US"/>
            <a:t>Suspension/Scale Modeling</a:t>
          </a:r>
        </a:p>
        <a:p>
          <a:r>
            <a:rPr lang="en-US"/>
            <a:t>Jairo Martinez</a:t>
          </a:r>
        </a:p>
      </dgm:t>
    </dgm:pt>
    <dgm:pt modelId="{69FBB493-CC23-4B4F-9636-722F1741DF20}" type="parTrans" cxnId="{DA1ECE83-59AE-4AC5-BF3C-BD9711FE1587}">
      <dgm:prSet/>
      <dgm:spPr/>
      <dgm:t>
        <a:bodyPr/>
        <a:lstStyle/>
        <a:p>
          <a:endParaRPr lang="en-US"/>
        </a:p>
      </dgm:t>
    </dgm:pt>
    <dgm:pt modelId="{35AFBC56-DDCA-4B59-BB28-8F10AFE4BB79}" type="sibTrans" cxnId="{DA1ECE83-59AE-4AC5-BF3C-BD9711FE1587}">
      <dgm:prSet/>
      <dgm:spPr/>
      <dgm:t>
        <a:bodyPr/>
        <a:lstStyle/>
        <a:p>
          <a:endParaRPr lang="en-US"/>
        </a:p>
      </dgm:t>
    </dgm:pt>
    <dgm:pt modelId="{5D669965-20DC-4C41-8F23-4B7FC12DDFE2}">
      <dgm:prSet phldrT="[Text]"/>
      <dgm:spPr/>
      <dgm:t>
        <a:bodyPr/>
        <a:lstStyle/>
        <a:p>
          <a:r>
            <a:rPr lang="en-US"/>
            <a:t>Roll Cage</a:t>
          </a:r>
        </a:p>
        <a:p>
          <a:r>
            <a:rPr lang="en-US"/>
            <a:t>Wesley Aquino</a:t>
          </a:r>
        </a:p>
      </dgm:t>
    </dgm:pt>
    <dgm:pt modelId="{34CD2BEF-51B9-4974-B523-937A3AD06559}" type="parTrans" cxnId="{833BE524-047D-4694-8E91-D1832387D68E}">
      <dgm:prSet/>
      <dgm:spPr/>
      <dgm:t>
        <a:bodyPr/>
        <a:lstStyle/>
        <a:p>
          <a:endParaRPr lang="en-US"/>
        </a:p>
      </dgm:t>
    </dgm:pt>
    <dgm:pt modelId="{5AC9D183-47DF-49A1-B3D0-BA934C7EC4E4}" type="sibTrans" cxnId="{833BE524-047D-4694-8E91-D1832387D68E}">
      <dgm:prSet/>
      <dgm:spPr/>
      <dgm:t>
        <a:bodyPr/>
        <a:lstStyle/>
        <a:p>
          <a:endParaRPr lang="en-US"/>
        </a:p>
      </dgm:t>
    </dgm:pt>
    <dgm:pt modelId="{23D9BA34-E7A6-447A-AC1D-8FE18018EF6A}">
      <dgm:prSet phldrT="[Text]"/>
      <dgm:spPr/>
      <dgm:t>
        <a:bodyPr/>
        <a:lstStyle/>
        <a:p>
          <a:r>
            <a:rPr lang="en-US"/>
            <a:t>Roll Cage/Street Legal Design </a:t>
          </a:r>
        </a:p>
        <a:p>
          <a:r>
            <a:rPr lang="en-US"/>
            <a:t>Ivan Petean</a:t>
          </a:r>
        </a:p>
      </dgm:t>
    </dgm:pt>
    <dgm:pt modelId="{7CD14080-FE54-4F21-A916-078210E06035}" type="parTrans" cxnId="{681B9CD7-FE7C-476F-AA11-734251D3C563}">
      <dgm:prSet/>
      <dgm:spPr/>
      <dgm:t>
        <a:bodyPr/>
        <a:lstStyle/>
        <a:p>
          <a:endParaRPr lang="en-US"/>
        </a:p>
      </dgm:t>
    </dgm:pt>
    <dgm:pt modelId="{9754F80A-12B2-48CA-B2B7-3318B5B36FB5}" type="sibTrans" cxnId="{681B9CD7-FE7C-476F-AA11-734251D3C563}">
      <dgm:prSet/>
      <dgm:spPr/>
      <dgm:t>
        <a:bodyPr/>
        <a:lstStyle/>
        <a:p>
          <a:endParaRPr lang="en-US"/>
        </a:p>
      </dgm:t>
    </dgm:pt>
    <dgm:pt modelId="{D54ED7CD-4CEA-4E86-AF00-AD98BB0EE775}" type="pres">
      <dgm:prSet presAssocID="{F914B802-BFEE-4F8D-B618-58F5C76801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1481C80-CFF3-4AD9-A232-DE4BE0E65C8B}" type="pres">
      <dgm:prSet presAssocID="{C7128C54-D126-474A-B996-8230D94FC93E}" presName="hierRoot1" presStyleCnt="0">
        <dgm:presLayoutVars>
          <dgm:hierBranch val="init"/>
        </dgm:presLayoutVars>
      </dgm:prSet>
      <dgm:spPr/>
    </dgm:pt>
    <dgm:pt modelId="{D3DF1E53-3F3E-4F0F-A6DB-5321F65D7B3D}" type="pres">
      <dgm:prSet presAssocID="{C7128C54-D126-474A-B996-8230D94FC93E}" presName="rootComposite1" presStyleCnt="0"/>
      <dgm:spPr/>
    </dgm:pt>
    <dgm:pt modelId="{067BA831-11AA-4E37-87A5-103DF7084344}" type="pres">
      <dgm:prSet presAssocID="{C7128C54-D126-474A-B996-8230D94FC93E}" presName="rootText1" presStyleLbl="node0" presStyleIdx="0" presStyleCnt="1">
        <dgm:presLayoutVars>
          <dgm:chPref val="3"/>
        </dgm:presLayoutVars>
      </dgm:prSet>
      <dgm:spPr/>
    </dgm:pt>
    <dgm:pt modelId="{4AC3970C-D3D9-4BF2-87F6-5C2733DEBB70}" type="pres">
      <dgm:prSet presAssocID="{C7128C54-D126-474A-B996-8230D94FC93E}" presName="rootConnector1" presStyleLbl="node1" presStyleIdx="0" presStyleCnt="0"/>
      <dgm:spPr/>
    </dgm:pt>
    <dgm:pt modelId="{C43A9D98-00A8-476A-AB20-8A8EA70EE479}" type="pres">
      <dgm:prSet presAssocID="{C7128C54-D126-474A-B996-8230D94FC93E}" presName="hierChild2" presStyleCnt="0"/>
      <dgm:spPr/>
    </dgm:pt>
    <dgm:pt modelId="{CEEA238F-6652-4945-9E48-F44AF9ECF049}" type="pres">
      <dgm:prSet presAssocID="{A012A155-C143-4D28-87C8-FD6ECFDECFBF}" presName="Name64" presStyleLbl="parChTrans1D2" presStyleIdx="0" presStyleCnt="4"/>
      <dgm:spPr/>
    </dgm:pt>
    <dgm:pt modelId="{A00BCF23-E661-4BFF-848E-17D932D2F5C8}" type="pres">
      <dgm:prSet presAssocID="{F788B689-A6E1-433F-B5D0-3A555ED6479A}" presName="hierRoot2" presStyleCnt="0">
        <dgm:presLayoutVars>
          <dgm:hierBranch val="init"/>
        </dgm:presLayoutVars>
      </dgm:prSet>
      <dgm:spPr/>
    </dgm:pt>
    <dgm:pt modelId="{3AA5F4CD-4E59-4ADA-A6FD-4FAED63FA347}" type="pres">
      <dgm:prSet presAssocID="{F788B689-A6E1-433F-B5D0-3A555ED6479A}" presName="rootComposite" presStyleCnt="0"/>
      <dgm:spPr/>
    </dgm:pt>
    <dgm:pt modelId="{5AD3ED17-25D6-4273-A3CB-719D6DFE03B7}" type="pres">
      <dgm:prSet presAssocID="{F788B689-A6E1-433F-B5D0-3A555ED6479A}" presName="rootText" presStyleLbl="node2" presStyleIdx="0" presStyleCnt="2">
        <dgm:presLayoutVars>
          <dgm:chPref val="3"/>
        </dgm:presLayoutVars>
      </dgm:prSet>
      <dgm:spPr/>
    </dgm:pt>
    <dgm:pt modelId="{8339A625-C2A5-439D-9238-66FCFE61304B}" type="pres">
      <dgm:prSet presAssocID="{F788B689-A6E1-433F-B5D0-3A555ED6479A}" presName="rootConnector" presStyleLbl="node2" presStyleIdx="0" presStyleCnt="2"/>
      <dgm:spPr/>
    </dgm:pt>
    <dgm:pt modelId="{74B40286-5174-4B49-95EF-ADE3EB209E82}" type="pres">
      <dgm:prSet presAssocID="{F788B689-A6E1-433F-B5D0-3A555ED6479A}" presName="hierChild4" presStyleCnt="0"/>
      <dgm:spPr/>
    </dgm:pt>
    <dgm:pt modelId="{1C8AD3C1-9B35-460D-8F95-443BD58D1BC0}" type="pres">
      <dgm:prSet presAssocID="{69FBB493-CC23-4B4F-9636-722F1741DF20}" presName="Name64" presStyleLbl="parChTrans1D3" presStyleIdx="0" presStyleCnt="7"/>
      <dgm:spPr/>
    </dgm:pt>
    <dgm:pt modelId="{94B837E0-8CFF-4323-9650-7BFB3FB7D6DC}" type="pres">
      <dgm:prSet presAssocID="{E0DE9284-902B-400B-80E9-890A991DF6CF}" presName="hierRoot2" presStyleCnt="0">
        <dgm:presLayoutVars>
          <dgm:hierBranch val="init"/>
        </dgm:presLayoutVars>
      </dgm:prSet>
      <dgm:spPr/>
    </dgm:pt>
    <dgm:pt modelId="{0289BD58-266C-4482-9EB0-69214352A0C4}" type="pres">
      <dgm:prSet presAssocID="{E0DE9284-902B-400B-80E9-890A991DF6CF}" presName="rootComposite" presStyleCnt="0"/>
      <dgm:spPr/>
    </dgm:pt>
    <dgm:pt modelId="{B7D13593-2444-4621-80EC-B406E2BADAEB}" type="pres">
      <dgm:prSet presAssocID="{E0DE9284-902B-400B-80E9-890A991DF6CF}" presName="rootText" presStyleLbl="node3" presStyleIdx="0" presStyleCnt="7">
        <dgm:presLayoutVars>
          <dgm:chPref val="3"/>
        </dgm:presLayoutVars>
      </dgm:prSet>
      <dgm:spPr/>
    </dgm:pt>
    <dgm:pt modelId="{340772EE-FDD7-4743-BF08-39083BDDB94F}" type="pres">
      <dgm:prSet presAssocID="{E0DE9284-902B-400B-80E9-890A991DF6CF}" presName="rootConnector" presStyleLbl="node3" presStyleIdx="0" presStyleCnt="7"/>
      <dgm:spPr/>
    </dgm:pt>
    <dgm:pt modelId="{CFE0BAF2-A7F5-4FD3-BD60-0AAF7F331B28}" type="pres">
      <dgm:prSet presAssocID="{E0DE9284-902B-400B-80E9-890A991DF6CF}" presName="hierChild4" presStyleCnt="0"/>
      <dgm:spPr/>
    </dgm:pt>
    <dgm:pt modelId="{06893A57-D43A-4FD4-857E-13D771D18E77}" type="pres">
      <dgm:prSet presAssocID="{E0DE9284-902B-400B-80E9-890A991DF6CF}" presName="hierChild5" presStyleCnt="0"/>
      <dgm:spPr/>
    </dgm:pt>
    <dgm:pt modelId="{D337A26A-4B0A-47DB-9810-A1EE71F41841}" type="pres">
      <dgm:prSet presAssocID="{34CD2BEF-51B9-4974-B523-937A3AD06559}" presName="Name64" presStyleLbl="parChTrans1D3" presStyleIdx="1" presStyleCnt="7"/>
      <dgm:spPr/>
    </dgm:pt>
    <dgm:pt modelId="{CD5EE089-54C3-4192-97B8-EBCA385CBA5B}" type="pres">
      <dgm:prSet presAssocID="{5D669965-20DC-4C41-8F23-4B7FC12DDFE2}" presName="hierRoot2" presStyleCnt="0">
        <dgm:presLayoutVars>
          <dgm:hierBranch val="init"/>
        </dgm:presLayoutVars>
      </dgm:prSet>
      <dgm:spPr/>
    </dgm:pt>
    <dgm:pt modelId="{C7D40B26-F13C-4525-95E1-F4F4080FD71E}" type="pres">
      <dgm:prSet presAssocID="{5D669965-20DC-4C41-8F23-4B7FC12DDFE2}" presName="rootComposite" presStyleCnt="0"/>
      <dgm:spPr/>
    </dgm:pt>
    <dgm:pt modelId="{2910DA79-B00B-4F6F-BC84-6F4D39843C64}" type="pres">
      <dgm:prSet presAssocID="{5D669965-20DC-4C41-8F23-4B7FC12DDFE2}" presName="rootText" presStyleLbl="node3" presStyleIdx="1" presStyleCnt="7">
        <dgm:presLayoutVars>
          <dgm:chPref val="3"/>
        </dgm:presLayoutVars>
      </dgm:prSet>
      <dgm:spPr/>
    </dgm:pt>
    <dgm:pt modelId="{7AEC87FC-221A-4025-B1D0-0A912637E90B}" type="pres">
      <dgm:prSet presAssocID="{5D669965-20DC-4C41-8F23-4B7FC12DDFE2}" presName="rootConnector" presStyleLbl="node3" presStyleIdx="1" presStyleCnt="7"/>
      <dgm:spPr/>
    </dgm:pt>
    <dgm:pt modelId="{89019321-301A-4D60-BD32-E29025D3D3FA}" type="pres">
      <dgm:prSet presAssocID="{5D669965-20DC-4C41-8F23-4B7FC12DDFE2}" presName="hierChild4" presStyleCnt="0"/>
      <dgm:spPr/>
    </dgm:pt>
    <dgm:pt modelId="{A9B05F25-93B6-407D-AEAB-54E46D32BADA}" type="pres">
      <dgm:prSet presAssocID="{5D669965-20DC-4C41-8F23-4B7FC12DDFE2}" presName="hierChild5" presStyleCnt="0"/>
      <dgm:spPr/>
    </dgm:pt>
    <dgm:pt modelId="{DAF17709-5001-4DE8-AB6D-78FA1ED177DA}" type="pres">
      <dgm:prSet presAssocID="{B060BC63-BD09-47B0-815B-B57790B482CD}" presName="Name64" presStyleLbl="parChTrans1D3" presStyleIdx="2" presStyleCnt="7"/>
      <dgm:spPr/>
    </dgm:pt>
    <dgm:pt modelId="{89D91EEE-F6F3-4C1B-BC6B-271CE4220602}" type="pres">
      <dgm:prSet presAssocID="{F1F8CDBA-6F22-49D8-875E-99C256A503E8}" presName="hierRoot2" presStyleCnt="0">
        <dgm:presLayoutVars>
          <dgm:hierBranch val="init"/>
        </dgm:presLayoutVars>
      </dgm:prSet>
      <dgm:spPr/>
    </dgm:pt>
    <dgm:pt modelId="{9779CAF0-9513-4318-A7CC-3A5F7F6E4662}" type="pres">
      <dgm:prSet presAssocID="{F1F8CDBA-6F22-49D8-875E-99C256A503E8}" presName="rootComposite" presStyleCnt="0"/>
      <dgm:spPr/>
    </dgm:pt>
    <dgm:pt modelId="{F301D965-D3B4-47B0-9B29-C27FF5850354}" type="pres">
      <dgm:prSet presAssocID="{F1F8CDBA-6F22-49D8-875E-99C256A503E8}" presName="rootText" presStyleLbl="node3" presStyleIdx="2" presStyleCnt="7">
        <dgm:presLayoutVars>
          <dgm:chPref val="3"/>
        </dgm:presLayoutVars>
      </dgm:prSet>
      <dgm:spPr/>
    </dgm:pt>
    <dgm:pt modelId="{06279380-3BBC-412B-8489-1C329C6AAB24}" type="pres">
      <dgm:prSet presAssocID="{F1F8CDBA-6F22-49D8-875E-99C256A503E8}" presName="rootConnector" presStyleLbl="node3" presStyleIdx="2" presStyleCnt="7"/>
      <dgm:spPr/>
    </dgm:pt>
    <dgm:pt modelId="{93756652-3B9F-44CD-AF6A-20D2FAA14088}" type="pres">
      <dgm:prSet presAssocID="{F1F8CDBA-6F22-49D8-875E-99C256A503E8}" presName="hierChild4" presStyleCnt="0"/>
      <dgm:spPr/>
    </dgm:pt>
    <dgm:pt modelId="{E944DB2B-62AE-44F4-ACA9-4DB22603D00E}" type="pres">
      <dgm:prSet presAssocID="{F1F8CDBA-6F22-49D8-875E-99C256A503E8}" presName="hierChild5" presStyleCnt="0"/>
      <dgm:spPr/>
    </dgm:pt>
    <dgm:pt modelId="{F5A2CBF4-70CD-4B53-8355-6DEFB5022809}" type="pres">
      <dgm:prSet presAssocID="{7CD14080-FE54-4F21-A916-078210E06035}" presName="Name64" presStyleLbl="parChTrans1D3" presStyleIdx="3" presStyleCnt="7"/>
      <dgm:spPr/>
    </dgm:pt>
    <dgm:pt modelId="{B8BE7DB6-253D-4EAC-8759-29E320176C6C}" type="pres">
      <dgm:prSet presAssocID="{23D9BA34-E7A6-447A-AC1D-8FE18018EF6A}" presName="hierRoot2" presStyleCnt="0">
        <dgm:presLayoutVars>
          <dgm:hierBranch val="init"/>
        </dgm:presLayoutVars>
      </dgm:prSet>
      <dgm:spPr/>
    </dgm:pt>
    <dgm:pt modelId="{9C7137B3-D4C5-48BF-BB50-695F0CF7A3A7}" type="pres">
      <dgm:prSet presAssocID="{23D9BA34-E7A6-447A-AC1D-8FE18018EF6A}" presName="rootComposite" presStyleCnt="0"/>
      <dgm:spPr/>
    </dgm:pt>
    <dgm:pt modelId="{AC8D26E4-4A7E-4189-A2B4-1D85D6804B7A}" type="pres">
      <dgm:prSet presAssocID="{23D9BA34-E7A6-447A-AC1D-8FE18018EF6A}" presName="rootText" presStyleLbl="node3" presStyleIdx="3" presStyleCnt="7">
        <dgm:presLayoutVars>
          <dgm:chPref val="3"/>
        </dgm:presLayoutVars>
      </dgm:prSet>
      <dgm:spPr/>
    </dgm:pt>
    <dgm:pt modelId="{2A3FD171-F91D-4021-BFB3-56AB66963D94}" type="pres">
      <dgm:prSet presAssocID="{23D9BA34-E7A6-447A-AC1D-8FE18018EF6A}" presName="rootConnector" presStyleLbl="node3" presStyleIdx="3" presStyleCnt="7"/>
      <dgm:spPr/>
    </dgm:pt>
    <dgm:pt modelId="{18C3FEF2-97A9-4768-AE85-97BD18E14056}" type="pres">
      <dgm:prSet presAssocID="{23D9BA34-E7A6-447A-AC1D-8FE18018EF6A}" presName="hierChild4" presStyleCnt="0"/>
      <dgm:spPr/>
    </dgm:pt>
    <dgm:pt modelId="{6FCA94CA-A938-486D-A2FD-C9B46DF741AF}" type="pres">
      <dgm:prSet presAssocID="{23D9BA34-E7A6-447A-AC1D-8FE18018EF6A}" presName="hierChild5" presStyleCnt="0"/>
      <dgm:spPr/>
    </dgm:pt>
    <dgm:pt modelId="{A54B337C-147C-4D48-94D8-2687582765D9}" type="pres">
      <dgm:prSet presAssocID="{F788B689-A6E1-433F-B5D0-3A555ED6479A}" presName="hierChild5" presStyleCnt="0"/>
      <dgm:spPr/>
    </dgm:pt>
    <dgm:pt modelId="{8C848D0D-E8C3-49BD-B1DE-DAE1E104C140}" type="pres">
      <dgm:prSet presAssocID="{25ED4811-7157-4424-BC6D-E687B9D75DD3}" presName="Name64" presStyleLbl="parChTrans1D2" presStyleIdx="1" presStyleCnt="4"/>
      <dgm:spPr/>
    </dgm:pt>
    <dgm:pt modelId="{60CAF895-D0B2-43EB-8588-DC25D85C97A6}" type="pres">
      <dgm:prSet presAssocID="{655CF365-F02D-47D5-9975-E351BB3367B9}" presName="hierRoot2" presStyleCnt="0">
        <dgm:presLayoutVars>
          <dgm:hierBranch val="init"/>
        </dgm:presLayoutVars>
      </dgm:prSet>
      <dgm:spPr/>
    </dgm:pt>
    <dgm:pt modelId="{70EA7BF9-E64D-4A5A-975A-1F3BD60A8AAB}" type="pres">
      <dgm:prSet presAssocID="{655CF365-F02D-47D5-9975-E351BB3367B9}" presName="rootComposite" presStyleCnt="0"/>
      <dgm:spPr/>
    </dgm:pt>
    <dgm:pt modelId="{79CF2FD7-6F31-40F9-8B8A-0D977CA037B2}" type="pres">
      <dgm:prSet presAssocID="{655CF365-F02D-47D5-9975-E351BB3367B9}" presName="rootText" presStyleLbl="node2" presStyleIdx="1" presStyleCnt="2">
        <dgm:presLayoutVars>
          <dgm:chPref val="3"/>
        </dgm:presLayoutVars>
      </dgm:prSet>
      <dgm:spPr/>
    </dgm:pt>
    <dgm:pt modelId="{E7F894A7-BE6C-4BC2-897D-6B2DA6E58AED}" type="pres">
      <dgm:prSet presAssocID="{655CF365-F02D-47D5-9975-E351BB3367B9}" presName="rootConnector" presStyleLbl="node2" presStyleIdx="1" presStyleCnt="2"/>
      <dgm:spPr/>
    </dgm:pt>
    <dgm:pt modelId="{0E63326D-935F-4A27-A762-325085C1DDB2}" type="pres">
      <dgm:prSet presAssocID="{655CF365-F02D-47D5-9975-E351BB3367B9}" presName="hierChild4" presStyleCnt="0"/>
      <dgm:spPr/>
    </dgm:pt>
    <dgm:pt modelId="{78D150D5-A3E9-4817-AB5E-3D66AF6B9B14}" type="pres">
      <dgm:prSet presAssocID="{1F7F9D63-D86B-4DDF-A5E5-2B640CECB69E}" presName="Name64" presStyleLbl="parChTrans1D3" presStyleIdx="4" presStyleCnt="7"/>
      <dgm:spPr/>
    </dgm:pt>
    <dgm:pt modelId="{8DEC8B03-0AAC-456C-B058-FCF9DC57B161}" type="pres">
      <dgm:prSet presAssocID="{801C52B2-BD29-42EB-90F3-DED358138413}" presName="hierRoot2" presStyleCnt="0">
        <dgm:presLayoutVars>
          <dgm:hierBranch val="init"/>
        </dgm:presLayoutVars>
      </dgm:prSet>
      <dgm:spPr/>
    </dgm:pt>
    <dgm:pt modelId="{4D05493D-8A48-413C-99D8-BB8D3816ADFE}" type="pres">
      <dgm:prSet presAssocID="{801C52B2-BD29-42EB-90F3-DED358138413}" presName="rootComposite" presStyleCnt="0"/>
      <dgm:spPr/>
    </dgm:pt>
    <dgm:pt modelId="{EABAA76C-990A-4B42-BE29-96F790EDA407}" type="pres">
      <dgm:prSet presAssocID="{801C52B2-BD29-42EB-90F3-DED358138413}" presName="rootText" presStyleLbl="node3" presStyleIdx="4" presStyleCnt="7">
        <dgm:presLayoutVars>
          <dgm:chPref val="3"/>
        </dgm:presLayoutVars>
      </dgm:prSet>
      <dgm:spPr/>
    </dgm:pt>
    <dgm:pt modelId="{70D5C9CF-5D99-4C98-9DCC-86052461EB60}" type="pres">
      <dgm:prSet presAssocID="{801C52B2-BD29-42EB-90F3-DED358138413}" presName="rootConnector" presStyleLbl="node3" presStyleIdx="4" presStyleCnt="7"/>
      <dgm:spPr/>
    </dgm:pt>
    <dgm:pt modelId="{02A94EF1-092B-4323-A819-A2B6660F28C0}" type="pres">
      <dgm:prSet presAssocID="{801C52B2-BD29-42EB-90F3-DED358138413}" presName="hierChild4" presStyleCnt="0"/>
      <dgm:spPr/>
    </dgm:pt>
    <dgm:pt modelId="{27859E79-35B9-40C0-BF96-09450FA28964}" type="pres">
      <dgm:prSet presAssocID="{801C52B2-BD29-42EB-90F3-DED358138413}" presName="hierChild5" presStyleCnt="0"/>
      <dgm:spPr/>
    </dgm:pt>
    <dgm:pt modelId="{F18C0D4E-853B-448C-82D9-86C037449624}" type="pres">
      <dgm:prSet presAssocID="{B311C688-9002-4F6A-90BF-92417B9A1432}" presName="Name64" presStyleLbl="parChTrans1D3" presStyleIdx="5" presStyleCnt="7"/>
      <dgm:spPr/>
    </dgm:pt>
    <dgm:pt modelId="{AE7988B3-2A5A-4763-91F7-057AE1A991F2}" type="pres">
      <dgm:prSet presAssocID="{D9C5B5C7-F5D0-45BC-98BF-502F1D3D89F0}" presName="hierRoot2" presStyleCnt="0">
        <dgm:presLayoutVars>
          <dgm:hierBranch val="init"/>
        </dgm:presLayoutVars>
      </dgm:prSet>
      <dgm:spPr/>
    </dgm:pt>
    <dgm:pt modelId="{C616D892-BD63-4AF6-8EB1-3731A35EA6FC}" type="pres">
      <dgm:prSet presAssocID="{D9C5B5C7-F5D0-45BC-98BF-502F1D3D89F0}" presName="rootComposite" presStyleCnt="0"/>
      <dgm:spPr/>
    </dgm:pt>
    <dgm:pt modelId="{AEEB01AB-00DC-4C98-8D51-5377CD8FCC96}" type="pres">
      <dgm:prSet presAssocID="{D9C5B5C7-F5D0-45BC-98BF-502F1D3D89F0}" presName="rootText" presStyleLbl="node3" presStyleIdx="5" presStyleCnt="7">
        <dgm:presLayoutVars>
          <dgm:chPref val="3"/>
        </dgm:presLayoutVars>
      </dgm:prSet>
      <dgm:spPr/>
    </dgm:pt>
    <dgm:pt modelId="{90B25DD2-4EF7-43BE-BEE6-0762638CE347}" type="pres">
      <dgm:prSet presAssocID="{D9C5B5C7-F5D0-45BC-98BF-502F1D3D89F0}" presName="rootConnector" presStyleLbl="node3" presStyleIdx="5" presStyleCnt="7"/>
      <dgm:spPr/>
    </dgm:pt>
    <dgm:pt modelId="{92E25EA9-A9F8-42FE-AAF7-C4AD869855CB}" type="pres">
      <dgm:prSet presAssocID="{D9C5B5C7-F5D0-45BC-98BF-502F1D3D89F0}" presName="hierChild4" presStyleCnt="0"/>
      <dgm:spPr/>
    </dgm:pt>
    <dgm:pt modelId="{1E2C1951-A086-4B02-AEED-DC827F0F49BC}" type="pres">
      <dgm:prSet presAssocID="{D9C5B5C7-F5D0-45BC-98BF-502F1D3D89F0}" presName="hierChild5" presStyleCnt="0"/>
      <dgm:spPr/>
    </dgm:pt>
    <dgm:pt modelId="{36C486B0-F407-45E4-8213-EA5E000EAAE2}" type="pres">
      <dgm:prSet presAssocID="{EBB44CCD-C82C-41FA-874D-B883C8CA2926}" presName="Name64" presStyleLbl="parChTrans1D3" presStyleIdx="6" presStyleCnt="7"/>
      <dgm:spPr/>
    </dgm:pt>
    <dgm:pt modelId="{DC83897D-D7DB-439A-8AAD-0883D6219081}" type="pres">
      <dgm:prSet presAssocID="{A0836D95-1455-4FAE-A62E-E501C8705F12}" presName="hierRoot2" presStyleCnt="0">
        <dgm:presLayoutVars>
          <dgm:hierBranch val="init"/>
        </dgm:presLayoutVars>
      </dgm:prSet>
      <dgm:spPr/>
    </dgm:pt>
    <dgm:pt modelId="{3968F486-D07E-4C7C-B518-C1300BCC485E}" type="pres">
      <dgm:prSet presAssocID="{A0836D95-1455-4FAE-A62E-E501C8705F12}" presName="rootComposite" presStyleCnt="0"/>
      <dgm:spPr/>
    </dgm:pt>
    <dgm:pt modelId="{9137B343-DA79-4B0B-9C46-62513FB2FF32}" type="pres">
      <dgm:prSet presAssocID="{A0836D95-1455-4FAE-A62E-E501C8705F12}" presName="rootText" presStyleLbl="node3" presStyleIdx="6" presStyleCnt="7">
        <dgm:presLayoutVars>
          <dgm:chPref val="3"/>
        </dgm:presLayoutVars>
      </dgm:prSet>
      <dgm:spPr/>
    </dgm:pt>
    <dgm:pt modelId="{E21CC900-BBB0-4908-A8AF-E2DBBED98E8E}" type="pres">
      <dgm:prSet presAssocID="{A0836D95-1455-4FAE-A62E-E501C8705F12}" presName="rootConnector" presStyleLbl="node3" presStyleIdx="6" presStyleCnt="7"/>
      <dgm:spPr/>
    </dgm:pt>
    <dgm:pt modelId="{39F6136A-E9B9-484C-9CB8-2412446BB6B8}" type="pres">
      <dgm:prSet presAssocID="{A0836D95-1455-4FAE-A62E-E501C8705F12}" presName="hierChild4" presStyleCnt="0"/>
      <dgm:spPr/>
    </dgm:pt>
    <dgm:pt modelId="{3E5EEDAB-8CFB-4CB7-8604-EE2C5C54A9D9}" type="pres">
      <dgm:prSet presAssocID="{A0836D95-1455-4FAE-A62E-E501C8705F12}" presName="hierChild5" presStyleCnt="0"/>
      <dgm:spPr/>
    </dgm:pt>
    <dgm:pt modelId="{AB7EDBC1-4723-40FF-B519-308813415022}" type="pres">
      <dgm:prSet presAssocID="{655CF365-F02D-47D5-9975-E351BB3367B9}" presName="hierChild5" presStyleCnt="0"/>
      <dgm:spPr/>
    </dgm:pt>
    <dgm:pt modelId="{FB7AB595-63FA-41D8-9E7F-0C105C54BCD1}" type="pres">
      <dgm:prSet presAssocID="{C7128C54-D126-474A-B996-8230D94FC93E}" presName="hierChild3" presStyleCnt="0"/>
      <dgm:spPr/>
    </dgm:pt>
    <dgm:pt modelId="{D0DD1623-FF37-4B9A-9EF6-D521707CD001}" type="pres">
      <dgm:prSet presAssocID="{20599F21-043F-466C-B990-C08DDE02C556}" presName="Name115" presStyleLbl="parChTrans1D2" presStyleIdx="2" presStyleCnt="4"/>
      <dgm:spPr/>
    </dgm:pt>
    <dgm:pt modelId="{C35C72F4-BBE7-4F15-925D-6A090D0D0171}" type="pres">
      <dgm:prSet presAssocID="{2E4104FE-B2F4-4A43-940D-FE1332216A54}" presName="hierRoot3" presStyleCnt="0">
        <dgm:presLayoutVars>
          <dgm:hierBranch val="init"/>
        </dgm:presLayoutVars>
      </dgm:prSet>
      <dgm:spPr/>
    </dgm:pt>
    <dgm:pt modelId="{26F6D05F-23E2-446E-8C3D-60D93AE4E04C}" type="pres">
      <dgm:prSet presAssocID="{2E4104FE-B2F4-4A43-940D-FE1332216A54}" presName="rootComposite3" presStyleCnt="0"/>
      <dgm:spPr/>
    </dgm:pt>
    <dgm:pt modelId="{022FEDAD-00AB-4813-AB86-066543648014}" type="pres">
      <dgm:prSet presAssocID="{2E4104FE-B2F4-4A43-940D-FE1332216A54}" presName="rootText3" presStyleLbl="asst1" presStyleIdx="0" presStyleCnt="2">
        <dgm:presLayoutVars>
          <dgm:chPref val="3"/>
        </dgm:presLayoutVars>
      </dgm:prSet>
      <dgm:spPr/>
    </dgm:pt>
    <dgm:pt modelId="{C9CB544C-AEA3-442C-9106-B98617DCB698}" type="pres">
      <dgm:prSet presAssocID="{2E4104FE-B2F4-4A43-940D-FE1332216A54}" presName="rootConnector3" presStyleLbl="asst1" presStyleIdx="0" presStyleCnt="2"/>
      <dgm:spPr/>
    </dgm:pt>
    <dgm:pt modelId="{AEA5FA7E-F024-4729-9D16-8515C76A3360}" type="pres">
      <dgm:prSet presAssocID="{2E4104FE-B2F4-4A43-940D-FE1332216A54}" presName="hierChild6" presStyleCnt="0"/>
      <dgm:spPr/>
    </dgm:pt>
    <dgm:pt modelId="{CA4C6EBA-9CCE-4399-B705-9F3791F83231}" type="pres">
      <dgm:prSet presAssocID="{2E4104FE-B2F4-4A43-940D-FE1332216A54}" presName="hierChild7" presStyleCnt="0"/>
      <dgm:spPr/>
    </dgm:pt>
    <dgm:pt modelId="{94DEC9AA-7DE1-48C9-B1C3-9193D909A722}" type="pres">
      <dgm:prSet presAssocID="{8FD55539-2593-46EA-A99F-36846068237C}" presName="Name115" presStyleLbl="parChTrans1D2" presStyleIdx="3" presStyleCnt="4"/>
      <dgm:spPr/>
    </dgm:pt>
    <dgm:pt modelId="{E3638E61-BCBC-46FB-8137-5A32EBDF658D}" type="pres">
      <dgm:prSet presAssocID="{755098A0-FBE8-4BD1-B84C-DE7D41A59E04}" presName="hierRoot3" presStyleCnt="0">
        <dgm:presLayoutVars>
          <dgm:hierBranch val="init"/>
        </dgm:presLayoutVars>
      </dgm:prSet>
      <dgm:spPr/>
    </dgm:pt>
    <dgm:pt modelId="{8F871927-96D2-4F48-8BC4-54EA9D7A0257}" type="pres">
      <dgm:prSet presAssocID="{755098A0-FBE8-4BD1-B84C-DE7D41A59E04}" presName="rootComposite3" presStyleCnt="0"/>
      <dgm:spPr/>
    </dgm:pt>
    <dgm:pt modelId="{CC821B19-6606-4005-9404-2243B7A62D50}" type="pres">
      <dgm:prSet presAssocID="{755098A0-FBE8-4BD1-B84C-DE7D41A59E04}" presName="rootText3" presStyleLbl="asst1" presStyleIdx="1" presStyleCnt="2">
        <dgm:presLayoutVars>
          <dgm:chPref val="3"/>
        </dgm:presLayoutVars>
      </dgm:prSet>
      <dgm:spPr/>
    </dgm:pt>
    <dgm:pt modelId="{977A1125-C777-4C1C-BE45-61057797EC33}" type="pres">
      <dgm:prSet presAssocID="{755098A0-FBE8-4BD1-B84C-DE7D41A59E04}" presName="rootConnector3" presStyleLbl="asst1" presStyleIdx="1" presStyleCnt="2"/>
      <dgm:spPr/>
    </dgm:pt>
    <dgm:pt modelId="{92BB21A8-97ED-45C8-8189-B0A25316638C}" type="pres">
      <dgm:prSet presAssocID="{755098A0-FBE8-4BD1-B84C-DE7D41A59E04}" presName="hierChild6" presStyleCnt="0"/>
      <dgm:spPr/>
    </dgm:pt>
    <dgm:pt modelId="{C9091832-BDEE-4555-B05A-C165D95DECAF}" type="pres">
      <dgm:prSet presAssocID="{755098A0-FBE8-4BD1-B84C-DE7D41A59E04}" presName="hierChild7" presStyleCnt="0"/>
      <dgm:spPr/>
    </dgm:pt>
  </dgm:ptLst>
  <dgm:cxnLst>
    <dgm:cxn modelId="{E122EE00-5A45-4B67-959B-B47E57BCCC45}" type="presOf" srcId="{A012A155-C143-4D28-87C8-FD6ECFDECFBF}" destId="{CEEA238F-6652-4945-9E48-F44AF9ECF049}" srcOrd="0" destOrd="0" presId="urn:microsoft.com/office/officeart/2009/3/layout/HorizontalOrganizationChart"/>
    <dgm:cxn modelId="{5833B102-3E13-4116-AC16-9A28EF92D4F2}" type="presOf" srcId="{5D669965-20DC-4C41-8F23-4B7FC12DDFE2}" destId="{7AEC87FC-221A-4025-B1D0-0A912637E90B}" srcOrd="1" destOrd="0" presId="urn:microsoft.com/office/officeart/2009/3/layout/HorizontalOrganizationChart"/>
    <dgm:cxn modelId="{4BEFB306-C4B8-4C5C-86BE-03B5B705FB64}" type="presOf" srcId="{23D9BA34-E7A6-447A-AC1D-8FE18018EF6A}" destId="{2A3FD171-F91D-4021-BFB3-56AB66963D94}" srcOrd="1" destOrd="0" presId="urn:microsoft.com/office/officeart/2009/3/layout/HorizontalOrganizationChart"/>
    <dgm:cxn modelId="{920B9107-E895-4F2A-8EA9-B4F854C96715}" type="presOf" srcId="{2E4104FE-B2F4-4A43-940D-FE1332216A54}" destId="{022FEDAD-00AB-4813-AB86-066543648014}" srcOrd="0" destOrd="0" presId="urn:microsoft.com/office/officeart/2009/3/layout/HorizontalOrganizationChart"/>
    <dgm:cxn modelId="{AE0A7E0E-45C1-4B75-A8E3-5BCE1D196D18}" srcId="{F914B802-BFEE-4F8D-B618-58F5C768012F}" destId="{C7128C54-D126-474A-B996-8230D94FC93E}" srcOrd="0" destOrd="0" parTransId="{7F8AF105-9AC1-4720-9C1B-B3C5916090E3}" sibTransId="{37EC58BE-FA66-4577-936A-9FF74057DE34}"/>
    <dgm:cxn modelId="{51CFA71F-0C45-479D-AD49-A5C1E0FB051C}" srcId="{C7128C54-D126-474A-B996-8230D94FC93E}" destId="{655CF365-F02D-47D5-9975-E351BB3367B9}" srcOrd="3" destOrd="0" parTransId="{25ED4811-7157-4424-BC6D-E687B9D75DD3}" sibTransId="{5CC0E367-C4B5-461B-83F4-4C668A812EB3}"/>
    <dgm:cxn modelId="{C78DA420-C6AE-493B-9A96-98C352DA57A6}" type="presOf" srcId="{B311C688-9002-4F6A-90BF-92417B9A1432}" destId="{F18C0D4E-853B-448C-82D9-86C037449624}" srcOrd="0" destOrd="0" presId="urn:microsoft.com/office/officeart/2009/3/layout/HorizontalOrganizationChart"/>
    <dgm:cxn modelId="{833BE524-047D-4694-8E91-D1832387D68E}" srcId="{F788B689-A6E1-433F-B5D0-3A555ED6479A}" destId="{5D669965-20DC-4C41-8F23-4B7FC12DDFE2}" srcOrd="1" destOrd="0" parTransId="{34CD2BEF-51B9-4974-B523-937A3AD06559}" sibTransId="{5AC9D183-47DF-49A1-B3D0-BA934C7EC4E4}"/>
    <dgm:cxn modelId="{CE984A28-204D-4129-9785-BAEABB318355}" type="presOf" srcId="{1F7F9D63-D86B-4DDF-A5E5-2B640CECB69E}" destId="{78D150D5-A3E9-4817-AB5E-3D66AF6B9B14}" srcOrd="0" destOrd="0" presId="urn:microsoft.com/office/officeart/2009/3/layout/HorizontalOrganizationChart"/>
    <dgm:cxn modelId="{AECC3B29-7189-4A3E-963E-E369A53FD6F7}" type="presOf" srcId="{C7128C54-D126-474A-B996-8230D94FC93E}" destId="{067BA831-11AA-4E37-87A5-103DF7084344}" srcOrd="0" destOrd="0" presId="urn:microsoft.com/office/officeart/2009/3/layout/HorizontalOrganizationChart"/>
    <dgm:cxn modelId="{C6A40C2B-E666-4771-A504-928732BA0ABE}" type="presOf" srcId="{E0DE9284-902B-400B-80E9-890A991DF6CF}" destId="{340772EE-FDD7-4743-BF08-39083BDDB94F}" srcOrd="1" destOrd="0" presId="urn:microsoft.com/office/officeart/2009/3/layout/HorizontalOrganizationChart"/>
    <dgm:cxn modelId="{12FF8030-45E6-4DB4-B5C8-9601D4468E70}" type="presOf" srcId="{D9C5B5C7-F5D0-45BC-98BF-502F1D3D89F0}" destId="{AEEB01AB-00DC-4C98-8D51-5377CD8FCC96}" srcOrd="0" destOrd="0" presId="urn:microsoft.com/office/officeart/2009/3/layout/HorizontalOrganizationChart"/>
    <dgm:cxn modelId="{67F3845E-AB18-4020-BF10-3DAC0B10F392}" type="presOf" srcId="{8FD55539-2593-46EA-A99F-36846068237C}" destId="{94DEC9AA-7DE1-48C9-B1C3-9193D909A722}" srcOrd="0" destOrd="0" presId="urn:microsoft.com/office/officeart/2009/3/layout/HorizontalOrganizationChart"/>
    <dgm:cxn modelId="{CEEBE348-C3DF-4739-AEAD-37BB5EFC4BF4}" type="presOf" srcId="{F788B689-A6E1-433F-B5D0-3A555ED6479A}" destId="{5AD3ED17-25D6-4273-A3CB-719D6DFE03B7}" srcOrd="0" destOrd="0" presId="urn:microsoft.com/office/officeart/2009/3/layout/HorizontalOrganizationChart"/>
    <dgm:cxn modelId="{DC3CE949-AD91-4F16-AE61-4ABAAC06492E}" type="presOf" srcId="{25ED4811-7157-4424-BC6D-E687B9D75DD3}" destId="{8C848D0D-E8C3-49BD-B1DE-DAE1E104C140}" srcOrd="0" destOrd="0" presId="urn:microsoft.com/office/officeart/2009/3/layout/HorizontalOrganizationChart"/>
    <dgm:cxn modelId="{1F31C44E-CDE5-418C-AE57-CCF6265B41C9}" type="presOf" srcId="{A0836D95-1455-4FAE-A62E-E501C8705F12}" destId="{9137B343-DA79-4B0B-9C46-62513FB2FF32}" srcOrd="0" destOrd="0" presId="urn:microsoft.com/office/officeart/2009/3/layout/HorizontalOrganizationChart"/>
    <dgm:cxn modelId="{F2785F4F-DE2E-42A9-972E-E63A105BC1B4}" type="presOf" srcId="{801C52B2-BD29-42EB-90F3-DED358138413}" destId="{70D5C9CF-5D99-4C98-9DCC-86052461EB60}" srcOrd="1" destOrd="0" presId="urn:microsoft.com/office/officeart/2009/3/layout/HorizontalOrganizationChart"/>
    <dgm:cxn modelId="{4574474F-77D6-4BF3-8431-B2B930EA575F}" type="presOf" srcId="{69FBB493-CC23-4B4F-9636-722F1741DF20}" destId="{1C8AD3C1-9B35-460D-8F95-443BD58D1BC0}" srcOrd="0" destOrd="0" presId="urn:microsoft.com/office/officeart/2009/3/layout/HorizontalOrganizationChart"/>
    <dgm:cxn modelId="{4A3BDF52-A03C-4B88-BB06-09CEC3064202}" type="presOf" srcId="{C7128C54-D126-474A-B996-8230D94FC93E}" destId="{4AC3970C-D3D9-4BF2-87F6-5C2733DEBB70}" srcOrd="1" destOrd="0" presId="urn:microsoft.com/office/officeart/2009/3/layout/HorizontalOrganizationChart"/>
    <dgm:cxn modelId="{81C03D57-DA9D-4936-A0D4-1D07FDD8B50E}" type="presOf" srcId="{B060BC63-BD09-47B0-815B-B57790B482CD}" destId="{DAF17709-5001-4DE8-AB6D-78FA1ED177DA}" srcOrd="0" destOrd="0" presId="urn:microsoft.com/office/officeart/2009/3/layout/HorizontalOrganizationChart"/>
    <dgm:cxn modelId="{B4678C77-3BF1-4DF7-87BA-A03654F9B888}" type="presOf" srcId="{655CF365-F02D-47D5-9975-E351BB3367B9}" destId="{79CF2FD7-6F31-40F9-8B8A-0D977CA037B2}" srcOrd="0" destOrd="0" presId="urn:microsoft.com/office/officeart/2009/3/layout/HorizontalOrganizationChart"/>
    <dgm:cxn modelId="{E7416578-BE90-4412-B0CB-96E09871DBA4}" type="presOf" srcId="{34CD2BEF-51B9-4974-B523-937A3AD06559}" destId="{D337A26A-4B0A-47DB-9810-A1EE71F41841}" srcOrd="0" destOrd="0" presId="urn:microsoft.com/office/officeart/2009/3/layout/HorizontalOrganizationChart"/>
    <dgm:cxn modelId="{4205D280-4606-4A5A-AEC8-E72F494284E1}" type="presOf" srcId="{F914B802-BFEE-4F8D-B618-58F5C768012F}" destId="{D54ED7CD-4CEA-4E86-AF00-AD98BB0EE775}" srcOrd="0" destOrd="0" presId="urn:microsoft.com/office/officeart/2009/3/layout/HorizontalOrganizationChart"/>
    <dgm:cxn modelId="{DA1ECE83-59AE-4AC5-BF3C-BD9711FE1587}" srcId="{F788B689-A6E1-433F-B5D0-3A555ED6479A}" destId="{E0DE9284-902B-400B-80E9-890A991DF6CF}" srcOrd="0" destOrd="0" parTransId="{69FBB493-CC23-4B4F-9636-722F1741DF20}" sibTransId="{35AFBC56-DDCA-4B59-BB28-8F10AFE4BB79}"/>
    <dgm:cxn modelId="{0B190487-D057-48BD-9289-A5930E2BC73A}" type="presOf" srcId="{20599F21-043F-466C-B990-C08DDE02C556}" destId="{D0DD1623-FF37-4B9A-9EF6-D521707CD001}" srcOrd="0" destOrd="0" presId="urn:microsoft.com/office/officeart/2009/3/layout/HorizontalOrganizationChart"/>
    <dgm:cxn modelId="{05A7C187-879B-460B-9715-6444D6175DC5}" type="presOf" srcId="{EBB44CCD-C82C-41FA-874D-B883C8CA2926}" destId="{36C486B0-F407-45E4-8213-EA5E000EAAE2}" srcOrd="0" destOrd="0" presId="urn:microsoft.com/office/officeart/2009/3/layout/HorizontalOrganizationChart"/>
    <dgm:cxn modelId="{B911E88E-8357-4557-8589-2637F1B2193F}" type="presOf" srcId="{F1F8CDBA-6F22-49D8-875E-99C256A503E8}" destId="{F301D965-D3B4-47B0-9B29-C27FF5850354}" srcOrd="0" destOrd="0" presId="urn:microsoft.com/office/officeart/2009/3/layout/HorizontalOrganizationChart"/>
    <dgm:cxn modelId="{60150798-72C9-4448-8277-8DDE570455F1}" type="presOf" srcId="{E0DE9284-902B-400B-80E9-890A991DF6CF}" destId="{B7D13593-2444-4621-80EC-B406E2BADAEB}" srcOrd="0" destOrd="0" presId="urn:microsoft.com/office/officeart/2009/3/layout/HorizontalOrganizationChart"/>
    <dgm:cxn modelId="{7F99309B-01E5-486F-BDB1-DBCF8B8A3C55}" type="presOf" srcId="{F1F8CDBA-6F22-49D8-875E-99C256A503E8}" destId="{06279380-3BBC-412B-8489-1C329C6AAB24}" srcOrd="1" destOrd="0" presId="urn:microsoft.com/office/officeart/2009/3/layout/HorizontalOrganizationChart"/>
    <dgm:cxn modelId="{7F1C0CA0-265A-4D25-88B7-CFEB4A5B606C}" type="presOf" srcId="{D9C5B5C7-F5D0-45BC-98BF-502F1D3D89F0}" destId="{90B25DD2-4EF7-43BE-BEE6-0762638CE347}" srcOrd="1" destOrd="0" presId="urn:microsoft.com/office/officeart/2009/3/layout/HorizontalOrganizationChart"/>
    <dgm:cxn modelId="{B0059BAD-0A1D-4997-9D6A-7DA356F9BFC3}" srcId="{C7128C54-D126-474A-B996-8230D94FC93E}" destId="{F788B689-A6E1-433F-B5D0-3A555ED6479A}" srcOrd="2" destOrd="0" parTransId="{A012A155-C143-4D28-87C8-FD6ECFDECFBF}" sibTransId="{F7D6E498-8752-4262-9F3E-E237278B223F}"/>
    <dgm:cxn modelId="{CD8137AE-3C97-463E-8F57-49B64A95A133}" type="presOf" srcId="{A0836D95-1455-4FAE-A62E-E501C8705F12}" destId="{E21CC900-BBB0-4908-A8AF-E2DBBED98E8E}" srcOrd="1" destOrd="0" presId="urn:microsoft.com/office/officeart/2009/3/layout/HorizontalOrganizationChart"/>
    <dgm:cxn modelId="{DAF30AAF-9235-44B4-BB04-A965CD275ECF}" type="presOf" srcId="{755098A0-FBE8-4BD1-B84C-DE7D41A59E04}" destId="{977A1125-C777-4C1C-BE45-61057797EC33}" srcOrd="1" destOrd="0" presId="urn:microsoft.com/office/officeart/2009/3/layout/HorizontalOrganizationChart"/>
    <dgm:cxn modelId="{34411AB0-3021-43CE-9E77-C13EB46C3767}" type="presOf" srcId="{2E4104FE-B2F4-4A43-940D-FE1332216A54}" destId="{C9CB544C-AEA3-442C-9106-B98617DCB698}" srcOrd="1" destOrd="0" presId="urn:microsoft.com/office/officeart/2009/3/layout/HorizontalOrganizationChart"/>
    <dgm:cxn modelId="{A94D87B2-577C-46CD-9E82-22FCF1A8FCEC}" type="presOf" srcId="{23D9BA34-E7A6-447A-AC1D-8FE18018EF6A}" destId="{AC8D26E4-4A7E-4189-A2B4-1D85D6804B7A}" srcOrd="0" destOrd="0" presId="urn:microsoft.com/office/officeart/2009/3/layout/HorizontalOrganizationChart"/>
    <dgm:cxn modelId="{08D766B4-FF2B-407F-BA04-46D8FFFF63DD}" srcId="{C7128C54-D126-474A-B996-8230D94FC93E}" destId="{755098A0-FBE8-4BD1-B84C-DE7D41A59E04}" srcOrd="1" destOrd="0" parTransId="{8FD55539-2593-46EA-A99F-36846068237C}" sibTransId="{4409E4F9-8634-449B-818A-5C7F79F03EB5}"/>
    <dgm:cxn modelId="{DA3462B5-1822-4A5D-A61A-95402408D85C}" type="presOf" srcId="{655CF365-F02D-47D5-9975-E351BB3367B9}" destId="{E7F894A7-BE6C-4BC2-897D-6B2DA6E58AED}" srcOrd="1" destOrd="0" presId="urn:microsoft.com/office/officeart/2009/3/layout/HorizontalOrganizationChart"/>
    <dgm:cxn modelId="{08311FB7-4DB1-42FB-BDAE-7FED942D2FC0}" type="presOf" srcId="{F788B689-A6E1-433F-B5D0-3A555ED6479A}" destId="{8339A625-C2A5-439D-9238-66FCFE61304B}" srcOrd="1" destOrd="0" presId="urn:microsoft.com/office/officeart/2009/3/layout/HorizontalOrganizationChart"/>
    <dgm:cxn modelId="{237999B7-A165-4F76-A50F-B8FF4D85103D}" srcId="{C7128C54-D126-474A-B996-8230D94FC93E}" destId="{2E4104FE-B2F4-4A43-940D-FE1332216A54}" srcOrd="0" destOrd="0" parTransId="{20599F21-043F-466C-B990-C08DDE02C556}" sibTransId="{3189A99B-064C-4D53-A32F-94C353F24CEF}"/>
    <dgm:cxn modelId="{F6801EBB-C55F-4E76-BF7B-91ACA28E5AD1}" type="presOf" srcId="{5D669965-20DC-4C41-8F23-4B7FC12DDFE2}" destId="{2910DA79-B00B-4F6F-BC84-6F4D39843C64}" srcOrd="0" destOrd="0" presId="urn:microsoft.com/office/officeart/2009/3/layout/HorizontalOrganizationChart"/>
    <dgm:cxn modelId="{E07CFFC0-FFA1-4066-8D82-648EC321A514}" type="presOf" srcId="{801C52B2-BD29-42EB-90F3-DED358138413}" destId="{EABAA76C-990A-4B42-BE29-96F790EDA407}" srcOrd="0" destOrd="0" presId="urn:microsoft.com/office/officeart/2009/3/layout/HorizontalOrganizationChart"/>
    <dgm:cxn modelId="{693939C3-11A7-4830-B8A0-5C2B2B587780}" srcId="{655CF365-F02D-47D5-9975-E351BB3367B9}" destId="{A0836D95-1455-4FAE-A62E-E501C8705F12}" srcOrd="2" destOrd="0" parTransId="{EBB44CCD-C82C-41FA-874D-B883C8CA2926}" sibTransId="{EC97F5B2-B1F3-4134-B4A7-B696C8409E8D}"/>
    <dgm:cxn modelId="{681B9CD7-FE7C-476F-AA11-734251D3C563}" srcId="{F788B689-A6E1-433F-B5D0-3A555ED6479A}" destId="{23D9BA34-E7A6-447A-AC1D-8FE18018EF6A}" srcOrd="3" destOrd="0" parTransId="{7CD14080-FE54-4F21-A916-078210E06035}" sibTransId="{9754F80A-12B2-48CA-B2B7-3318B5B36FB5}"/>
    <dgm:cxn modelId="{156486E4-8CC7-43F6-B2ED-F0431C325176}" srcId="{F788B689-A6E1-433F-B5D0-3A555ED6479A}" destId="{F1F8CDBA-6F22-49D8-875E-99C256A503E8}" srcOrd="2" destOrd="0" parTransId="{B060BC63-BD09-47B0-815B-B57790B482CD}" sibTransId="{713D4C13-0E53-4FE0-9214-53AC77B233C7}"/>
    <dgm:cxn modelId="{199C22EA-2BC5-4949-9B64-4E12873FAB20}" srcId="{655CF365-F02D-47D5-9975-E351BB3367B9}" destId="{801C52B2-BD29-42EB-90F3-DED358138413}" srcOrd="0" destOrd="0" parTransId="{1F7F9D63-D86B-4DDF-A5E5-2B640CECB69E}" sibTransId="{9F45D7C7-28C8-408F-810C-F3EEEBDA0EAE}"/>
    <dgm:cxn modelId="{132F80EF-8BCE-4437-8525-CC5239A64264}" type="presOf" srcId="{7CD14080-FE54-4F21-A916-078210E06035}" destId="{F5A2CBF4-70CD-4B53-8355-6DEFB5022809}" srcOrd="0" destOrd="0" presId="urn:microsoft.com/office/officeart/2009/3/layout/HorizontalOrganizationChart"/>
    <dgm:cxn modelId="{9BD4EFF7-D8BA-450D-8DEC-9E1534FFE349}" type="presOf" srcId="{755098A0-FBE8-4BD1-B84C-DE7D41A59E04}" destId="{CC821B19-6606-4005-9404-2243B7A62D50}" srcOrd="0" destOrd="0" presId="urn:microsoft.com/office/officeart/2009/3/layout/HorizontalOrganizationChart"/>
    <dgm:cxn modelId="{F01ACDFA-2720-42F5-B20A-83EA1E3324D7}" srcId="{655CF365-F02D-47D5-9975-E351BB3367B9}" destId="{D9C5B5C7-F5D0-45BC-98BF-502F1D3D89F0}" srcOrd="1" destOrd="0" parTransId="{B311C688-9002-4F6A-90BF-92417B9A1432}" sibTransId="{570A6766-86C8-49D6-916C-6B69E8027640}"/>
    <dgm:cxn modelId="{8B3B057F-6A7C-4FE1-ACB6-3F41A49E2E2A}" type="presParOf" srcId="{D54ED7CD-4CEA-4E86-AF00-AD98BB0EE775}" destId="{61481C80-CFF3-4AD9-A232-DE4BE0E65C8B}" srcOrd="0" destOrd="0" presId="urn:microsoft.com/office/officeart/2009/3/layout/HorizontalOrganizationChart"/>
    <dgm:cxn modelId="{51F0E50F-36F4-4298-BABC-14E0C146B955}" type="presParOf" srcId="{61481C80-CFF3-4AD9-A232-DE4BE0E65C8B}" destId="{D3DF1E53-3F3E-4F0F-A6DB-5321F65D7B3D}" srcOrd="0" destOrd="0" presId="urn:microsoft.com/office/officeart/2009/3/layout/HorizontalOrganizationChart"/>
    <dgm:cxn modelId="{59F52C04-06DF-4A59-ABD7-FA6CD0AE21D8}" type="presParOf" srcId="{D3DF1E53-3F3E-4F0F-A6DB-5321F65D7B3D}" destId="{067BA831-11AA-4E37-87A5-103DF7084344}" srcOrd="0" destOrd="0" presId="urn:microsoft.com/office/officeart/2009/3/layout/HorizontalOrganizationChart"/>
    <dgm:cxn modelId="{FCB0870A-072A-4280-B9E2-3B7357873A94}" type="presParOf" srcId="{D3DF1E53-3F3E-4F0F-A6DB-5321F65D7B3D}" destId="{4AC3970C-D3D9-4BF2-87F6-5C2733DEBB70}" srcOrd="1" destOrd="0" presId="urn:microsoft.com/office/officeart/2009/3/layout/HorizontalOrganizationChart"/>
    <dgm:cxn modelId="{5A80389B-A7C6-485F-A9D3-B39450DB0D45}" type="presParOf" srcId="{61481C80-CFF3-4AD9-A232-DE4BE0E65C8B}" destId="{C43A9D98-00A8-476A-AB20-8A8EA70EE479}" srcOrd="1" destOrd="0" presId="urn:microsoft.com/office/officeart/2009/3/layout/HorizontalOrganizationChart"/>
    <dgm:cxn modelId="{D9E4BA8A-6B46-42F8-801B-230FF146932B}" type="presParOf" srcId="{C43A9D98-00A8-476A-AB20-8A8EA70EE479}" destId="{CEEA238F-6652-4945-9E48-F44AF9ECF049}" srcOrd="0" destOrd="0" presId="urn:microsoft.com/office/officeart/2009/3/layout/HorizontalOrganizationChart"/>
    <dgm:cxn modelId="{1E28D6F7-6557-41AB-9183-3510F6B26456}" type="presParOf" srcId="{C43A9D98-00A8-476A-AB20-8A8EA70EE479}" destId="{A00BCF23-E661-4BFF-848E-17D932D2F5C8}" srcOrd="1" destOrd="0" presId="urn:microsoft.com/office/officeart/2009/3/layout/HorizontalOrganizationChart"/>
    <dgm:cxn modelId="{E7EB6EF3-BD42-4B26-AC92-1AE714C728B8}" type="presParOf" srcId="{A00BCF23-E661-4BFF-848E-17D932D2F5C8}" destId="{3AA5F4CD-4E59-4ADA-A6FD-4FAED63FA347}" srcOrd="0" destOrd="0" presId="urn:microsoft.com/office/officeart/2009/3/layout/HorizontalOrganizationChart"/>
    <dgm:cxn modelId="{D2F8CE4D-181B-4CE4-A10B-F0A81D1C27BA}" type="presParOf" srcId="{3AA5F4CD-4E59-4ADA-A6FD-4FAED63FA347}" destId="{5AD3ED17-25D6-4273-A3CB-719D6DFE03B7}" srcOrd="0" destOrd="0" presId="urn:microsoft.com/office/officeart/2009/3/layout/HorizontalOrganizationChart"/>
    <dgm:cxn modelId="{1DA97ECA-F635-435B-BA57-662DE06A6CF2}" type="presParOf" srcId="{3AA5F4CD-4E59-4ADA-A6FD-4FAED63FA347}" destId="{8339A625-C2A5-439D-9238-66FCFE61304B}" srcOrd="1" destOrd="0" presId="urn:microsoft.com/office/officeart/2009/3/layout/HorizontalOrganizationChart"/>
    <dgm:cxn modelId="{1E884C6B-FD78-4CAB-95E1-3FAF420F8812}" type="presParOf" srcId="{A00BCF23-E661-4BFF-848E-17D932D2F5C8}" destId="{74B40286-5174-4B49-95EF-ADE3EB209E82}" srcOrd="1" destOrd="0" presId="urn:microsoft.com/office/officeart/2009/3/layout/HorizontalOrganizationChart"/>
    <dgm:cxn modelId="{57430BC2-1F2D-41DF-9D75-B83CE0BFBFFE}" type="presParOf" srcId="{74B40286-5174-4B49-95EF-ADE3EB209E82}" destId="{1C8AD3C1-9B35-460D-8F95-443BD58D1BC0}" srcOrd="0" destOrd="0" presId="urn:microsoft.com/office/officeart/2009/3/layout/HorizontalOrganizationChart"/>
    <dgm:cxn modelId="{90D0A676-EA8C-4393-9423-8068AF796E35}" type="presParOf" srcId="{74B40286-5174-4B49-95EF-ADE3EB209E82}" destId="{94B837E0-8CFF-4323-9650-7BFB3FB7D6DC}" srcOrd="1" destOrd="0" presId="urn:microsoft.com/office/officeart/2009/3/layout/HorizontalOrganizationChart"/>
    <dgm:cxn modelId="{2268895F-C1FF-4A7D-85E5-806D7B35916F}" type="presParOf" srcId="{94B837E0-8CFF-4323-9650-7BFB3FB7D6DC}" destId="{0289BD58-266C-4482-9EB0-69214352A0C4}" srcOrd="0" destOrd="0" presId="urn:microsoft.com/office/officeart/2009/3/layout/HorizontalOrganizationChart"/>
    <dgm:cxn modelId="{CE4AD072-654F-4F5F-958E-8A5E7CE4B737}" type="presParOf" srcId="{0289BD58-266C-4482-9EB0-69214352A0C4}" destId="{B7D13593-2444-4621-80EC-B406E2BADAEB}" srcOrd="0" destOrd="0" presId="urn:microsoft.com/office/officeart/2009/3/layout/HorizontalOrganizationChart"/>
    <dgm:cxn modelId="{70AA25AE-F605-4CDD-A472-61C62E1C776B}" type="presParOf" srcId="{0289BD58-266C-4482-9EB0-69214352A0C4}" destId="{340772EE-FDD7-4743-BF08-39083BDDB94F}" srcOrd="1" destOrd="0" presId="urn:microsoft.com/office/officeart/2009/3/layout/HorizontalOrganizationChart"/>
    <dgm:cxn modelId="{A75DFC32-58AA-4997-9647-4D3311AA3DA4}" type="presParOf" srcId="{94B837E0-8CFF-4323-9650-7BFB3FB7D6DC}" destId="{CFE0BAF2-A7F5-4FD3-BD60-0AAF7F331B28}" srcOrd="1" destOrd="0" presId="urn:microsoft.com/office/officeart/2009/3/layout/HorizontalOrganizationChart"/>
    <dgm:cxn modelId="{A1FBA0AE-ECA6-4F6D-B27B-C9B1D4B3B47A}" type="presParOf" srcId="{94B837E0-8CFF-4323-9650-7BFB3FB7D6DC}" destId="{06893A57-D43A-4FD4-857E-13D771D18E77}" srcOrd="2" destOrd="0" presId="urn:microsoft.com/office/officeart/2009/3/layout/HorizontalOrganizationChart"/>
    <dgm:cxn modelId="{E02F851B-B97E-46A7-942C-E309E2ADD7DF}" type="presParOf" srcId="{74B40286-5174-4B49-95EF-ADE3EB209E82}" destId="{D337A26A-4B0A-47DB-9810-A1EE71F41841}" srcOrd="2" destOrd="0" presId="urn:microsoft.com/office/officeart/2009/3/layout/HorizontalOrganizationChart"/>
    <dgm:cxn modelId="{98ABC6FA-2E33-41BD-B950-D93E3951BD4E}" type="presParOf" srcId="{74B40286-5174-4B49-95EF-ADE3EB209E82}" destId="{CD5EE089-54C3-4192-97B8-EBCA385CBA5B}" srcOrd="3" destOrd="0" presId="urn:microsoft.com/office/officeart/2009/3/layout/HorizontalOrganizationChart"/>
    <dgm:cxn modelId="{1042EF2F-F017-49A6-B55D-037EEC370E3B}" type="presParOf" srcId="{CD5EE089-54C3-4192-97B8-EBCA385CBA5B}" destId="{C7D40B26-F13C-4525-95E1-F4F4080FD71E}" srcOrd="0" destOrd="0" presId="urn:microsoft.com/office/officeart/2009/3/layout/HorizontalOrganizationChart"/>
    <dgm:cxn modelId="{50AFF817-7B2F-432E-8112-DB82E2A2C5ED}" type="presParOf" srcId="{C7D40B26-F13C-4525-95E1-F4F4080FD71E}" destId="{2910DA79-B00B-4F6F-BC84-6F4D39843C64}" srcOrd="0" destOrd="0" presId="urn:microsoft.com/office/officeart/2009/3/layout/HorizontalOrganizationChart"/>
    <dgm:cxn modelId="{C2632032-4DC1-44EE-B247-F2056CD9341F}" type="presParOf" srcId="{C7D40B26-F13C-4525-95E1-F4F4080FD71E}" destId="{7AEC87FC-221A-4025-B1D0-0A912637E90B}" srcOrd="1" destOrd="0" presId="urn:microsoft.com/office/officeart/2009/3/layout/HorizontalOrganizationChart"/>
    <dgm:cxn modelId="{BE582C88-5576-4D07-B0BE-86E0513AD931}" type="presParOf" srcId="{CD5EE089-54C3-4192-97B8-EBCA385CBA5B}" destId="{89019321-301A-4D60-BD32-E29025D3D3FA}" srcOrd="1" destOrd="0" presId="urn:microsoft.com/office/officeart/2009/3/layout/HorizontalOrganizationChart"/>
    <dgm:cxn modelId="{7C7A75F4-BD8C-43F9-A492-8FAFBC3B3D14}" type="presParOf" srcId="{CD5EE089-54C3-4192-97B8-EBCA385CBA5B}" destId="{A9B05F25-93B6-407D-AEAB-54E46D32BADA}" srcOrd="2" destOrd="0" presId="urn:microsoft.com/office/officeart/2009/3/layout/HorizontalOrganizationChart"/>
    <dgm:cxn modelId="{F68153CB-DF0A-4C23-892E-8B90361A324C}" type="presParOf" srcId="{74B40286-5174-4B49-95EF-ADE3EB209E82}" destId="{DAF17709-5001-4DE8-AB6D-78FA1ED177DA}" srcOrd="4" destOrd="0" presId="urn:microsoft.com/office/officeart/2009/3/layout/HorizontalOrganizationChart"/>
    <dgm:cxn modelId="{F1253E02-34D8-4FB7-ADCE-AE6F19854FDF}" type="presParOf" srcId="{74B40286-5174-4B49-95EF-ADE3EB209E82}" destId="{89D91EEE-F6F3-4C1B-BC6B-271CE4220602}" srcOrd="5" destOrd="0" presId="urn:microsoft.com/office/officeart/2009/3/layout/HorizontalOrganizationChart"/>
    <dgm:cxn modelId="{0D972E55-506C-4FD3-851B-7667CFDC2EA8}" type="presParOf" srcId="{89D91EEE-F6F3-4C1B-BC6B-271CE4220602}" destId="{9779CAF0-9513-4318-A7CC-3A5F7F6E4662}" srcOrd="0" destOrd="0" presId="urn:microsoft.com/office/officeart/2009/3/layout/HorizontalOrganizationChart"/>
    <dgm:cxn modelId="{13EF907E-8159-4115-8DC0-A5B8504DF437}" type="presParOf" srcId="{9779CAF0-9513-4318-A7CC-3A5F7F6E4662}" destId="{F301D965-D3B4-47B0-9B29-C27FF5850354}" srcOrd="0" destOrd="0" presId="urn:microsoft.com/office/officeart/2009/3/layout/HorizontalOrganizationChart"/>
    <dgm:cxn modelId="{0498421C-ED88-4E7D-9DFF-FD32D7A44582}" type="presParOf" srcId="{9779CAF0-9513-4318-A7CC-3A5F7F6E4662}" destId="{06279380-3BBC-412B-8489-1C329C6AAB24}" srcOrd="1" destOrd="0" presId="urn:microsoft.com/office/officeart/2009/3/layout/HorizontalOrganizationChart"/>
    <dgm:cxn modelId="{F5693D00-D460-4643-93E1-76D20F23E689}" type="presParOf" srcId="{89D91EEE-F6F3-4C1B-BC6B-271CE4220602}" destId="{93756652-3B9F-44CD-AF6A-20D2FAA14088}" srcOrd="1" destOrd="0" presId="urn:microsoft.com/office/officeart/2009/3/layout/HorizontalOrganizationChart"/>
    <dgm:cxn modelId="{47E6B537-66AA-4C43-A44C-A9DF97E05F56}" type="presParOf" srcId="{89D91EEE-F6F3-4C1B-BC6B-271CE4220602}" destId="{E944DB2B-62AE-44F4-ACA9-4DB22603D00E}" srcOrd="2" destOrd="0" presId="urn:microsoft.com/office/officeart/2009/3/layout/HorizontalOrganizationChart"/>
    <dgm:cxn modelId="{0F1BDD75-339B-49B1-AD9B-52F0621ED10B}" type="presParOf" srcId="{74B40286-5174-4B49-95EF-ADE3EB209E82}" destId="{F5A2CBF4-70CD-4B53-8355-6DEFB5022809}" srcOrd="6" destOrd="0" presId="urn:microsoft.com/office/officeart/2009/3/layout/HorizontalOrganizationChart"/>
    <dgm:cxn modelId="{C4638BE8-156B-45B0-9E7F-111547CC19D9}" type="presParOf" srcId="{74B40286-5174-4B49-95EF-ADE3EB209E82}" destId="{B8BE7DB6-253D-4EAC-8759-29E320176C6C}" srcOrd="7" destOrd="0" presId="urn:microsoft.com/office/officeart/2009/3/layout/HorizontalOrganizationChart"/>
    <dgm:cxn modelId="{BFBBB9AF-BA33-45C1-81BB-BB0DC24E4D5F}" type="presParOf" srcId="{B8BE7DB6-253D-4EAC-8759-29E320176C6C}" destId="{9C7137B3-D4C5-48BF-BB50-695F0CF7A3A7}" srcOrd="0" destOrd="0" presId="urn:microsoft.com/office/officeart/2009/3/layout/HorizontalOrganizationChart"/>
    <dgm:cxn modelId="{AEDCEAAC-FA2B-4CD2-992E-C659763E3AD6}" type="presParOf" srcId="{9C7137B3-D4C5-48BF-BB50-695F0CF7A3A7}" destId="{AC8D26E4-4A7E-4189-A2B4-1D85D6804B7A}" srcOrd="0" destOrd="0" presId="urn:microsoft.com/office/officeart/2009/3/layout/HorizontalOrganizationChart"/>
    <dgm:cxn modelId="{7B188936-49E1-4603-8AEA-C7E548D80CE2}" type="presParOf" srcId="{9C7137B3-D4C5-48BF-BB50-695F0CF7A3A7}" destId="{2A3FD171-F91D-4021-BFB3-56AB66963D94}" srcOrd="1" destOrd="0" presId="urn:microsoft.com/office/officeart/2009/3/layout/HorizontalOrganizationChart"/>
    <dgm:cxn modelId="{92EC7FCC-6BEE-4445-8F52-0306267CDE67}" type="presParOf" srcId="{B8BE7DB6-253D-4EAC-8759-29E320176C6C}" destId="{18C3FEF2-97A9-4768-AE85-97BD18E14056}" srcOrd="1" destOrd="0" presId="urn:microsoft.com/office/officeart/2009/3/layout/HorizontalOrganizationChart"/>
    <dgm:cxn modelId="{CCD29EFE-904A-46C1-9A7B-A0677B92E49D}" type="presParOf" srcId="{B8BE7DB6-253D-4EAC-8759-29E320176C6C}" destId="{6FCA94CA-A938-486D-A2FD-C9B46DF741AF}" srcOrd="2" destOrd="0" presId="urn:microsoft.com/office/officeart/2009/3/layout/HorizontalOrganizationChart"/>
    <dgm:cxn modelId="{F3B71DB1-4468-4537-8CEE-8BE7CF6B4236}" type="presParOf" srcId="{A00BCF23-E661-4BFF-848E-17D932D2F5C8}" destId="{A54B337C-147C-4D48-94D8-2687582765D9}" srcOrd="2" destOrd="0" presId="urn:microsoft.com/office/officeart/2009/3/layout/HorizontalOrganizationChart"/>
    <dgm:cxn modelId="{E93DCABE-9F6D-413D-BF48-548126205A8B}" type="presParOf" srcId="{C43A9D98-00A8-476A-AB20-8A8EA70EE479}" destId="{8C848D0D-E8C3-49BD-B1DE-DAE1E104C140}" srcOrd="2" destOrd="0" presId="urn:microsoft.com/office/officeart/2009/3/layout/HorizontalOrganizationChart"/>
    <dgm:cxn modelId="{46DE4378-A190-42C7-B303-70B50EADB919}" type="presParOf" srcId="{C43A9D98-00A8-476A-AB20-8A8EA70EE479}" destId="{60CAF895-D0B2-43EB-8588-DC25D85C97A6}" srcOrd="3" destOrd="0" presId="urn:microsoft.com/office/officeart/2009/3/layout/HorizontalOrganizationChart"/>
    <dgm:cxn modelId="{CDEF873B-5192-41EC-8D09-5A7C1B50843D}" type="presParOf" srcId="{60CAF895-D0B2-43EB-8588-DC25D85C97A6}" destId="{70EA7BF9-E64D-4A5A-975A-1F3BD60A8AAB}" srcOrd="0" destOrd="0" presId="urn:microsoft.com/office/officeart/2009/3/layout/HorizontalOrganizationChart"/>
    <dgm:cxn modelId="{C4F747B6-D566-4F65-A194-507CCEF0F891}" type="presParOf" srcId="{70EA7BF9-E64D-4A5A-975A-1F3BD60A8AAB}" destId="{79CF2FD7-6F31-40F9-8B8A-0D977CA037B2}" srcOrd="0" destOrd="0" presId="urn:microsoft.com/office/officeart/2009/3/layout/HorizontalOrganizationChart"/>
    <dgm:cxn modelId="{2E2E742F-E12D-47F9-965F-0A9025F6CFD4}" type="presParOf" srcId="{70EA7BF9-E64D-4A5A-975A-1F3BD60A8AAB}" destId="{E7F894A7-BE6C-4BC2-897D-6B2DA6E58AED}" srcOrd="1" destOrd="0" presId="urn:microsoft.com/office/officeart/2009/3/layout/HorizontalOrganizationChart"/>
    <dgm:cxn modelId="{80CAB9E7-62D1-4E14-A69E-13C2C593F6C8}" type="presParOf" srcId="{60CAF895-D0B2-43EB-8588-DC25D85C97A6}" destId="{0E63326D-935F-4A27-A762-325085C1DDB2}" srcOrd="1" destOrd="0" presId="urn:microsoft.com/office/officeart/2009/3/layout/HorizontalOrganizationChart"/>
    <dgm:cxn modelId="{BE025637-8D45-4DF5-A1B8-95B5CD72E139}" type="presParOf" srcId="{0E63326D-935F-4A27-A762-325085C1DDB2}" destId="{78D150D5-A3E9-4817-AB5E-3D66AF6B9B14}" srcOrd="0" destOrd="0" presId="urn:microsoft.com/office/officeart/2009/3/layout/HorizontalOrganizationChart"/>
    <dgm:cxn modelId="{E6F4F4E8-8C0F-4ACC-AA5B-BDD3ACCBE15F}" type="presParOf" srcId="{0E63326D-935F-4A27-A762-325085C1DDB2}" destId="{8DEC8B03-0AAC-456C-B058-FCF9DC57B161}" srcOrd="1" destOrd="0" presId="urn:microsoft.com/office/officeart/2009/3/layout/HorizontalOrganizationChart"/>
    <dgm:cxn modelId="{B72DECC4-3B11-449B-819F-0A331EEB1B17}" type="presParOf" srcId="{8DEC8B03-0AAC-456C-B058-FCF9DC57B161}" destId="{4D05493D-8A48-413C-99D8-BB8D3816ADFE}" srcOrd="0" destOrd="0" presId="urn:microsoft.com/office/officeart/2009/3/layout/HorizontalOrganizationChart"/>
    <dgm:cxn modelId="{F85341CC-C5CB-4449-BA43-63EAC507D353}" type="presParOf" srcId="{4D05493D-8A48-413C-99D8-BB8D3816ADFE}" destId="{EABAA76C-990A-4B42-BE29-96F790EDA407}" srcOrd="0" destOrd="0" presId="urn:microsoft.com/office/officeart/2009/3/layout/HorizontalOrganizationChart"/>
    <dgm:cxn modelId="{B64D3CDB-EA18-4CDE-8871-59F6FF0F6FC5}" type="presParOf" srcId="{4D05493D-8A48-413C-99D8-BB8D3816ADFE}" destId="{70D5C9CF-5D99-4C98-9DCC-86052461EB60}" srcOrd="1" destOrd="0" presId="urn:microsoft.com/office/officeart/2009/3/layout/HorizontalOrganizationChart"/>
    <dgm:cxn modelId="{2CD4B701-9753-403D-9080-A464E3EDFF2C}" type="presParOf" srcId="{8DEC8B03-0AAC-456C-B058-FCF9DC57B161}" destId="{02A94EF1-092B-4323-A819-A2B6660F28C0}" srcOrd="1" destOrd="0" presId="urn:microsoft.com/office/officeart/2009/3/layout/HorizontalOrganizationChart"/>
    <dgm:cxn modelId="{9429787E-A035-4E7A-9F59-EB2C97B5363B}" type="presParOf" srcId="{8DEC8B03-0AAC-456C-B058-FCF9DC57B161}" destId="{27859E79-35B9-40C0-BF96-09450FA28964}" srcOrd="2" destOrd="0" presId="urn:microsoft.com/office/officeart/2009/3/layout/HorizontalOrganizationChart"/>
    <dgm:cxn modelId="{CB849B16-D2A1-4E23-973A-CCA0F9E113C7}" type="presParOf" srcId="{0E63326D-935F-4A27-A762-325085C1DDB2}" destId="{F18C0D4E-853B-448C-82D9-86C037449624}" srcOrd="2" destOrd="0" presId="urn:microsoft.com/office/officeart/2009/3/layout/HorizontalOrganizationChart"/>
    <dgm:cxn modelId="{C492B176-23F1-4A31-8CC5-DA0490711825}" type="presParOf" srcId="{0E63326D-935F-4A27-A762-325085C1DDB2}" destId="{AE7988B3-2A5A-4763-91F7-057AE1A991F2}" srcOrd="3" destOrd="0" presId="urn:microsoft.com/office/officeart/2009/3/layout/HorizontalOrganizationChart"/>
    <dgm:cxn modelId="{F198A6F0-81AB-4623-A924-E0809F80F589}" type="presParOf" srcId="{AE7988B3-2A5A-4763-91F7-057AE1A991F2}" destId="{C616D892-BD63-4AF6-8EB1-3731A35EA6FC}" srcOrd="0" destOrd="0" presId="urn:microsoft.com/office/officeart/2009/3/layout/HorizontalOrganizationChart"/>
    <dgm:cxn modelId="{E29C8FCB-7B8E-4D6F-BD2B-F77212895933}" type="presParOf" srcId="{C616D892-BD63-4AF6-8EB1-3731A35EA6FC}" destId="{AEEB01AB-00DC-4C98-8D51-5377CD8FCC96}" srcOrd="0" destOrd="0" presId="urn:microsoft.com/office/officeart/2009/3/layout/HorizontalOrganizationChart"/>
    <dgm:cxn modelId="{11075C8A-9B15-42E9-8FE2-E6DDE51F1640}" type="presParOf" srcId="{C616D892-BD63-4AF6-8EB1-3731A35EA6FC}" destId="{90B25DD2-4EF7-43BE-BEE6-0762638CE347}" srcOrd="1" destOrd="0" presId="urn:microsoft.com/office/officeart/2009/3/layout/HorizontalOrganizationChart"/>
    <dgm:cxn modelId="{516A2ED8-2995-41B9-8335-3762749DF973}" type="presParOf" srcId="{AE7988B3-2A5A-4763-91F7-057AE1A991F2}" destId="{92E25EA9-A9F8-42FE-AAF7-C4AD869855CB}" srcOrd="1" destOrd="0" presId="urn:microsoft.com/office/officeart/2009/3/layout/HorizontalOrganizationChart"/>
    <dgm:cxn modelId="{3E971CA1-9246-4DDE-859D-FACE6FE0D3F1}" type="presParOf" srcId="{AE7988B3-2A5A-4763-91F7-057AE1A991F2}" destId="{1E2C1951-A086-4B02-AEED-DC827F0F49BC}" srcOrd="2" destOrd="0" presId="urn:microsoft.com/office/officeart/2009/3/layout/HorizontalOrganizationChart"/>
    <dgm:cxn modelId="{3284CCB0-38C8-4665-9B1A-E26C8B1E2AF3}" type="presParOf" srcId="{0E63326D-935F-4A27-A762-325085C1DDB2}" destId="{36C486B0-F407-45E4-8213-EA5E000EAAE2}" srcOrd="4" destOrd="0" presId="urn:microsoft.com/office/officeart/2009/3/layout/HorizontalOrganizationChart"/>
    <dgm:cxn modelId="{1110A598-C6C1-4FFC-8650-5ED073782FBD}" type="presParOf" srcId="{0E63326D-935F-4A27-A762-325085C1DDB2}" destId="{DC83897D-D7DB-439A-8AAD-0883D6219081}" srcOrd="5" destOrd="0" presId="urn:microsoft.com/office/officeart/2009/3/layout/HorizontalOrganizationChart"/>
    <dgm:cxn modelId="{14D9BFF7-9A4B-419B-A0F4-AD95532AF886}" type="presParOf" srcId="{DC83897D-D7DB-439A-8AAD-0883D6219081}" destId="{3968F486-D07E-4C7C-B518-C1300BCC485E}" srcOrd="0" destOrd="0" presId="urn:microsoft.com/office/officeart/2009/3/layout/HorizontalOrganizationChart"/>
    <dgm:cxn modelId="{3A4492B4-CD4A-48FA-A9C5-42DC592E19B6}" type="presParOf" srcId="{3968F486-D07E-4C7C-B518-C1300BCC485E}" destId="{9137B343-DA79-4B0B-9C46-62513FB2FF32}" srcOrd="0" destOrd="0" presId="urn:microsoft.com/office/officeart/2009/3/layout/HorizontalOrganizationChart"/>
    <dgm:cxn modelId="{7C952BAB-1E07-4470-9DBB-706349E364B5}" type="presParOf" srcId="{3968F486-D07E-4C7C-B518-C1300BCC485E}" destId="{E21CC900-BBB0-4908-A8AF-E2DBBED98E8E}" srcOrd="1" destOrd="0" presId="urn:microsoft.com/office/officeart/2009/3/layout/HorizontalOrganizationChart"/>
    <dgm:cxn modelId="{E0810BF1-8BEF-4E34-9576-774CD9881EEF}" type="presParOf" srcId="{DC83897D-D7DB-439A-8AAD-0883D6219081}" destId="{39F6136A-E9B9-484C-9CB8-2412446BB6B8}" srcOrd="1" destOrd="0" presId="urn:microsoft.com/office/officeart/2009/3/layout/HorizontalOrganizationChart"/>
    <dgm:cxn modelId="{AA40BE90-018A-49AC-84ED-258300FAE6ED}" type="presParOf" srcId="{DC83897D-D7DB-439A-8AAD-0883D6219081}" destId="{3E5EEDAB-8CFB-4CB7-8604-EE2C5C54A9D9}" srcOrd="2" destOrd="0" presId="urn:microsoft.com/office/officeart/2009/3/layout/HorizontalOrganizationChart"/>
    <dgm:cxn modelId="{4C26D758-8759-4C88-8EDC-C99BCCA2F8AF}" type="presParOf" srcId="{60CAF895-D0B2-43EB-8588-DC25D85C97A6}" destId="{AB7EDBC1-4723-40FF-B519-308813415022}" srcOrd="2" destOrd="0" presId="urn:microsoft.com/office/officeart/2009/3/layout/HorizontalOrganizationChart"/>
    <dgm:cxn modelId="{FC07D152-CDF6-4E2B-A397-D56E8F194BC7}" type="presParOf" srcId="{61481C80-CFF3-4AD9-A232-DE4BE0E65C8B}" destId="{FB7AB595-63FA-41D8-9E7F-0C105C54BCD1}" srcOrd="2" destOrd="0" presId="urn:microsoft.com/office/officeart/2009/3/layout/HorizontalOrganizationChart"/>
    <dgm:cxn modelId="{6D249818-56D2-45C0-8DE6-64E233F6EACF}" type="presParOf" srcId="{FB7AB595-63FA-41D8-9E7F-0C105C54BCD1}" destId="{D0DD1623-FF37-4B9A-9EF6-D521707CD001}" srcOrd="0" destOrd="0" presId="urn:microsoft.com/office/officeart/2009/3/layout/HorizontalOrganizationChart"/>
    <dgm:cxn modelId="{C31772F8-5E32-42E5-B2F1-521770CCF212}" type="presParOf" srcId="{FB7AB595-63FA-41D8-9E7F-0C105C54BCD1}" destId="{C35C72F4-BBE7-4F15-925D-6A090D0D0171}" srcOrd="1" destOrd="0" presId="urn:microsoft.com/office/officeart/2009/3/layout/HorizontalOrganizationChart"/>
    <dgm:cxn modelId="{D9C8C5FC-C3F3-4D42-A5E5-FDDDB5A1FBDE}" type="presParOf" srcId="{C35C72F4-BBE7-4F15-925D-6A090D0D0171}" destId="{26F6D05F-23E2-446E-8C3D-60D93AE4E04C}" srcOrd="0" destOrd="0" presId="urn:microsoft.com/office/officeart/2009/3/layout/HorizontalOrganizationChart"/>
    <dgm:cxn modelId="{A30469C3-6B33-4651-B214-C3D7C7F6F5C6}" type="presParOf" srcId="{26F6D05F-23E2-446E-8C3D-60D93AE4E04C}" destId="{022FEDAD-00AB-4813-AB86-066543648014}" srcOrd="0" destOrd="0" presId="urn:microsoft.com/office/officeart/2009/3/layout/HorizontalOrganizationChart"/>
    <dgm:cxn modelId="{3C80A73D-F438-420A-8CF9-B198EB34481C}" type="presParOf" srcId="{26F6D05F-23E2-446E-8C3D-60D93AE4E04C}" destId="{C9CB544C-AEA3-442C-9106-B98617DCB698}" srcOrd="1" destOrd="0" presId="urn:microsoft.com/office/officeart/2009/3/layout/HorizontalOrganizationChart"/>
    <dgm:cxn modelId="{7E20201E-08B9-4E31-8413-E78683466C4B}" type="presParOf" srcId="{C35C72F4-BBE7-4F15-925D-6A090D0D0171}" destId="{AEA5FA7E-F024-4729-9D16-8515C76A3360}" srcOrd="1" destOrd="0" presId="urn:microsoft.com/office/officeart/2009/3/layout/HorizontalOrganizationChart"/>
    <dgm:cxn modelId="{48F9C1A6-51EB-4AFF-B2E1-D267EDDB1F2B}" type="presParOf" srcId="{C35C72F4-BBE7-4F15-925D-6A090D0D0171}" destId="{CA4C6EBA-9CCE-4399-B705-9F3791F83231}" srcOrd="2" destOrd="0" presId="urn:microsoft.com/office/officeart/2009/3/layout/HorizontalOrganizationChart"/>
    <dgm:cxn modelId="{A49FA05D-0966-4B9A-A9E8-767E953B3766}" type="presParOf" srcId="{FB7AB595-63FA-41D8-9E7F-0C105C54BCD1}" destId="{94DEC9AA-7DE1-48C9-B1C3-9193D909A722}" srcOrd="2" destOrd="0" presId="urn:microsoft.com/office/officeart/2009/3/layout/HorizontalOrganizationChart"/>
    <dgm:cxn modelId="{D762231B-E754-476E-90E6-75A2A6064A4C}" type="presParOf" srcId="{FB7AB595-63FA-41D8-9E7F-0C105C54BCD1}" destId="{E3638E61-BCBC-46FB-8137-5A32EBDF658D}" srcOrd="3" destOrd="0" presId="urn:microsoft.com/office/officeart/2009/3/layout/HorizontalOrganizationChart"/>
    <dgm:cxn modelId="{AC15742B-329A-4A7C-92C4-928C428EE764}" type="presParOf" srcId="{E3638E61-BCBC-46FB-8137-5A32EBDF658D}" destId="{8F871927-96D2-4F48-8BC4-54EA9D7A0257}" srcOrd="0" destOrd="0" presId="urn:microsoft.com/office/officeart/2009/3/layout/HorizontalOrganizationChart"/>
    <dgm:cxn modelId="{4B17801A-ECEC-4F32-8015-BECEB4C49B52}" type="presParOf" srcId="{8F871927-96D2-4F48-8BC4-54EA9D7A0257}" destId="{CC821B19-6606-4005-9404-2243B7A62D50}" srcOrd="0" destOrd="0" presId="urn:microsoft.com/office/officeart/2009/3/layout/HorizontalOrganizationChart"/>
    <dgm:cxn modelId="{D2279295-2F0A-47C4-8492-A04B1028197B}" type="presParOf" srcId="{8F871927-96D2-4F48-8BC4-54EA9D7A0257}" destId="{977A1125-C777-4C1C-BE45-61057797EC33}" srcOrd="1" destOrd="0" presId="urn:microsoft.com/office/officeart/2009/3/layout/HorizontalOrganizationChart"/>
    <dgm:cxn modelId="{CBF5F8A1-89C6-4388-8AA8-F64773C6412C}" type="presParOf" srcId="{E3638E61-BCBC-46FB-8137-5A32EBDF658D}" destId="{92BB21A8-97ED-45C8-8189-B0A25316638C}" srcOrd="1" destOrd="0" presId="urn:microsoft.com/office/officeart/2009/3/layout/HorizontalOrganizationChart"/>
    <dgm:cxn modelId="{0DB3412D-1CB9-49BE-BA1B-AA9F99380DE8}" type="presParOf" srcId="{E3638E61-BCBC-46FB-8137-5A32EBDF658D}" destId="{C9091832-BDEE-4555-B05A-C165D95DECA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EC9AA-7DE1-48C9-B1C3-9193D909A722}">
      <dsp:nvSpPr>
        <dsp:cNvPr id="0" name=""/>
        <dsp:cNvSpPr/>
      </dsp:nvSpPr>
      <dsp:spPr>
        <a:xfrm>
          <a:off x="3125308" y="3191950"/>
          <a:ext cx="1439319" cy="128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9319" y="0"/>
              </a:lnTo>
              <a:lnTo>
                <a:pt x="1439319" y="12851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D1623-FF37-4B9A-9EF6-D521707CD001}">
      <dsp:nvSpPr>
        <dsp:cNvPr id="0" name=""/>
        <dsp:cNvSpPr/>
      </dsp:nvSpPr>
      <dsp:spPr>
        <a:xfrm>
          <a:off x="3125308" y="3063440"/>
          <a:ext cx="1439319" cy="128510"/>
        </a:xfrm>
        <a:custGeom>
          <a:avLst/>
          <a:gdLst/>
          <a:ahLst/>
          <a:cxnLst/>
          <a:rect l="0" t="0" r="0" b="0"/>
          <a:pathLst>
            <a:path>
              <a:moveTo>
                <a:pt x="0" y="128510"/>
              </a:moveTo>
              <a:lnTo>
                <a:pt x="1439319" y="128510"/>
              </a:lnTo>
              <a:lnTo>
                <a:pt x="143931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486B0-F407-45E4-8213-EA5E000EAAE2}">
      <dsp:nvSpPr>
        <dsp:cNvPr id="0" name=""/>
        <dsp:cNvSpPr/>
      </dsp:nvSpPr>
      <dsp:spPr>
        <a:xfrm>
          <a:off x="8060116" y="4739218"/>
          <a:ext cx="411234" cy="884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617" y="0"/>
              </a:lnTo>
              <a:lnTo>
                <a:pt x="205617" y="884153"/>
              </a:lnTo>
              <a:lnTo>
                <a:pt x="411234" y="88415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C0D4E-853B-448C-82D9-86C037449624}">
      <dsp:nvSpPr>
        <dsp:cNvPr id="0" name=""/>
        <dsp:cNvSpPr/>
      </dsp:nvSpPr>
      <dsp:spPr>
        <a:xfrm>
          <a:off x="8060116" y="4693498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D150D5-A3E9-4817-AB5E-3D66AF6B9B14}">
      <dsp:nvSpPr>
        <dsp:cNvPr id="0" name=""/>
        <dsp:cNvSpPr/>
      </dsp:nvSpPr>
      <dsp:spPr>
        <a:xfrm>
          <a:off x="8060116" y="3855065"/>
          <a:ext cx="411234" cy="884153"/>
        </a:xfrm>
        <a:custGeom>
          <a:avLst/>
          <a:gdLst/>
          <a:ahLst/>
          <a:cxnLst/>
          <a:rect l="0" t="0" r="0" b="0"/>
          <a:pathLst>
            <a:path>
              <a:moveTo>
                <a:pt x="0" y="884153"/>
              </a:moveTo>
              <a:lnTo>
                <a:pt x="205617" y="884153"/>
              </a:lnTo>
              <a:lnTo>
                <a:pt x="205617" y="0"/>
              </a:lnTo>
              <a:lnTo>
                <a:pt x="411234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48D0D-E8C3-49BD-B1DE-DAE1E104C140}">
      <dsp:nvSpPr>
        <dsp:cNvPr id="0" name=""/>
        <dsp:cNvSpPr/>
      </dsp:nvSpPr>
      <dsp:spPr>
        <a:xfrm>
          <a:off x="3125308" y="3191950"/>
          <a:ext cx="2878638" cy="1547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3021" y="0"/>
              </a:lnTo>
              <a:lnTo>
                <a:pt x="2673021" y="1547268"/>
              </a:lnTo>
              <a:lnTo>
                <a:pt x="2878638" y="154726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2CBF4-70CD-4B53-8355-6DEFB5022809}">
      <dsp:nvSpPr>
        <dsp:cNvPr id="0" name=""/>
        <dsp:cNvSpPr/>
      </dsp:nvSpPr>
      <dsp:spPr>
        <a:xfrm>
          <a:off x="8060116" y="1644682"/>
          <a:ext cx="411234" cy="1326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617" y="0"/>
              </a:lnTo>
              <a:lnTo>
                <a:pt x="205617" y="1326229"/>
              </a:lnTo>
              <a:lnTo>
                <a:pt x="411234" y="132622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17709-5001-4DE8-AB6D-78FA1ED177DA}">
      <dsp:nvSpPr>
        <dsp:cNvPr id="0" name=""/>
        <dsp:cNvSpPr/>
      </dsp:nvSpPr>
      <dsp:spPr>
        <a:xfrm>
          <a:off x="8060116" y="1644682"/>
          <a:ext cx="411234" cy="442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617" y="0"/>
              </a:lnTo>
              <a:lnTo>
                <a:pt x="205617" y="442076"/>
              </a:lnTo>
              <a:lnTo>
                <a:pt x="411234" y="44207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7A26A-4B0A-47DB-9810-A1EE71F41841}">
      <dsp:nvSpPr>
        <dsp:cNvPr id="0" name=""/>
        <dsp:cNvSpPr/>
      </dsp:nvSpPr>
      <dsp:spPr>
        <a:xfrm>
          <a:off x="8060116" y="1202606"/>
          <a:ext cx="411234" cy="442076"/>
        </a:xfrm>
        <a:custGeom>
          <a:avLst/>
          <a:gdLst/>
          <a:ahLst/>
          <a:cxnLst/>
          <a:rect l="0" t="0" r="0" b="0"/>
          <a:pathLst>
            <a:path>
              <a:moveTo>
                <a:pt x="0" y="442076"/>
              </a:moveTo>
              <a:lnTo>
                <a:pt x="205617" y="442076"/>
              </a:lnTo>
              <a:lnTo>
                <a:pt x="205617" y="0"/>
              </a:lnTo>
              <a:lnTo>
                <a:pt x="411234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8AD3C1-9B35-460D-8F95-443BD58D1BC0}">
      <dsp:nvSpPr>
        <dsp:cNvPr id="0" name=""/>
        <dsp:cNvSpPr/>
      </dsp:nvSpPr>
      <dsp:spPr>
        <a:xfrm>
          <a:off x="8060116" y="318452"/>
          <a:ext cx="411234" cy="1326229"/>
        </a:xfrm>
        <a:custGeom>
          <a:avLst/>
          <a:gdLst/>
          <a:ahLst/>
          <a:cxnLst/>
          <a:rect l="0" t="0" r="0" b="0"/>
          <a:pathLst>
            <a:path>
              <a:moveTo>
                <a:pt x="0" y="1326229"/>
              </a:moveTo>
              <a:lnTo>
                <a:pt x="205617" y="1326229"/>
              </a:lnTo>
              <a:lnTo>
                <a:pt x="205617" y="0"/>
              </a:lnTo>
              <a:lnTo>
                <a:pt x="411234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A238F-6652-4945-9E48-F44AF9ECF049}">
      <dsp:nvSpPr>
        <dsp:cNvPr id="0" name=""/>
        <dsp:cNvSpPr/>
      </dsp:nvSpPr>
      <dsp:spPr>
        <a:xfrm>
          <a:off x="3125308" y="1644682"/>
          <a:ext cx="2878638" cy="1547268"/>
        </a:xfrm>
        <a:custGeom>
          <a:avLst/>
          <a:gdLst/>
          <a:ahLst/>
          <a:cxnLst/>
          <a:rect l="0" t="0" r="0" b="0"/>
          <a:pathLst>
            <a:path>
              <a:moveTo>
                <a:pt x="0" y="1547268"/>
              </a:moveTo>
              <a:lnTo>
                <a:pt x="2673021" y="1547268"/>
              </a:lnTo>
              <a:lnTo>
                <a:pt x="2673021" y="0"/>
              </a:lnTo>
              <a:lnTo>
                <a:pt x="2878638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BA831-11AA-4E37-87A5-103DF7084344}">
      <dsp:nvSpPr>
        <dsp:cNvPr id="0" name=""/>
        <dsp:cNvSpPr/>
      </dsp:nvSpPr>
      <dsp:spPr>
        <a:xfrm>
          <a:off x="1069137" y="2878384"/>
          <a:ext cx="2056170" cy="627131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Turbo Tike Team </a:t>
          </a:r>
        </a:p>
      </dsp:txBody>
      <dsp:txXfrm>
        <a:off x="1069137" y="2878384"/>
        <a:ext cx="2056170" cy="627131"/>
      </dsp:txXfrm>
    </dsp:sp>
    <dsp:sp modelId="{5AD3ED17-25D6-4273-A3CB-719D6DFE03B7}">
      <dsp:nvSpPr>
        <dsp:cNvPr id="0" name=""/>
        <dsp:cNvSpPr/>
      </dsp:nvSpPr>
      <dsp:spPr>
        <a:xfrm>
          <a:off x="6003946" y="1331116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Team 1 Lead</a:t>
          </a:r>
          <a:r>
            <a:rPr lang="en-US" sz="1300" kern="1200">
              <a:latin typeface="Century Gothic" panose="020B0502020202020204"/>
            </a:rPr>
            <a:t>/ Suspension</a:t>
          </a:r>
          <a:endParaRPr lang="en-US" sz="1300" kern="1200"/>
        </a:p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Loren Barton</a:t>
          </a:r>
        </a:p>
      </dsp:txBody>
      <dsp:txXfrm>
        <a:off x="6003946" y="1331116"/>
        <a:ext cx="2056170" cy="627131"/>
      </dsp:txXfrm>
    </dsp:sp>
    <dsp:sp modelId="{B7D13593-2444-4621-80EC-B406E2BADAEB}">
      <dsp:nvSpPr>
        <dsp:cNvPr id="0" name=""/>
        <dsp:cNvSpPr/>
      </dsp:nvSpPr>
      <dsp:spPr>
        <a:xfrm>
          <a:off x="8471350" y="4886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Suspension/Scale Modeling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Jairo Martinez</a:t>
          </a:r>
        </a:p>
      </dsp:txBody>
      <dsp:txXfrm>
        <a:off x="8471350" y="4886"/>
        <a:ext cx="2056170" cy="627131"/>
      </dsp:txXfrm>
    </dsp:sp>
    <dsp:sp modelId="{2910DA79-B00B-4F6F-BC84-6F4D39843C64}">
      <dsp:nvSpPr>
        <dsp:cNvPr id="0" name=""/>
        <dsp:cNvSpPr/>
      </dsp:nvSpPr>
      <dsp:spPr>
        <a:xfrm>
          <a:off x="8471350" y="889040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Roll Cage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Wesley Aquino</a:t>
          </a:r>
        </a:p>
      </dsp:txBody>
      <dsp:txXfrm>
        <a:off x="8471350" y="889040"/>
        <a:ext cx="2056170" cy="627131"/>
      </dsp:txXfrm>
    </dsp:sp>
    <dsp:sp modelId="{F301D965-D3B4-47B0-9B29-C27FF5850354}">
      <dsp:nvSpPr>
        <dsp:cNvPr id="0" name=""/>
        <dsp:cNvSpPr/>
      </dsp:nvSpPr>
      <dsp:spPr>
        <a:xfrm>
          <a:off x="8471350" y="1773193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Auto Braking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Martin Morales</a:t>
          </a:r>
        </a:p>
      </dsp:txBody>
      <dsp:txXfrm>
        <a:off x="8471350" y="1773193"/>
        <a:ext cx="2056170" cy="627131"/>
      </dsp:txXfrm>
    </dsp:sp>
    <dsp:sp modelId="{AC8D26E4-4A7E-4189-A2B4-1D85D6804B7A}">
      <dsp:nvSpPr>
        <dsp:cNvPr id="0" name=""/>
        <dsp:cNvSpPr/>
      </dsp:nvSpPr>
      <dsp:spPr>
        <a:xfrm>
          <a:off x="8471350" y="2657346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Roll Cage/Street Legal Design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Ivan Petean</a:t>
          </a:r>
        </a:p>
      </dsp:txBody>
      <dsp:txXfrm>
        <a:off x="8471350" y="2657346"/>
        <a:ext cx="2056170" cy="627131"/>
      </dsp:txXfrm>
    </dsp:sp>
    <dsp:sp modelId="{79CF2FD7-6F31-40F9-8B8A-0D977CA037B2}">
      <dsp:nvSpPr>
        <dsp:cNvPr id="0" name=""/>
        <dsp:cNvSpPr/>
      </dsp:nvSpPr>
      <dsp:spPr>
        <a:xfrm>
          <a:off x="6003946" y="4425652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Team 2 Lead</a:t>
          </a:r>
          <a:r>
            <a:rPr lang="en-US" sz="1300" kern="1200">
              <a:latin typeface="Century Gothic" panose="020B0502020202020204"/>
            </a:rPr>
            <a:t>/ Steering</a:t>
          </a:r>
          <a:endParaRPr lang="en-US" sz="1300" kern="1200"/>
        </a:p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Jihane</a:t>
          </a:r>
          <a:r>
            <a:rPr lang="en-US" sz="1300" kern="1200"/>
            <a:t> </a:t>
          </a:r>
          <a:r>
            <a:rPr lang="en-US" sz="1300" kern="1200" err="1"/>
            <a:t>Ait</a:t>
          </a:r>
          <a:r>
            <a:rPr lang="en-US" sz="1300" kern="1200"/>
            <a:t> Bella</a:t>
          </a:r>
        </a:p>
      </dsp:txBody>
      <dsp:txXfrm>
        <a:off x="6003946" y="4425652"/>
        <a:ext cx="2056170" cy="627131"/>
      </dsp:txXfrm>
    </dsp:sp>
    <dsp:sp modelId="{EABAA76C-990A-4B42-BE29-96F790EDA407}">
      <dsp:nvSpPr>
        <dsp:cNvPr id="0" name=""/>
        <dsp:cNvSpPr/>
      </dsp:nvSpPr>
      <dsp:spPr>
        <a:xfrm>
          <a:off x="8471350" y="3541499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Steering/Frame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Hernan Reyes</a:t>
          </a:r>
        </a:p>
      </dsp:txBody>
      <dsp:txXfrm>
        <a:off x="8471350" y="3541499"/>
        <a:ext cx="2056170" cy="627131"/>
      </dsp:txXfrm>
    </dsp:sp>
    <dsp:sp modelId="{AEEB01AB-00DC-4C98-8D51-5377CD8FCC96}">
      <dsp:nvSpPr>
        <dsp:cNvPr id="0" name=""/>
        <dsp:cNvSpPr/>
      </dsp:nvSpPr>
      <dsp:spPr>
        <a:xfrm>
          <a:off x="8471350" y="4425652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Solar Charging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David Bonilla</a:t>
          </a:r>
        </a:p>
      </dsp:txBody>
      <dsp:txXfrm>
        <a:off x="8471350" y="4425652"/>
        <a:ext cx="2056170" cy="627131"/>
      </dsp:txXfrm>
    </dsp:sp>
    <dsp:sp modelId="{9137B343-DA79-4B0B-9C46-62513FB2FF32}">
      <dsp:nvSpPr>
        <dsp:cNvPr id="0" name=""/>
        <dsp:cNvSpPr/>
      </dsp:nvSpPr>
      <dsp:spPr>
        <a:xfrm>
          <a:off x="8471350" y="5309806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Regenerative Braking/Safety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Dillon Howard</a:t>
          </a:r>
        </a:p>
      </dsp:txBody>
      <dsp:txXfrm>
        <a:off x="8471350" y="5309806"/>
        <a:ext cx="2056170" cy="627131"/>
      </dsp:txXfrm>
    </dsp:sp>
    <dsp:sp modelId="{022FEDAD-00AB-4813-AB86-066543648014}">
      <dsp:nvSpPr>
        <dsp:cNvPr id="0" name=""/>
        <dsp:cNvSpPr/>
      </dsp:nvSpPr>
      <dsp:spPr>
        <a:xfrm>
          <a:off x="3536542" y="2436308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Advisor Prof. Samuel Landsbeger  </a:t>
          </a:r>
        </a:p>
      </dsp:txBody>
      <dsp:txXfrm>
        <a:off x="3536542" y="2436308"/>
        <a:ext cx="2056170" cy="627131"/>
      </dsp:txXfrm>
    </dsp:sp>
    <dsp:sp modelId="{CC821B19-6606-4005-9404-2243B7A62D50}">
      <dsp:nvSpPr>
        <dsp:cNvPr id="0" name=""/>
        <dsp:cNvSpPr/>
      </dsp:nvSpPr>
      <dsp:spPr>
        <a:xfrm>
          <a:off x="3536542" y="3320461"/>
          <a:ext cx="2056170" cy="627131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Team Sponsor John Wieland Inc &amp; Grid Alternatives Inc</a:t>
          </a:r>
        </a:p>
      </dsp:txBody>
      <dsp:txXfrm>
        <a:off x="3536542" y="3320461"/>
        <a:ext cx="2056170" cy="627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3T06:06:14.0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3T06:06:14.0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3T06:06:14.0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AA917-4B54-430C-BD62-9E49DB9424BC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23FA5-DF72-42ED-8BBF-4A11084F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11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23FA5-DF72-42ED-8BBF-4A11084F61B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6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DADC-78E3-4305-A0EC-6C5359CE0099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AC9C-1F45-4F7F-81A7-ED128B74E5C8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5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B921-CBA6-4D30-9CF8-55CE778351B0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7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F9C2-32EC-4FF1-9753-751F66151E76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0A788-0B96-490F-9F1A-CC44532995A1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1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FAB6A27-616D-4827-8445-76F9AA6FF355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28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D69E-3874-4CBB-91BC-8D04613E916E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7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53ABC-F826-49D9-9A59-345593E2FF47}" type="datetime1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AFB-C661-4BC5-9E9E-9889F8E1B528}" type="datetime1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17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5854-DA64-4E7E-9C18-2C9650771467}" type="datetime1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5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A706-6CE9-40C3-A0DB-73E46B8897AD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3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E056-10DA-400B-8CAE-4C00A211A423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9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rgbClr val="FF0000">
              <a:alpha val="23000"/>
            </a:srgb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076FD-D57F-420B-80E5-B7A9DA58B770}" type="datetime1">
              <a:rPr lang="en-US" smtClean="0"/>
              <a:t>4/25/2021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E4F1-9434-4C31-868D-D5CA8AAC3AE9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00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00C8-6C27-4DC4-925D-5C014DE41BCA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56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F6A1-8FDD-41A4-AA27-3B88CC608286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89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DCFF0-B05B-45F1-B994-6EA35C452020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94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9058748-22FF-4010-B488-EF1184A3B45B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26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B774-A4EB-4F34-B558-0C8DDF8EDF2F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70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95D1E-9B6D-4720-BFC0-372B38071166}" type="datetime1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27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9F59-1F39-4D34-B293-A6DC1C5A243C}" type="datetime1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99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F152-8DE7-4418-89C7-5034D76FA303}" type="datetime1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5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018A272-4D91-4DBB-90B1-22C1226815F7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97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2D81-59AD-4E74-8AAC-BA5553CCBD0A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rgbClr val="FF0000">
              <a:alpha val="23000"/>
            </a:srgb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5F77-6051-436A-9757-55E60596EC56}" type="datetime1">
              <a:rPr lang="en-US" smtClean="0"/>
              <a:t>4/25/2021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1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A4D7-CEF3-4E62-B7AB-D13AFD6E7001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74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CA9-93DC-4D2F-9AE4-E2F549794304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32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BB43-22D3-4A25-8562-51C3A120025F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1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DB2E-9FB1-4755-9842-3E55B2E34A45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96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46FA5C6-455B-4A7E-AB6F-9CFC7EDF2AF2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28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CFA2-5E9B-43DD-83EC-A62598D7495C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6508D-6E61-4369-A978-86B6ECA356E4}" type="datetime1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16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B21DC-4E2D-4CA3-A5BC-B824FADB3353}" type="datetime1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0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5D4C-2CF5-4806-9011-A55CD61420DE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11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45AA-4E54-4F1E-985B-46EE115C5F40}" type="datetime1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12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147EF-84F0-4CC1-94C4-E4BC510D4B40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9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F000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rgbClr val="FF0000">
              <a:alpha val="23000"/>
            </a:srgb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F831-9C6F-4D68-8CA4-6FFED6018BB4}" type="datetime1">
              <a:rPr lang="en-US" smtClean="0"/>
              <a:t>4/25/2021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31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7BF1-1D33-4AF8-962D-D74EF1A696BD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5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8B16-ED59-418C-B4F0-5EADB222853E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94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F9C2-32EC-4FF1-9753-751F66151E76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0A788-0B96-490F-9F1A-CC44532995A1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4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FAB6A27-616D-4827-8445-76F9AA6FF355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61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D69E-3874-4CBB-91BC-8D04613E916E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4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53ABC-F826-49D9-9A59-345593E2FF47}" type="datetime1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0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F86A-3848-4F74-86EF-2011506386FD}" type="datetime1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03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AFB-C661-4BC5-9E9E-9889F8E1B528}" type="datetime1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80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5854-DA64-4E7E-9C18-2C9650771467}" type="datetime1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58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A706-6CE9-40C3-A0DB-73E46B8897AD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46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076FD-D57F-420B-80E5-B7A9DA58B770}" type="datetime1">
              <a:rPr lang="en-US" smtClean="0"/>
              <a:t>4/25/2021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90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E4F1-9434-4C31-868D-D5CA8AAC3AE9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98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00C8-6C27-4DC4-925D-5C014DE41BCA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0454-2D91-4801-A771-92522AF0E287}" type="datetime1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DC02-EA56-4DBE-AB29-BFCBAE7DBA21}" type="datetime1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0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4335-844D-4AD6-9297-3BBF6039A45F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8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D12A-C303-4119-83C1-170DA2D99621}" type="datetime1">
              <a:rPr lang="en-US" smtClean="0"/>
              <a:t>4/25/2021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1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AAF3312-6E8D-4046-BA46-E9FA3E600C4C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8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B37F05F-CFC1-4B24-94E8-B0EEFAC45B9A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9E76B29-5B07-4B69-BBAC-5FEDED12BE5A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5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000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C525AF5-007B-4138-A3A1-3BF798C8EFC4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AAF3312-6E8D-4046-BA46-E9FA3E600C4C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m_6mKRNTmg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emf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2.wdp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8.png"/><Relationship Id="rId5" Type="http://schemas.openxmlformats.org/officeDocument/2006/relationships/image" Target="../media/image91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46.xml"/><Relationship Id="rId1" Type="http://schemas.openxmlformats.org/officeDocument/2006/relationships/video" Target="https://www.youtube.com/embed/R-Nd0kh9Fyk?feature=oembed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MwFXTWX_fo4?feature=oembed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4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6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8.wdp"/><Relationship Id="rId4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Turbo Trike Expo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1ADA5-00CC-4E78-AF7D-5DD1BE13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1D3C4E-0D78-46E0-A67B-C5CCA87EB9E4}"/>
              </a:ext>
            </a:extLst>
          </p:cNvPr>
          <p:cNvSpPr txBox="1">
            <a:spLocks/>
          </p:cNvSpPr>
          <p:nvPr/>
        </p:nvSpPr>
        <p:spPr>
          <a:xfrm>
            <a:off x="1051560" y="3584055"/>
            <a:ext cx="8825658" cy="27464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Team 35-1/ TEAM 35-2</a:t>
            </a:r>
          </a:p>
          <a:p>
            <a:r>
              <a:rPr lang="en-US" sz="2000" dirty="0">
                <a:ea typeface="+mj-lt"/>
                <a:cs typeface="+mj-lt"/>
              </a:rPr>
              <a:t>Advisor:  Dr. Samuel Landsberger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ea typeface="+mj-lt"/>
                <a:cs typeface="+mj-lt"/>
              </a:rPr>
              <a:t>SPONSOR: John Wieland, Inc. &amp; Grid Alternatives, Inc.</a:t>
            </a:r>
          </a:p>
          <a:p>
            <a:r>
              <a:rPr lang="en-US" sz="2000" dirty="0">
                <a:ea typeface="+mj-lt"/>
                <a:cs typeface="+mj-lt"/>
              </a:rPr>
              <a:t>Members:  Loren Barton</a:t>
            </a:r>
            <a:endParaRPr lang="en-US" sz="2400" dirty="0"/>
          </a:p>
          <a:p>
            <a:r>
              <a:rPr lang="en-US" sz="2000" dirty="0">
                <a:ea typeface="+mj-lt"/>
                <a:cs typeface="+mj-lt"/>
              </a:rPr>
              <a:t>                    </a:t>
            </a:r>
            <a:r>
              <a:rPr lang="en-US" sz="2000" dirty="0" err="1">
                <a:ea typeface="+mj-lt"/>
                <a:cs typeface="+mj-lt"/>
              </a:rPr>
              <a:t>Jihane</a:t>
            </a:r>
            <a:r>
              <a:rPr lang="en-US" sz="2000">
                <a:ea typeface="+mj-lt"/>
                <a:cs typeface="+mj-lt"/>
              </a:rPr>
              <a:t> Ait Bella</a:t>
            </a:r>
          </a:p>
          <a:p>
            <a:r>
              <a:rPr lang="en-US" sz="2000">
                <a:ea typeface="+mj-lt"/>
                <a:cs typeface="+mj-lt"/>
              </a:rPr>
              <a:t>	     Hernan Reyes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4A451-AE84-49BA-8A01-B17A30BFB1BC}"/>
              </a:ext>
            </a:extLst>
          </p:cNvPr>
          <p:cNvSpPr txBox="1"/>
          <p:nvPr/>
        </p:nvSpPr>
        <p:spPr>
          <a:xfrm>
            <a:off x="4479632" y="4832184"/>
            <a:ext cx="1969514" cy="1883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ea typeface="+mj-lt"/>
                <a:cs typeface="+mj-lt"/>
              </a:rPr>
              <a:t>Martin Morales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>
                <a:ea typeface="+mj-lt"/>
                <a:cs typeface="+mj-lt"/>
              </a:rPr>
              <a:t>David Bonilla</a:t>
            </a:r>
          </a:p>
          <a:p>
            <a:pPr>
              <a:lnSpc>
                <a:spcPct val="150000"/>
              </a:lnSpc>
            </a:pPr>
            <a:r>
              <a:rPr lang="en-US" sz="2000">
                <a:ea typeface="+mj-lt"/>
                <a:cs typeface="+mj-lt"/>
              </a:rPr>
              <a:t>Jairo Martinez</a:t>
            </a:r>
            <a:endParaRPr lang="en-US" sz="2000"/>
          </a:p>
          <a:p>
            <a:pPr>
              <a:lnSpc>
                <a:spcPct val="150000"/>
              </a:lnSpc>
            </a:pP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1A41E-293E-49F8-8B65-7E8EB129A877}"/>
              </a:ext>
            </a:extLst>
          </p:cNvPr>
          <p:cNvSpPr txBox="1"/>
          <p:nvPr/>
        </p:nvSpPr>
        <p:spPr>
          <a:xfrm>
            <a:off x="6664504" y="4832184"/>
            <a:ext cx="1954766" cy="1883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ea typeface="+mj-lt"/>
                <a:cs typeface="+mj-lt"/>
              </a:rPr>
              <a:t>Wesley Aquino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>
                <a:ea typeface="+mj-lt"/>
                <a:cs typeface="+mj-lt"/>
              </a:rPr>
              <a:t>Ivan Petean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>
                <a:ea typeface="+mj-lt"/>
                <a:cs typeface="+mj-lt"/>
              </a:rPr>
              <a:t>Dillon Howard</a:t>
            </a:r>
          </a:p>
          <a:p>
            <a:pPr>
              <a:lnSpc>
                <a:spcPct val="150000"/>
              </a:lnSpc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C0C9-41FC-4FB2-9F0C-2BEE1A2F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7" y="369869"/>
            <a:ext cx="4058292" cy="6082301"/>
          </a:xfr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9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2000" contrast="-66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US" sz="54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Model 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92A6E-522E-40A0-8E1A-8733C585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A picture containing handcart, transport&#10;&#10;Description automatically generated">
            <a:extLst>
              <a:ext uri="{FF2B5EF4-FFF2-40B4-BE49-F238E27FC236}">
                <a16:creationId xmlns:a16="http://schemas.microsoft.com/office/drawing/2014/main" id="{4D182B37-B048-4097-AC6E-2A749084B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34" y="550506"/>
            <a:ext cx="7031529" cy="562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39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349D-71F9-4F05-9B72-EC78289C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K-12 Requirement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B2C1B-B062-4425-AC1E-9B5A996195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𝑠𝑝𝑒𝑒𝑑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𝑎𝑣𝑒𝑟𝑎𝑔𝑒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𝑡𝑟𝑎𝑣𝑒𝑙𝑒𝑑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b="0"/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𝑎𝑐𝑐𝑒𝑙𝑒𝑟𝑎𝑡𝑖𝑜𝑛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𝑎𝑣𝑒𝑟𝑎𝑔𝑒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𝑣𝑒𝑙𝑜𝑐𝑖𝑡𝑦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𝑑𝑢𝑟𝑖𝑛𝑔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/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𝐹𝑜𝑟𝑐𝑒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𝑚𝑎𝑠𝑠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𝑎𝑐𝑐𝑒𝑙𝑒𝑟𝑎𝑡𝑖𝑜𝑛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/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𝐼𝑚𝑝𝑢𝑙𝑠𝑒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𝐹𝑜𝑟𝑐𝑒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𝐼𝑚𝑝𝑎𝑐𝑡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𝑇𝑖𝑚𝑒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𝐼𝑚𝑝𝑎𝑐𝑡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𝑎𝑛𝑜𝑡h𝑒𝑟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𝑚𝑒𝑡h𝑜𝑑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𝑚𝑎𝑠𝑠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𝑎𝑣𝑒𝑟𝑎𝑔𝑒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𝑣𝑒𝑙𝑜𝑐𝑖𝑡𝑦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𝑑𝑢𝑟𝑖𝑛𝑔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𝑡𝑟𝑎𝑣𝑒𝑙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B2C1B-B062-4425-AC1E-9B5A996195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0145A-2E27-43B2-B915-410EE1DA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844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157D41-C8AA-40D4-9CF9-617BD029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2500" cap="none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5E428-06F7-44A2-8C14-894C21A4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59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C0C9-41FC-4FB2-9F0C-2BEE1A2F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92A6E-522E-40A0-8E1A-8733C585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86BE6-EEFE-4915-BE65-54B7CA9E5082}"/>
              </a:ext>
            </a:extLst>
          </p:cNvPr>
          <p:cNvSpPr/>
          <p:nvPr/>
        </p:nvSpPr>
        <p:spPr>
          <a:xfrm>
            <a:off x="1447799" y="2093976"/>
            <a:ext cx="2962275" cy="1028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Maximize Simplicity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C2CFD-5738-4770-BAA6-309BBC4CCC5F}"/>
              </a:ext>
            </a:extLst>
          </p:cNvPr>
          <p:cNvSpPr/>
          <p:nvPr/>
        </p:nvSpPr>
        <p:spPr>
          <a:xfrm>
            <a:off x="1447798" y="5244084"/>
            <a:ext cx="2962275" cy="1028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Driver Protection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5A7DD-A6B9-444B-B247-C7F07F2F3BD4}"/>
              </a:ext>
            </a:extLst>
          </p:cNvPr>
          <p:cNvSpPr/>
          <p:nvPr/>
        </p:nvSpPr>
        <p:spPr>
          <a:xfrm>
            <a:off x="1447799" y="3735325"/>
            <a:ext cx="2962275" cy="1028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Improved Driver Controls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1ACCB-175A-4DE0-8FC6-FFDE70BB3352}"/>
              </a:ext>
            </a:extLst>
          </p:cNvPr>
          <p:cNvSpPr txBox="1"/>
          <p:nvPr/>
        </p:nvSpPr>
        <p:spPr>
          <a:xfrm>
            <a:off x="5644337" y="2144849"/>
            <a:ext cx="43092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Minimal Modification to existing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Minimize overall cost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BDBBF-50AE-4CCA-A4BC-5A7B213FA2DE}"/>
              </a:ext>
            </a:extLst>
          </p:cNvPr>
          <p:cNvSpPr txBox="1"/>
          <p:nvPr/>
        </p:nvSpPr>
        <p:spPr>
          <a:xfrm>
            <a:off x="5644336" y="3926509"/>
            <a:ext cx="4309288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Steering Wheel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Foot pedals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B091-ECD9-4582-9A08-6DAC700C297C}"/>
              </a:ext>
            </a:extLst>
          </p:cNvPr>
          <p:cNvSpPr txBox="1"/>
          <p:nvPr/>
        </p:nvSpPr>
        <p:spPr>
          <a:xfrm>
            <a:off x="5678732" y="5244084"/>
            <a:ext cx="43092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Visually appealing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Energy absorption zones on all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Safe for travel at 45 mph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A2E308-679C-4DE9-8897-74C2D2E7D274}"/>
              </a:ext>
            </a:extLst>
          </p:cNvPr>
          <p:cNvCxnSpPr>
            <a:stCxn id="5" idx="3"/>
          </p:cNvCxnSpPr>
          <p:nvPr/>
        </p:nvCxnSpPr>
        <p:spPr>
          <a:xfrm>
            <a:off x="4410074" y="2608326"/>
            <a:ext cx="99060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E998BE-BA5E-400A-9621-4961B5DECDE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410074" y="4249675"/>
            <a:ext cx="99060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09BDC1-7CB5-4A56-BB58-ABDB0356F4A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410073" y="5758434"/>
            <a:ext cx="9906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80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icycle, outdoor, transport, parked&#10;&#10;Description automatically generated">
            <a:extLst>
              <a:ext uri="{FF2B5EF4-FFF2-40B4-BE49-F238E27FC236}">
                <a16:creationId xmlns:a16="http://schemas.microsoft.com/office/drawing/2014/main" id="{708177B5-C111-4938-A481-54C2AA0FB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82" y="4337761"/>
            <a:ext cx="3340388" cy="2230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160FA-396D-4D5C-ADE5-A30654AD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2660"/>
          </a:xfrm>
        </p:spPr>
        <p:txBody>
          <a:bodyPr/>
          <a:lstStyle/>
          <a:p>
            <a:r>
              <a:rPr lang="en-US">
                <a:latin typeface="Rockwell"/>
              </a:rPr>
              <a:t>Suspension</a:t>
            </a:r>
          </a:p>
        </p:txBody>
      </p:sp>
      <p:pic>
        <p:nvPicPr>
          <p:cNvPr id="6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CA94A84A-0946-44E1-AFC8-E6D7901D4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7" b="94859" l="4762" r="95125">
                        <a14:foregroundMark x1="90476" y1="44730" x2="90476" y2="44730"/>
                        <a14:foregroundMark x1="91950" y1="60925" x2="91950" y2="60925"/>
                        <a14:foregroundMark x1="95238" y1="62339" x2="95238" y2="62339"/>
                        <a14:foregroundMark x1="74943" y1="91260" x2="74943" y2="91260"/>
                        <a14:foregroundMark x1="75850" y1="94987" x2="75850" y2="94987"/>
                        <a14:foregroundMark x1="47732" y1="5527" x2="47732" y2="5527"/>
                        <a14:foregroundMark x1="47279" y1="2185" x2="47279" y2="2185"/>
                        <a14:foregroundMark x1="8050" y1="20823" x2="8050" y2="20823"/>
                        <a14:foregroundMark x1="4762" y1="20051" x2="4762" y2="20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13" y="1254570"/>
            <a:ext cx="3109706" cy="2752154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33A0C3-076B-475E-AA8A-67FE4869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4F23B51-F247-410B-AE20-5567B485C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727" y="94047"/>
            <a:ext cx="4415881" cy="4415881"/>
          </a:xfrm>
          <a:prstGeom prst="rect">
            <a:avLst/>
          </a:prstGeom>
        </p:spPr>
      </p:pic>
      <p:pic>
        <p:nvPicPr>
          <p:cNvPr id="4" name="Picture 4" descr="A picture containing outdoor, table, sitting, motorcycle&#10;&#10;Description automatically generated">
            <a:extLst>
              <a:ext uri="{FF2B5EF4-FFF2-40B4-BE49-F238E27FC236}">
                <a16:creationId xmlns:a16="http://schemas.microsoft.com/office/drawing/2014/main" id="{B52C8CDB-6A27-466E-9992-61B7BC28C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409" y="579982"/>
            <a:ext cx="2462619" cy="3444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63AF5-48D1-4699-A2C9-C5A209F5A2EE}"/>
              </a:ext>
            </a:extLst>
          </p:cNvPr>
          <p:cNvSpPr txBox="1"/>
          <p:nvPr/>
        </p:nvSpPr>
        <p:spPr>
          <a:xfrm>
            <a:off x="804105" y="40067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Double Wishbone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8F93B-26E0-49DB-A18F-66598090A68D}"/>
              </a:ext>
            </a:extLst>
          </p:cNvPr>
          <p:cNvSpPr txBox="1"/>
          <p:nvPr/>
        </p:nvSpPr>
        <p:spPr>
          <a:xfrm>
            <a:off x="8776067" y="40078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Compressible Spoke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4EA3B-98FE-4DD8-AC43-3883FF25D091}"/>
              </a:ext>
            </a:extLst>
          </p:cNvPr>
          <p:cNvSpPr txBox="1"/>
          <p:nvPr/>
        </p:nvSpPr>
        <p:spPr>
          <a:xfrm>
            <a:off x="4622825" y="4028476"/>
            <a:ext cx="38490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BMW Isetta Outboard Swing Arm</a:t>
            </a:r>
          </a:p>
        </p:txBody>
      </p:sp>
      <p:pic>
        <p:nvPicPr>
          <p:cNvPr id="11" name="Picture 10" descr="A picture containing outdoor, transport, car&#10;&#10;Description automatically generated">
            <a:extLst>
              <a:ext uri="{FF2B5EF4-FFF2-40B4-BE49-F238E27FC236}">
                <a16:creationId xmlns:a16="http://schemas.microsoft.com/office/drawing/2014/main" id="{A2D3D17A-154C-4810-B7FE-713C9C5A8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40" b="89753" l="4953" r="92689">
                        <a14:foregroundMark x1="48821" y1="15901" x2="79717" y2="10247"/>
                        <a14:foregroundMark x1="79717" y1="10247" x2="90802" y2="25442"/>
                        <a14:foregroundMark x1="90802" y1="25442" x2="89387" y2="46996"/>
                        <a14:foregroundMark x1="89387" y1="46996" x2="87264" y2="54417"/>
                        <a14:foregroundMark x1="85613" y1="10954" x2="57547" y2="6714"/>
                        <a14:foregroundMark x1="57547" y1="6714" x2="44104" y2="13781"/>
                        <a14:foregroundMark x1="44104" y1="13781" x2="44104" y2="13781"/>
                        <a14:foregroundMark x1="12736" y1="43110" x2="7783" y2="63251"/>
                        <a14:foregroundMark x1="7783" y1="63251" x2="12500" y2="73145"/>
                        <a14:foregroundMark x1="6368" y1="63251" x2="4953" y2="62544"/>
                        <a14:foregroundMark x1="46226" y1="89046" x2="54245" y2="90106"/>
                        <a14:foregroundMark x1="91981" y1="29329" x2="92689" y2="42756"/>
                        <a14:foregroundMark x1="78538" y1="8481" x2="64387" y2="4240"/>
                        <a14:foregroundMark x1="64387" y1="4240" x2="74292" y2="8127"/>
                        <a14:foregroundMark x1="64858" y1="4240" x2="76887" y2="7067"/>
                        <a14:foregroundMark x1="7075" y1="46996" x2="5896" y2="63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3" y="4337761"/>
            <a:ext cx="3470379" cy="2316314"/>
          </a:xfrm>
          <a:prstGeom prst="rect">
            <a:avLst/>
          </a:prstGeom>
        </p:spPr>
      </p:pic>
      <p:pic>
        <p:nvPicPr>
          <p:cNvPr id="13" name="Picture 12" descr="A small blue car&#10;&#10;Description automatically generated with medium confidence">
            <a:extLst>
              <a:ext uri="{FF2B5EF4-FFF2-40B4-BE49-F238E27FC236}">
                <a16:creationId xmlns:a16="http://schemas.microsoft.com/office/drawing/2014/main" id="{D0BE1DA8-284D-4EB9-B5EC-06A64A682D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57" y="4381752"/>
            <a:ext cx="3340388" cy="222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0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60FA-396D-4D5C-ADE5-A30654AD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2660"/>
          </a:xfrm>
        </p:spPr>
        <p:txBody>
          <a:bodyPr/>
          <a:lstStyle/>
          <a:p>
            <a:r>
              <a:rPr lang="en-US" err="1">
                <a:latin typeface="Rockwell"/>
              </a:rPr>
              <a:t>Isetta</a:t>
            </a:r>
            <a:r>
              <a:rPr lang="en-US">
                <a:latin typeface="Rockwell"/>
              </a:rPr>
              <a:t> Suspension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0B9DD841-F7DE-44EB-8A3E-2A583009AF4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27188" y="1371600"/>
            <a:ext cx="8931275" cy="50244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DF187-7883-4622-9357-92E434C5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66CD-42E1-4555-9D8E-DB0AB4C6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Rockwell"/>
              </a:rPr>
              <a:t>Decision Matrix- Front Suspension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C9D4640-DF09-4CFF-A477-2E7DC1B722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963818"/>
              </p:ext>
            </p:extLst>
          </p:nvPr>
        </p:nvGraphicFramePr>
        <p:xfrm>
          <a:off x="976321" y="1590300"/>
          <a:ext cx="10239358" cy="4651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559">
                  <a:extLst>
                    <a:ext uri="{9D8B030D-6E8A-4147-A177-3AD203B41FA5}">
                      <a16:colId xmlns:a16="http://schemas.microsoft.com/office/drawing/2014/main" val="1901293298"/>
                    </a:ext>
                  </a:extLst>
                </a:gridCol>
                <a:gridCol w="1706559">
                  <a:extLst>
                    <a:ext uri="{9D8B030D-6E8A-4147-A177-3AD203B41FA5}">
                      <a16:colId xmlns:a16="http://schemas.microsoft.com/office/drawing/2014/main" val="2750942310"/>
                    </a:ext>
                  </a:extLst>
                </a:gridCol>
                <a:gridCol w="1819123">
                  <a:extLst>
                    <a:ext uri="{9D8B030D-6E8A-4147-A177-3AD203B41FA5}">
                      <a16:colId xmlns:a16="http://schemas.microsoft.com/office/drawing/2014/main" val="748503487"/>
                    </a:ext>
                  </a:extLst>
                </a:gridCol>
                <a:gridCol w="1650338">
                  <a:extLst>
                    <a:ext uri="{9D8B030D-6E8A-4147-A177-3AD203B41FA5}">
                      <a16:colId xmlns:a16="http://schemas.microsoft.com/office/drawing/2014/main" val="292941110"/>
                    </a:ext>
                  </a:extLst>
                </a:gridCol>
                <a:gridCol w="1650220">
                  <a:extLst>
                    <a:ext uri="{9D8B030D-6E8A-4147-A177-3AD203B41FA5}">
                      <a16:colId xmlns:a16="http://schemas.microsoft.com/office/drawing/2014/main" val="2393533021"/>
                    </a:ext>
                  </a:extLst>
                </a:gridCol>
                <a:gridCol w="1706559">
                  <a:extLst>
                    <a:ext uri="{9D8B030D-6E8A-4147-A177-3AD203B41FA5}">
                      <a16:colId xmlns:a16="http://schemas.microsoft.com/office/drawing/2014/main" val="3874079569"/>
                    </a:ext>
                  </a:extLst>
                </a:gridCol>
              </a:tblGrid>
              <a:tr h="8161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Minimal Space Occupied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Simplicity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Minimal Bump Steer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Weighted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99527"/>
                  </a:ext>
                </a:extLst>
              </a:tr>
              <a:tr h="472854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Weights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91090"/>
                  </a:ext>
                </a:extLst>
              </a:tr>
              <a:tr h="8161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Compressible Spoke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4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80679"/>
                  </a:ext>
                </a:extLst>
              </a:tr>
              <a:tr h="816158">
                <a:tc>
                  <a:txBody>
                    <a:bodyPr/>
                    <a:lstStyle/>
                    <a:p>
                      <a:r>
                        <a:rPr lang="en-US"/>
                        <a:t>Double Wishbone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95578"/>
                  </a:ext>
                </a:extLst>
              </a:tr>
              <a:tr h="816158">
                <a:tc>
                  <a:txBody>
                    <a:bodyPr/>
                    <a:lstStyle/>
                    <a:p>
                      <a:r>
                        <a:rPr lang="en-US" err="1"/>
                        <a:t>Isetta</a:t>
                      </a:r>
                      <a:r>
                        <a:rPr lang="en-US"/>
                        <a:t> Swing 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630158"/>
                  </a:ext>
                </a:extLst>
              </a:tr>
              <a:tr h="816158">
                <a:tc>
                  <a:txBody>
                    <a:bodyPr/>
                    <a:lstStyle/>
                    <a:p>
                      <a:r>
                        <a:rPr lang="en-US"/>
                        <a:t>Transverse Leaf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15153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7A1D0-D03B-44BC-B5CC-53B1C516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59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A252-F09A-4970-8B65-9ED97FE2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+mj-lt"/>
                <a:cs typeface="+mj-lt"/>
              </a:rPr>
              <a:t>Leaf Suspension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DF9C1-7FE7-4ACB-960B-6B2843DA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823499"/>
            <a:ext cx="5253135" cy="4441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8AD0D6"/>
              </a:buClr>
              <a:buFont typeface="Wingdings" charset="2"/>
              <a:buChar char="q"/>
            </a:pPr>
            <a:r>
              <a:rPr lang="en-US" dirty="0"/>
              <a:t>The </a:t>
            </a:r>
            <a:r>
              <a:rPr lang="en-US"/>
              <a:t>leaf suspension is sturdy and easy to fabricate</a:t>
            </a:r>
          </a:p>
          <a:p>
            <a:pPr>
              <a:buClr>
                <a:srgbClr val="8AD0D6"/>
              </a:buClr>
              <a:buFont typeface="Wingdings" charset="2"/>
              <a:buChar char="q"/>
            </a:pPr>
            <a:r>
              <a:rPr lang="en-US" dirty="0"/>
              <a:t>Minimal intrusion into driver area</a:t>
            </a:r>
          </a:p>
          <a:p>
            <a:pPr>
              <a:buClr>
                <a:srgbClr val="8AD0D6"/>
              </a:buClr>
              <a:buFont typeface="Wingdings" charset="2"/>
              <a:buChar char="q"/>
            </a:pPr>
            <a:r>
              <a:rPr lang="en-US"/>
              <a:t>Can be found on the Chevrolet Corvette</a:t>
            </a:r>
          </a:p>
          <a:p>
            <a:pPr>
              <a:buClr>
                <a:srgbClr val="8AD0D6"/>
              </a:buClr>
              <a:buFont typeface="Wingdings" charset="2"/>
              <a:buChar char="q"/>
            </a:pPr>
            <a:r>
              <a:rPr lang="en-US"/>
              <a:t>Leaf springs can be cheap and </a:t>
            </a:r>
            <a:r>
              <a:rPr lang="en-US" dirty="0"/>
              <a:t>additional leaves may </a:t>
            </a:r>
            <a:r>
              <a:rPr lang="en-US"/>
              <a:t>be </a:t>
            </a:r>
            <a:r>
              <a:rPr lang="en-US" dirty="0"/>
              <a:t>added</a:t>
            </a:r>
            <a:r>
              <a:rPr lang="en-US"/>
              <a:t> for greater loads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52017-143A-4300-9C48-31E9A019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4" descr="A close up of a bicycle&#10;&#10;Description automatically generated">
            <a:extLst>
              <a:ext uri="{FF2B5EF4-FFF2-40B4-BE49-F238E27FC236}">
                <a16:creationId xmlns:a16="http://schemas.microsoft.com/office/drawing/2014/main" id="{07F02190-82FF-406D-AEE3-48EEB6F8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88" y="1372437"/>
            <a:ext cx="6120888" cy="298495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856FCDD-873C-43BF-A9C1-7D3333C0D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4524"/>
          <a:stretch/>
        </p:blipFill>
        <p:spPr>
          <a:xfrm>
            <a:off x="6003216" y="4435321"/>
            <a:ext cx="6118954" cy="1701459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6" name="Picture 6" descr="A picture containing indoor, sitting, car, mirror&#10;&#10;Description automatically generated">
            <a:extLst>
              <a:ext uri="{FF2B5EF4-FFF2-40B4-BE49-F238E27FC236}">
                <a16:creationId xmlns:a16="http://schemas.microsoft.com/office/drawing/2014/main" id="{DD7DECAF-2415-4332-A620-411278BC9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826" y="4439528"/>
            <a:ext cx="1513530" cy="1697252"/>
          </a:xfrm>
          <a:prstGeom prst="rect">
            <a:avLst/>
          </a:prstGeom>
        </p:spPr>
      </p:pic>
      <p:pic>
        <p:nvPicPr>
          <p:cNvPr id="9" name="Picture 8" descr="A picture containing ground, outdoor, blue, car&#10;&#10;Description automatically generated">
            <a:extLst>
              <a:ext uri="{FF2B5EF4-FFF2-40B4-BE49-F238E27FC236}">
                <a16:creationId xmlns:a16="http://schemas.microsoft.com/office/drawing/2014/main" id="{F549411A-D954-49FB-A343-4371F2007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t="25279" r="16323" b="15303"/>
          <a:stretch/>
        </p:blipFill>
        <p:spPr>
          <a:xfrm>
            <a:off x="895253" y="4178038"/>
            <a:ext cx="3373981" cy="19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82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32EB-69F9-446D-9DDA-010BF8DB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Suspension Deflection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B5BCC-0FB2-410E-91F5-B4D47FB3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1220F-B25E-45FC-BAC4-C32A43F9EAF5}"/>
              </a:ext>
            </a:extLst>
          </p:cNvPr>
          <p:cNvSpPr txBox="1"/>
          <p:nvPr/>
        </p:nvSpPr>
        <p:spPr>
          <a:xfrm>
            <a:off x="757382" y="1771170"/>
            <a:ext cx="6890804" cy="419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Trike weighs </a:t>
            </a:r>
            <a:r>
              <a:rPr lang="en-US"/>
              <a:t>2880N</a:t>
            </a:r>
            <a:r>
              <a:rPr lang="en-US" dirty="0"/>
              <a:t>, or 293 kg with 96kg rider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COG lies </a:t>
            </a:r>
            <a:r>
              <a:rPr lang="en-US"/>
              <a:t>95cm </a:t>
            </a:r>
            <a:r>
              <a:rPr lang="en-US" dirty="0"/>
              <a:t>along </a:t>
            </a:r>
            <a:r>
              <a:rPr lang="en-US"/>
              <a:t>150cm</a:t>
            </a:r>
            <a:r>
              <a:rPr lang="en-US" dirty="0"/>
              <a:t> wheelbase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Half of the front weight is borne by each wheel</a:t>
            </a:r>
            <a:r>
              <a:rPr lang="en-US"/>
              <a:t>, so 1000N at a front corner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Leaf curves, so shackle holes are below center point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Displacing 6.35 cm will</a:t>
            </a:r>
            <a:r>
              <a:rPr lang="en-US" dirty="0"/>
              <a:t> flatten leaf</a:t>
            </a:r>
            <a:r>
              <a:rPr lang="en-US"/>
              <a:t>, creating negative camber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AB8DDD-E6C7-4781-A17C-EAE6AFE11B39}"/>
                  </a:ext>
                </a:extLst>
              </p:cNvPr>
              <p:cNvSpPr txBox="1"/>
              <p:nvPr/>
            </p:nvSpPr>
            <p:spPr>
              <a:xfrm>
                <a:off x="8142711" y="1771170"/>
                <a:ext cx="3061855" cy="562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𝐸𝑏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(3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AB8DDD-E6C7-4781-A17C-EAE6AFE11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711" y="1771170"/>
                <a:ext cx="3061855" cy="5622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B9D4AE2-6A68-4A0F-BBB0-66630D17A6B0}"/>
              </a:ext>
            </a:extLst>
          </p:cNvPr>
          <p:cNvSpPr txBox="1"/>
          <p:nvPr/>
        </p:nvSpPr>
        <p:spPr>
          <a:xfrm>
            <a:off x="8142711" y="2754842"/>
            <a:ext cx="3874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- Force</a:t>
            </a:r>
          </a:p>
          <a:p>
            <a:r>
              <a:rPr lang="en-US" dirty="0"/>
              <a:t>E - Young’s Modulus</a:t>
            </a:r>
          </a:p>
          <a:p>
            <a:r>
              <a:rPr lang="en-US" dirty="0"/>
              <a:t>b – Leaf Width</a:t>
            </a:r>
          </a:p>
          <a:p>
            <a:r>
              <a:rPr lang="en-US" dirty="0"/>
              <a:t>t – Leaf Thickness</a:t>
            </a:r>
          </a:p>
          <a:p>
            <a:r>
              <a:rPr lang="en-US" dirty="0"/>
              <a:t>𝛿 – Deflection</a:t>
            </a:r>
          </a:p>
          <a:p>
            <a:r>
              <a:rPr lang="en-US" dirty="0"/>
              <a:t>n</a:t>
            </a:r>
            <a:r>
              <a:rPr lang="en-US" baseline="-25000" dirty="0"/>
              <a:t>m</a:t>
            </a:r>
            <a:r>
              <a:rPr lang="en-US" dirty="0"/>
              <a:t> – Number of Master Leaves</a:t>
            </a:r>
          </a:p>
          <a:p>
            <a:r>
              <a:rPr lang="en-US" dirty="0"/>
              <a:t>n</a:t>
            </a:r>
            <a:r>
              <a:rPr lang="en-US" baseline="-25000" dirty="0"/>
              <a:t>g</a:t>
            </a:r>
            <a:r>
              <a:rPr lang="en-US" dirty="0"/>
              <a:t> – Number of Graduated Leaves</a:t>
            </a:r>
          </a:p>
          <a:p>
            <a:r>
              <a:rPr lang="en-US" dirty="0"/>
              <a:t>L – Leaf length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A8DF69-917D-4600-B3D1-A672C8B64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84" y="4329404"/>
            <a:ext cx="7451439" cy="23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BE39-ADAF-4BE5-9B3C-803CC489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AEA55-C86D-4363-A1D1-ADF018C9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97786E-9C4D-470E-9DEE-DFC964C7B88E}"/>
              </a:ext>
            </a:extLst>
          </p:cNvPr>
          <p:cNvSpPr txBox="1"/>
          <p:nvPr/>
        </p:nvSpPr>
        <p:spPr>
          <a:xfrm>
            <a:off x="6707226" y="5285446"/>
            <a:ext cx="49269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Leaf Displacement at Max Capacity</a:t>
            </a:r>
          </a:p>
        </p:txBody>
      </p:sp>
      <p:pic>
        <p:nvPicPr>
          <p:cNvPr id="6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200A1F71-0517-4FCB-9BED-77C65848C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10" y="1719945"/>
            <a:ext cx="5717457" cy="35164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41F6B6-DC48-4CB4-9A80-968178FB66A7}"/>
                  </a:ext>
                </a:extLst>
              </p:cNvPr>
              <p:cNvSpPr txBox="1"/>
              <p:nvPr/>
            </p:nvSpPr>
            <p:spPr>
              <a:xfrm>
                <a:off x="930210" y="2116962"/>
                <a:ext cx="3174873" cy="562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𝐸𝑏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(3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41F6B6-DC48-4CB4-9A80-968178FB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10" y="2116962"/>
                <a:ext cx="3174873" cy="562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95B641-CA40-4236-9AB6-BA6BEF0468EC}"/>
                  </a:ext>
                </a:extLst>
              </p:cNvPr>
              <p:cNvSpPr txBox="1"/>
              <p:nvPr/>
            </p:nvSpPr>
            <p:spPr>
              <a:xfrm>
                <a:off x="967154" y="2824026"/>
                <a:ext cx="5176161" cy="8819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(210∗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)(44.45)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6.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(63.5)(3∗1+2∗1)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(393.7)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95B641-CA40-4236-9AB6-BA6BEF04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54" y="2824026"/>
                <a:ext cx="5176161" cy="8819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1A8F0C-E3C0-402D-978B-C8783C4E9A27}"/>
                  </a:ext>
                </a:extLst>
              </p:cNvPr>
              <p:cNvSpPr txBox="1"/>
              <p:nvPr/>
            </p:nvSpPr>
            <p:spPr>
              <a:xfrm>
                <a:off x="1060612" y="3705999"/>
                <a:ext cx="12473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=1030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1A8F0C-E3C0-402D-978B-C8783C4E9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12" y="3705999"/>
                <a:ext cx="1247393" cy="276999"/>
              </a:xfrm>
              <a:prstGeom prst="rect">
                <a:avLst/>
              </a:prstGeom>
              <a:blipFill>
                <a:blip r:embed="rId5"/>
                <a:stretch>
                  <a:fillRect l="-3902" r="-341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3CCE665-124B-493D-B9BC-642D90604371}"/>
              </a:ext>
            </a:extLst>
          </p:cNvPr>
          <p:cNvSpPr txBox="1"/>
          <p:nvPr/>
        </p:nvSpPr>
        <p:spPr>
          <a:xfrm>
            <a:off x="1060612" y="4405382"/>
            <a:ext cx="530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Very near the desired force for flattening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1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BE39-ADAF-4BE5-9B3C-803CC489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AEA55-C86D-4363-A1D1-ADF018C9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87050-1939-459C-9676-B8CA4A8CAD60}"/>
              </a:ext>
            </a:extLst>
          </p:cNvPr>
          <p:cNvSpPr txBox="1"/>
          <p:nvPr/>
        </p:nvSpPr>
        <p:spPr>
          <a:xfrm>
            <a:off x="6974637" y="5360414"/>
            <a:ext cx="37839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Leaf Strain Under Load</a:t>
            </a:r>
          </a:p>
        </p:txBody>
      </p:sp>
      <p:pic>
        <p:nvPicPr>
          <p:cNvPr id="5" name="Picture 13" descr="Shape&#10;&#10;Description automatically generated">
            <a:extLst>
              <a:ext uri="{FF2B5EF4-FFF2-40B4-BE49-F238E27FC236}">
                <a16:creationId xmlns:a16="http://schemas.microsoft.com/office/drawing/2014/main" id="{FAF12B59-A302-4C7B-9022-344391D6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47" y="1671291"/>
            <a:ext cx="6169161" cy="3515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CB3459-958E-4403-A6BF-1DB334B18601}"/>
              </a:ext>
            </a:extLst>
          </p:cNvPr>
          <p:cNvSpPr txBox="1"/>
          <p:nvPr/>
        </p:nvSpPr>
        <p:spPr>
          <a:xfrm>
            <a:off x="781538" y="2093976"/>
            <a:ext cx="4798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leaf remains well within its elastic region under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Additional leaves may still be added for additional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Center plate screws may be moved to adjust ride height</a:t>
            </a:r>
          </a:p>
        </p:txBody>
      </p:sp>
    </p:spTree>
    <p:extLst>
      <p:ext uri="{BB962C8B-B14F-4D97-AF65-F5344CB8AC3E}">
        <p14:creationId xmlns:p14="http://schemas.microsoft.com/office/powerpoint/2010/main" val="1179091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75FD-597B-4175-9B71-6BF45987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en-US" sz="4400">
                <a:ea typeface="+mj-lt"/>
                <a:cs typeface="+mj-lt"/>
              </a:rPr>
              <a:t> Role of the Steering System 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D8B51-7E87-44DE-BD26-D81FEAAA7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/>
            <a:r>
              <a:rPr lang="en-US" sz="1800">
                <a:ea typeface="+mn-lt"/>
                <a:cs typeface="+mn-lt"/>
              </a:rPr>
              <a:t>The steering system, along with the suspension system allows the driver to easily and safely control the vehicle’s direction while driving. </a:t>
            </a:r>
            <a:endParaRPr lang="en-US" sz="1800"/>
          </a:p>
          <a:p>
            <a:pPr>
              <a:buClr>
                <a:srgbClr val="384D81"/>
              </a:buClr>
            </a:pPr>
            <a:r>
              <a:rPr lang="en-US" sz="1800">
                <a:ea typeface="+mn-lt"/>
                <a:cs typeface="+mn-lt"/>
              </a:rPr>
              <a:t>Compared to the first generation steering system that had no suspension, we planned to implement a suspension system to our trike. </a:t>
            </a:r>
          </a:p>
          <a:p>
            <a:pPr algn="just">
              <a:buClr>
                <a:srgbClr val="384D81"/>
              </a:buClr>
            </a:pPr>
            <a:r>
              <a:rPr lang="en-US" sz="1800">
                <a:ea typeface="+mn-lt"/>
                <a:cs typeface="+mn-lt"/>
              </a:rPr>
              <a:t>The steering system consists of a collection of components and linkages, which allows any vehicle (car, bicycle, motorcycle) to follow a desired path.</a:t>
            </a:r>
            <a:endParaRPr lang="en-US" sz="1800"/>
          </a:p>
          <a:p>
            <a:pPr algn="just">
              <a:buClr>
                <a:srgbClr val="384D81"/>
              </a:buClr>
            </a:pPr>
            <a:r>
              <a:rPr lang="en-US" sz="1800">
                <a:ea typeface="+mn-lt"/>
                <a:cs typeface="+mn-lt"/>
              </a:rPr>
              <a:t>Most vehicle steering systems are composed of steering linkages, a steering column, a steering gear and a steering wheel. </a:t>
            </a:r>
            <a:endParaRPr lang="en-US" sz="1800"/>
          </a:p>
          <a:p>
            <a:pPr>
              <a:buClr>
                <a:srgbClr val="384D81"/>
              </a:buClr>
            </a:pP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45105-92AF-486F-A546-8795CC5B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F00599EC-DE81-432C-9E49-99DE1C0C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178" y="847514"/>
            <a:ext cx="4646314" cy="2482540"/>
          </a:xfrm>
          <a:prstGeom prst="rect">
            <a:avLst/>
          </a:prstGeom>
        </p:spPr>
      </p:pic>
      <p:pic>
        <p:nvPicPr>
          <p:cNvPr id="6" name="Picture 6" descr="A picture containing bicycle, ground, outdoor, stone&#10;&#10;Description automatically generated">
            <a:extLst>
              <a:ext uri="{FF2B5EF4-FFF2-40B4-BE49-F238E27FC236}">
                <a16:creationId xmlns:a16="http://schemas.microsoft.com/office/drawing/2014/main" id="{E49C415A-BCB9-4C39-9FE9-FFAD96977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789" y="3683826"/>
            <a:ext cx="2955717" cy="259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5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47B43-CEEE-4C52-8CD9-3628FE8D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Organization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B4639-9581-44ED-848C-F58DC479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3437B5E-9D05-414D-9042-B6A2F6F94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726892"/>
              </p:ext>
            </p:extLst>
          </p:nvPr>
        </p:nvGraphicFramePr>
        <p:xfrm>
          <a:off x="-198254" y="731112"/>
          <a:ext cx="11596659" cy="59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8479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018B-661E-4797-A306-18DF1488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71" y="338495"/>
            <a:ext cx="10058400" cy="1609344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 First Generation</a:t>
            </a:r>
            <a:r>
              <a:rPr lang="en-US" dirty="0">
                <a:ea typeface="+mj-lt"/>
                <a:cs typeface="+mj-lt"/>
              </a:rPr>
              <a:t> Steering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7B19D-2961-4B4C-B530-96AA44B9C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3496833"/>
            <a:ext cx="4632031" cy="29561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dirty="0">
                <a:ea typeface="+mn-lt"/>
                <a:cs typeface="+mn-lt"/>
              </a:rPr>
              <a:t>The Turbo Trike Initially was designed with handlebars from side to side from driver.</a:t>
            </a:r>
            <a:r>
              <a:rPr lang="en-US">
                <a:ea typeface="+mn-lt"/>
                <a:cs typeface="+mn-lt"/>
              </a:rPr>
              <a:t> </a:t>
            </a:r>
            <a:endParaRPr lang="en-US" dirty="0"/>
          </a:p>
          <a:p>
            <a:pPr marL="0" indent="0">
              <a:buClr>
                <a:srgbClr val="384D81"/>
              </a:buClr>
              <a:buNone/>
            </a:pPr>
            <a:endParaRPr lang="en-US" dirty="0">
              <a:ea typeface="+mn-lt"/>
              <a:cs typeface="+mn-lt"/>
            </a:endParaRPr>
          </a:p>
          <a:p>
            <a:pPr algn="just">
              <a:buClr>
                <a:srgbClr val="384D81"/>
              </a:buClr>
            </a:pPr>
            <a:r>
              <a:rPr lang="en-US" dirty="0">
                <a:ea typeface="+mn-lt"/>
                <a:cs typeface="+mn-lt"/>
              </a:rPr>
              <a:t>Steering angles were limited </a:t>
            </a:r>
            <a:r>
              <a:rPr lang="en-US">
                <a:ea typeface="+mn-lt"/>
                <a:cs typeface="+mn-lt"/>
              </a:rPr>
              <a:t>and would range from 15-25 degrees depending on driver's body width.</a:t>
            </a:r>
            <a:endParaRPr lang="en-US" dirty="0">
              <a:ea typeface="+mn-lt"/>
              <a:cs typeface="+mn-lt"/>
            </a:endParaRPr>
          </a:p>
          <a:p>
            <a:pPr marL="0" indent="0" algn="just">
              <a:buClr>
                <a:srgbClr val="384D81"/>
              </a:buClr>
              <a:buNone/>
            </a:pPr>
            <a:endParaRPr lang="en-US"/>
          </a:p>
          <a:p>
            <a:pPr>
              <a:buClr>
                <a:srgbClr val="384D81"/>
              </a:buClr>
            </a:pPr>
            <a:endParaRPr lang="en-US" dirty="0"/>
          </a:p>
          <a:p>
            <a:pPr marL="0" indent="0">
              <a:buClr>
                <a:srgbClr val="384D81"/>
              </a:buClr>
              <a:buNone/>
            </a:pPr>
            <a:endParaRPr lang="en-US" dirty="0"/>
          </a:p>
          <a:p>
            <a:pPr>
              <a:buClr>
                <a:srgbClr val="384D81"/>
              </a:buClr>
            </a:pPr>
            <a:endParaRPr lang="en-US" dirty="0"/>
          </a:p>
          <a:p>
            <a:pPr>
              <a:buClr>
                <a:srgbClr val="384D81"/>
              </a:buClr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A2E0A-E81F-4512-86E0-DACA3E4A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 dirty="0"/>
          </a:p>
        </p:txBody>
      </p:sp>
      <p:pic>
        <p:nvPicPr>
          <p:cNvPr id="5" name="Picture 5" descr="A picture containing ground, transport, parked, motorcycle&#10;&#10;Description automatically generated">
            <a:extLst>
              <a:ext uri="{FF2B5EF4-FFF2-40B4-BE49-F238E27FC236}">
                <a16:creationId xmlns:a16="http://schemas.microsoft.com/office/drawing/2014/main" id="{C896408B-324E-4E05-BBA7-E829FC527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8" b="1924"/>
          <a:stretch/>
        </p:blipFill>
        <p:spPr>
          <a:xfrm>
            <a:off x="433087" y="1951887"/>
            <a:ext cx="5809045" cy="43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7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5F27-A23A-42C4-A372-B63778C5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465790"/>
            <a:ext cx="4371404" cy="3941345"/>
          </a:xfrm>
        </p:spPr>
        <p:txBody>
          <a:bodyPr>
            <a:normAutofit/>
          </a:bodyPr>
          <a:lstStyle/>
          <a:p>
            <a:r>
              <a:rPr lang="en-US" sz="5100" dirty="0">
                <a:ea typeface="+mj-lt"/>
                <a:cs typeface="+mj-lt"/>
              </a:rPr>
              <a:t>Objective:</a:t>
            </a:r>
            <a:br>
              <a:rPr lang="en-US" sz="5100" dirty="0">
                <a:ea typeface="+mj-lt"/>
                <a:cs typeface="+mj-lt"/>
              </a:rPr>
            </a:br>
            <a:r>
              <a:rPr lang="en-US" sz="5100" dirty="0">
                <a:ea typeface="+mj-lt"/>
                <a:cs typeface="+mj-lt"/>
              </a:rPr>
              <a:t>what</a:t>
            </a:r>
            <a:r>
              <a:rPr lang="en-US" sz="5100">
                <a:ea typeface="+mj-lt"/>
                <a:cs typeface="+mj-lt"/>
              </a:rPr>
              <a:t> Do</a:t>
            </a:r>
            <a:r>
              <a:rPr lang="en-US" sz="5100" dirty="0">
                <a:ea typeface="+mj-lt"/>
                <a:cs typeface="+mj-lt"/>
              </a:rPr>
              <a:t> we want to improve and why?</a:t>
            </a:r>
            <a:br>
              <a:rPr lang="en-US" sz="5100" dirty="0">
                <a:ea typeface="+mj-lt"/>
                <a:cs typeface="+mj-lt"/>
              </a:rPr>
            </a:br>
            <a:r>
              <a:rPr lang="en-US" sz="5100" dirty="0">
                <a:ea typeface="+mj-lt"/>
                <a:cs typeface="+mj-lt"/>
              </a:rPr>
              <a:t> </a:t>
            </a:r>
            <a:endParaRPr lang="en-US" sz="5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2EFF7-C036-42AF-87E2-2AE4FB66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103" y="3091857"/>
            <a:ext cx="5143103" cy="66601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Reduce Tire scrub</a:t>
            </a:r>
            <a:endParaRPr lang="en-US" dirty="0"/>
          </a:p>
          <a:p>
            <a:pPr marL="0" indent="0">
              <a:buClr>
                <a:srgbClr val="384D81"/>
              </a:buClr>
              <a:buNone/>
            </a:pPr>
            <a:r>
              <a:rPr lang="en-US" sz="2400" dirty="0"/>
              <a:t>(Apply Ackerman Steering principle)</a:t>
            </a:r>
          </a:p>
          <a:p>
            <a:pPr>
              <a:buChar char="q"/>
            </a:pPr>
            <a:r>
              <a:rPr lang="en-US" sz="2400" dirty="0"/>
              <a:t>Easier to steer</a:t>
            </a:r>
          </a:p>
          <a:p>
            <a:pPr marL="0" indent="0">
              <a:buClr>
                <a:srgbClr val="384D81"/>
              </a:buClr>
              <a:buNone/>
            </a:pPr>
            <a:r>
              <a:rPr lang="en-US" sz="2400" dirty="0"/>
              <a:t>(incorporating a steering wheel)</a:t>
            </a:r>
          </a:p>
          <a:p>
            <a:pPr>
              <a:buChar char="q"/>
            </a:pPr>
            <a:r>
              <a:rPr lang="en-US" sz="2400" dirty="0"/>
              <a:t>comfort</a:t>
            </a:r>
          </a:p>
          <a:p>
            <a:pPr marL="0" indent="0">
              <a:buNone/>
            </a:pPr>
            <a:r>
              <a:rPr lang="en-US" sz="2400" dirty="0"/>
              <a:t>(sitting and handling position)</a:t>
            </a:r>
          </a:p>
          <a:p>
            <a:pPr>
              <a:buClr>
                <a:srgbClr val="4A66AC">
                  <a:lumMod val="75000"/>
                </a:srgbClr>
              </a:buClr>
              <a:buChar char="q"/>
            </a:pPr>
            <a:r>
              <a:rPr lang="en-US" sz="2400" dirty="0"/>
              <a:t>Safety </a:t>
            </a:r>
          </a:p>
          <a:p>
            <a:pPr marL="0" indent="0">
              <a:buClr>
                <a:srgbClr val="384D81"/>
              </a:buClr>
              <a:buNone/>
            </a:pPr>
            <a:r>
              <a:rPr lang="en-US" sz="2400" dirty="0"/>
              <a:t>(turning radius/roll over)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1DC9F-9287-4636-961D-4EA1C5CE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chemeClr val="accent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2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9B2F-5C90-48DC-B943-6CBFAA10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88338-F99C-4FAA-9DBB-F247E01E6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47" y="2214319"/>
            <a:ext cx="4741962" cy="37156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600">
                <a:ea typeface="+mn-lt"/>
                <a:cs typeface="+mn-lt"/>
              </a:rPr>
              <a:t>The first automobile was invented more than 100 years ago. </a:t>
            </a:r>
            <a:endParaRPr lang="en-US" sz="1600"/>
          </a:p>
          <a:p>
            <a:pPr>
              <a:buClr>
                <a:srgbClr val="384D81"/>
              </a:buClr>
            </a:pPr>
            <a:r>
              <a:rPr lang="en-US" sz="1600">
                <a:ea typeface="+mn-lt"/>
                <a:cs typeface="+mn-lt"/>
              </a:rPr>
              <a:t>The first automobiles were steered with a tiller. </a:t>
            </a:r>
            <a:endParaRPr lang="en-US" sz="1600"/>
          </a:p>
          <a:p>
            <a:pPr>
              <a:buClr>
                <a:srgbClr val="384D81"/>
              </a:buClr>
            </a:pPr>
            <a:r>
              <a:rPr lang="en-US" sz="1600">
                <a:ea typeface="+mn-lt"/>
                <a:cs typeface="+mn-lt"/>
              </a:rPr>
              <a:t>In 1898, steering wheels were introduced as a standard feature in cars.</a:t>
            </a:r>
          </a:p>
          <a:p>
            <a:pPr>
              <a:buClr>
                <a:srgbClr val="384D81"/>
              </a:buClr>
            </a:pPr>
            <a:r>
              <a:rPr lang="en-US" sz="1600">
                <a:ea typeface="+mn-lt"/>
                <a:cs typeface="+mn-lt"/>
              </a:rPr>
              <a:t>At the start, steering wheels had a simple design: consisted of wooden circles directly connected to the wheel axis.</a:t>
            </a:r>
            <a:endParaRPr lang="en-US" sz="1600"/>
          </a:p>
          <a:p>
            <a:pPr>
              <a:buClr>
                <a:srgbClr val="384D81"/>
              </a:buClr>
            </a:pPr>
            <a:r>
              <a:rPr lang="en-US" sz="1600">
                <a:ea typeface="+mn-lt"/>
                <a:cs typeface="+mn-lt"/>
              </a:rPr>
              <a:t>They were extremely hard to turn, especially at low speeds.</a:t>
            </a:r>
            <a:endParaRPr lang="en-US" sz="1600"/>
          </a:p>
          <a:p>
            <a:pPr>
              <a:buClr>
                <a:srgbClr val="384D81"/>
              </a:buClr>
            </a:pPr>
            <a:r>
              <a:rPr lang="en-US" sz="1600">
                <a:ea typeface="+mn-lt"/>
                <a:cs typeface="+mn-lt"/>
              </a:rPr>
              <a:t>In 1920, the first power steering system was invented to make the turn of the steering wheel easier. </a:t>
            </a:r>
            <a:endParaRPr lang="en-US" sz="1600"/>
          </a:p>
          <a:p>
            <a:pPr>
              <a:buClr>
                <a:srgbClr val="384D81"/>
              </a:buClr>
            </a:pP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1289E-10A4-41A0-BEFD-F4E45ED6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 dirty="0"/>
          </a:p>
        </p:txBody>
      </p:sp>
      <p:pic>
        <p:nvPicPr>
          <p:cNvPr id="8" name="Picture 8" descr="A picture containing outdoor, bicycle, transport, horse-drawn vehicle&#10;&#10;Description automatically generated">
            <a:extLst>
              <a:ext uri="{FF2B5EF4-FFF2-40B4-BE49-F238E27FC236}">
                <a16:creationId xmlns:a16="http://schemas.microsoft.com/office/drawing/2014/main" id="{0D7CFB33-0759-4E32-B03C-20877E27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22" y="901198"/>
            <a:ext cx="3376350" cy="2325547"/>
          </a:xfrm>
          <a:prstGeom prst="rect">
            <a:avLst/>
          </a:prstGeom>
        </p:spPr>
      </p:pic>
      <p:pic>
        <p:nvPicPr>
          <p:cNvPr id="7" name="Picture 7" descr="A picture containing bicycle, basket&#10;&#10;Description automatically generated">
            <a:extLst>
              <a:ext uri="{FF2B5EF4-FFF2-40B4-BE49-F238E27FC236}">
                <a16:creationId xmlns:a16="http://schemas.microsoft.com/office/drawing/2014/main" id="{563EC780-741D-4EDE-A9C3-3BC3AD987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3" y="3778039"/>
            <a:ext cx="3340259" cy="2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7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12DD-D1FB-4D03-BDB5-419B0F798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Different steering systems and geometries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9864-CECC-4294-8092-99AFA6AA8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73168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2" charset="2"/>
              <a:buChar char="•"/>
            </a:pPr>
            <a:endParaRPr lang="en-US"/>
          </a:p>
          <a:p>
            <a:pPr marL="0" indent="0">
              <a:buClr>
                <a:srgbClr val="384D81"/>
              </a:buClr>
              <a:buNone/>
            </a:pPr>
            <a:endParaRPr lang="en-US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E4140878-0603-4230-B5B9-434D4D9A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79" y="1521671"/>
            <a:ext cx="5254431" cy="25828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B7232-CFFA-4F00-8AF1-1CAA5B89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ACBCB-F4C1-452A-A5A8-6064E14A8046}"/>
              </a:ext>
            </a:extLst>
          </p:cNvPr>
          <p:cNvSpPr txBox="1"/>
          <p:nvPr/>
        </p:nvSpPr>
        <p:spPr>
          <a:xfrm>
            <a:off x="7103979" y="1195137"/>
            <a:ext cx="3919621" cy="382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</a:rPr>
              <a:t>Ackermann Geometry</a:t>
            </a: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D8D5D54-0303-4EB5-B73C-3F2049BE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15" y="2470686"/>
            <a:ext cx="4855409" cy="2451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AA9E0A-365B-4AB9-B37A-96100EBEC5A8}"/>
              </a:ext>
            </a:extLst>
          </p:cNvPr>
          <p:cNvSpPr txBox="1"/>
          <p:nvPr/>
        </p:nvSpPr>
        <p:spPr>
          <a:xfrm>
            <a:off x="1592012" y="21133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Pitman Arm steering</a:t>
            </a:r>
          </a:p>
        </p:txBody>
      </p:sp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8572C2FE-BFD7-446D-AF11-F3681BA25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610" y="4658135"/>
            <a:ext cx="5336673" cy="2140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97681-4164-489A-BEA9-638764A62264}"/>
              </a:ext>
            </a:extLst>
          </p:cNvPr>
          <p:cNvSpPr txBox="1"/>
          <p:nvPr/>
        </p:nvSpPr>
        <p:spPr>
          <a:xfrm>
            <a:off x="6649452" y="4283242"/>
            <a:ext cx="33581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Rack and Pinion Steering</a:t>
            </a:r>
          </a:p>
        </p:txBody>
      </p:sp>
    </p:spTree>
    <p:extLst>
      <p:ext uri="{BB962C8B-B14F-4D97-AF65-F5344CB8AC3E}">
        <p14:creationId xmlns:p14="http://schemas.microsoft.com/office/powerpoint/2010/main" val="684702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AF58-8B14-4CAC-AA9F-EBB82C47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Ackermann Principle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91F4D-D4B2-44BE-B1C3-A69E3451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ea typeface="+mn-lt"/>
                <a:cs typeface="+mn-lt"/>
              </a:rPr>
              <a:t>Ackermann principle, is a common steering geometry that is used to reduce tire scrub when corning by making the inside wheel turn on a tighter radius than the outer wheel.</a:t>
            </a:r>
            <a:endParaRPr lang="en-US" sz="1800" dirty="0"/>
          </a:p>
          <a:p>
            <a:pPr>
              <a:buClr>
                <a:srgbClr val="384D81"/>
              </a:buClr>
            </a:pPr>
            <a:r>
              <a:rPr lang="en-US" sz="1800" dirty="0"/>
              <a:t>To achieve a smooth path the front wheel axis should intersect at an instantaneous center to the rear wheel axis, so that the front wheels create a concentric path.</a:t>
            </a:r>
          </a:p>
          <a:p>
            <a:pPr>
              <a:buClr>
                <a:srgbClr val="384D81"/>
              </a:buClr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9A63C-813E-4D3B-B88A-5A90721F2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5FD72EA-52BC-41CA-8109-545A703A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36" y="485685"/>
            <a:ext cx="4520600" cy="60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1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F607B-4F16-4E8A-A9B8-4091F2ED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 Condensed"/>
              </a:rPr>
              <a:t>Decision Matrix- Steering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189F3-77FF-44EF-B592-A3152C10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25</a:t>
            </a:fld>
            <a:endParaRPr lang="en-US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8977F89F-0B1F-492A-9C85-CA1D21630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347229"/>
              </p:ext>
            </p:extLst>
          </p:nvPr>
        </p:nvGraphicFramePr>
        <p:xfrm>
          <a:off x="905773" y="2329131"/>
          <a:ext cx="9444575" cy="3330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857">
                  <a:extLst>
                    <a:ext uri="{9D8B030D-6E8A-4147-A177-3AD203B41FA5}">
                      <a16:colId xmlns:a16="http://schemas.microsoft.com/office/drawing/2014/main" val="1159225151"/>
                    </a:ext>
                  </a:extLst>
                </a:gridCol>
                <a:gridCol w="1738857">
                  <a:extLst>
                    <a:ext uri="{9D8B030D-6E8A-4147-A177-3AD203B41FA5}">
                      <a16:colId xmlns:a16="http://schemas.microsoft.com/office/drawing/2014/main" val="1901293298"/>
                    </a:ext>
                  </a:extLst>
                </a:gridCol>
                <a:gridCol w="1694273">
                  <a:extLst>
                    <a:ext uri="{9D8B030D-6E8A-4147-A177-3AD203B41FA5}">
                      <a16:colId xmlns:a16="http://schemas.microsoft.com/office/drawing/2014/main" val="748503487"/>
                    </a:ext>
                  </a:extLst>
                </a:gridCol>
                <a:gridCol w="2689789">
                  <a:extLst>
                    <a:ext uri="{9D8B030D-6E8A-4147-A177-3AD203B41FA5}">
                      <a16:colId xmlns:a16="http://schemas.microsoft.com/office/drawing/2014/main" val="2393533021"/>
                    </a:ext>
                  </a:extLst>
                </a:gridCol>
                <a:gridCol w="1582799">
                  <a:extLst>
                    <a:ext uri="{9D8B030D-6E8A-4147-A177-3AD203B41FA5}">
                      <a16:colId xmlns:a16="http://schemas.microsoft.com/office/drawing/2014/main" val="3874079569"/>
                    </a:ext>
                  </a:extLst>
                </a:gridCol>
              </a:tblGrid>
              <a:tr h="106450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latin typeface="Rockwell"/>
                        </a:rPr>
                        <a:t>Simplicity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Weighted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99527"/>
                  </a:ext>
                </a:extLst>
              </a:tr>
              <a:tr h="74515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Weights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kern="1200" noProof="0">
                          <a:solidFill>
                            <a:schemeClr val="lt1"/>
                          </a:solidFill>
                          <a:latin typeface="Rockwell"/>
                        </a:rPr>
                        <a:t>5</a:t>
                      </a:r>
                    </a:p>
                    <a:p>
                      <a:pPr lvl="0">
                        <a:buNone/>
                      </a:pPr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91090"/>
                  </a:ext>
                </a:extLst>
              </a:tr>
              <a:tr h="7603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Pitman 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Rockwell"/>
                        </a:rPr>
                        <a:t>20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10</a:t>
                      </a:r>
                    </a:p>
                    <a:p>
                      <a:pPr lvl="0" algn="ctr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80679"/>
                  </a:ext>
                </a:extLst>
              </a:tr>
              <a:tr h="7603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Rack and pinion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Rockwell"/>
                        </a:rPr>
                        <a:t>15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9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899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00A7-72EE-4711-B916-6B85F27D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ea typeface="+mj-lt"/>
                <a:cs typeface="+mj-lt"/>
              </a:rPr>
              <a:t>Pitman Arm Steering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D1E2C6-7CDF-4803-B915-C476F4C7A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286" y="2456596"/>
            <a:ext cx="4741962" cy="3715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The Pitman arm moves the steering rack according to how you steer. </a:t>
            </a:r>
            <a:endParaRPr lang="en-US" dirty="0"/>
          </a:p>
          <a:p>
            <a:pPr>
              <a:buClr>
                <a:srgbClr val="384D81"/>
              </a:buClr>
            </a:pPr>
            <a:r>
              <a:rPr lang="en-US" dirty="0">
                <a:ea typeface="+mn-lt"/>
                <a:cs typeface="+mn-lt"/>
              </a:rPr>
              <a:t>The steering rack is connected to the tie rods, which are connected to the steering arm. </a:t>
            </a:r>
            <a:endParaRPr lang="en-US" dirty="0"/>
          </a:p>
          <a:p>
            <a:pPr>
              <a:buClr>
                <a:srgbClr val="384D81"/>
              </a:buClr>
            </a:pPr>
            <a:r>
              <a:rPr lang="en-US" dirty="0">
                <a:ea typeface="+mn-lt"/>
                <a:cs typeface="+mn-lt"/>
              </a:rPr>
              <a:t>The tie rods are the connection from the steering system to the wheels. </a:t>
            </a:r>
            <a:endParaRPr lang="en-US" dirty="0"/>
          </a:p>
          <a:p>
            <a:pPr>
              <a:buClr>
                <a:srgbClr val="384D81"/>
              </a:buClr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192B2-93D5-4C4D-A96B-F5D5DDFD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 dirty="0"/>
          </a:p>
        </p:txBody>
      </p:sp>
      <p:pic>
        <p:nvPicPr>
          <p:cNvPr id="11" name="Picture 11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9848838B-7E56-49A6-B9BC-632E3A60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48" y="602131"/>
            <a:ext cx="3376350" cy="2068102"/>
          </a:xfrm>
          <a:prstGeom prst="rect">
            <a:avLst/>
          </a:prstGeo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09123E01-1EA5-4F94-9CD0-3432A22CE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34" y="3144613"/>
            <a:ext cx="5011311" cy="3025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D1ABC4-48F3-4B80-A86C-FECD0FBA26CF}"/>
              </a:ext>
            </a:extLst>
          </p:cNvPr>
          <p:cNvSpPr txBox="1"/>
          <p:nvPr/>
        </p:nvSpPr>
        <p:spPr>
          <a:xfrm>
            <a:off x="4724400" y="3200400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200" dirty="0">
              <a:solidFill>
                <a:schemeClr val="tx2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2616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5E5C-F5B4-45BA-8025-1A1FEA24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807" y="422002"/>
            <a:ext cx="10058400" cy="1379701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Steering - Pitman Arm </a:t>
            </a:r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FD0D685-A474-4C8B-BB14-F42A4A7CD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30" y="2351446"/>
            <a:ext cx="4769799" cy="40507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62A2B-2D5A-4D7D-AADC-F2B69A1C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D775E-3DFB-4FA9-AC6D-3617CB88EA01}"/>
              </a:ext>
            </a:extLst>
          </p:cNvPr>
          <p:cNvSpPr txBox="1"/>
          <p:nvPr/>
        </p:nvSpPr>
        <p:spPr>
          <a:xfrm>
            <a:off x="834189" y="1917031"/>
            <a:ext cx="48286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Pitman arm with leaf spring suspension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9CD97-F5CF-4FBF-94F5-6F095D8601A6}"/>
              </a:ext>
            </a:extLst>
          </p:cNvPr>
          <p:cNvSpPr txBox="1"/>
          <p:nvPr/>
        </p:nvSpPr>
        <p:spPr>
          <a:xfrm>
            <a:off x="6526221" y="1649521"/>
            <a:ext cx="40934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Clamp shaft with screw stoppers</a:t>
            </a:r>
            <a:r>
              <a:rPr lang="en-US"/>
              <a:t> and tie rod slot</a:t>
            </a:r>
            <a:endParaRPr lang="en-US" dirty="0"/>
          </a:p>
        </p:txBody>
      </p:sp>
      <p:pic>
        <p:nvPicPr>
          <p:cNvPr id="3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DB6D0A2-39BB-4663-ABAC-986505DAA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30" y="2353907"/>
            <a:ext cx="5733690" cy="42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8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6338-589B-4FD8-A509-0842F7BA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958" y="-36736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Turning Radius Calculations</a:t>
            </a:r>
            <a:endParaRPr lang="en-US" sz="40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65EF4BD-AC4E-4931-9696-0A28F3918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181783"/>
              </p:ext>
            </p:extLst>
          </p:nvPr>
        </p:nvGraphicFramePr>
        <p:xfrm>
          <a:off x="6603998" y="1577472"/>
          <a:ext cx="4991388" cy="26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6385">
                  <a:extLst>
                    <a:ext uri="{9D8B030D-6E8A-4147-A177-3AD203B41FA5}">
                      <a16:colId xmlns:a16="http://schemas.microsoft.com/office/drawing/2014/main" val="1986499683"/>
                    </a:ext>
                  </a:extLst>
                </a:gridCol>
                <a:gridCol w="2455003">
                  <a:extLst>
                    <a:ext uri="{9D8B030D-6E8A-4147-A177-3AD203B41FA5}">
                      <a16:colId xmlns:a16="http://schemas.microsoft.com/office/drawing/2014/main" val="2063996718"/>
                    </a:ext>
                  </a:extLst>
                </a:gridCol>
              </a:tblGrid>
              <a:tr h="534736">
                <a:tc gridSpan="2"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  Parameters    ​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882186"/>
                  </a:ext>
                </a:extLst>
              </a:tr>
              <a:tr h="537410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Wheelbase(L)​​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1.48 m​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8499656"/>
                  </a:ext>
                </a:extLst>
              </a:tr>
              <a:tr h="537410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Track width(d)​​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1.22 ​m​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8919975"/>
                  </a:ext>
                </a:extLst>
              </a:tr>
              <a:tr h="537410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Inner Angle​(A)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18.51°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1653300"/>
                  </a:ext>
                </a:extLst>
              </a:tr>
              <a:tr h="537410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Outer Wheel​(B)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15.37°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18854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2BF0E-92E1-41BD-B74F-33A7C12C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 dirty="0"/>
          </a:p>
        </p:txBody>
      </p:sp>
      <p:pic>
        <p:nvPicPr>
          <p:cNvPr id="5" name="Picture 5" descr="A picture containing sky, light&#10;&#10;Description automatically generated">
            <a:extLst>
              <a:ext uri="{FF2B5EF4-FFF2-40B4-BE49-F238E27FC236}">
                <a16:creationId xmlns:a16="http://schemas.microsoft.com/office/drawing/2014/main" id="{4180CDA7-5578-4481-B679-FF1EBA441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0" y="2161232"/>
            <a:ext cx="5847723" cy="3962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76FD94-A125-462A-A793-7A34D58F5B80}"/>
              </a:ext>
            </a:extLst>
          </p:cNvPr>
          <p:cNvSpPr txBox="1"/>
          <p:nvPr/>
        </p:nvSpPr>
        <p:spPr>
          <a:xfrm>
            <a:off x="419768" y="1716505"/>
            <a:ext cx="47083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</a:rPr>
              <a:t>Pitman Arm Steering </a:t>
            </a:r>
            <a:r>
              <a:rPr lang="en-US" b="1" dirty="0">
                <a:ea typeface="+mn-lt"/>
                <a:cs typeface="+mn-lt"/>
              </a:rPr>
              <a:t>with stopper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0045A-D19D-444F-B2FB-C942CDBBE67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A8DF1D-35B2-4351-B95D-ED8A23602DAA}"/>
              </a:ext>
            </a:extLst>
          </p:cNvPr>
          <p:cNvSpPr txBox="1"/>
          <p:nvPr/>
        </p:nvSpPr>
        <p:spPr>
          <a:xfrm>
            <a:off x="6903453" y="4577347"/>
            <a:ext cx="43206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Assume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>
                <a:ea typeface="+mn-lt"/>
                <a:cs typeface="+mn-lt"/>
              </a:rPr>
              <a:t>Turning Radius of 5 meters. 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14371-6568-4C19-B01A-156FD46ADEBD}"/>
              </a:ext>
            </a:extLst>
          </p:cNvPr>
          <p:cNvSpPr txBox="1"/>
          <p:nvPr/>
        </p:nvSpPr>
        <p:spPr>
          <a:xfrm>
            <a:off x="6792328" y="5375275"/>
            <a:ext cx="468162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Actual Turning Radius</a:t>
            </a:r>
            <a:r>
              <a:rPr lang="en-US" dirty="0">
                <a:solidFill>
                  <a:srgbClr val="002060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002060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R</a:t>
            </a:r>
            <a:r>
              <a:rPr lang="en-US" dirty="0">
                <a:ea typeface="+mn-lt"/>
                <a:cs typeface="+mn-lt"/>
              </a:rPr>
              <a:t>= d/2+[L(cosec (A/2+B/2))]   </a:t>
            </a:r>
            <a:r>
              <a:rPr lang="en-US" i="1" dirty="0">
                <a:ea typeface="+mn-lt"/>
                <a:cs typeface="+mn-lt"/>
              </a:rPr>
              <a:t>[Eq.1]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R= 5.69 meters</a:t>
            </a:r>
            <a:endParaRPr lang="en-US" dirty="0"/>
          </a:p>
          <a:p>
            <a:pPr algn="l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EDA91A-9EF6-4DB7-A626-4930A2CA99FF}"/>
              </a:ext>
            </a:extLst>
          </p:cNvPr>
          <p:cNvCxnSpPr/>
          <p:nvPr/>
        </p:nvCxnSpPr>
        <p:spPr>
          <a:xfrm>
            <a:off x="4649536" y="2624222"/>
            <a:ext cx="1088190" cy="187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FA2D51-3674-48FB-A9D9-41CC7C98BF25}"/>
              </a:ext>
            </a:extLst>
          </p:cNvPr>
          <p:cNvCxnSpPr/>
          <p:nvPr/>
        </p:nvCxnSpPr>
        <p:spPr>
          <a:xfrm flipH="1">
            <a:off x="323517" y="2597484"/>
            <a:ext cx="21387" cy="25587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4BEE7E-0759-4A75-9F41-ED7477A0E3BE}"/>
              </a:ext>
            </a:extLst>
          </p:cNvPr>
          <p:cNvSpPr txBox="1"/>
          <p:nvPr/>
        </p:nvSpPr>
        <p:spPr>
          <a:xfrm>
            <a:off x="4720222" y="2220327"/>
            <a:ext cx="12058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1.22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9E00F-8094-4569-BF4C-A38FA31916BA}"/>
              </a:ext>
            </a:extLst>
          </p:cNvPr>
          <p:cNvSpPr txBox="1"/>
          <p:nvPr/>
        </p:nvSpPr>
        <p:spPr>
          <a:xfrm>
            <a:off x="312821" y="3574716"/>
            <a:ext cx="10186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1.48 m</a:t>
            </a:r>
          </a:p>
        </p:txBody>
      </p:sp>
    </p:spTree>
    <p:extLst>
      <p:ext uri="{BB962C8B-B14F-4D97-AF65-F5344CB8AC3E}">
        <p14:creationId xmlns:p14="http://schemas.microsoft.com/office/powerpoint/2010/main" val="606093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5C37-9C54-4C11-89DF-92E57A22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478" y="137053"/>
            <a:ext cx="6730277" cy="107460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Steering Ratio 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0FF27D-EC4C-4600-AB8F-D46490A7C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272572"/>
              </p:ext>
            </p:extLst>
          </p:nvPr>
        </p:nvGraphicFramePr>
        <p:xfrm>
          <a:off x="4799263" y="3769894"/>
          <a:ext cx="7120996" cy="300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7454">
                  <a:extLst>
                    <a:ext uri="{9D8B030D-6E8A-4147-A177-3AD203B41FA5}">
                      <a16:colId xmlns:a16="http://schemas.microsoft.com/office/drawing/2014/main" val="553303895"/>
                    </a:ext>
                  </a:extLst>
                </a:gridCol>
                <a:gridCol w="2943542">
                  <a:extLst>
                    <a:ext uri="{9D8B030D-6E8A-4147-A177-3AD203B41FA5}">
                      <a16:colId xmlns:a16="http://schemas.microsoft.com/office/drawing/2014/main" val="609141639"/>
                    </a:ext>
                  </a:extLst>
                </a:gridCol>
              </a:tblGrid>
              <a:tr h="40144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Type of Vehicle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Steering Ratio 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9656666"/>
                  </a:ext>
                </a:extLst>
              </a:tr>
              <a:tr h="40144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Normal Regular Cars 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12:1 to 20:1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7396594"/>
                  </a:ext>
                </a:extLst>
              </a:tr>
              <a:tr h="40144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Race cars 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10:1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7593819"/>
                  </a:ext>
                </a:extLst>
              </a:tr>
              <a:tr h="40144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Go-Kart 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1:1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8325338"/>
                  </a:ext>
                </a:extLst>
              </a:tr>
              <a:tr h="70180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Turbo Trike (Rack and Pinion steering)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3:1 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1170226"/>
                  </a:ext>
                </a:extLst>
              </a:tr>
              <a:tr h="70180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Turbo Trike (Pitman arm steering) 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1:1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274915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A93BB-F8C7-4DB6-B030-3446946F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54A8FFC-63A2-42BF-A92E-21A2C668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9" y="1492848"/>
            <a:ext cx="4443993" cy="4176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9CF68-6854-4A7D-AA6F-6210D55C8E04}"/>
              </a:ext>
            </a:extLst>
          </p:cNvPr>
          <p:cNvSpPr txBox="1"/>
          <p:nvPr/>
        </p:nvSpPr>
        <p:spPr>
          <a:xfrm>
            <a:off x="4724400" y="3387558"/>
            <a:ext cx="6713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Table- Steering ratio of different types of vehicles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505D2-E16C-4332-8359-14712F881965}"/>
              </a:ext>
            </a:extLst>
          </p:cNvPr>
          <p:cNvSpPr txBox="1"/>
          <p:nvPr/>
        </p:nvSpPr>
        <p:spPr>
          <a:xfrm>
            <a:off x="4577347" y="1114927"/>
            <a:ext cx="752909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Low Steering ratio = more effort to steer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High Steering ratio= less effort to steer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Steering ratio Equation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Steering ratio = (Steering wheel rotation angle)/(Steer angle at the tire wheel)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11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C4E8-6846-4E48-8605-AB981943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92" y="247879"/>
            <a:ext cx="9404723" cy="1400530"/>
          </a:xfrm>
        </p:spPr>
        <p:txBody>
          <a:bodyPr/>
          <a:lstStyle/>
          <a:p>
            <a:r>
              <a:rPr lang="en-US">
                <a:latin typeface="Rockwell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FC181-EA33-4F61-AED3-1BE078BC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69" y="1266338"/>
            <a:ext cx="4298776" cy="480180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/>
              <a:t>Introduction</a:t>
            </a:r>
          </a:p>
          <a:p>
            <a:pPr lvl="1"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>
                <a:ea typeface="+mj-lt"/>
                <a:cs typeface="+mj-lt"/>
              </a:rPr>
              <a:t>Objectives and Constraints</a:t>
            </a:r>
            <a:endParaRPr lang="en-US"/>
          </a:p>
          <a:p>
            <a:pPr lvl="1"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/>
              <a:t>Global Impact</a:t>
            </a:r>
          </a:p>
          <a:p>
            <a:pPr lvl="1"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/>
              <a:t>Original Turbo Trike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/>
              <a:t>Trike A and B</a:t>
            </a:r>
          </a:p>
          <a:p>
            <a:pPr lvl="1"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/>
              <a:t>Modifications</a:t>
            </a:r>
          </a:p>
          <a:p>
            <a:pPr lvl="1"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/>
              <a:t>Suspension</a:t>
            </a:r>
          </a:p>
          <a:p>
            <a:pPr lvl="1"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/>
              <a:t>Steering</a:t>
            </a:r>
          </a:p>
          <a:p>
            <a:pPr lvl="1"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>
                <a:ea typeface="+mj-lt"/>
                <a:cs typeface="+mj-lt"/>
              </a:rPr>
              <a:t>Roll Cage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/>
              <a:t>Autobraking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>
                <a:ea typeface="+mj-lt"/>
                <a:cs typeface="+mj-lt"/>
              </a:rPr>
              <a:t>Regenerative Braking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>
                <a:ea typeface="+mj-lt"/>
                <a:cs typeface="+mj-lt"/>
              </a:rPr>
              <a:t>Solar Assist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>
                <a:ea typeface="+mj-lt"/>
                <a:cs typeface="+mj-lt"/>
              </a:rPr>
              <a:t>Road Legal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/>
              <a:t>Lateral Acceleration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/>
              <a:t>Rollover Prevention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r>
              <a:rPr lang="en-US" sz="1800"/>
              <a:t>Scale Models                                  </a:t>
            </a:r>
          </a:p>
          <a:p>
            <a:pPr>
              <a:spcBef>
                <a:spcPts val="500"/>
              </a:spcBef>
              <a:buClr>
                <a:srgbClr val="8AD0D6"/>
              </a:buClr>
              <a:buFont typeface="Wingdings" charset="2"/>
              <a:buChar char="q"/>
            </a:pPr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ECEBF-EAC2-47A6-ACDA-B72D9177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B9E7E-9618-4F77-9ABF-0FC8C89D484C}"/>
              </a:ext>
            </a:extLst>
          </p:cNvPr>
          <p:cNvSpPr txBox="1"/>
          <p:nvPr/>
        </p:nvSpPr>
        <p:spPr>
          <a:xfrm>
            <a:off x="4179068" y="1315196"/>
            <a:ext cx="3464231" cy="52296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</a:pPr>
            <a:r>
              <a:rPr lang="en-US">
                <a:ea typeface="+mn-lt"/>
                <a:cs typeface="+mn-lt"/>
              </a:rPr>
              <a:t>Jihane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>
                <a:ea typeface="+mn-lt"/>
                <a:cs typeface="+mn-lt"/>
              </a:rPr>
              <a:t>David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>
                <a:ea typeface="+mn-lt"/>
                <a:cs typeface="+mn-lt"/>
              </a:rPr>
              <a:t>Jihane</a:t>
            </a:r>
            <a:endParaRPr lang="en-US" dirty="0">
              <a:ea typeface="+mn-lt"/>
              <a:cs typeface="+mn-lt"/>
            </a:endParaRPr>
          </a:p>
          <a:p>
            <a:pPr>
              <a:spcBef>
                <a:spcPts val="300"/>
              </a:spcBef>
            </a:pPr>
            <a:r>
              <a:rPr lang="en-US" dirty="0"/>
              <a:t>Dillon/ Loren</a:t>
            </a:r>
          </a:p>
          <a:p>
            <a:pPr>
              <a:spcBef>
                <a:spcPts val="500"/>
              </a:spcBef>
            </a:pPr>
            <a:r>
              <a:rPr lang="en-US" dirty="0">
                <a:ea typeface="+mn-lt"/>
                <a:cs typeface="+mn-lt"/>
              </a:rPr>
              <a:t>Wesley</a:t>
            </a:r>
          </a:p>
          <a:p>
            <a:pPr>
              <a:spcBef>
                <a:spcPts val="500"/>
              </a:spcBef>
            </a:pPr>
            <a:r>
              <a:rPr lang="en-US" dirty="0">
                <a:ea typeface="+mn-lt"/>
                <a:cs typeface="+mn-lt"/>
              </a:rPr>
              <a:t>Loren/ Jairo</a:t>
            </a:r>
            <a:endParaRPr lang="en-US" dirty="0"/>
          </a:p>
          <a:p>
            <a:pPr>
              <a:spcBef>
                <a:spcPts val="500"/>
              </a:spcBef>
            </a:pPr>
            <a:r>
              <a:rPr lang="en-US" dirty="0">
                <a:ea typeface="+mn-lt"/>
                <a:cs typeface="+mn-lt"/>
              </a:rPr>
              <a:t>Loren/ Jairo</a:t>
            </a:r>
          </a:p>
          <a:p>
            <a:pPr>
              <a:spcBef>
                <a:spcPts val="500"/>
              </a:spcBef>
            </a:pPr>
            <a:r>
              <a:rPr lang="en-US">
                <a:ea typeface="+mn-lt"/>
                <a:cs typeface="+mn-lt"/>
              </a:rPr>
              <a:t>Jihane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</a:rPr>
              <a:t>Hernan</a:t>
            </a:r>
          </a:p>
          <a:p>
            <a:pPr>
              <a:spcBef>
                <a:spcPts val="500"/>
              </a:spcBef>
            </a:pPr>
            <a:r>
              <a:rPr lang="en-US" dirty="0"/>
              <a:t>Wesley/ Ivan</a:t>
            </a:r>
          </a:p>
          <a:p>
            <a:pPr>
              <a:spcBef>
                <a:spcPts val="300"/>
              </a:spcBef>
            </a:pPr>
            <a:r>
              <a:rPr lang="en-US" dirty="0">
                <a:ea typeface="+mn-lt"/>
                <a:cs typeface="+mn-lt"/>
              </a:rPr>
              <a:t>Martin</a:t>
            </a:r>
          </a:p>
          <a:p>
            <a:pPr>
              <a:spcBef>
                <a:spcPts val="300"/>
              </a:spcBef>
            </a:pPr>
            <a:r>
              <a:rPr lang="en-US" dirty="0">
                <a:ea typeface="+mn-lt"/>
                <a:cs typeface="+mn-lt"/>
              </a:rPr>
              <a:t>Dillon</a:t>
            </a:r>
          </a:p>
          <a:p>
            <a:pPr>
              <a:spcBef>
                <a:spcPts val="300"/>
              </a:spcBef>
            </a:pPr>
            <a:r>
              <a:rPr lang="en-US" dirty="0"/>
              <a:t>David </a:t>
            </a:r>
          </a:p>
          <a:p>
            <a:pPr>
              <a:spcBef>
                <a:spcPts val="300"/>
              </a:spcBef>
            </a:pPr>
            <a:r>
              <a:rPr lang="en-US" dirty="0"/>
              <a:t>Ivan</a:t>
            </a:r>
          </a:p>
          <a:p>
            <a:pPr>
              <a:spcBef>
                <a:spcPts val="300"/>
              </a:spcBef>
            </a:pPr>
            <a:r>
              <a:rPr lang="en-US" dirty="0"/>
              <a:t>Dillon</a:t>
            </a:r>
          </a:p>
          <a:p>
            <a:pPr>
              <a:spcBef>
                <a:spcPts val="300"/>
              </a:spcBef>
            </a:pPr>
            <a:r>
              <a:rPr lang="en-US" dirty="0"/>
              <a:t>Dillon</a:t>
            </a:r>
          </a:p>
          <a:p>
            <a:pPr>
              <a:spcBef>
                <a:spcPts val="300"/>
              </a:spcBef>
            </a:pPr>
            <a:r>
              <a:rPr lang="en-US" dirty="0"/>
              <a:t>Jairo/Loren/Hernan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29FA11C-86EB-4407-BA92-948D59CF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3" y="1395065"/>
            <a:ext cx="6011818" cy="45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42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4F9B-2281-4439-86EC-F9CD33E3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 CAGE</a:t>
            </a:r>
            <a:endParaRPr lang="en-US" dirty="0">
              <a:latin typeface="Rockwell Condense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D809-F025-4D20-93BD-E587D561E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Roll cage is designed to protect the passengers in the vehicle from:</a:t>
            </a:r>
          </a:p>
          <a:p>
            <a:pPr lvl="1"/>
            <a:r>
              <a:rPr lang="en-US" dirty="0"/>
              <a:t>Roll Over</a:t>
            </a:r>
          </a:p>
          <a:p>
            <a:pPr lvl="1"/>
            <a:r>
              <a:rPr lang="en-US" dirty="0"/>
              <a:t>Collision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E75A0-74DE-4A0B-AA5E-8FC879B0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5" descr="A picture containing outdoor, grass, road, parked&#10;&#10;Description automatically generated">
            <a:extLst>
              <a:ext uri="{FF2B5EF4-FFF2-40B4-BE49-F238E27FC236}">
                <a16:creationId xmlns:a16="http://schemas.microsoft.com/office/drawing/2014/main" id="{4D16E6D2-D2C3-440A-BE56-0D35F892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51" y="3321589"/>
            <a:ext cx="4617307" cy="278228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0462578-CBF3-42EF-A2E8-819848E0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562" y="3317789"/>
            <a:ext cx="4177956" cy="27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0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AD83-0D9B-4332-9FC5-0413B972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Roll Cage – Model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69978-329C-4342-B4DB-7DFC5BC5E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Low Cost</a:t>
            </a:r>
          </a:p>
          <a:p>
            <a:r>
              <a:rPr lang="en-US" dirty="0"/>
              <a:t>Ease of Manufacturing and Assembly</a:t>
            </a:r>
          </a:p>
          <a:p>
            <a:r>
              <a:rPr lang="en-US" dirty="0"/>
              <a:t>Minimized joints while taking advantage of:</a:t>
            </a:r>
          </a:p>
          <a:p>
            <a:pPr lvl="1"/>
            <a:r>
              <a:rPr lang="en-US" dirty="0"/>
              <a:t>Triangulation</a:t>
            </a:r>
          </a:p>
          <a:p>
            <a:pPr lvl="1"/>
            <a:r>
              <a:rPr lang="en-US" dirty="0"/>
              <a:t>Diagonalization</a:t>
            </a:r>
          </a:p>
          <a:p>
            <a:r>
              <a:rPr lang="en-US" dirty="0"/>
              <a:t>Maximizing safety, while minimizing complex structures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B2AA7D-273C-4DD8-8E20-741F3CD64C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373" r="8040" b="2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ACAE0-83CC-4097-88CF-690D185F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90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6282-38C6-4191-99B7-9781C699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4632"/>
            <a:ext cx="544707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Triangulation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B826E-C347-4EAF-AA93-9278CA32A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121408"/>
            <a:ext cx="5447070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Basic tool for rigidity through shape</a:t>
            </a:r>
          </a:p>
          <a:p>
            <a:r>
              <a:rPr lang="en-US" dirty="0"/>
              <a:t>A diagonal member through connected corners protects a four-bar member from bending loads</a:t>
            </a:r>
          </a:p>
          <a:p>
            <a:pPr lvl="1"/>
            <a:r>
              <a:rPr lang="en-US" dirty="0"/>
              <a:t>Placing structural members in pure tension/compression</a:t>
            </a:r>
          </a:p>
          <a:p>
            <a:r>
              <a:rPr lang="en-US" dirty="0"/>
              <a:t>Lightweight</a:t>
            </a:r>
          </a:p>
          <a:p>
            <a:pPr lvl="1"/>
            <a:r>
              <a:rPr lang="en-US" dirty="0"/>
              <a:t>Use of less rigid materials won’t significantly affect the overall strength of the structure</a:t>
            </a:r>
          </a:p>
        </p:txBody>
      </p:sp>
      <p:pic>
        <p:nvPicPr>
          <p:cNvPr id="11" name="Content Placeholder 10" descr="Shape&#10;&#10;Description automatically generated">
            <a:extLst>
              <a:ext uri="{FF2B5EF4-FFF2-40B4-BE49-F238E27FC236}">
                <a16:creationId xmlns:a16="http://schemas.microsoft.com/office/drawing/2014/main" id="{9C366487-BE9E-4141-A843-071B8A400F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3514563"/>
            <a:ext cx="5447070" cy="26508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72ADC-88ED-4857-B3F6-BDB2430E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 smtClean="0"/>
              <a:pPr defTabSz="914400">
                <a:spcAft>
                  <a:spcPts val="600"/>
                </a:spcAft>
              </a:pPr>
              <a:t>32</a:t>
            </a:fld>
            <a:endParaRPr lang="en-US" dirty="0"/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417D1BD2-DE3F-4550-811C-0C43F1E4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652809"/>
            <a:ext cx="5447070" cy="27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77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6217-E74F-45F1-B5DC-38BCDA6C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Model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D51-A7DC-4FEC-A012-762ECE0FB8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Low seating position means low center of gravity</a:t>
            </a:r>
          </a:p>
          <a:p>
            <a:pPr>
              <a:buClr>
                <a:srgbClr val="9E3611"/>
              </a:buClr>
            </a:pPr>
            <a:r>
              <a:rPr lang="en-US" dirty="0"/>
              <a:t>Minimal modifications require less time and money to perform</a:t>
            </a:r>
          </a:p>
          <a:p>
            <a:pPr>
              <a:buClr>
                <a:srgbClr val="9E3611"/>
              </a:buClr>
            </a:pPr>
            <a:r>
              <a:rPr lang="en-US" dirty="0"/>
              <a:t>Lower weight increases range and efficiency</a:t>
            </a:r>
          </a:p>
          <a:p>
            <a:pPr>
              <a:buClr>
                <a:srgbClr val="9E3611"/>
              </a:buClr>
            </a:pPr>
            <a:r>
              <a:rPr lang="en-US" dirty="0"/>
              <a:t>Simplicity of design allows for lower overall cost</a:t>
            </a:r>
          </a:p>
          <a:p>
            <a:pPr>
              <a:buClr>
                <a:srgbClr val="9E3611"/>
              </a:buClr>
            </a:pPr>
            <a:endParaRPr lang="en-US" dirty="0"/>
          </a:p>
          <a:p>
            <a:pPr>
              <a:buClr>
                <a:srgbClr val="9E3611"/>
              </a:buClr>
            </a:pPr>
            <a:endParaRPr lang="en-US" dirty="0"/>
          </a:p>
        </p:txBody>
      </p:sp>
      <p:pic>
        <p:nvPicPr>
          <p:cNvPr id="7" name="Content Placeholder 6" descr="A picture containing handcart, transport&#10;&#10;Description automatically generated">
            <a:extLst>
              <a:ext uri="{FF2B5EF4-FFF2-40B4-BE49-F238E27FC236}">
                <a16:creationId xmlns:a16="http://schemas.microsoft.com/office/drawing/2014/main" id="{2F38621A-072B-4CD8-90E3-50AA129E0B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515646"/>
            <a:ext cx="4754562" cy="33348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4E01B-53DD-4ED9-8A73-E076AF0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4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EE2530-CA20-4D81-BA61-E819A0CF8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Material Property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2252E-1B75-4FB8-984A-B9C9F934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BD2D57-7D78-4744-A636-39E06ABC82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100027"/>
              </p:ext>
            </p:extLst>
          </p:nvPr>
        </p:nvGraphicFramePr>
        <p:xfrm>
          <a:off x="1069975" y="2700790"/>
          <a:ext cx="10058403" cy="2987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945">
                  <a:extLst>
                    <a:ext uri="{9D8B030D-6E8A-4147-A177-3AD203B41FA5}">
                      <a16:colId xmlns:a16="http://schemas.microsoft.com/office/drawing/2014/main" val="2217971732"/>
                    </a:ext>
                  </a:extLst>
                </a:gridCol>
                <a:gridCol w="1894705">
                  <a:extLst>
                    <a:ext uri="{9D8B030D-6E8A-4147-A177-3AD203B41FA5}">
                      <a16:colId xmlns:a16="http://schemas.microsoft.com/office/drawing/2014/main" val="3426787461"/>
                    </a:ext>
                  </a:extLst>
                </a:gridCol>
                <a:gridCol w="1095444">
                  <a:extLst>
                    <a:ext uri="{9D8B030D-6E8A-4147-A177-3AD203B41FA5}">
                      <a16:colId xmlns:a16="http://schemas.microsoft.com/office/drawing/2014/main" val="1788816731"/>
                    </a:ext>
                  </a:extLst>
                </a:gridCol>
                <a:gridCol w="1092770">
                  <a:extLst>
                    <a:ext uri="{9D8B030D-6E8A-4147-A177-3AD203B41FA5}">
                      <a16:colId xmlns:a16="http://schemas.microsoft.com/office/drawing/2014/main" val="3813420936"/>
                    </a:ext>
                  </a:extLst>
                </a:gridCol>
                <a:gridCol w="2333095">
                  <a:extLst>
                    <a:ext uri="{9D8B030D-6E8A-4147-A177-3AD203B41FA5}">
                      <a16:colId xmlns:a16="http://schemas.microsoft.com/office/drawing/2014/main" val="559437967"/>
                    </a:ext>
                  </a:extLst>
                </a:gridCol>
                <a:gridCol w="1095444">
                  <a:extLst>
                    <a:ext uri="{9D8B030D-6E8A-4147-A177-3AD203B41FA5}">
                      <a16:colId xmlns:a16="http://schemas.microsoft.com/office/drawing/2014/main" val="706153171"/>
                    </a:ext>
                  </a:extLst>
                </a:gridCol>
              </a:tblGrid>
              <a:tr h="921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Material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Ultimate Tensile Strength (MPa)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Elastic Modulus (GPa)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Yield Strength (MPa)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Fatigue Strength (Uncorrected) (MPa)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Shear Modulus (GPa)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extLst>
                  <a:ext uri="{0D108BD9-81ED-4DB2-BD59-A6C34878D82A}">
                    <a16:rowId xmlns:a16="http://schemas.microsoft.com/office/drawing/2014/main" val="4292847677"/>
                  </a:ext>
                </a:extLst>
              </a:tr>
              <a:tr h="356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AISI 1015 Steel (CDS)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385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205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325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193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80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extLst>
                  <a:ext uri="{0D108BD9-81ED-4DB2-BD59-A6C34878D82A}">
                    <a16:rowId xmlns:a16="http://schemas.microsoft.com/office/drawing/2014/main" val="684857649"/>
                  </a:ext>
                </a:extLst>
              </a:tr>
              <a:tr h="63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AISI 4130 Steel Annealed at 865 C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560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190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460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280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80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extLst>
                  <a:ext uri="{0D108BD9-81ED-4DB2-BD59-A6C34878D82A}">
                    <a16:rowId xmlns:a16="http://schemas.microsoft.com/office/drawing/2014/main" val="662950684"/>
                  </a:ext>
                </a:extLst>
              </a:tr>
              <a:tr h="356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6061-T6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241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74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145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121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extLst>
                  <a:ext uri="{0D108BD9-81ED-4DB2-BD59-A6C34878D82A}">
                    <a16:rowId xmlns:a16="http://schemas.microsoft.com/office/drawing/2014/main" val="723497477"/>
                  </a:ext>
                </a:extLst>
              </a:tr>
              <a:tr h="356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2219-T87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379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73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393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190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27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extLst>
                  <a:ext uri="{0D108BD9-81ED-4DB2-BD59-A6C34878D82A}">
                    <a16:rowId xmlns:a16="http://schemas.microsoft.com/office/drawing/2014/main" val="1903580088"/>
                  </a:ext>
                </a:extLst>
              </a:tr>
              <a:tr h="356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7075-T6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572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72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434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286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27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831" marR="12831" marT="12831" marB="0" anchor="b"/>
                </a:tc>
                <a:extLst>
                  <a:ext uri="{0D108BD9-81ED-4DB2-BD59-A6C34878D82A}">
                    <a16:rowId xmlns:a16="http://schemas.microsoft.com/office/drawing/2014/main" val="371414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333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EE2530-CA20-4D81-BA61-E819A0CF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Cost analysis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C02B0A8-F1EA-44B1-96A6-8CE467E7FD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674206"/>
              </p:ext>
            </p:extLst>
          </p:nvPr>
        </p:nvGraphicFramePr>
        <p:xfrm>
          <a:off x="1069975" y="2411523"/>
          <a:ext cx="10058404" cy="3565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548">
                  <a:extLst>
                    <a:ext uri="{9D8B030D-6E8A-4147-A177-3AD203B41FA5}">
                      <a16:colId xmlns:a16="http://schemas.microsoft.com/office/drawing/2014/main" val="4186137001"/>
                    </a:ext>
                  </a:extLst>
                </a:gridCol>
                <a:gridCol w="1316441">
                  <a:extLst>
                    <a:ext uri="{9D8B030D-6E8A-4147-A177-3AD203B41FA5}">
                      <a16:colId xmlns:a16="http://schemas.microsoft.com/office/drawing/2014/main" val="648827291"/>
                    </a:ext>
                  </a:extLst>
                </a:gridCol>
                <a:gridCol w="911592">
                  <a:extLst>
                    <a:ext uri="{9D8B030D-6E8A-4147-A177-3AD203B41FA5}">
                      <a16:colId xmlns:a16="http://schemas.microsoft.com/office/drawing/2014/main" val="1113355897"/>
                    </a:ext>
                  </a:extLst>
                </a:gridCol>
                <a:gridCol w="1815868">
                  <a:extLst>
                    <a:ext uri="{9D8B030D-6E8A-4147-A177-3AD203B41FA5}">
                      <a16:colId xmlns:a16="http://schemas.microsoft.com/office/drawing/2014/main" val="1783800969"/>
                    </a:ext>
                  </a:extLst>
                </a:gridCol>
                <a:gridCol w="1143584">
                  <a:extLst>
                    <a:ext uri="{9D8B030D-6E8A-4147-A177-3AD203B41FA5}">
                      <a16:colId xmlns:a16="http://schemas.microsoft.com/office/drawing/2014/main" val="3962271423"/>
                    </a:ext>
                  </a:extLst>
                </a:gridCol>
                <a:gridCol w="969373">
                  <a:extLst>
                    <a:ext uri="{9D8B030D-6E8A-4147-A177-3AD203B41FA5}">
                      <a16:colId xmlns:a16="http://schemas.microsoft.com/office/drawing/2014/main" val="1293429619"/>
                    </a:ext>
                  </a:extLst>
                </a:gridCol>
                <a:gridCol w="1088998">
                  <a:extLst>
                    <a:ext uri="{9D8B030D-6E8A-4147-A177-3AD203B41FA5}">
                      <a16:colId xmlns:a16="http://schemas.microsoft.com/office/drawing/2014/main" val="2391989143"/>
                    </a:ext>
                  </a:extLst>
                </a:gridCol>
              </a:tblGrid>
              <a:tr h="303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Roll Cage Model A - Cost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440427"/>
                  </a:ext>
                </a:extLst>
              </a:tr>
              <a:tr h="543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Material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Weight (kg)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Cost/kg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Cost of Raw Material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Rate ($/hr)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Man Hours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 Cost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extLst>
                  <a:ext uri="{0D108BD9-81ED-4DB2-BD59-A6C34878D82A}">
                    <a16:rowId xmlns:a16="http://schemas.microsoft.com/office/drawing/2014/main" val="3950634833"/>
                  </a:ext>
                </a:extLst>
              </a:tr>
              <a:tr h="543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AISI 1015 Steel (CDS)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38.17433638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0.44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 16.66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20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$ 2,016.66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extLst>
                  <a:ext uri="{0D108BD9-81ED-4DB2-BD59-A6C34878D82A}">
                    <a16:rowId xmlns:a16="http://schemas.microsoft.com/office/drawing/2014/main" val="4029020113"/>
                  </a:ext>
                </a:extLst>
              </a:tr>
              <a:tr h="543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AISI 4130 Steel Annealed at 865 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38.07908198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0.51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 19.61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20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$ 2,019.61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extLst>
                  <a:ext uri="{0D108BD9-81ED-4DB2-BD59-A6C34878D82A}">
                    <a16:rowId xmlns:a16="http://schemas.microsoft.com/office/drawing/2014/main" val="3294715927"/>
                  </a:ext>
                </a:extLst>
              </a:tr>
              <a:tr h="543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6061-T6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13.09521259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2.20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 28.82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30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$ 3,028.82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extLst>
                  <a:ext uri="{0D108BD9-81ED-4DB2-BD59-A6C34878D82A}">
                    <a16:rowId xmlns:a16="http://schemas.microsoft.com/office/drawing/2014/main" val="933775581"/>
                  </a:ext>
                </a:extLst>
              </a:tr>
              <a:tr h="543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2219-T87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13.77560119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2.17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 29.89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30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$ 3,029.89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extLst>
                  <a:ext uri="{0D108BD9-81ED-4DB2-BD59-A6C34878D82A}">
                    <a16:rowId xmlns:a16="http://schemas.microsoft.com/office/drawing/2014/main" val="2193817509"/>
                  </a:ext>
                </a:extLst>
              </a:tr>
              <a:tr h="543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7075-T6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13.63045162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2.30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         31.40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30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$ 3,031.40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917" marR="10917" marT="10917" marB="0" anchor="b"/>
                </a:tc>
                <a:extLst>
                  <a:ext uri="{0D108BD9-81ED-4DB2-BD59-A6C34878D82A}">
                    <a16:rowId xmlns:a16="http://schemas.microsoft.com/office/drawing/2014/main" val="403639894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2252E-1B75-4FB8-984A-B9C9F934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 smtClean="0"/>
              <a:pPr defTabSz="914400"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05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419B-CF2E-4E9D-BD8D-82923553710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Decision Matrix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36B64A01-2A97-4621-B92D-119E9CBD209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98301769"/>
                  </p:ext>
                </p:extLst>
              </p:nvPr>
            </p:nvGraphicFramePr>
            <p:xfrm>
              <a:off x="1069975" y="2120900"/>
              <a:ext cx="10111963" cy="35950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4356">
                      <a:extLst>
                        <a:ext uri="{9D8B030D-6E8A-4147-A177-3AD203B41FA5}">
                          <a16:colId xmlns:a16="http://schemas.microsoft.com/office/drawing/2014/main" val="2180126993"/>
                        </a:ext>
                      </a:extLst>
                    </a:gridCol>
                    <a:gridCol w="669807">
                      <a:extLst>
                        <a:ext uri="{9D8B030D-6E8A-4147-A177-3AD203B41FA5}">
                          <a16:colId xmlns:a16="http://schemas.microsoft.com/office/drawing/2014/main" val="3768987296"/>
                        </a:ext>
                      </a:extLst>
                    </a:gridCol>
                    <a:gridCol w="915244">
                      <a:extLst>
                        <a:ext uri="{9D8B030D-6E8A-4147-A177-3AD203B41FA5}">
                          <a16:colId xmlns:a16="http://schemas.microsoft.com/office/drawing/2014/main" val="3945018510"/>
                        </a:ext>
                      </a:extLst>
                    </a:gridCol>
                    <a:gridCol w="757246">
                      <a:extLst>
                        <a:ext uri="{9D8B030D-6E8A-4147-A177-3AD203B41FA5}">
                          <a16:colId xmlns:a16="http://schemas.microsoft.com/office/drawing/2014/main" val="3886320738"/>
                        </a:ext>
                      </a:extLst>
                    </a:gridCol>
                    <a:gridCol w="1372595">
                      <a:extLst>
                        <a:ext uri="{9D8B030D-6E8A-4147-A177-3AD203B41FA5}">
                          <a16:colId xmlns:a16="http://schemas.microsoft.com/office/drawing/2014/main" val="3960179862"/>
                        </a:ext>
                      </a:extLst>
                    </a:gridCol>
                    <a:gridCol w="1672530">
                      <a:extLst>
                        <a:ext uri="{9D8B030D-6E8A-4147-A177-3AD203B41FA5}">
                          <a16:colId xmlns:a16="http://schemas.microsoft.com/office/drawing/2014/main" val="3506999374"/>
                        </a:ext>
                      </a:extLst>
                    </a:gridCol>
                    <a:gridCol w="936357">
                      <a:extLst>
                        <a:ext uri="{9D8B030D-6E8A-4147-A177-3AD203B41FA5}">
                          <a16:colId xmlns:a16="http://schemas.microsoft.com/office/drawing/2014/main" val="1628006675"/>
                        </a:ext>
                      </a:extLst>
                    </a:gridCol>
                    <a:gridCol w="709394">
                      <a:extLst>
                        <a:ext uri="{9D8B030D-6E8A-4147-A177-3AD203B41FA5}">
                          <a16:colId xmlns:a16="http://schemas.microsoft.com/office/drawing/2014/main" val="4026288173"/>
                        </a:ext>
                      </a:extLst>
                    </a:gridCol>
                    <a:gridCol w="1184434">
                      <a:extLst>
                        <a:ext uri="{9D8B030D-6E8A-4147-A177-3AD203B41FA5}">
                          <a16:colId xmlns:a16="http://schemas.microsoft.com/office/drawing/2014/main" val="573340983"/>
                        </a:ext>
                      </a:extLst>
                    </a:gridCol>
                  </a:tblGrid>
                  <a:tr h="63352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Material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Cost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Weight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Safety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Weldability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Machinability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Cost of Labor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Total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Weighted Total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extLst>
                      <a:ext uri="{0D108BD9-81ED-4DB2-BD59-A6C34878D82A}">
                        <a16:rowId xmlns:a16="http://schemas.microsoft.com/office/drawing/2014/main" val="3781545018"/>
                      </a:ext>
                    </a:extLst>
                  </a:tr>
                  <a:tr h="633527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AISI 1015 Steel (CDS)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2.4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2292465034"/>
                      </a:ext>
                    </a:extLst>
                  </a:tr>
                  <a:tr h="91339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AISI 4130 Steel Annealed at 865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u="none" strike="noStrike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1800" u="none" strike="noStrike">
                              <a:effectLst/>
                            </a:rPr>
                            <a:t>C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15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2.7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4205866603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6061-T6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1.9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881885001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2219-T87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313891241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7075-T6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1.9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4118450390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Weight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1.0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13023451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36B64A01-2A97-4621-B92D-119E9CBD209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98301769"/>
                  </p:ext>
                </p:extLst>
              </p:nvPr>
            </p:nvGraphicFramePr>
            <p:xfrm>
              <a:off x="1069975" y="2120900"/>
              <a:ext cx="10111963" cy="35950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4356">
                      <a:extLst>
                        <a:ext uri="{9D8B030D-6E8A-4147-A177-3AD203B41FA5}">
                          <a16:colId xmlns:a16="http://schemas.microsoft.com/office/drawing/2014/main" val="2180126993"/>
                        </a:ext>
                      </a:extLst>
                    </a:gridCol>
                    <a:gridCol w="669807">
                      <a:extLst>
                        <a:ext uri="{9D8B030D-6E8A-4147-A177-3AD203B41FA5}">
                          <a16:colId xmlns:a16="http://schemas.microsoft.com/office/drawing/2014/main" val="3768987296"/>
                        </a:ext>
                      </a:extLst>
                    </a:gridCol>
                    <a:gridCol w="915244">
                      <a:extLst>
                        <a:ext uri="{9D8B030D-6E8A-4147-A177-3AD203B41FA5}">
                          <a16:colId xmlns:a16="http://schemas.microsoft.com/office/drawing/2014/main" val="3945018510"/>
                        </a:ext>
                      </a:extLst>
                    </a:gridCol>
                    <a:gridCol w="757246">
                      <a:extLst>
                        <a:ext uri="{9D8B030D-6E8A-4147-A177-3AD203B41FA5}">
                          <a16:colId xmlns:a16="http://schemas.microsoft.com/office/drawing/2014/main" val="3886320738"/>
                        </a:ext>
                      </a:extLst>
                    </a:gridCol>
                    <a:gridCol w="1372595">
                      <a:extLst>
                        <a:ext uri="{9D8B030D-6E8A-4147-A177-3AD203B41FA5}">
                          <a16:colId xmlns:a16="http://schemas.microsoft.com/office/drawing/2014/main" val="3960179862"/>
                        </a:ext>
                      </a:extLst>
                    </a:gridCol>
                    <a:gridCol w="1672530">
                      <a:extLst>
                        <a:ext uri="{9D8B030D-6E8A-4147-A177-3AD203B41FA5}">
                          <a16:colId xmlns:a16="http://schemas.microsoft.com/office/drawing/2014/main" val="3506999374"/>
                        </a:ext>
                      </a:extLst>
                    </a:gridCol>
                    <a:gridCol w="936357">
                      <a:extLst>
                        <a:ext uri="{9D8B030D-6E8A-4147-A177-3AD203B41FA5}">
                          <a16:colId xmlns:a16="http://schemas.microsoft.com/office/drawing/2014/main" val="1628006675"/>
                        </a:ext>
                      </a:extLst>
                    </a:gridCol>
                    <a:gridCol w="709394">
                      <a:extLst>
                        <a:ext uri="{9D8B030D-6E8A-4147-A177-3AD203B41FA5}">
                          <a16:colId xmlns:a16="http://schemas.microsoft.com/office/drawing/2014/main" val="4026288173"/>
                        </a:ext>
                      </a:extLst>
                    </a:gridCol>
                    <a:gridCol w="1184434">
                      <a:extLst>
                        <a:ext uri="{9D8B030D-6E8A-4147-A177-3AD203B41FA5}">
                          <a16:colId xmlns:a16="http://schemas.microsoft.com/office/drawing/2014/main" val="573340983"/>
                        </a:ext>
                      </a:extLst>
                    </a:gridCol>
                  </a:tblGrid>
                  <a:tr h="63352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Material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Cost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Weight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Safety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Weldability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Machinability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Cost of Labor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Total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Weighted Total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ctr"/>
                    </a:tc>
                    <a:extLst>
                      <a:ext uri="{0D108BD9-81ED-4DB2-BD59-A6C34878D82A}">
                        <a16:rowId xmlns:a16="http://schemas.microsoft.com/office/drawing/2014/main" val="3781545018"/>
                      </a:ext>
                    </a:extLst>
                  </a:tr>
                  <a:tr h="633527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AISI 1015 Steel (CDS)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2.4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2292465034"/>
                      </a:ext>
                    </a:extLst>
                  </a:tr>
                  <a:tr h="913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721" marR="12721" marT="12721" marB="0" anchor="b">
                        <a:blipFill>
                          <a:blip r:embed="rId2"/>
                          <a:stretch>
                            <a:fillRect l="-322" t="-140667" r="-435048" b="-17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15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2.7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4205866603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6061-T6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1.9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881885001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2219-T87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313891241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u="none" strike="noStrike">
                              <a:effectLst/>
                            </a:rPr>
                            <a:t>7075-T6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1.9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4118450390"/>
                      </a:ext>
                    </a:extLst>
                  </a:tr>
                  <a:tr h="35365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Weight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0.2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u="none" strike="noStrike">
                              <a:effectLst/>
                            </a:rPr>
                            <a:t>1.0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721" marR="12721" marT="12721" marB="0" anchor="b"/>
                    </a:tc>
                    <a:extLst>
                      <a:ext uri="{0D108BD9-81ED-4DB2-BD59-A6C34878D82A}">
                        <a16:rowId xmlns:a16="http://schemas.microsoft.com/office/drawing/2014/main" val="13023451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0379F-DA08-4A71-BC4E-062FC5607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74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89D93-807A-4C86-93E4-7C12F2E1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Absorption – Front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022FB-F5AD-4709-85C0-0242852FD3D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69848" y="2194560"/>
                <a:ext cx="4350564" cy="397764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/>
                  <a:t>Objectives:</a:t>
                </a:r>
              </a:p>
              <a:p>
                <a:r>
                  <a:rPr lang="en-US"/>
                  <a:t>Crash Zone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=24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0.6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/>
              </a:p>
              <a:p>
                <a:r>
                  <a:rPr lang="en-US"/>
                  <a:t>Max Speed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=45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𝑚𝑝h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20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/>
              </a:p>
              <a:p>
                <a:r>
                  <a:rPr lang="en-US"/>
                  <a:t>Mass of Full Trike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=650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300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Tools:</a:t>
                </a:r>
              </a:p>
              <a:p>
                <a:r>
                  <a:rPr lang="en-US"/>
                  <a:t>Impulse</a:t>
                </a:r>
              </a:p>
              <a:p>
                <a:r>
                  <a:rPr lang="en-US"/>
                  <a:t>Impact Force Equation</a:t>
                </a:r>
              </a:p>
              <a:p>
                <a:r>
                  <a:rPr lang="en-US"/>
                  <a:t>Newton’s Laws of Motion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022FB-F5AD-4709-85C0-0242852FD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69848" y="2194560"/>
                <a:ext cx="4350564" cy="3977640"/>
              </a:xfrm>
              <a:blipFill>
                <a:blip r:embed="rId2"/>
                <a:stretch>
                  <a:fillRect l="-982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F4B9187-D0A3-4DDD-824A-0385E9C528B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0" y="2194560"/>
                <a:ext cx="4873658" cy="3977640"/>
              </a:xfrm>
              <a:solidFill>
                <a:schemeClr val="bg2"/>
              </a:solidFill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𝑠𝑒𝑐</m:t>
                    </m:r>
                  </m:oMath>
                </a14:m>
                <a:endParaRPr lang="en-US"/>
              </a:p>
              <a:p>
                <a:pPr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𝑑𝑜𝑛𝑒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𝑘𝐽</m:t>
                    </m:r>
                  </m:oMath>
                </a14:m>
                <a:endParaRPr lang="en-US"/>
              </a:p>
              <a:p>
                <a:pPr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𝑑𝑜𝑛𝑒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endParaRPr lang="en-US"/>
              </a:p>
              <a:p>
                <a:pPr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≫≫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=333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/>
              </a:p>
              <a:p>
                <a:pPr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=0.06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sec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60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𝑚𝑠</m:t>
                        </m:r>
                      </m:e>
                    </m:func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F4B9187-D0A3-4DDD-824A-0385E9C52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0" y="2194560"/>
                <a:ext cx="4873658" cy="3977640"/>
              </a:xfrm>
              <a:blipFill>
                <a:blip r:embed="rId3"/>
                <a:stretch>
                  <a:fillRect l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1B4CB7-8A36-42E5-812D-7E7992B3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72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2B9D-C06E-4DF5-8C4F-E3341BA7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Analysis – front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E0A7AC6-5287-469E-9930-48AFCBFB9A1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79627" y="2211528"/>
                <a:ext cx="4754880" cy="3977640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Outcomes at Crash zone of 0.6m</a:t>
                </a:r>
              </a:p>
              <a:p>
                <a:pPr marL="0" indent="0">
                  <a:buNone/>
                </a:pPr>
                <a:endParaRPr lang="en-US"/>
              </a:p>
              <a:p>
                <a:pPr lvl="1"/>
                <a:r>
                  <a:rPr lang="en-US"/>
                  <a:t>Impact Force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endParaRPr lang="en-US"/>
              </a:p>
              <a:p>
                <a:pPr lvl="1"/>
                <a:r>
                  <a:rPr lang="en-US" b="0"/>
                  <a:t>Energy Absorbed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𝑘𝐽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Deceleration felt by driver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=333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^2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34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/>
              </a:p>
              <a:p>
                <a:pPr lvl="2"/>
                <a:endParaRPr lang="en-US"/>
              </a:p>
              <a:p>
                <a:pPr lvl="1"/>
                <a:endParaRPr lang="en-US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E0A7AC6-5287-469E-9930-48AFCBFB9A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79627" y="2211528"/>
                <a:ext cx="4754880" cy="3977640"/>
              </a:xfrm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FF2B9-4298-487D-A1D8-1594453D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/>
          </a:p>
        </p:txBody>
      </p:sp>
      <p:pic>
        <p:nvPicPr>
          <p:cNvPr id="20" name="Content Placeholder 19" descr="Chart, radar chart&#10;&#10;Description automatically generated">
            <a:extLst>
              <a:ext uri="{FF2B5EF4-FFF2-40B4-BE49-F238E27FC236}">
                <a16:creationId xmlns:a16="http://schemas.microsoft.com/office/drawing/2014/main" id="{9CF9A676-3C23-4AEB-AEB2-D25B1D87C0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47" y="2211528"/>
            <a:ext cx="5668726" cy="3133208"/>
          </a:xfrm>
        </p:spPr>
      </p:pic>
    </p:spTree>
    <p:extLst>
      <p:ext uri="{BB962C8B-B14F-4D97-AF65-F5344CB8AC3E}">
        <p14:creationId xmlns:p14="http://schemas.microsoft.com/office/powerpoint/2010/main" val="3617878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2B583-01A0-4743-B44F-117CE8377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Analysis – Complete Rollover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12F09E-A7B7-40C9-BBCF-F832D7AAB97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=133.8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b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=9.81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en-US" b="0"/>
              </a:p>
              <a:p>
                <a:pPr>
                  <a:lnSpc>
                    <a:spcPct val="100000"/>
                  </a:lnSpc>
                </a:pPr>
                <a:r>
                  <a:rPr lang="en-US"/>
                  <a:t>Weight is in the back of the trike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/>
                  <a:t>Driver is protected from rollover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/>
                  <a:t>Structure is further improved with: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/>
                  <a:t>Larger diameter tubing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/>
                  <a:t>Thinner wall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12F09E-A7B7-40C9-BBCF-F832D7AAB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7F18A-E8D7-4DFB-B4CB-3A901FDC5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/>
          </a:p>
        </p:txBody>
      </p:sp>
      <p:pic>
        <p:nvPicPr>
          <p:cNvPr id="15" name="Content Placeholder 14" descr="Diagram&#10;&#10;Description automatically generated">
            <a:extLst>
              <a:ext uri="{FF2B5EF4-FFF2-40B4-BE49-F238E27FC236}">
                <a16:creationId xmlns:a16="http://schemas.microsoft.com/office/drawing/2014/main" id="{7F5654C7-96A7-4E3A-ABA2-0451D8B060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65" y="2379386"/>
            <a:ext cx="5827003" cy="3200125"/>
          </a:xfrm>
        </p:spPr>
      </p:pic>
    </p:spTree>
    <p:extLst>
      <p:ext uri="{BB962C8B-B14F-4D97-AF65-F5344CB8AC3E}">
        <p14:creationId xmlns:p14="http://schemas.microsoft.com/office/powerpoint/2010/main" val="4137415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47B43-CEEE-4C52-8CD9-3628FE8D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B4639-9581-44ED-848C-F58DC479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755D0A8-3B92-4DF7-B316-5DBE58BEC322}"/>
                  </a:ext>
                </a:extLst>
              </p14:cNvPr>
              <p14:cNvContentPartPr/>
              <p14:nvPr/>
            </p14:nvContentPartPr>
            <p14:xfrm>
              <a:off x="7751763" y="7321550"/>
              <a:ext cx="1587" cy="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755D0A8-3B92-4DF7-B316-5DBE58BEC3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2088" y="7321550"/>
                <a:ext cx="7935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55D0A8-3B92-4DF7-B316-5DBE58BEC322}"/>
                  </a:ext>
                </a:extLst>
              </p14:cNvPr>
              <p14:cNvContentPartPr/>
              <p14:nvPr/>
            </p14:nvContentPartPr>
            <p14:xfrm>
              <a:off x="7748588" y="5594350"/>
              <a:ext cx="1587" cy="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55D0A8-3B92-4DF7-B316-5DBE58BEC3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08913" y="5594350"/>
                <a:ext cx="7935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755D0A8-3B92-4DF7-B316-5DBE58BEC322}"/>
                  </a:ext>
                </a:extLst>
              </p14:cNvPr>
              <p14:cNvContentPartPr/>
              <p14:nvPr/>
            </p14:nvContentPartPr>
            <p14:xfrm>
              <a:off x="7748588" y="5594350"/>
              <a:ext cx="1587" cy="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755D0A8-3B92-4DF7-B316-5DBE58BEC3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08913" y="5594350"/>
                <a:ext cx="79350" cy="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5010F0A-A1A2-498C-8E75-E121CA6CC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79" y="2321370"/>
            <a:ext cx="11031853" cy="32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32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C0C9-41FC-4FB2-9F0C-2BEE1A2F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484631"/>
            <a:ext cx="3050089" cy="5700411"/>
          </a:xfrm>
          <a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9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2000" contrast="-66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US"/>
              <a:t>Model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92A6E-522E-40A0-8E1A-8733C585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610209-9379-4EF4-8AEE-C4B6C87B6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30" t="19176" r="27191" b="14906"/>
          <a:stretch/>
        </p:blipFill>
        <p:spPr>
          <a:xfrm>
            <a:off x="4864703" y="710663"/>
            <a:ext cx="6257450" cy="52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3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C0C9-41FC-4FB2-9F0C-2BEE1A2F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92A6E-522E-40A0-8E1A-8733C585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86BE6-EEFE-4915-BE65-54B7CA9E5082}"/>
              </a:ext>
            </a:extLst>
          </p:cNvPr>
          <p:cNvSpPr/>
          <p:nvPr/>
        </p:nvSpPr>
        <p:spPr>
          <a:xfrm>
            <a:off x="1447799" y="2093976"/>
            <a:ext cx="2962275" cy="10287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Maximize Comfort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C2CFD-5738-4770-BAA6-309BBC4CCC5F}"/>
              </a:ext>
            </a:extLst>
          </p:cNvPr>
          <p:cNvSpPr/>
          <p:nvPr/>
        </p:nvSpPr>
        <p:spPr>
          <a:xfrm>
            <a:off x="1447798" y="5244084"/>
            <a:ext cx="2962275" cy="10287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Driver Protection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5A7DD-A6B9-444B-B247-C7F07F2F3BD4}"/>
              </a:ext>
            </a:extLst>
          </p:cNvPr>
          <p:cNvSpPr/>
          <p:nvPr/>
        </p:nvSpPr>
        <p:spPr>
          <a:xfrm>
            <a:off x="1447799" y="3735325"/>
            <a:ext cx="2962275" cy="10287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Improved Driver Controls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1ACCB-175A-4DE0-8FC6-FFDE70BB3352}"/>
              </a:ext>
            </a:extLst>
          </p:cNvPr>
          <p:cNvSpPr txBox="1"/>
          <p:nvPr/>
        </p:nvSpPr>
        <p:spPr>
          <a:xfrm>
            <a:off x="5678731" y="2199346"/>
            <a:ext cx="43092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914mm driver cabin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Damped front and rear 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Maximize ground clearance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BDBBF-50AE-4CCA-A4BC-5A7B213FA2DE}"/>
              </a:ext>
            </a:extLst>
          </p:cNvPr>
          <p:cNvSpPr txBox="1"/>
          <p:nvPr/>
        </p:nvSpPr>
        <p:spPr>
          <a:xfrm>
            <a:off x="5644336" y="3926509"/>
            <a:ext cx="4309288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Steering position and 3:1 turn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Foot pedals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B091-ECD9-4582-9A08-6DAC700C297C}"/>
              </a:ext>
            </a:extLst>
          </p:cNvPr>
          <p:cNvSpPr txBox="1"/>
          <p:nvPr/>
        </p:nvSpPr>
        <p:spPr>
          <a:xfrm>
            <a:off x="5678732" y="5244084"/>
            <a:ext cx="43092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Visually appealing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603 mm energy absorption zone in case of frontal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Safe for travel at 45 mph, or 20 m/s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A2E308-679C-4DE9-8897-74C2D2E7D274}"/>
              </a:ext>
            </a:extLst>
          </p:cNvPr>
          <p:cNvCxnSpPr>
            <a:stCxn id="5" idx="3"/>
          </p:cNvCxnSpPr>
          <p:nvPr/>
        </p:nvCxnSpPr>
        <p:spPr>
          <a:xfrm>
            <a:off x="4410074" y="2608326"/>
            <a:ext cx="99060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E998BE-BA5E-400A-9621-4961B5DECDE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410074" y="4249675"/>
            <a:ext cx="99060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09BDC1-7CB5-4A56-BB58-ABDB0356F4A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410073" y="5758434"/>
            <a:ext cx="9906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531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8B8C7-C34C-4B9B-A770-7526092A4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comfort-Cabin Space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CA5C8EC-4FA7-4D7A-977F-7FDA617EB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364425" cy="4251960"/>
          </a:xfrm>
        </p:spPr>
        <p:txBody>
          <a:bodyPr>
            <a:normAutofit/>
          </a:bodyPr>
          <a:lstStyle/>
          <a:p>
            <a:r>
              <a:rPr lang="en-US"/>
              <a:t>In previous design the driver has approximately 27” of leg room before the front bar of the frame.</a:t>
            </a:r>
          </a:p>
          <a:p>
            <a:r>
              <a:rPr lang="en-US"/>
              <a:t>Rear swing arm linkage was approximately 21”</a:t>
            </a:r>
          </a:p>
          <a:p>
            <a:r>
              <a:rPr lang="en-US"/>
              <a:t>Driver’s legs would hang over the front bar of frame</a:t>
            </a:r>
          </a:p>
          <a:p>
            <a:r>
              <a:rPr lang="en-US"/>
              <a:t>Swing arm was this long because it carried the batteries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90AB-17FF-4C80-8955-B69C721B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42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ECF138-FFBA-45ED-8760-00B1C5691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4" t="27716" r="7225" b="13707"/>
          <a:stretch/>
        </p:blipFill>
        <p:spPr>
          <a:xfrm>
            <a:off x="4367262" y="1808251"/>
            <a:ext cx="7824738" cy="331855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83F49D-1176-471D-85D4-05E8D5ED4348}"/>
              </a:ext>
            </a:extLst>
          </p:cNvPr>
          <p:cNvCxnSpPr>
            <a:cxnSpLocks/>
          </p:cNvCxnSpPr>
          <p:nvPr/>
        </p:nvCxnSpPr>
        <p:spPr>
          <a:xfrm>
            <a:off x="8989888" y="3010328"/>
            <a:ext cx="256853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1836DB-542F-463C-9957-CD0231DA059C}"/>
              </a:ext>
            </a:extLst>
          </p:cNvPr>
          <p:cNvCxnSpPr>
            <a:cxnSpLocks/>
          </p:cNvCxnSpPr>
          <p:nvPr/>
        </p:nvCxnSpPr>
        <p:spPr>
          <a:xfrm flipH="1">
            <a:off x="8691937" y="3010328"/>
            <a:ext cx="22500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4B794CB-8921-470D-9456-182D0701AABE}"/>
              </a:ext>
            </a:extLst>
          </p:cNvPr>
          <p:cNvCxnSpPr>
            <a:cxnSpLocks/>
          </p:cNvCxnSpPr>
          <p:nvPr/>
        </p:nvCxnSpPr>
        <p:spPr>
          <a:xfrm>
            <a:off x="5804899" y="4220967"/>
            <a:ext cx="175516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0D5BE59-664D-456E-8E88-50947E5988D0}"/>
              </a:ext>
            </a:extLst>
          </p:cNvPr>
          <p:cNvCxnSpPr>
            <a:cxnSpLocks/>
          </p:cNvCxnSpPr>
          <p:nvPr/>
        </p:nvCxnSpPr>
        <p:spPr>
          <a:xfrm flipH="1">
            <a:off x="5219272" y="4220967"/>
            <a:ext cx="154968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AB656B4-3CCD-47A7-867E-D700232FB035}"/>
              </a:ext>
            </a:extLst>
          </p:cNvPr>
          <p:cNvSpPr txBox="1"/>
          <p:nvPr/>
        </p:nvSpPr>
        <p:spPr>
          <a:xfrm>
            <a:off x="9914563" y="254610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685 mm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1628A1-CBA5-41B8-B426-F7FADA1FB621}"/>
              </a:ext>
            </a:extLst>
          </p:cNvPr>
          <p:cNvSpPr txBox="1"/>
          <p:nvPr/>
        </p:nvSpPr>
        <p:spPr>
          <a:xfrm>
            <a:off x="6126181" y="448836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533 mm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624F1B9-798F-4387-8628-675655EDA178}"/>
              </a:ext>
            </a:extLst>
          </p:cNvPr>
          <p:cNvCxnSpPr>
            <a:cxnSpLocks/>
          </p:cNvCxnSpPr>
          <p:nvPr/>
        </p:nvCxnSpPr>
        <p:spPr>
          <a:xfrm>
            <a:off x="7962472" y="4219255"/>
            <a:ext cx="359595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309863-3D80-480E-9594-9570484A5852}"/>
              </a:ext>
            </a:extLst>
          </p:cNvPr>
          <p:cNvCxnSpPr>
            <a:cxnSpLocks/>
          </p:cNvCxnSpPr>
          <p:nvPr/>
        </p:nvCxnSpPr>
        <p:spPr>
          <a:xfrm flipH="1">
            <a:off x="7664521" y="4219255"/>
            <a:ext cx="22500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4C8A9B4-EB39-4A3B-ADA6-8ACC7F4221B4}"/>
              </a:ext>
            </a:extLst>
          </p:cNvPr>
          <p:cNvSpPr txBox="1"/>
          <p:nvPr/>
        </p:nvSpPr>
        <p:spPr>
          <a:xfrm>
            <a:off x="9482969" y="448836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914 mm</a:t>
            </a:r>
          </a:p>
        </p:txBody>
      </p:sp>
    </p:spTree>
    <p:extLst>
      <p:ext uri="{BB962C8B-B14F-4D97-AF65-F5344CB8AC3E}">
        <p14:creationId xmlns:p14="http://schemas.microsoft.com/office/powerpoint/2010/main" val="1374575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50645-C164-4928-9772-90C346FC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Cabin Space-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C5C50-0220-4567-8CEC-5E1090D4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841199" cy="4050792"/>
          </a:xfrm>
        </p:spPr>
        <p:txBody>
          <a:bodyPr>
            <a:normAutofit/>
          </a:bodyPr>
          <a:lstStyle/>
          <a:p>
            <a:r>
              <a:rPr lang="en-US"/>
              <a:t>Relocate the batteries to the sides of the original frame, using cages that will serve to strengthen the original frame, and can be used as a floorboard.</a:t>
            </a:r>
          </a:p>
          <a:p>
            <a:r>
              <a:rPr lang="en-US"/>
              <a:t>Decrease rear swing arm length since it no longer carries the batteries</a:t>
            </a:r>
          </a:p>
          <a:p>
            <a:r>
              <a:rPr lang="en-US"/>
              <a:t>Add in structure to both support the seat and can serve as a fender frame for the rear tire.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A1592-751F-4100-B137-FD03C625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8DDCC-2831-4C37-BE6D-95A08FDFC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0" t="26067" r="32837" b="13708"/>
          <a:stretch/>
        </p:blipFill>
        <p:spPr>
          <a:xfrm>
            <a:off x="4911047" y="1751685"/>
            <a:ext cx="6883685" cy="442051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A0B7BC-6E6C-4F13-873B-0C7249FB43B3}"/>
              </a:ext>
            </a:extLst>
          </p:cNvPr>
          <p:cNvCxnSpPr>
            <a:cxnSpLocks/>
          </p:cNvCxnSpPr>
          <p:nvPr/>
        </p:nvCxnSpPr>
        <p:spPr>
          <a:xfrm>
            <a:off x="9174822" y="3941790"/>
            <a:ext cx="2136306" cy="2050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47B52B-736A-478D-A141-DDEFA8E4E3A5}"/>
              </a:ext>
            </a:extLst>
          </p:cNvPr>
          <p:cNvCxnSpPr>
            <a:cxnSpLocks/>
          </p:cNvCxnSpPr>
          <p:nvPr/>
        </p:nvCxnSpPr>
        <p:spPr>
          <a:xfrm flipH="1" flipV="1">
            <a:off x="9069823" y="3941793"/>
            <a:ext cx="2139283" cy="2040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10579B-E382-4A16-A544-8DD30898AC35}"/>
              </a:ext>
            </a:extLst>
          </p:cNvPr>
          <p:cNvCxnSpPr>
            <a:cxnSpLocks/>
          </p:cNvCxnSpPr>
          <p:nvPr/>
        </p:nvCxnSpPr>
        <p:spPr>
          <a:xfrm flipH="1" flipV="1">
            <a:off x="6671531" y="5280916"/>
            <a:ext cx="809230" cy="91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65F933-1D0D-44BF-A307-FEF51F17C8BC}"/>
              </a:ext>
            </a:extLst>
          </p:cNvPr>
          <p:cNvCxnSpPr>
            <a:cxnSpLocks/>
          </p:cNvCxnSpPr>
          <p:nvPr/>
        </p:nvCxnSpPr>
        <p:spPr>
          <a:xfrm>
            <a:off x="6790681" y="5293496"/>
            <a:ext cx="724596" cy="790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6283296-EF91-4261-AC16-25DA91517548}"/>
              </a:ext>
            </a:extLst>
          </p:cNvPr>
          <p:cNvSpPr txBox="1"/>
          <p:nvPr/>
        </p:nvSpPr>
        <p:spPr>
          <a:xfrm>
            <a:off x="10139464" y="364732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914 mm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3A2064-174E-42B9-9E84-77BBE923BB1A}"/>
              </a:ext>
            </a:extLst>
          </p:cNvPr>
          <p:cNvSpPr txBox="1"/>
          <p:nvPr/>
        </p:nvSpPr>
        <p:spPr>
          <a:xfrm>
            <a:off x="6765454" y="540302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381 mm</a:t>
            </a:r>
          </a:p>
        </p:txBody>
      </p:sp>
    </p:spTree>
    <p:extLst>
      <p:ext uri="{BB962C8B-B14F-4D97-AF65-F5344CB8AC3E}">
        <p14:creationId xmlns:p14="http://schemas.microsoft.com/office/powerpoint/2010/main" val="2493404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8812-6077-43C4-AFD6-CFDD6969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/>
              <a:t>Damped Front Suspension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71DCEC-E4B7-4B59-8845-B55A48724E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56351" y="2121408"/>
                <a:ext cx="3544034" cy="4050792"/>
              </a:xfrm>
            </p:spPr>
            <p:txBody>
              <a:bodyPr>
                <a:normAutofit/>
              </a:bodyPr>
              <a:lstStyle/>
              <a:p>
                <a:r>
                  <a:rPr lang="en-US" sz="1600"/>
                  <a:t>Supported by offset members attached to battery cages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600"/>
                  <a:t> of travel</a:t>
                </a:r>
              </a:p>
              <a:p>
                <a:r>
                  <a:rPr lang="en-US" sz="1600"/>
                  <a:t>Spring/Damper setups are easy to source</a:t>
                </a:r>
              </a:p>
              <a:p>
                <a:r>
                  <a:rPr lang="en-US" sz="1600"/>
                  <a:t>Damper distance from wheel gives a firm ride</a:t>
                </a:r>
              </a:p>
              <a:p>
                <a:r>
                  <a:rPr lang="en-US" sz="1600"/>
                  <a:t>Firm ride is usually less comfortable but provides better suspension control.</a:t>
                </a:r>
              </a:p>
              <a:p>
                <a:endParaRPr lang="en-US" sz="1600"/>
              </a:p>
              <a:p>
                <a:endParaRPr lang="en-US" sz="1600"/>
              </a:p>
              <a:p>
                <a:endParaRPr lang="en-US" sz="160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71DCEC-E4B7-4B59-8845-B55A48724E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56351" y="2121408"/>
                <a:ext cx="3544034" cy="4050792"/>
              </a:xfrm>
              <a:blipFill>
                <a:blip r:embed="rId2"/>
                <a:stretch>
                  <a:fillRect l="-172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40268-05FB-4110-8015-CEEF3CE5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EAB04-EB1C-4874-9DBC-7122BCCA6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1" t="22322" r="13624" b="13558"/>
          <a:stretch/>
        </p:blipFill>
        <p:spPr>
          <a:xfrm>
            <a:off x="633999" y="1713565"/>
            <a:ext cx="6882269" cy="344113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497A9F-239E-4002-A978-674D51D9E06D}"/>
              </a:ext>
            </a:extLst>
          </p:cNvPr>
          <p:cNvCxnSpPr>
            <a:cxnSpLocks/>
          </p:cNvCxnSpPr>
          <p:nvPr/>
        </p:nvCxnSpPr>
        <p:spPr>
          <a:xfrm flipV="1">
            <a:off x="3534310" y="3429000"/>
            <a:ext cx="2445250" cy="109162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F1F985-EA42-443F-89C6-8BA2890BA593}"/>
              </a:ext>
            </a:extLst>
          </p:cNvPr>
          <p:cNvCxnSpPr>
            <a:cxnSpLocks/>
          </p:cNvCxnSpPr>
          <p:nvPr/>
        </p:nvCxnSpPr>
        <p:spPr>
          <a:xfrm flipV="1">
            <a:off x="2065111" y="4541178"/>
            <a:ext cx="1469199" cy="69203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346674E-C7EA-4356-8E82-5E7BC7FE7D2C}"/>
              </a:ext>
            </a:extLst>
          </p:cNvPr>
          <p:cNvSpPr txBox="1"/>
          <p:nvPr/>
        </p:nvSpPr>
        <p:spPr>
          <a:xfrm>
            <a:off x="4791199" y="396213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552 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9AE6CD-ABB9-45D5-844A-39EBB84AD015}"/>
              </a:ext>
            </a:extLst>
          </p:cNvPr>
          <p:cNvSpPr txBox="1"/>
          <p:nvPr/>
        </p:nvSpPr>
        <p:spPr>
          <a:xfrm>
            <a:off x="2979350" y="47930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355 mm</a:t>
            </a:r>
          </a:p>
        </p:txBody>
      </p:sp>
    </p:spTree>
    <p:extLst>
      <p:ext uri="{BB962C8B-B14F-4D97-AF65-F5344CB8AC3E}">
        <p14:creationId xmlns:p14="http://schemas.microsoft.com/office/powerpoint/2010/main" val="3285238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2CE1D3F-3976-406A-9F52-6E2450DBBD9F}"/>
              </a:ext>
            </a:extLst>
          </p:cNvPr>
          <p:cNvSpPr/>
          <p:nvPr/>
        </p:nvSpPr>
        <p:spPr>
          <a:xfrm>
            <a:off x="5685071" y="5579083"/>
            <a:ext cx="609335" cy="3553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A363C2-9A1C-4198-85CB-D220C3CFC921}"/>
              </a:ext>
            </a:extLst>
          </p:cNvPr>
          <p:cNvSpPr/>
          <p:nvPr/>
        </p:nvSpPr>
        <p:spPr>
          <a:xfrm>
            <a:off x="5534709" y="2361867"/>
            <a:ext cx="609335" cy="3553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17C1C-58A9-4596-A670-DEA66041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57FD7F-3030-4A0A-8887-BD593D3DAB7C}"/>
              </a:ext>
            </a:extLst>
          </p:cNvPr>
          <p:cNvSpPr/>
          <p:nvPr/>
        </p:nvSpPr>
        <p:spPr>
          <a:xfrm>
            <a:off x="3359649" y="2362771"/>
            <a:ext cx="2363057" cy="3698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AD1AFD-25F7-4C10-8DF8-C517253C0F02}"/>
              </a:ext>
            </a:extLst>
          </p:cNvPr>
          <p:cNvSpPr/>
          <p:nvPr/>
        </p:nvSpPr>
        <p:spPr>
          <a:xfrm rot="3099684">
            <a:off x="2626277" y="1960506"/>
            <a:ext cx="1240713" cy="3524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36B24-CC9F-4E81-838C-547E0650ACD0}"/>
              </a:ext>
            </a:extLst>
          </p:cNvPr>
          <p:cNvSpPr/>
          <p:nvPr/>
        </p:nvSpPr>
        <p:spPr>
          <a:xfrm>
            <a:off x="2537717" y="1427823"/>
            <a:ext cx="503433" cy="3698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FD005B-D3DE-49D2-9F24-68B502CB700A}"/>
              </a:ext>
            </a:extLst>
          </p:cNvPr>
          <p:cNvSpPr/>
          <p:nvPr/>
        </p:nvSpPr>
        <p:spPr>
          <a:xfrm>
            <a:off x="5424755" y="2434689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EBCF99-EE67-488C-AA75-73934ED7D6E3}"/>
              </a:ext>
            </a:extLst>
          </p:cNvPr>
          <p:cNvSpPr/>
          <p:nvPr/>
        </p:nvSpPr>
        <p:spPr>
          <a:xfrm>
            <a:off x="2615711" y="1499741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672EE5-C0E1-4F72-8787-7E51BC1391D8}"/>
              </a:ext>
            </a:extLst>
          </p:cNvPr>
          <p:cNvSpPr/>
          <p:nvPr/>
        </p:nvSpPr>
        <p:spPr>
          <a:xfrm>
            <a:off x="4448239" y="2105917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D0CDAF-EE81-4356-8500-08CCB08BD298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4632400" y="1069881"/>
            <a:ext cx="850762" cy="106913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8B86781-0013-4D8F-9EAA-8566F9DF611C}"/>
              </a:ext>
            </a:extLst>
          </p:cNvPr>
          <p:cNvSpPr/>
          <p:nvPr/>
        </p:nvSpPr>
        <p:spPr>
          <a:xfrm>
            <a:off x="5441169" y="924448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44E11A-DA83-4CC7-B73B-677D2984569E}"/>
              </a:ext>
            </a:extLst>
          </p:cNvPr>
          <p:cNvCxnSpPr/>
          <p:nvPr/>
        </p:nvCxnSpPr>
        <p:spPr>
          <a:xfrm>
            <a:off x="2190199" y="2758327"/>
            <a:ext cx="3883632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8EA7FC2-AC94-4769-BE3A-D04FFBAB0986}"/>
              </a:ext>
            </a:extLst>
          </p:cNvPr>
          <p:cNvSpPr txBox="1"/>
          <p:nvPr/>
        </p:nvSpPr>
        <p:spPr>
          <a:xfrm>
            <a:off x="2206052" y="1384774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F41343B-80B9-4518-A5C5-21FAEA9B00B2}"/>
              </a:ext>
            </a:extLst>
          </p:cNvPr>
          <p:cNvCxnSpPr>
            <a:cxnSpLocks/>
          </p:cNvCxnSpPr>
          <p:nvPr/>
        </p:nvCxnSpPr>
        <p:spPr>
          <a:xfrm flipH="1" flipV="1">
            <a:off x="3353442" y="4423689"/>
            <a:ext cx="6207" cy="151075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4526793-546D-4BD1-97AC-11BEF5D216D6}"/>
              </a:ext>
            </a:extLst>
          </p:cNvPr>
          <p:cNvCxnSpPr/>
          <p:nvPr/>
        </p:nvCxnSpPr>
        <p:spPr>
          <a:xfrm>
            <a:off x="2506423" y="5983995"/>
            <a:ext cx="3883632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97F56505-553D-4A43-B86D-1D3A93CC67AE}"/>
              </a:ext>
            </a:extLst>
          </p:cNvPr>
          <p:cNvSpPr/>
          <p:nvPr/>
        </p:nvSpPr>
        <p:spPr>
          <a:xfrm rot="1405224">
            <a:off x="3707177" y="5159732"/>
            <a:ext cx="2363057" cy="3698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8D5E2A-404A-4852-B1C4-FAC57EDDA3BA}"/>
              </a:ext>
            </a:extLst>
          </p:cNvPr>
          <p:cNvSpPr/>
          <p:nvPr/>
        </p:nvSpPr>
        <p:spPr>
          <a:xfrm rot="4504908">
            <a:off x="3429920" y="4535477"/>
            <a:ext cx="783903" cy="2977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E4DC7CC-43D5-4CBD-99CA-B35A70788930}"/>
              </a:ext>
            </a:extLst>
          </p:cNvPr>
          <p:cNvSpPr/>
          <p:nvPr/>
        </p:nvSpPr>
        <p:spPr>
          <a:xfrm rot="1405224">
            <a:off x="3344864" y="4184187"/>
            <a:ext cx="503433" cy="3698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B32B59F-AC28-434B-B34F-7B59C2D8A8DD}"/>
              </a:ext>
            </a:extLst>
          </p:cNvPr>
          <p:cNvSpPr/>
          <p:nvPr/>
        </p:nvSpPr>
        <p:spPr>
          <a:xfrm rot="1405224">
            <a:off x="5612253" y="5572244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98E17F2-203D-4ECA-8A5A-5C2589FA672B}"/>
              </a:ext>
            </a:extLst>
          </p:cNvPr>
          <p:cNvSpPr/>
          <p:nvPr/>
        </p:nvSpPr>
        <p:spPr>
          <a:xfrm rot="1405224">
            <a:off x="3283294" y="4164086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0A98654-DE98-4EFD-A741-37A03FCE4C4B}"/>
              </a:ext>
            </a:extLst>
          </p:cNvPr>
          <p:cNvSpPr/>
          <p:nvPr/>
        </p:nvSpPr>
        <p:spPr>
          <a:xfrm rot="1405224">
            <a:off x="4711455" y="5148695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1E9BF71-C5B2-40BB-B630-C1592139E5FF}"/>
              </a:ext>
            </a:extLst>
          </p:cNvPr>
          <p:cNvCxnSpPr>
            <a:cxnSpLocks/>
          </p:cNvCxnSpPr>
          <p:nvPr/>
        </p:nvCxnSpPr>
        <p:spPr>
          <a:xfrm flipV="1">
            <a:off x="4842145" y="4392124"/>
            <a:ext cx="900930" cy="87509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C12D36B-E5EB-41ED-B5B5-3EBBDDA9D11B}"/>
              </a:ext>
            </a:extLst>
          </p:cNvPr>
          <p:cNvSpPr/>
          <p:nvPr/>
        </p:nvSpPr>
        <p:spPr>
          <a:xfrm rot="1405224">
            <a:off x="5635133" y="4257819"/>
            <a:ext cx="215758" cy="2260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4C384EB-B2AA-4EFD-90B7-58F887EE0217}"/>
              </a:ext>
            </a:extLst>
          </p:cNvPr>
          <p:cNvCxnSpPr/>
          <p:nvPr/>
        </p:nvCxnSpPr>
        <p:spPr>
          <a:xfrm>
            <a:off x="0" y="3429000"/>
            <a:ext cx="1227761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B5FA8B8-D222-4589-8E3C-C710281EC5C2}"/>
                  </a:ext>
                </a:extLst>
              </p:cNvPr>
              <p:cNvSpPr txBox="1"/>
              <p:nvPr/>
            </p:nvSpPr>
            <p:spPr>
              <a:xfrm>
                <a:off x="4888706" y="1634665"/>
                <a:ext cx="460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B5FA8B8-D222-4589-8E3C-C710281EC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706" y="1634665"/>
                <a:ext cx="46057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156F34CF-D404-455F-859F-DDFBE16E53F9}"/>
              </a:ext>
            </a:extLst>
          </p:cNvPr>
          <p:cNvSpPr txBox="1"/>
          <p:nvPr/>
        </p:nvSpPr>
        <p:spPr>
          <a:xfrm>
            <a:off x="5964291" y="556266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4B16AD8-F458-4C49-AD9C-6A085D107973}"/>
              </a:ext>
            </a:extLst>
          </p:cNvPr>
          <p:cNvSpPr txBox="1"/>
          <p:nvPr/>
        </p:nvSpPr>
        <p:spPr>
          <a:xfrm>
            <a:off x="4378977" y="496943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E13AC7-2CA9-4E6E-9C01-BBB0C64F42D5}"/>
              </a:ext>
            </a:extLst>
          </p:cNvPr>
          <p:cNvSpPr txBox="1"/>
          <p:nvPr/>
        </p:nvSpPr>
        <p:spPr>
          <a:xfrm>
            <a:off x="5871102" y="423388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34EA7A9-7D37-4886-8E21-AF1D6C81E75F}"/>
              </a:ext>
            </a:extLst>
          </p:cNvPr>
          <p:cNvSpPr txBox="1"/>
          <p:nvPr/>
        </p:nvSpPr>
        <p:spPr>
          <a:xfrm>
            <a:off x="5656927" y="2347898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F4B0A8C-4D22-4258-B33A-3E5848520491}"/>
              </a:ext>
            </a:extLst>
          </p:cNvPr>
          <p:cNvSpPr txBox="1"/>
          <p:nvPr/>
        </p:nvSpPr>
        <p:spPr>
          <a:xfrm>
            <a:off x="4133406" y="2037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84E977-F1C4-4E8D-81B5-F7B813BA9EFD}"/>
              </a:ext>
            </a:extLst>
          </p:cNvPr>
          <p:cNvSpPr txBox="1"/>
          <p:nvPr/>
        </p:nvSpPr>
        <p:spPr>
          <a:xfrm>
            <a:off x="5659911" y="85247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A178BC-E81F-4805-9EEA-C6147577988A}"/>
                  </a:ext>
                </a:extLst>
              </p:cNvPr>
              <p:cNvSpPr txBox="1"/>
              <p:nvPr/>
            </p:nvSpPr>
            <p:spPr>
              <a:xfrm>
                <a:off x="6300280" y="1150704"/>
                <a:ext cx="547284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Distance from pivot to  wheel center,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=387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/>
              </a:p>
              <a:p>
                <a:r>
                  <a:rPr lang="en-US"/>
                  <a:t>Extended Shock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216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/>
              </a:p>
              <a:p>
                <a:pPr/>
                <a:r>
                  <a:rPr lang="en-US"/>
                  <a:t>Vertical height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=176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/>
              </a:p>
              <a:p>
                <a:endParaRPr lang="en-US"/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A178BC-E81F-4805-9EEA-C61475779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280" y="1150704"/>
                <a:ext cx="5472845" cy="1200329"/>
              </a:xfrm>
              <a:prstGeom prst="rect">
                <a:avLst/>
              </a:prstGeom>
              <a:blipFill>
                <a:blip r:embed="rId3"/>
                <a:stretch>
                  <a:fillRect l="-1003"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TextBox 97">
            <a:extLst>
              <a:ext uri="{FF2B5EF4-FFF2-40B4-BE49-F238E27FC236}">
                <a16:creationId xmlns:a16="http://schemas.microsoft.com/office/drawing/2014/main" id="{AF2EBAB9-F43F-4D52-896B-B5D174F7C412}"/>
              </a:ext>
            </a:extLst>
          </p:cNvPr>
          <p:cNvSpPr txBox="1"/>
          <p:nvPr/>
        </p:nvSpPr>
        <p:spPr>
          <a:xfrm>
            <a:off x="2943936" y="407083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D6BD2D7-7FE8-494B-8CF8-33FDBD73994B}"/>
                  </a:ext>
                </a:extLst>
              </p:cNvPr>
              <p:cNvSpPr txBox="1"/>
              <p:nvPr/>
            </p:nvSpPr>
            <p:spPr>
              <a:xfrm>
                <a:off x="1993979" y="5370639"/>
                <a:ext cx="13447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=51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D6BD2D7-7FE8-494B-8CF8-33FDBD739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979" y="5370639"/>
                <a:ext cx="1344740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60B2ECB-0BC6-467F-A8E7-18280003758F}"/>
                  </a:ext>
                </a:extLst>
              </p:cNvPr>
              <p:cNvSpPr txBox="1"/>
              <p:nvPr/>
            </p:nvSpPr>
            <p:spPr>
              <a:xfrm>
                <a:off x="6694364" y="4050145"/>
                <a:ext cx="615935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Distance from pivot to  wheel center,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=387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/>
              </a:p>
              <a:p>
                <a:r>
                  <a:rPr lang="en-US"/>
                  <a:t>Vertical height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=176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/>
              </a:p>
              <a:p>
                <a:r>
                  <a:rPr lang="en-US"/>
                  <a:t>Suspension Travel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/>
                  <a:t> </a:t>
                </a:r>
              </a:p>
              <a:p>
                <a:r>
                  <a:rPr lang="en-US" b="1"/>
                  <a:t>Compressed Shock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𝟐𝟏𝟓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𝒎𝒎</m:t>
                    </m:r>
                  </m:oMath>
                </a14:m>
                <a:endParaRPr lang="en-US" b="1" dirty="0"/>
              </a:p>
              <a:p>
                <a:r>
                  <a:rPr lang="en-US" b="1"/>
                  <a:t>Current</a:t>
                </a: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60B2ECB-0BC6-467F-A8E7-182800037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364" y="4050145"/>
                <a:ext cx="6159356" cy="1477328"/>
              </a:xfrm>
              <a:prstGeom prst="rect">
                <a:avLst/>
              </a:prstGeom>
              <a:blipFill>
                <a:blip r:embed="rId5"/>
                <a:stretch>
                  <a:fillRect l="-791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71FD58BF-E603-4E9E-A10F-5CAAA4B39AEE}"/>
              </a:ext>
            </a:extLst>
          </p:cNvPr>
          <p:cNvSpPr txBox="1"/>
          <p:nvPr/>
        </p:nvSpPr>
        <p:spPr>
          <a:xfrm>
            <a:off x="556990" y="235866"/>
            <a:ext cx="7643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all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Suspension</a:t>
            </a:r>
            <a:r>
              <a:rPr lang="en-US"/>
              <a:t> </a:t>
            </a:r>
            <a:r>
              <a:rPr lang="en-US" sz="3200" cap="all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Travel</a:t>
            </a:r>
            <a:r>
              <a:rPr lang="en-US"/>
              <a:t> </a:t>
            </a:r>
            <a:r>
              <a:rPr lang="en-US" sz="3200" cap="all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with</a:t>
            </a:r>
            <a:r>
              <a:rPr lang="en-US"/>
              <a:t> </a:t>
            </a:r>
            <a:r>
              <a:rPr lang="en-US" sz="3200" cap="all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Damper</a:t>
            </a:r>
            <a:r>
              <a:rPr lang="en-US"/>
              <a:t> </a:t>
            </a:r>
            <a:r>
              <a:rPr lang="en-US" sz="3200" cap="all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Geometry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9F2403E-A25D-4353-B6EE-40AB85256B60}"/>
              </a:ext>
            </a:extLst>
          </p:cNvPr>
          <p:cNvSpPr txBox="1"/>
          <p:nvPr/>
        </p:nvSpPr>
        <p:spPr>
          <a:xfrm>
            <a:off x="728461" y="1598452"/>
            <a:ext cx="107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Static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F4F0C87-0EF4-4FFE-909A-F1D99E5AD0C1}"/>
              </a:ext>
            </a:extLst>
          </p:cNvPr>
          <p:cNvSpPr txBox="1"/>
          <p:nvPr/>
        </p:nvSpPr>
        <p:spPr>
          <a:xfrm>
            <a:off x="491671" y="4813273"/>
            <a:ext cx="1879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Deflection</a:t>
            </a:r>
          </a:p>
        </p:txBody>
      </p:sp>
    </p:spTree>
    <p:extLst>
      <p:ext uri="{BB962C8B-B14F-4D97-AF65-F5344CB8AC3E}">
        <p14:creationId xmlns:p14="http://schemas.microsoft.com/office/powerpoint/2010/main" val="1730663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1339-E0FB-496E-A028-F8FD0204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/>
              <a:t>Damped Rear Suspension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8F8EB7-B32A-41CF-B517-1B37FBAD10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72746" y="2121408"/>
                <a:ext cx="3727639" cy="4050792"/>
              </a:xfrm>
            </p:spPr>
            <p:txBody>
              <a:bodyPr>
                <a:normAutofit/>
              </a:bodyPr>
              <a:lstStyle/>
              <a:p>
                <a:r>
                  <a:rPr lang="en-US" sz="1600"/>
                  <a:t>Currently the trike has one single damper mounted at the center. </a:t>
                </a:r>
              </a:p>
              <a:p>
                <a:r>
                  <a:rPr lang="en-US" sz="1600"/>
                  <a:t>This design uses two dampers to avoid torsion at the shock mounts. </a:t>
                </a:r>
              </a:p>
              <a:p>
                <a:r>
                  <a:rPr lang="en-US" sz="1600"/>
                  <a:t>Assumed suspension travel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1600"/>
              </a:p>
              <a:p>
                <a:r>
                  <a:rPr lang="en-US" sz="1600"/>
                  <a:t>Dual dampers also provides more ride control and helps avoid sag when loaded.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8F8EB7-B32A-41CF-B517-1B37FBAD10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72746" y="2121408"/>
                <a:ext cx="3727639" cy="4050792"/>
              </a:xfrm>
              <a:blipFill>
                <a:blip r:embed="rId2"/>
                <a:stretch>
                  <a:fillRect l="-164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3419F-DCFC-40ED-9990-9FF64246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A7B00D5-EC55-476F-A008-3876518D3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7" t="27715" r="18848" b="13218"/>
          <a:stretch/>
        </p:blipFill>
        <p:spPr>
          <a:xfrm>
            <a:off x="633999" y="1723208"/>
            <a:ext cx="6882269" cy="34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2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A7179-35BB-4C9C-AAA4-71494D74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Rack And Pinion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0E2F5-7F54-4A25-A4C4-FF801DBB7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Courier New" pitchFamily="2" charset="2"/>
              <a:buChar char="o"/>
            </a:pPr>
            <a:endParaRPr lang="en-US"/>
          </a:p>
          <a:p>
            <a:pPr>
              <a:buClr>
                <a:srgbClr val="384D81"/>
              </a:buClr>
              <a:buFont typeface="Courier New" pitchFamily="2" charset="2"/>
              <a:buChar char="o"/>
            </a:pPr>
            <a:r>
              <a:rPr lang="en-US">
                <a:ea typeface="+mn-lt"/>
                <a:cs typeface="+mn-lt"/>
              </a:rPr>
              <a:t>The rotation of the pinion causes linear motion of the rack which turns the wheels left or right.</a:t>
            </a:r>
            <a:endParaRPr lang="en-US"/>
          </a:p>
          <a:p>
            <a:pPr>
              <a:buClr>
                <a:srgbClr val="384D81"/>
              </a:buClr>
              <a:buFont typeface="Courier New" pitchFamily="2" charset="2"/>
              <a:buChar char="o"/>
            </a:pPr>
            <a:r>
              <a:rPr lang="en-US"/>
              <a:t>Can be found on cars, mini vans, and small </a:t>
            </a:r>
            <a:r>
              <a:rPr lang="en-US" err="1"/>
              <a:t>suvs</a:t>
            </a:r>
            <a:r>
              <a:rPr lang="en-US"/>
              <a:t>.</a:t>
            </a:r>
          </a:p>
          <a:p>
            <a:pPr>
              <a:buClr>
                <a:srgbClr val="384D81"/>
              </a:buClr>
              <a:buFont typeface="Courier New" pitchFamily="2" charset="2"/>
              <a:buChar char="o"/>
            </a:pPr>
            <a:endParaRPr lang="en-US"/>
          </a:p>
          <a:p>
            <a:pPr>
              <a:buClr>
                <a:srgbClr val="384D81"/>
              </a:buClr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B2FC0-1DBF-4502-94B5-5E02B850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1DB7CF-68BC-4D42-94CC-6B9136E7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2" y="1898676"/>
            <a:ext cx="5949350" cy="43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72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transport, bicycle&#10;&#10;Description automatically generated">
            <a:extLst>
              <a:ext uri="{FF2B5EF4-FFF2-40B4-BE49-F238E27FC236}">
                <a16:creationId xmlns:a16="http://schemas.microsoft.com/office/drawing/2014/main" id="{1007B15D-DC75-4BD6-AC25-0043909C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2" r="2" b="2"/>
          <a:stretch/>
        </p:blipFill>
        <p:spPr>
          <a:xfrm>
            <a:off x="3344" y="1358"/>
            <a:ext cx="4475150" cy="3348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06217-E74F-45F1-B5DC-38BCDA6C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/>
              <a:t>Improved Driver Controls-Steering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D51-A7DC-4FEC-A012-762ECE0FB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har char="q"/>
            </a:pPr>
            <a:r>
              <a:rPr lang="en-US" sz="1800"/>
              <a:t>Previous model had quick turn go-kart style steering.</a:t>
            </a:r>
            <a:endParaRPr lang="en-US"/>
          </a:p>
          <a:p>
            <a:pPr>
              <a:buChar char="q"/>
            </a:pPr>
            <a:r>
              <a:rPr lang="en-US" sz="1800"/>
              <a:t>At 45 mph, quick steering can pose a danger if the wheel is turned too quickly.</a:t>
            </a:r>
          </a:p>
          <a:p>
            <a:pPr>
              <a:buChar char="q"/>
            </a:pPr>
            <a:r>
              <a:rPr lang="en-US" sz="1800"/>
              <a:t>Rack and pinion steering allows more precise control of the vehicle’s steering.</a:t>
            </a:r>
          </a:p>
          <a:p>
            <a:pPr>
              <a:buClr>
                <a:srgbClr val="B53513"/>
              </a:buClr>
              <a:buChar char="q"/>
            </a:pPr>
            <a:r>
              <a:rPr lang="en-US" sz="1800"/>
              <a:t>Steering Ration 3:1</a:t>
            </a:r>
          </a:p>
          <a:p>
            <a:pPr marL="0" indent="0">
              <a:buClr>
                <a:srgbClr val="384D81"/>
              </a:buClr>
              <a:buNone/>
            </a:pPr>
            <a:endParaRPr lang="en-US" sz="1800"/>
          </a:p>
          <a:p>
            <a:pPr>
              <a:buClr>
                <a:srgbClr val="384D81"/>
              </a:buClr>
            </a:pP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4E01B-53DD-4ED9-8A73-E076AF0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A4DDD032-E3A0-4F9B-BBC4-6EC3C2C5F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69" r="1755" b="2"/>
          <a:stretch/>
        </p:blipFill>
        <p:spPr>
          <a:xfrm>
            <a:off x="89608" y="3508086"/>
            <a:ext cx="4475150" cy="33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17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510F-27D8-4FB0-97AB-97D53F02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8" y="46221"/>
            <a:ext cx="10058400" cy="1348386"/>
          </a:xfrm>
        </p:spPr>
        <p:txBody>
          <a:bodyPr/>
          <a:lstStyle/>
          <a:p>
            <a:r>
              <a:rPr lang="en-US"/>
              <a:t>Turning Radius Calculations</a:t>
            </a:r>
          </a:p>
        </p:txBody>
      </p:sp>
      <p:pic>
        <p:nvPicPr>
          <p:cNvPr id="5" name="Picture 5" descr="A picture containing text, sky, light&#10;&#10;Description automatically generated">
            <a:extLst>
              <a:ext uri="{FF2B5EF4-FFF2-40B4-BE49-F238E27FC236}">
                <a16:creationId xmlns:a16="http://schemas.microsoft.com/office/drawing/2014/main" id="{6A38C092-5A90-4AC7-B40A-B2F122D67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0320" y="1864784"/>
            <a:ext cx="6572250" cy="38745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74C4B-D17B-458A-8598-AFF6DA4C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694D4B-F819-4FD8-8F17-28430E958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98805"/>
              </p:ext>
            </p:extLst>
          </p:nvPr>
        </p:nvGraphicFramePr>
        <p:xfrm>
          <a:off x="334028" y="2056355"/>
          <a:ext cx="4524944" cy="191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2472">
                  <a:extLst>
                    <a:ext uri="{9D8B030D-6E8A-4147-A177-3AD203B41FA5}">
                      <a16:colId xmlns:a16="http://schemas.microsoft.com/office/drawing/2014/main" val="1345600139"/>
                    </a:ext>
                  </a:extLst>
                </a:gridCol>
                <a:gridCol w="2262472">
                  <a:extLst>
                    <a:ext uri="{9D8B030D-6E8A-4147-A177-3AD203B41FA5}">
                      <a16:colId xmlns:a16="http://schemas.microsoft.com/office/drawing/2014/main" val="3783952376"/>
                    </a:ext>
                  </a:extLst>
                </a:gridCol>
              </a:tblGrid>
              <a:tr h="456678">
                <a:tc gridSpan="2">
                  <a:txBody>
                    <a:bodyPr/>
                    <a:lstStyle/>
                    <a:p>
                      <a:r>
                        <a:rPr lang="en-US"/>
                        <a:t>  Parameters      ​​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589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Wheelbase(L)​​​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1.34 m​​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301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Track width(d)​​​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1.31 ​m​​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26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Inner Angle​(A)​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21.09°​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409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Outer Wheel​(B)​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16.55°​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665467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8E8953A-F708-4704-9BA5-DE5BACAE6C49}"/>
              </a:ext>
            </a:extLst>
          </p:cNvPr>
          <p:cNvSpPr txBox="1"/>
          <p:nvPr/>
        </p:nvSpPr>
        <p:spPr>
          <a:xfrm>
            <a:off x="736948" y="5820428"/>
            <a:ext cx="40897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42A88-D0A3-4246-8690-F11FE3D7A466}"/>
              </a:ext>
            </a:extLst>
          </p:cNvPr>
          <p:cNvSpPr txBox="1"/>
          <p:nvPr/>
        </p:nvSpPr>
        <p:spPr>
          <a:xfrm>
            <a:off x="559496" y="4411249"/>
            <a:ext cx="382878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Assume:</a:t>
            </a:r>
          </a:p>
          <a:p>
            <a:r>
              <a:rPr lang="en-US"/>
              <a:t>Turning Radius of 4 meters.</a:t>
            </a:r>
          </a:p>
          <a:p>
            <a:endParaRPr lang="en-US" b="1"/>
          </a:p>
          <a:p>
            <a:r>
              <a:rPr lang="en-US" b="1"/>
              <a:t>Actual Turning Radius</a:t>
            </a:r>
          </a:p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>
                <a:ea typeface="+mn-lt"/>
                <a:cs typeface="+mn-lt"/>
              </a:rPr>
              <a:t>R= d/2+[L(cosec (A/2+B/2))]   </a:t>
            </a:r>
          </a:p>
          <a:p>
            <a:r>
              <a:rPr lang="en-US">
                <a:ea typeface="+mn-lt"/>
                <a:cs typeface="+mn-lt"/>
              </a:rPr>
              <a:t>R= 4.8 meters</a:t>
            </a:r>
          </a:p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endParaRPr lang="en-US"/>
          </a:p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AB65EC6-6D11-4796-941F-D282D0502C7A}"/>
              </a:ext>
            </a:extLst>
          </p:cNvPr>
          <p:cNvCxnSpPr/>
          <p:nvPr/>
        </p:nvCxnSpPr>
        <p:spPr>
          <a:xfrm>
            <a:off x="9970170" y="2290011"/>
            <a:ext cx="1663029" cy="53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B64B43-D3B3-429A-A8D7-3E04654A0FB5}"/>
              </a:ext>
            </a:extLst>
          </p:cNvPr>
          <p:cNvCxnSpPr/>
          <p:nvPr/>
        </p:nvCxnSpPr>
        <p:spPr>
          <a:xfrm flipH="1">
            <a:off x="5613233" y="2513097"/>
            <a:ext cx="8021" cy="22646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918AB32-267C-4318-A0AB-838277FC92B2}"/>
              </a:ext>
            </a:extLst>
          </p:cNvPr>
          <p:cNvSpPr txBox="1"/>
          <p:nvPr/>
        </p:nvSpPr>
        <p:spPr>
          <a:xfrm>
            <a:off x="5544887" y="3432676"/>
            <a:ext cx="938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1.34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D83C0-7DBF-4C16-AE49-C23291636DA4}"/>
              </a:ext>
            </a:extLst>
          </p:cNvPr>
          <p:cNvSpPr txBox="1"/>
          <p:nvPr/>
        </p:nvSpPr>
        <p:spPr>
          <a:xfrm>
            <a:off x="10299031" y="1997241"/>
            <a:ext cx="11790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1.31 m</a:t>
            </a:r>
          </a:p>
        </p:txBody>
      </p:sp>
    </p:spTree>
    <p:extLst>
      <p:ext uri="{BB962C8B-B14F-4D97-AF65-F5344CB8AC3E}">
        <p14:creationId xmlns:p14="http://schemas.microsoft.com/office/powerpoint/2010/main" val="393697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29A-1715-46E7-BD29-9DEA4924D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761368" cy="1609344"/>
          </a:xfrm>
        </p:spPr>
        <p:txBody>
          <a:bodyPr/>
          <a:lstStyle/>
          <a:p>
            <a:r>
              <a:rPr lang="en-US">
                <a:latin typeface="Rockwell"/>
              </a:rPr>
              <a:t>Objectives and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1372C-9102-4901-A451-BE6C7CEC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868" y="1991777"/>
            <a:ext cx="5010580" cy="48879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" charset="2"/>
              <a:buChar char="q"/>
            </a:pPr>
            <a:r>
              <a:rPr lang="en-US" dirty="0">
                <a:ea typeface="+mj-lt"/>
                <a:cs typeface="+mj-lt"/>
              </a:rPr>
              <a:t>Conceive, design and improve an electric three-wheeled vehicle for daily application. </a:t>
            </a: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8AD0D6"/>
              </a:buClr>
              <a:buFont typeface="Wingdings" charset="2"/>
              <a:buChar char="q"/>
            </a:pPr>
            <a:r>
              <a:rPr lang="en-US" dirty="0">
                <a:ea typeface="+mj-lt"/>
                <a:cs typeface="+mj-lt"/>
              </a:rPr>
              <a:t>Safe at speeds of 45 mph.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8AD0D6"/>
              </a:buClr>
              <a:buFont typeface="Wingdings" charset="2"/>
              <a:buChar char="q"/>
            </a:pPr>
            <a:r>
              <a:rPr lang="en-US" dirty="0">
                <a:ea typeface="+mj-lt"/>
                <a:cs typeface="+mj-lt"/>
              </a:rPr>
              <a:t>Improve power efficiency by implementing</a:t>
            </a:r>
            <a:r>
              <a:rPr lang="en-US" dirty="0"/>
              <a:t> regenerative braking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8AD0D6"/>
              </a:buClr>
              <a:buFont typeface="Wingdings" charset="2"/>
              <a:buChar char="q"/>
            </a:pPr>
            <a:r>
              <a:rPr lang="en-US" dirty="0"/>
              <a:t>Add solar panels to increase ideal range by 30 miles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8AD0D6"/>
              </a:buClr>
              <a:buFont typeface="Wingdings" charset="2"/>
              <a:buChar char="q"/>
            </a:pPr>
            <a:r>
              <a:rPr lang="en-US" dirty="0">
                <a:ea typeface="+mj-lt"/>
                <a:cs typeface="+mj-lt"/>
              </a:rPr>
              <a:t>Assuring safety of rider.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8AD0D6"/>
              </a:buClr>
              <a:buFont typeface="Wingdings" charset="2"/>
              <a:buChar char="q"/>
            </a:pPr>
            <a:r>
              <a:rPr lang="en-US" dirty="0">
                <a:ea typeface="+mj-lt"/>
                <a:cs typeface="+mj-lt"/>
              </a:rPr>
              <a:t>Accessibility for individuals up to 195cm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D742B-F912-4381-AA72-D2FFE417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4" descr="A picture containing motorcycle, parked, bicycle, sitting&#10;&#10;Description automatically generated">
            <a:extLst>
              <a:ext uri="{FF2B5EF4-FFF2-40B4-BE49-F238E27FC236}">
                <a16:creationId xmlns:a16="http://schemas.microsoft.com/office/drawing/2014/main" id="{39524DDF-EA26-4870-B25A-E2106D8C1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53" y="1991777"/>
            <a:ext cx="5449889" cy="40874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78397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6EE1-2745-463B-826C-08B7C567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Comparison- Steering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594272A-EB23-4D31-8459-DE08C148E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922040"/>
              </p:ext>
            </p:extLst>
          </p:nvPr>
        </p:nvGraphicFramePr>
        <p:xfrm>
          <a:off x="508000" y="1804736"/>
          <a:ext cx="11463822" cy="4291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747">
                  <a:extLst>
                    <a:ext uri="{9D8B030D-6E8A-4147-A177-3AD203B41FA5}">
                      <a16:colId xmlns:a16="http://schemas.microsoft.com/office/drawing/2014/main" val="1349960406"/>
                    </a:ext>
                  </a:extLst>
                </a:gridCol>
                <a:gridCol w="3959499">
                  <a:extLst>
                    <a:ext uri="{9D8B030D-6E8A-4147-A177-3AD203B41FA5}">
                      <a16:colId xmlns:a16="http://schemas.microsoft.com/office/drawing/2014/main" val="656292816"/>
                    </a:ext>
                  </a:extLst>
                </a:gridCol>
                <a:gridCol w="3571576">
                  <a:extLst>
                    <a:ext uri="{9D8B030D-6E8A-4147-A177-3AD203B41FA5}">
                      <a16:colId xmlns:a16="http://schemas.microsoft.com/office/drawing/2014/main" val="2983612472"/>
                    </a:ext>
                  </a:extLst>
                </a:gridCol>
              </a:tblGrid>
              <a:tr h="703251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Pitman arm Steering​​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Rack and Pinion Steering​​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9954536"/>
                  </a:ext>
                </a:extLst>
              </a:tr>
              <a:tr h="688898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Complexity 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​less complex, easily machined​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​More complex due to a system of gears​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9758613"/>
                  </a:ext>
                </a:extLst>
              </a:tr>
              <a:tr h="688898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Durability 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​Contact with surfaces are less which leads to high durability​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​More wear takes place due to gear.​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9615694"/>
                  </a:ext>
                </a:extLst>
              </a:tr>
              <a:tr h="688898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Vibration 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​Vibration is less​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​More vibration in steering wheel​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4811371"/>
                  </a:ext>
                </a:extLst>
              </a:tr>
              <a:tr h="688898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Weight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~5 lbs</a:t>
                      </a:r>
                      <a:endParaRPr lang="en-US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~7 lbs</a:t>
                      </a:r>
                      <a:endParaRPr lang="en-US" err="1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7198911"/>
                  </a:ext>
                </a:extLst>
              </a:tr>
              <a:tr h="416209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Cost 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​30-70 $​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​50-150 $​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4109877"/>
                  </a:ext>
                </a:extLst>
              </a:tr>
              <a:tr h="416209"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Common material used​​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​Alloy steel, Carbon steels, Iron​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effectLst/>
                        </a:rPr>
                        <a:t>​steel, aluminum 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74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BB982-AC30-485F-93E6-5BF7E68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D5FAA-76C2-4581-B3AB-06BD8B353E1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1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ED61-9E94-4561-85AC-1B4963EF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Improved Driver controls-Foot pedals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AD49B-356E-4346-8BBA-0BCD3EEFF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118601" cy="4050792"/>
          </a:xfrm>
        </p:spPr>
        <p:txBody>
          <a:bodyPr>
            <a:normAutofit/>
          </a:bodyPr>
          <a:lstStyle/>
          <a:p>
            <a:r>
              <a:rPr lang="en-US"/>
              <a:t>In the previous design the control pedals would have to hang over the front bar of the frame.</a:t>
            </a:r>
          </a:p>
          <a:p>
            <a:r>
              <a:rPr lang="en-US"/>
              <a:t>With model B, the pedals can be mounted within the cabin.</a:t>
            </a:r>
          </a:p>
          <a:p>
            <a:r>
              <a:rPr lang="en-US"/>
              <a:t>Driver will be raised from the floor, allow feet to be in a more comfortable position.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A19F6-4A94-42F1-923C-550021C7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2948E-3F15-4DC5-9AA6-1B5405506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4" t="22922" r="7225" b="10000"/>
          <a:stretch/>
        </p:blipFill>
        <p:spPr>
          <a:xfrm>
            <a:off x="5222278" y="2121408"/>
            <a:ext cx="6779074" cy="36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23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B396C-E9C0-4883-97EB-01821973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1" y="-277368"/>
            <a:ext cx="10058400" cy="1609344"/>
          </a:xfrm>
        </p:spPr>
        <p:txBody>
          <a:bodyPr/>
          <a:lstStyle/>
          <a:p>
            <a:r>
              <a:rPr lang="en-US"/>
              <a:t>Roll cage For Model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97CAF-4400-4665-A219-366BEDF0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475" y="1221519"/>
            <a:ext cx="3893752" cy="3089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Objectives:</a:t>
            </a:r>
          </a:p>
          <a:p>
            <a:pPr>
              <a:buClr>
                <a:srgbClr val="9E3611"/>
              </a:buClr>
            </a:pPr>
            <a:r>
              <a:rPr lang="en-US">
                <a:ea typeface="+mn-lt"/>
                <a:cs typeface="+mn-lt"/>
              </a:rPr>
              <a:t>Safety</a:t>
            </a:r>
            <a:endParaRPr lang="en-US"/>
          </a:p>
          <a:p>
            <a:pPr>
              <a:buClr>
                <a:srgbClr val="9E3611"/>
              </a:buClr>
            </a:pPr>
            <a:r>
              <a:rPr lang="en-US"/>
              <a:t>Easily accessible </a:t>
            </a:r>
          </a:p>
          <a:p>
            <a:pPr>
              <a:buClr>
                <a:srgbClr val="9E3611"/>
              </a:buClr>
            </a:pPr>
            <a:r>
              <a:rPr lang="en-US">
                <a:ea typeface="+mn-lt"/>
                <a:cs typeface="+mn-lt"/>
              </a:rPr>
              <a:t>Comfort</a:t>
            </a:r>
          </a:p>
          <a:p>
            <a:pPr>
              <a:buClr>
                <a:srgbClr val="9E3611"/>
              </a:buClr>
            </a:pPr>
            <a:r>
              <a:rPr lang="en-US">
                <a:ea typeface="+mn-lt"/>
                <a:cs typeface="+mn-lt"/>
              </a:rPr>
              <a:t>Aesthetics</a:t>
            </a:r>
            <a:r>
              <a:rPr lang="en-US"/>
              <a:t> </a:t>
            </a:r>
          </a:p>
          <a:p>
            <a:pPr>
              <a:buClr>
                <a:srgbClr val="9E3611"/>
              </a:buClr>
            </a:pPr>
            <a:endParaRPr lang="en-US"/>
          </a:p>
          <a:p>
            <a:pPr>
              <a:buClr>
                <a:srgbClr val="9E3611"/>
              </a:buClr>
            </a:pPr>
            <a:endParaRPr lang="en-US"/>
          </a:p>
          <a:p>
            <a:pPr marL="0" indent="0">
              <a:buClr>
                <a:srgbClr val="9E3611"/>
              </a:buClr>
              <a:buNone/>
            </a:pPr>
            <a:endParaRPr lang="en-US"/>
          </a:p>
          <a:p>
            <a:pPr>
              <a:buClr>
                <a:srgbClr val="9E3611"/>
              </a:buClr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1F7F-7934-4651-8D41-D8AE052E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7" descr="A picture containing transport, handcart&#10;&#10;Description automatically generated">
            <a:extLst>
              <a:ext uri="{FF2B5EF4-FFF2-40B4-BE49-F238E27FC236}">
                <a16:creationId xmlns:a16="http://schemas.microsoft.com/office/drawing/2014/main" id="{15968F57-3883-4032-B4F4-CB24C0BD5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8" y="1224176"/>
            <a:ext cx="6184105" cy="51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977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74A7-5D3C-4584-A11F-75F85DE8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0" y="44714"/>
            <a:ext cx="10058400" cy="1609344"/>
          </a:xfrm>
        </p:spPr>
        <p:txBody>
          <a:bodyPr/>
          <a:lstStyle/>
          <a:p>
            <a:r>
              <a:rPr lang="en-US"/>
              <a:t>Roll Cage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39449-57E2-4148-BDE8-409BFDF94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07" y="1422149"/>
            <a:ext cx="4354907" cy="40507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Model B had 15cm removed from rear swing arm.</a:t>
            </a:r>
          </a:p>
          <a:p>
            <a:r>
              <a:rPr lang="en-US"/>
              <a:t>Use those extra 15cm to add crumple zone in front of trike.</a:t>
            </a:r>
          </a:p>
          <a:p>
            <a:r>
              <a:rPr lang="en-US"/>
              <a:t>Battery cages are attached to frame at the same level, then lateral supports between both cages add strength to the design in the event of a lateral impact.</a:t>
            </a:r>
          </a:p>
          <a:p>
            <a:r>
              <a:rPr lang="en-US"/>
              <a:t>Roll cage B adds support for rollover conditions uses the front 15cm provided by the shortening of the rear swing arm.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BC713-8B3C-4C0F-9AB6-6FFB2323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B878555-244E-4912-955B-C7EF63BDD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138" y="1426524"/>
            <a:ext cx="5052766" cy="45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80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ansport, handcart&#10;&#10;Description automatically generated">
            <a:extLst>
              <a:ext uri="{FF2B5EF4-FFF2-40B4-BE49-F238E27FC236}">
                <a16:creationId xmlns:a16="http://schemas.microsoft.com/office/drawing/2014/main" id="{8FF4DBCD-4F01-4364-BB67-E115C61EA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40" y="1582558"/>
            <a:ext cx="5246328" cy="4466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2323A1-5871-4CBB-BB1A-C8A2BAB5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8872"/>
            <a:ext cx="10058400" cy="1609344"/>
          </a:xfrm>
        </p:spPr>
        <p:txBody>
          <a:bodyPr/>
          <a:lstStyle/>
          <a:p>
            <a:r>
              <a:rPr lang="en-US"/>
              <a:t>Energy Absorption – Front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7730AD-0C1C-4816-AA8C-81ADADA99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1604" y="1140737"/>
                <a:ext cx="10856644" cy="535059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/>
                  <a:t>Roll cage </a:t>
                </a:r>
                <a:r>
                  <a:rPr lang="en-US">
                    <a:ea typeface="+mn-lt"/>
                    <a:cs typeface="+mn-lt"/>
                  </a:rPr>
                  <a:t>material ASI 1015</a:t>
                </a:r>
                <a:r>
                  <a:rPr lang="en-US"/>
                  <a:t> </a:t>
                </a:r>
              </a:p>
              <a:p>
                <a:pPr>
                  <a:buClr>
                    <a:srgbClr val="9E3611"/>
                  </a:buClr>
                </a:pPr>
                <a:r>
                  <a:rPr lang="en-US"/>
                  <a:t>Dimensions of bars: 21.3 mm x 2.3 mm</a:t>
                </a:r>
              </a:p>
              <a:p>
                <a:pPr>
                  <a:buClr>
                    <a:srgbClr val="9E3611"/>
                  </a:buClr>
                </a:pPr>
                <a:r>
                  <a:rPr lang="en-US"/>
                  <a:t>Energy Absorption Area is 303mm x 441mm</a:t>
                </a:r>
              </a:p>
              <a:p>
                <a:pPr>
                  <a:buClr>
                    <a:srgbClr val="9E3611"/>
                  </a:buClr>
                </a:pPr>
                <a:r>
                  <a:rPr lang="en-US">
                    <a:ea typeface="+mn-lt"/>
                    <a:cs typeface="+mn-lt"/>
                  </a:rPr>
                  <a:t>Roll cage w</a:t>
                </a:r>
                <a:r>
                  <a:rPr lang="en-US"/>
                  <a:t>eights 48kg</a:t>
                </a:r>
              </a:p>
              <a:p>
                <a:pPr>
                  <a:buClr>
                    <a:srgbClr val="9E3611"/>
                  </a:buClr>
                </a:pPr>
                <a:r>
                  <a:rPr lang="en-US"/>
                  <a:t>Total Weight of Turbo trike 344kg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/>
              </a:p>
              <a:p>
                <a:pPr>
                  <a:buClr>
                    <a:srgbClr val="9E3611"/>
                  </a:buClr>
                </a:pPr>
                <a:r>
                  <a:rPr lang="en-US"/>
                  <a:t>Force of impact during crash, with energy absorption zone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r>
                  <a:rPr lang="en-US" i="1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344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(20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0.303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=227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194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N 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227 194 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344.2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660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>
                    <a:ea typeface="Cambria Math" panose="02040503050406030204" pitchFamily="18" charset="0"/>
                  </a:rPr>
                  <a:t>  or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660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9.81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:r>
                  <a:rPr lang="en-US" b="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67.28g’s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=344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∗20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=6884 N*sec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/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6884 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227 194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0.03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sec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30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𝑚𝑠</m:t>
                          </m:r>
                        </m:e>
                      </m:func>
                    </m:oMath>
                  </m:oMathPara>
                </a14:m>
                <a:endParaRPr lang="en-US"/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:r>
                  <a:rPr lang="en-US" b="0"/>
                  <a:t>	</a:t>
                </a: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7730AD-0C1C-4816-AA8C-81ADADA99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604" y="1140737"/>
                <a:ext cx="10856644" cy="5350598"/>
              </a:xfrm>
              <a:blipFill>
                <a:blip r:embed="rId3"/>
                <a:stretch>
                  <a:fillRect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8BFB9-2B6E-4639-AD2D-6EFC3CFF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3271BC-402C-4D21-B018-BE88D3C2977B}"/>
              </a:ext>
            </a:extLst>
          </p:cNvPr>
          <p:cNvCxnSpPr>
            <a:cxnSpLocks/>
          </p:cNvCxnSpPr>
          <p:nvPr/>
        </p:nvCxnSpPr>
        <p:spPr>
          <a:xfrm>
            <a:off x="10481387" y="4046610"/>
            <a:ext cx="713111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85078F1-FFDC-4A78-A764-938627AD748D}"/>
              </a:ext>
            </a:extLst>
          </p:cNvPr>
          <p:cNvSpPr txBox="1"/>
          <p:nvPr/>
        </p:nvSpPr>
        <p:spPr>
          <a:xfrm>
            <a:off x="10661451" y="3604789"/>
            <a:ext cx="3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74556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323A1-5871-4CBB-BB1A-C8A2BAB5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8872"/>
            <a:ext cx="11920396" cy="1513106"/>
          </a:xfrm>
        </p:spPr>
        <p:txBody>
          <a:bodyPr/>
          <a:lstStyle/>
          <a:p>
            <a:r>
              <a:rPr lang="en-US"/>
              <a:t>Front Collision with Bumper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7730AD-0C1C-4816-AA8C-81ADADA99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1604" y="1140737"/>
                <a:ext cx="10856644" cy="535059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Clr>
                    <a:srgbClr val="9E3611"/>
                  </a:buClr>
                </a:pPr>
                <a:r>
                  <a:rPr lang="en-US"/>
                  <a:t>Total Weight of Turbo trike m=344.2kg</a:t>
                </a:r>
              </a:p>
              <a:p>
                <a:pPr>
                  <a:buClr>
                    <a:srgbClr val="9E3611"/>
                  </a:buClr>
                </a:pPr>
                <a:r>
                  <a:rPr lang="en-US"/>
                  <a:t>D= 0.60m</a:t>
                </a:r>
                <a:br>
                  <a:rPr lang="en-US"/>
                </a:br>
                <a:r>
                  <a:rPr lang="en-US"/>
                  <a:t>Force of impact during crash, with energy absorption zone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br>
                  <a:rPr lang="en-US" i="1">
                    <a:latin typeface="Cambria Math" panose="02040503050406030204" pitchFamily="18" charset="0"/>
                  </a:rPr>
                </a:br>
                <a:r>
                  <a:rPr lang="en-US" i="1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344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(20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0.60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14733 </m:t>
                    </m:r>
                  </m:oMath>
                </a14:m>
                <a:r>
                  <a:rPr lang="en-US"/>
                  <a:t>N 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114 733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344.2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333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>
                    <a:ea typeface="Cambria Math" panose="02040503050406030204" pitchFamily="18" charset="0"/>
                  </a:rPr>
                  <a:t>  or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333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9.81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:r>
                  <a:rPr lang="en-US" b="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33</a:t>
                </a:r>
                <a:r>
                  <a:rPr lang="en-US" b="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.94g’s</a:t>
                </a:r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=344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=6884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𝑠𝑒𝑐</m:t>
                      </m:r>
                    </m:oMath>
                  </m:oMathPara>
                </a14:m>
                <a:br>
                  <a:rPr lang="en-US"/>
                </a:br>
                <a:endParaRPr lang="en-US"/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6884 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114 733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0.06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sec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60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𝑚𝑠</m:t>
                          </m:r>
                        </m:e>
                      </m:func>
                    </m:oMath>
                  </m:oMathPara>
                </a14:m>
                <a:endParaRPr lang="en-US"/>
              </a:p>
              <a:p>
                <a:pPr marL="0" indent="0">
                  <a:buClr>
                    <a:srgbClr val="9E3611"/>
                  </a:buClr>
                  <a:buNone/>
                </a:pP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Clr>
                    <a:srgbClr val="9E3611"/>
                  </a:buClr>
                  <a:buNone/>
                </a:pPr>
                <a:r>
                  <a:rPr lang="en-US" b="0"/>
                  <a:t>	</a:t>
                </a: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7730AD-0C1C-4816-AA8C-81ADADA99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604" y="1140737"/>
                <a:ext cx="10856644" cy="5350598"/>
              </a:xfrm>
              <a:blipFill>
                <a:blip r:embed="rId2"/>
                <a:stretch>
                  <a:fillRect l="-281" t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8BFB9-2B6E-4639-AD2D-6EFC3CFF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059BE-FA3B-439F-86CA-DFBF7AEA6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9" t="21423" r="28792" b="12210"/>
          <a:stretch/>
        </p:blipFill>
        <p:spPr>
          <a:xfrm>
            <a:off x="6096000" y="2122022"/>
            <a:ext cx="5453218" cy="446539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72940E-8BC8-413E-BCF5-EFF138BFA83D}"/>
              </a:ext>
            </a:extLst>
          </p:cNvPr>
          <p:cNvCxnSpPr>
            <a:cxnSpLocks/>
          </p:cNvCxnSpPr>
          <p:nvPr/>
        </p:nvCxnSpPr>
        <p:spPr>
          <a:xfrm>
            <a:off x="9986481" y="4451366"/>
            <a:ext cx="125875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3C2D70-91B7-4744-93F7-E94681BBA977}"/>
              </a:ext>
            </a:extLst>
          </p:cNvPr>
          <p:cNvSpPr txBox="1"/>
          <p:nvPr/>
        </p:nvSpPr>
        <p:spPr>
          <a:xfrm>
            <a:off x="10519081" y="398538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30350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8711-97A4-47CA-BA2E-22557D63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1" y="-243044"/>
            <a:ext cx="10058400" cy="1609344"/>
          </a:xfrm>
        </p:spPr>
        <p:txBody>
          <a:bodyPr/>
          <a:lstStyle/>
          <a:p>
            <a:r>
              <a:rPr lang="en-US">
                <a:latin typeface="Rockwell Condensed"/>
              </a:rPr>
              <a:t>Roll cage Benefits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42862-633E-4257-86BD-4203B8508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41" y="1620167"/>
            <a:ext cx="4971536" cy="4497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9E3611"/>
              </a:buClr>
            </a:pPr>
            <a:r>
              <a:rPr lang="en-US" dirty="0"/>
              <a:t>Large surface area on top of the roll cage for solar panels</a:t>
            </a:r>
          </a:p>
          <a:p>
            <a:pPr>
              <a:buClr>
                <a:srgbClr val="9E3611"/>
              </a:buClr>
            </a:pPr>
            <a:r>
              <a:rPr lang="en-US" dirty="0"/>
              <a:t>Easy to weld </a:t>
            </a:r>
          </a:p>
          <a:p>
            <a:pPr>
              <a:buClr>
                <a:srgbClr val="9E3611"/>
              </a:buClr>
            </a:pPr>
            <a:r>
              <a:rPr lang="en-US" dirty="0"/>
              <a:t>Higher seat position which allows driver a better visibility </a:t>
            </a:r>
          </a:p>
          <a:p>
            <a:pPr>
              <a:buClr>
                <a:srgbClr val="9E3611"/>
              </a:buClr>
            </a:pPr>
            <a:r>
              <a:rPr lang="en-US" dirty="0"/>
              <a:t>Comfort</a:t>
            </a:r>
          </a:p>
          <a:p>
            <a:pPr>
              <a:buClr>
                <a:srgbClr val="9E3611"/>
              </a:buClr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4410E-7280-412B-9E83-E71D68E9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AEDCB-F6CF-4CFE-8F8C-6057F66B6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6" t="28165" r="36629" b="10862"/>
          <a:stretch/>
        </p:blipFill>
        <p:spPr>
          <a:xfrm>
            <a:off x="6605564" y="1510270"/>
            <a:ext cx="4705564" cy="4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6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1">
            <a:extLst>
              <a:ext uri="{FF2B5EF4-FFF2-40B4-BE49-F238E27FC236}">
                <a16:creationId xmlns:a16="http://schemas.microsoft.com/office/drawing/2014/main" id="{8DF1FA8A-689D-45CB-9DD0-B4FD4903B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23">
            <a:extLst>
              <a:ext uri="{FF2B5EF4-FFF2-40B4-BE49-F238E27FC236}">
                <a16:creationId xmlns:a16="http://schemas.microsoft.com/office/drawing/2014/main" id="{65E9521E-9348-4032-B549-B6F4111F5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25">
            <a:extLst>
              <a:ext uri="{FF2B5EF4-FFF2-40B4-BE49-F238E27FC236}">
                <a16:creationId xmlns:a16="http://schemas.microsoft.com/office/drawing/2014/main" id="{48326332-4914-489B-9526-6FF8726AE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5" name="Group 27">
            <a:extLst>
              <a:ext uri="{FF2B5EF4-FFF2-40B4-BE49-F238E27FC236}">
                <a16:creationId xmlns:a16="http://schemas.microsoft.com/office/drawing/2014/main" id="{4377A859-F98B-4950-8EF2-BE2E5FCC0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24EBE43-780D-45C4-9325-3F35A9B94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6" name="Oval 29">
              <a:extLst>
                <a:ext uri="{FF2B5EF4-FFF2-40B4-BE49-F238E27FC236}">
                  <a16:creationId xmlns:a16="http://schemas.microsoft.com/office/drawing/2014/main" id="{141657C8-BDF4-45AC-B591-FD922D0B9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87" name="Rectangle 31">
            <a:extLst>
              <a:ext uri="{FF2B5EF4-FFF2-40B4-BE49-F238E27FC236}">
                <a16:creationId xmlns:a16="http://schemas.microsoft.com/office/drawing/2014/main" id="{7DD1F109-A2A7-472C-91EB-FD793BFF3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2" name="Rectangle 33">
            <a:extLst>
              <a:ext uri="{FF2B5EF4-FFF2-40B4-BE49-F238E27FC236}">
                <a16:creationId xmlns:a16="http://schemas.microsoft.com/office/drawing/2014/main" id="{FC9702F2-481F-4C6B-9229-0A072D605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087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B73A1-4322-4F04-8384-4FB91A9A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18" y="1432223"/>
            <a:ext cx="3596982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Components For Both Models</a:t>
            </a:r>
          </a:p>
        </p:txBody>
      </p:sp>
      <p:sp>
        <p:nvSpPr>
          <p:cNvPr id="96" name="Rectangle 35">
            <a:extLst>
              <a:ext uri="{FF2B5EF4-FFF2-40B4-BE49-F238E27FC236}">
                <a16:creationId xmlns:a16="http://schemas.microsoft.com/office/drawing/2014/main" id="{E50299C1-1BEE-436A-91B4-167BED4D0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087" y="928117"/>
            <a:ext cx="1059789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6940B-F52B-4E8A-9CE8-8381AD0D3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090" y="1315340"/>
            <a:ext cx="3287581" cy="1742418"/>
          </a:xfrm>
          <a:prstGeom prst="rect">
            <a:avLst/>
          </a:prstGeom>
        </p:spPr>
      </p:pic>
      <p:pic>
        <p:nvPicPr>
          <p:cNvPr id="14" name="Picture 4" descr="What's the Difference Between Friction and Regenerative Car Brakes? |  Machine Design">
            <a:extLst>
              <a:ext uri="{FF2B5EF4-FFF2-40B4-BE49-F238E27FC236}">
                <a16:creationId xmlns:a16="http://schemas.microsoft.com/office/drawing/2014/main" id="{09324BF8-BA9B-41ED-844A-9DD4EC33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405" y="1282465"/>
            <a:ext cx="3287578" cy="18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DEAABE8A-6A2A-4FC8-86DF-8194DCB6DE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436" r="1305" b="1"/>
          <a:stretch/>
        </p:blipFill>
        <p:spPr>
          <a:xfrm>
            <a:off x="4500090" y="3587074"/>
            <a:ext cx="3287581" cy="2043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B8E45-00EF-4B6E-8A91-520A86A8F3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45" y="3686222"/>
            <a:ext cx="3287578" cy="1495847"/>
          </a:xfrm>
          <a:prstGeom prst="rect">
            <a:avLst/>
          </a:prstGeom>
        </p:spPr>
      </p:pic>
      <p:sp>
        <p:nvSpPr>
          <p:cNvPr id="97" name="Rectangle 37">
            <a:extLst>
              <a:ext uri="{FF2B5EF4-FFF2-40B4-BE49-F238E27FC236}">
                <a16:creationId xmlns:a16="http://schemas.microsoft.com/office/drawing/2014/main" id="{7ED2AF8D-A15C-446E-986C-383764C97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087" y="5820583"/>
            <a:ext cx="1059789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39">
            <a:extLst>
              <a:ext uri="{FF2B5EF4-FFF2-40B4-BE49-F238E27FC236}">
                <a16:creationId xmlns:a16="http://schemas.microsoft.com/office/drawing/2014/main" id="{A877DBC2-4D8E-44E0-8CA1-5E70B241C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31790" y="5477256"/>
            <a:ext cx="914400" cy="914400"/>
            <a:chOff x="9685338" y="4460675"/>
            <a:chExt cx="1080904" cy="108090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BB2E2AC-B9C3-4B6A-98CE-065631BC0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3" name="Oval 41">
              <a:extLst>
                <a:ext uri="{FF2B5EF4-FFF2-40B4-BE49-F238E27FC236}">
                  <a16:creationId xmlns:a16="http://schemas.microsoft.com/office/drawing/2014/main" id="{20E1FFF0-CDF7-4865-B167-E2D0C516E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89038-AEAF-4746-833B-22F5E5C9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2056" y="5614416"/>
            <a:ext cx="1193868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z="2800" smtClean="0"/>
              <a:pPr>
                <a:spcAft>
                  <a:spcPts val="600"/>
                </a:spcAft>
              </a:pPr>
              <a:t>57</a:t>
            </a:fld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040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A8CF-A679-45A0-9080-14BF2487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 Turbo Trike</a:t>
            </a:r>
            <a:endParaRPr lang="en-US">
              <a:latin typeface="Rockwell Condense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E00E6-8488-4D6E-A385-8A3AEA05D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1st Gen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E1116-0802-44FB-B73E-FE0A85BEA3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/>
              <a:t>Do not have any sensors incorpotated to the trike </a:t>
            </a:r>
          </a:p>
          <a:p>
            <a:pPr>
              <a:buClr>
                <a:srgbClr val="3F772B"/>
              </a:buClr>
            </a:pPr>
            <a:r>
              <a:rPr lang="en-US" sz="1600"/>
              <a:t>Does not have any lights or turn signals </a:t>
            </a:r>
          </a:p>
          <a:p>
            <a:pPr>
              <a:buClr>
                <a:srgbClr val="3F772B"/>
              </a:buClr>
            </a:pPr>
            <a:r>
              <a:rPr lang="en-US" sz="1600"/>
              <a:t>No solar panels </a:t>
            </a:r>
          </a:p>
          <a:p>
            <a:pPr>
              <a:buClr>
                <a:srgbClr val="3F772B"/>
              </a:buClr>
            </a:pPr>
            <a:r>
              <a:rPr lang="en-US" sz="1600"/>
              <a:t>No regenerative braking</a:t>
            </a:r>
          </a:p>
          <a:p>
            <a:pPr>
              <a:buClr>
                <a:srgbClr val="3F772B"/>
              </a:buClr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F0BC8-1052-49F0-90E9-720D27040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2nd Gen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570B90-191C-4954-AA25-96E46182684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/>
              <a:t> Lidar sensor for auto braking with and adruino board </a:t>
            </a:r>
          </a:p>
          <a:p>
            <a:pPr>
              <a:buClr>
                <a:srgbClr val="3F772B"/>
              </a:buClr>
            </a:pPr>
            <a:r>
              <a:rPr lang="en-US" sz="1600"/>
              <a:t>Front and back lights with turning signals </a:t>
            </a:r>
          </a:p>
          <a:p>
            <a:pPr>
              <a:buClr>
                <a:srgbClr val="3F772B"/>
              </a:buClr>
            </a:pPr>
            <a:r>
              <a:rPr lang="en-US" sz="1600"/>
              <a:t>Solar panels </a:t>
            </a:r>
          </a:p>
          <a:p>
            <a:pPr>
              <a:buClr>
                <a:srgbClr val="3F772B"/>
              </a:buClr>
            </a:pPr>
            <a:r>
              <a:rPr lang="en-US" sz="1600"/>
              <a:t>And regenerative braking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FC3B7-A3C3-40CE-94B2-BE1285B8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58</a:t>
            </a:fld>
            <a:endParaRPr lang="en-US"/>
          </a:p>
        </p:txBody>
      </p:sp>
      <p:pic>
        <p:nvPicPr>
          <p:cNvPr id="9" name="Picture 4" descr="A picture containing small, sitting, standing, cat&#10;&#10;Description automatically generated">
            <a:extLst>
              <a:ext uri="{FF2B5EF4-FFF2-40B4-BE49-F238E27FC236}">
                <a16:creationId xmlns:a16="http://schemas.microsoft.com/office/drawing/2014/main" id="{D7FCB464-5393-44EE-89C4-2D45F436D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50" y="4454202"/>
            <a:ext cx="3723681" cy="2183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B0300-3F25-4EE4-8774-E804DF9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46" y="4394405"/>
            <a:ext cx="2361862" cy="2244187"/>
          </a:xfrm>
          <a:prstGeom prst="rect">
            <a:avLst/>
          </a:prstGeom>
        </p:spPr>
      </p:pic>
      <p:pic>
        <p:nvPicPr>
          <p:cNvPr id="13" name="Picture 4" descr="What's the Difference Between Friction and Regenerative Car Brakes? |  Machine Design">
            <a:extLst>
              <a:ext uri="{FF2B5EF4-FFF2-40B4-BE49-F238E27FC236}">
                <a16:creationId xmlns:a16="http://schemas.microsoft.com/office/drawing/2014/main" id="{FCCCC80F-8022-476F-BFEF-07EA79B4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43" y="4391080"/>
            <a:ext cx="2528947" cy="13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9708C7D5-9821-4782-B137-1DE2C68DC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1" r="4781"/>
          <a:stretch/>
        </p:blipFill>
        <p:spPr>
          <a:xfrm>
            <a:off x="10689157" y="442234"/>
            <a:ext cx="1332451" cy="1501444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pic>
        <p:nvPicPr>
          <p:cNvPr id="17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A29CB3E3-48B9-42BF-BDC5-A49C3E7E9C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36" r="1305" b="1"/>
          <a:stretch/>
        </p:blipFill>
        <p:spPr>
          <a:xfrm>
            <a:off x="8041376" y="1081300"/>
            <a:ext cx="2504301" cy="15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0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9928DEBF-0B1A-4483-80F9-D7E6E32D0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69" r="945" b="20482"/>
          <a:stretch/>
        </p:blipFill>
        <p:spPr>
          <a:xfrm>
            <a:off x="1432584" y="2952449"/>
            <a:ext cx="9326831" cy="2018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4F2F43-2135-4778-8497-54E99D8AE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84" y="606031"/>
            <a:ext cx="4543683" cy="176714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ea typeface="+mj-lt"/>
                <a:cs typeface="+mj-lt"/>
              </a:rPr>
              <a:t>Comparing Different Sensors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F08FA0-A740-42AF-818D-1FFF8826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E9E0B-762A-46EF-B37E-7682A409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6A95-59B8-4464-995B-BDE5D646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43" y="571089"/>
            <a:ext cx="3105075" cy="1444750"/>
          </a:xfrm>
        </p:spPr>
        <p:txBody>
          <a:bodyPr anchor="b">
            <a:normAutofit/>
          </a:bodyPr>
          <a:lstStyle/>
          <a:p>
            <a:r>
              <a:rPr lang="en-US" sz="3200">
                <a:latin typeface="Rockwell"/>
              </a:rPr>
              <a:t>Impact on the Planet 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B264A-EE0D-4B97-916A-DF9FDD248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43" y="2523138"/>
            <a:ext cx="3440686" cy="2931307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q"/>
            </a:pPr>
            <a:r>
              <a:rPr lang="en-US">
                <a:cs typeface="Times New Roman"/>
              </a:rPr>
              <a:t>Majority of vehicles today use an internal Combustion Engine.</a:t>
            </a:r>
            <a:endParaRPr lang="en-US">
              <a:ea typeface="+mj-lt"/>
              <a:cs typeface="+mj-lt"/>
            </a:endParaRPr>
          </a:p>
          <a:p>
            <a:pPr>
              <a:buClr>
                <a:srgbClr val="8AD0D6"/>
              </a:buClr>
              <a:buFont typeface="Wingdings" charset="2"/>
              <a:buChar char="q"/>
            </a:pPr>
            <a:r>
              <a:rPr lang="en-US">
                <a:cs typeface="Times New Roman"/>
              </a:rPr>
              <a:t>Contributes to air pollution and releasing CO2 into the atmosphere.</a:t>
            </a:r>
          </a:p>
          <a:p>
            <a:pPr>
              <a:buClr>
                <a:srgbClr val="8AD0D6"/>
              </a:buClr>
              <a:buFont typeface="Wingdings" charset="2"/>
              <a:buChar char="q"/>
            </a:pPr>
            <a:r>
              <a:rPr lang="en-US">
                <a:ea typeface="+mj-lt"/>
                <a:cs typeface="Times New Roman"/>
              </a:rPr>
              <a:t>Benefit nature and fight against global warming.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28CF0-5889-474E-B283-475B8F3D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5" name="Picture 5" descr="A picture containing outdoor, road, grass, car&#10;&#10;Description automatically generated">
            <a:extLst>
              <a:ext uri="{FF2B5EF4-FFF2-40B4-BE49-F238E27FC236}">
                <a16:creationId xmlns:a16="http://schemas.microsoft.com/office/drawing/2014/main" id="{3C1AD9BB-5FB0-4289-8E4A-2920B9C8B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038" y="3882284"/>
            <a:ext cx="3919314" cy="2337431"/>
          </a:xfrm>
          <a:prstGeom prst="rect">
            <a:avLst/>
          </a:prstGeom>
          <a:effectLst/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02D4FC8-0A30-49B3-83E4-6F3BE7CA3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091" y="1930660"/>
            <a:ext cx="3148022" cy="3606279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B4A4F7-6BCA-4117-BEED-781B8F95D198}"/>
              </a:ext>
            </a:extLst>
          </p:cNvPr>
          <p:cNvSpPr txBox="1"/>
          <p:nvPr/>
        </p:nvSpPr>
        <p:spPr>
          <a:xfrm>
            <a:off x="5104481" y="3066873"/>
            <a:ext cx="3148022" cy="36062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Inefficient car</a:t>
            </a:r>
          </a:p>
        </p:txBody>
      </p:sp>
      <p:pic>
        <p:nvPicPr>
          <p:cNvPr id="9" name="Picture 9" descr="A truck that is driving down the road&#10;&#10;Description automatically generated">
            <a:extLst>
              <a:ext uri="{FF2B5EF4-FFF2-40B4-BE49-F238E27FC236}">
                <a16:creationId xmlns:a16="http://schemas.microsoft.com/office/drawing/2014/main" id="{629F2A97-CC34-42EB-A98B-66B47A2BC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728" y="932081"/>
            <a:ext cx="3923369" cy="21532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4BBC3B-850B-45EB-B8DE-F16FBFE52E5F}"/>
              </a:ext>
            </a:extLst>
          </p:cNvPr>
          <p:cNvSpPr txBox="1"/>
          <p:nvPr/>
        </p:nvSpPr>
        <p:spPr>
          <a:xfrm>
            <a:off x="5076603" y="6217092"/>
            <a:ext cx="3148022" cy="36062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Aptera EV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6F05-EACA-43A4-8CB4-1854254E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/>
              <a:t>TF03 Long-Distance LiDAR 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D77E3-5972-47A1-88E9-D138DF92E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6286" y="2456596"/>
            <a:ext cx="4741962" cy="37156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/>
              <a:t>Lidar sensor range from .1m to 180m</a:t>
            </a:r>
          </a:p>
          <a:p>
            <a:pPr>
              <a:spcBef>
                <a:spcPts val="1000"/>
              </a:spcBef>
            </a:pPr>
            <a:r>
              <a:rPr lang="en-US"/>
              <a:t>10khz frequency measure </a:t>
            </a:r>
          </a:p>
          <a:p>
            <a:pPr>
              <a:spcBef>
                <a:spcPts val="1000"/>
              </a:spcBef>
            </a:pPr>
            <a:r>
              <a:rPr lang="en-US"/>
              <a:t>100klux Anti strong light with IP67</a:t>
            </a:r>
          </a:p>
          <a:p>
            <a:pPr>
              <a:spcBef>
                <a:spcPts val="1000"/>
              </a:spcBef>
            </a:pPr>
            <a:r>
              <a:rPr lang="en-US"/>
              <a:t>Can easily communicate with the Arduino through UART</a:t>
            </a:r>
          </a:p>
          <a:p>
            <a:pPr>
              <a:spcBef>
                <a:spcPts val="1000"/>
              </a:spcBef>
            </a:pPr>
            <a:r>
              <a:rPr lang="en-US"/>
              <a:t>Anti-shock and anti-vibration can operate between –25-60 degrees Celsius  </a:t>
            </a:r>
          </a:p>
          <a:p>
            <a:pPr>
              <a:spcBef>
                <a:spcPts val="1000"/>
              </a:spcBef>
            </a:pPr>
            <a:r>
              <a:rPr lang="en-US"/>
              <a:t>Cost $229</a:t>
            </a:r>
          </a:p>
          <a:p>
            <a:endParaRPr lang="en-US"/>
          </a:p>
        </p:txBody>
      </p:sp>
      <p:pic>
        <p:nvPicPr>
          <p:cNvPr id="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A00CE569-C9E8-4D53-B539-AA5715D4AF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111" r="478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8EBF-70CC-400E-B267-D338B6A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11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6AF6-B850-4E38-9228-D5FCEE2C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Calculating Stopping Force </a:t>
            </a:r>
          </a:p>
          <a:p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8D3B-EB74-46C8-AFE6-C8E99CE90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799" y="2121408"/>
            <a:ext cx="5299585" cy="40507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1800"/>
              <a:t>The program also calculate the speed and the amount of force needed to decelerate when an object is detected at a given distance</a:t>
            </a:r>
          </a:p>
          <a:p>
            <a:pPr>
              <a:spcBef>
                <a:spcPts val="1000"/>
              </a:spcBef>
            </a:pPr>
            <a:r>
              <a:rPr lang="en-US" sz="1800"/>
              <a:t>Depending on the distance and the acceleration of the trike the program will calculate how much force the regenerative braking needs to apply in order to prevent a collision</a:t>
            </a:r>
          </a:p>
          <a:p>
            <a:endParaRPr lang="en-US" sz="1800"/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325EE61F-B872-46FC-AD1A-0CD9699F8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11951" y="640080"/>
            <a:ext cx="2556556" cy="55881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75A9-319C-4AF0-B20C-05BB1B61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 smtClean="0"/>
              <a:pPr defTabSz="914400">
                <a:spcAft>
                  <a:spcPts val="600"/>
                </a:spcAft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45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9BC7-2E53-4788-8AAD-60AF54F5C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102" y="1432223"/>
            <a:ext cx="2818417" cy="3357976"/>
          </a:xfrm>
        </p:spPr>
        <p:txBody>
          <a:bodyPr>
            <a:normAutofit/>
          </a:bodyPr>
          <a:lstStyle/>
          <a:p>
            <a:r>
              <a:rPr lang="en-US" sz="4800">
                <a:cs typeface="Calibri Light"/>
              </a:rPr>
              <a:t>Auto Braking 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C7F36-A339-430D-8638-99B285DF6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0102" y="4790198"/>
            <a:ext cx="2818418" cy="687058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6C16A-41D9-44F9-8B33-73DFD154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2056" y="5477256"/>
            <a:ext cx="1193868" cy="64008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62</a:t>
            </a:fld>
            <a:endParaRPr lang="en-US"/>
          </a:p>
        </p:txBody>
      </p:sp>
      <p:pic>
        <p:nvPicPr>
          <p:cNvPr id="6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289FC5C0-9C65-4A61-B81B-B180686E5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7" y="866624"/>
            <a:ext cx="7803193" cy="50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15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8AEF-DDDC-4EC9-8E8C-14EDA55D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Schematic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71E829F-798D-4765-AB64-C428D582F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126" y="665345"/>
            <a:ext cx="6970191" cy="560316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E2DB7-442E-4E6B-AD4E-AC2DF26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56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A4F2-2C2C-400C-A7D0-E19683FE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1609344"/>
          </a:xfrm>
        </p:spPr>
        <p:txBody>
          <a:bodyPr>
            <a:normAutofit/>
          </a:bodyPr>
          <a:lstStyle/>
          <a:p>
            <a:r>
              <a:rPr lang="en-US" sz="3600"/>
              <a:t>Demostration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511B69EF-C917-45BD-BEBE-06CD12CD0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2121408"/>
            <a:ext cx="3677263" cy="4092579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4C88D-0F00-4DD8-B905-B4B1B746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64</a:t>
            </a:fld>
            <a:endParaRPr lang="en-US"/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C83D3A8C-5FF5-4604-8887-59AF5531EC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33999" y="842049"/>
            <a:ext cx="6912217" cy="51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567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BEAC-4989-408A-A6DD-98B64AFF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18" y="340446"/>
            <a:ext cx="10058400" cy="1609344"/>
          </a:xfrm>
        </p:spPr>
        <p:txBody>
          <a:bodyPr/>
          <a:lstStyle/>
          <a:p>
            <a:r>
              <a:rPr lang="en-US" dirty="0"/>
              <a:t>Where do sensors Go?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2088B-BB00-4788-B128-A1598CBF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73" y="1897600"/>
            <a:ext cx="4605765" cy="4195481"/>
          </a:xfrm>
        </p:spPr>
        <p:txBody>
          <a:bodyPr/>
          <a:lstStyle/>
          <a:p>
            <a:r>
              <a:rPr lang="en-US" sz="2800" dirty="0"/>
              <a:t>Production vehicles use a wide range of sensors all throughout the car.</a:t>
            </a:r>
          </a:p>
          <a:p>
            <a:r>
              <a:rPr lang="en-US" sz="2800" dirty="0"/>
              <a:t>Of course, all the sensors responsible for auto braking are near the front with most being integrated into the front bumper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E0772-BEB3-4AEB-8CD7-DE87CB13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48670-15A3-42AF-87C4-F75C960C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8" y="1312387"/>
            <a:ext cx="6875717" cy="491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89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F4A3-0D0A-4132-8967-E6D3C18A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293"/>
            <a:ext cx="10058400" cy="860543"/>
          </a:xfrm>
        </p:spPr>
        <p:txBody>
          <a:bodyPr/>
          <a:lstStyle/>
          <a:p>
            <a:r>
              <a:rPr lang="en-US"/>
              <a:t>Sensors on the Turbo Trike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80CB-A292-42C5-8323-DDA2E3F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20" y="1197204"/>
            <a:ext cx="6572248" cy="3124126"/>
          </a:xfrm>
        </p:spPr>
        <p:txBody>
          <a:bodyPr>
            <a:normAutofit/>
          </a:bodyPr>
          <a:lstStyle/>
          <a:p>
            <a:r>
              <a:rPr lang="en-US" sz="2400"/>
              <a:t>First design involved the TF03 sensor under the top part of the roll cage.</a:t>
            </a:r>
          </a:p>
          <a:p>
            <a:r>
              <a:rPr lang="en-US" sz="2400"/>
              <a:t>Final design will have both lidar sensor at the front of the bumper </a:t>
            </a:r>
          </a:p>
          <a:p>
            <a:r>
              <a:rPr lang="en-US" sz="2400"/>
              <a:t>Will be capable of protecting the sensors from damage in minor collisions.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E0CED-3788-4AE7-8975-D036E019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 descr="A picture containing sky, weapon, gun, day&#10;&#10;Description automatically generated">
            <a:extLst>
              <a:ext uri="{FF2B5EF4-FFF2-40B4-BE49-F238E27FC236}">
                <a16:creationId xmlns:a16="http://schemas.microsoft.com/office/drawing/2014/main" id="{455F1F29-ABDD-4011-916F-6D190F9C8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r="10320"/>
          <a:stretch/>
        </p:blipFill>
        <p:spPr>
          <a:xfrm>
            <a:off x="6871969" y="1112836"/>
            <a:ext cx="5167312" cy="3208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360F4B-E683-4630-AC3B-3D6EAFA54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51" y="3501681"/>
            <a:ext cx="7381811" cy="335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1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28C9B-FEF2-4ECF-9F8D-989CA0AA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0130"/>
            <a:ext cx="10058400" cy="1609344"/>
          </a:xfrm>
        </p:spPr>
        <p:txBody>
          <a:bodyPr/>
          <a:lstStyle/>
          <a:p>
            <a:r>
              <a:rPr lang="en-US"/>
              <a:t>Bumper Impact test (10mph)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E75FC3-A754-43A6-9CCE-D4DC83D542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3674" y="1727172"/>
                <a:ext cx="7998738" cy="1824131"/>
              </a:xfrm>
            </p:spPr>
            <p:txBody>
              <a:bodyPr>
                <a:normAutofit/>
              </a:bodyPr>
              <a:lstStyle/>
              <a:p>
                <a:r>
                  <a:rPr lang="en-US" sz="3200"/>
                  <a:t>Acceleration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0−4.47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0.1 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=−44.7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3200" b="0"/>
              </a:p>
              <a:p>
                <a:r>
                  <a:rPr lang="en-US" sz="3200"/>
                  <a:t>Force  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348 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·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44.7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=15,555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320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E75FC3-A754-43A6-9CCE-D4DC83D542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3674" y="1727172"/>
                <a:ext cx="7998738" cy="1824131"/>
              </a:xfrm>
              <a:blipFill>
                <a:blip r:embed="rId2"/>
                <a:stretch>
                  <a:fillRect l="-1296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58640-DA2C-4963-A947-62136251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8747974-4821-4613-81DC-98A825FF6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b="13645"/>
          <a:stretch/>
        </p:blipFill>
        <p:spPr>
          <a:xfrm>
            <a:off x="1295486" y="3354066"/>
            <a:ext cx="9167394" cy="310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666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A8BD-F0D1-4526-ABB1-4BF51089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348"/>
            <a:ext cx="10515600" cy="1325563"/>
          </a:xfrm>
        </p:spPr>
        <p:txBody>
          <a:bodyPr/>
          <a:lstStyle/>
          <a:p>
            <a:r>
              <a:rPr lang="en-US"/>
              <a:t>Regenerative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0C9D-6765-4CA7-8226-D6871847F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7" y="1450796"/>
            <a:ext cx="5572123" cy="2810120"/>
          </a:xfrm>
        </p:spPr>
        <p:txBody>
          <a:bodyPr>
            <a:normAutofit/>
          </a:bodyPr>
          <a:lstStyle/>
          <a:p>
            <a:r>
              <a:rPr lang="en-US" sz="2800" dirty="0"/>
              <a:t>Tradition vehicles use friction to slow down and dissipates all the kinetic energy as heat</a:t>
            </a:r>
          </a:p>
          <a:p>
            <a:r>
              <a:rPr lang="en-US" sz="2800" dirty="0"/>
              <a:t>Regenerative braking allows the motor to turn mechanical energy to electric energy.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A673-F281-4D28-969C-2CD5A8C3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68</a:t>
            </a:fld>
            <a:endParaRPr lang="en-US"/>
          </a:p>
        </p:txBody>
      </p:sp>
      <p:pic>
        <p:nvPicPr>
          <p:cNvPr id="1028" name="Picture 4" descr="What's the Difference Between Friction and Regenerative Car Brakes? |  Machine Design">
            <a:extLst>
              <a:ext uri="{FF2B5EF4-FFF2-40B4-BE49-F238E27FC236}">
                <a16:creationId xmlns:a16="http://schemas.microsoft.com/office/drawing/2014/main" id="{FB5CC418-56E6-4346-8AD5-15F171F7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63" y="4064509"/>
            <a:ext cx="4501981" cy="24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6739163-E71D-4DC2-BC9B-EE3EC8376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9295"/>
            <a:ext cx="609600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87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B17B4-64E8-444D-B390-2F89CFC5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37" y="139234"/>
            <a:ext cx="10058400" cy="1609344"/>
          </a:xfrm>
        </p:spPr>
        <p:txBody>
          <a:bodyPr/>
          <a:lstStyle/>
          <a:p>
            <a:r>
              <a:rPr lang="en-US" dirty="0"/>
              <a:t>Brushless DC Motors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55D34-2902-4342-B49B-33B91538E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620253"/>
            <a:ext cx="6561061" cy="4875797"/>
          </a:xfrm>
        </p:spPr>
        <p:txBody>
          <a:bodyPr>
            <a:normAutofit/>
          </a:bodyPr>
          <a:lstStyle/>
          <a:p>
            <a:r>
              <a:rPr lang="en-US" sz="2400" dirty="0"/>
              <a:t>The Turbo Trike is outfitted with a Kelly Controls brushless DC hub motor.</a:t>
            </a:r>
          </a:p>
          <a:p>
            <a:r>
              <a:rPr lang="en-US" sz="2400" dirty="0"/>
              <a:t>In each pair of stator teeth, the coils are activated independently to induce an electromagnetic field.</a:t>
            </a:r>
          </a:p>
          <a:p>
            <a:r>
              <a:rPr lang="en-US" sz="2400" dirty="0"/>
              <a:t>Permanent magnets on the rotor follow the electromagnetic field produce the torque the moves the vehicle. </a:t>
            </a:r>
          </a:p>
          <a:p>
            <a:r>
              <a:rPr lang="en-US" sz="2400" dirty="0"/>
              <a:t>When regenerative braking is activated the only on pair teeth will be active attempting to hold the permanent magnet in place slowing the vehicle.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9BF74-6B27-41DA-AD8D-074A2EED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CC47E7B7-6139-4F18-B683-659631DA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26" y="0"/>
            <a:ext cx="4555318" cy="3497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549A3-79A9-404E-87AF-958C9E936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02" y="3233591"/>
            <a:ext cx="4652226" cy="34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otorcycle parked on the side of a road&#10;&#10;Description automatically generated">
            <a:extLst>
              <a:ext uri="{FF2B5EF4-FFF2-40B4-BE49-F238E27FC236}">
                <a16:creationId xmlns:a16="http://schemas.microsoft.com/office/drawing/2014/main" id="{030E4A5A-2ECF-49E5-B644-5CBFF5A7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293" y="560864"/>
            <a:ext cx="5577467" cy="2647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26C3C-17D0-4C76-B510-CB2CDE74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0" y="343955"/>
            <a:ext cx="10058400" cy="1609344"/>
          </a:xfrm>
        </p:spPr>
        <p:txBody>
          <a:bodyPr/>
          <a:lstStyle/>
          <a:p>
            <a:r>
              <a:rPr lang="en-US"/>
              <a:t>Original Turbo Trike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89874-7B5A-4318-A5C4-0BB6C0946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35" y="1807467"/>
            <a:ext cx="4855063" cy="470657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charset="2"/>
              <a:buChar char="q"/>
            </a:pPr>
            <a:r>
              <a:rPr lang="en-US" sz="2200" dirty="0"/>
              <a:t>The Turbo Trike was constructed from a KMX </a:t>
            </a:r>
            <a:r>
              <a:rPr lang="en-US" sz="2200" dirty="0" err="1"/>
              <a:t>Kolt</a:t>
            </a:r>
            <a:r>
              <a:rPr lang="en-US" sz="2200" dirty="0"/>
              <a:t> Recumbent tricycle. </a:t>
            </a:r>
            <a:endParaRPr lang="en-US" sz="2200" dirty="0">
              <a:ea typeface="+mj-lt"/>
              <a:cs typeface="+mj-lt"/>
            </a:endParaRPr>
          </a:p>
          <a:p>
            <a:pPr>
              <a:buClr>
                <a:srgbClr val="8AD0D6"/>
              </a:buClr>
              <a:buFont typeface="Wingdings,Sans-Serif" charset="2"/>
              <a:buChar char="q"/>
            </a:pPr>
            <a:r>
              <a:rPr lang="en-US" sz="2200" dirty="0"/>
              <a:t>Kelly Controls KBL Series motor controller and 48V 3KW hub motor </a:t>
            </a:r>
            <a:endParaRPr lang="en-US" sz="2200" dirty="0">
              <a:ea typeface="+mj-lt"/>
              <a:cs typeface="+mj-lt"/>
            </a:endParaRPr>
          </a:p>
          <a:p>
            <a:pPr>
              <a:buClr>
                <a:srgbClr val="8AD0D6"/>
              </a:buClr>
              <a:buFont typeface="Wingdings,Sans-Serif" charset="2"/>
              <a:buChar char="q"/>
            </a:pPr>
            <a:r>
              <a:rPr lang="en-US" sz="2200" dirty="0"/>
              <a:t>2 lithium iron phosphate (LiFePo4) Batteries </a:t>
            </a:r>
            <a:endParaRPr lang="en-US" sz="2200" dirty="0">
              <a:ea typeface="+mj-lt"/>
              <a:cs typeface="+mj-lt"/>
            </a:endParaRPr>
          </a:p>
          <a:p>
            <a:pPr>
              <a:buClr>
                <a:srgbClr val="8AD0D6"/>
              </a:buClr>
              <a:buFont typeface="Wingdings,Sans-Serif" charset="2"/>
              <a:buChar char="q"/>
            </a:pPr>
            <a:r>
              <a:rPr lang="en-US" sz="2200" dirty="0"/>
              <a:t>Numerous ergonomic issues</a:t>
            </a:r>
          </a:p>
          <a:p>
            <a:pPr>
              <a:lnSpc>
                <a:spcPct val="90000"/>
              </a:lnSpc>
              <a:buClr>
                <a:srgbClr val="8AD0D6"/>
              </a:buClr>
              <a:buFont typeface="Wingdings,Sans-Serif" charset="2"/>
              <a:buChar char="q"/>
            </a:pPr>
            <a:r>
              <a:rPr lang="en-US" sz="2200" dirty="0"/>
              <a:t>Has shown to have stability issues and understeer when cornering. </a:t>
            </a:r>
            <a:endParaRPr lang="en-US" sz="2200" dirty="0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842E7-923E-438A-86C6-3067412B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4" descr="A picture containing small, sitting, standing, cat&#10;&#10;Description automatically generated">
            <a:extLst>
              <a:ext uri="{FF2B5EF4-FFF2-40B4-BE49-F238E27FC236}">
                <a16:creationId xmlns:a16="http://schemas.microsoft.com/office/drawing/2014/main" id="{41AA7D91-3A87-4238-B6EF-AC9AAFFAD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93" y="3358828"/>
            <a:ext cx="5587859" cy="327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574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D60E-9C41-485E-B354-EDF46205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Regenerative braking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EA905F-5662-4D01-9240-EE612B6582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Efficiency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𝑏𝑎𝑡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𝑘𝑖𝑛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𝑏𝑎𝑡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Effectiveness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Depends on terrain, driving conditions, and vehicle size.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Largest factor being vehicle size. Small personal </a:t>
                </a:r>
                <a:r>
                  <a:rPr lang="en-US" sz="2200" dirty="0" err="1"/>
                  <a:t>ev’s</a:t>
                </a:r>
                <a:r>
                  <a:rPr lang="en-US" sz="2200" dirty="0"/>
                  <a:t> see much smaller benefits, around 4-8%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EA905F-5662-4D01-9240-EE612B6582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5" t="-1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62C58-DDD5-46FE-AA55-AD302C26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693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361D-6388-4749-A673-EE189708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52" y="372333"/>
            <a:ext cx="11076495" cy="1400530"/>
          </a:xfrm>
        </p:spPr>
        <p:txBody>
          <a:bodyPr>
            <a:noAutofit/>
          </a:bodyPr>
          <a:lstStyle/>
          <a:p>
            <a:r>
              <a:rPr lang="en-US"/>
              <a:t>Parallel vs. Serial Regenerative Braking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4647-26AE-4D51-8177-6314DECCC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B715C-CE36-4DEE-A7CC-DD8F8177AFBD}"/>
              </a:ext>
            </a:extLst>
          </p:cNvPr>
          <p:cNvSpPr txBox="1"/>
          <p:nvPr/>
        </p:nvSpPr>
        <p:spPr>
          <a:xfrm>
            <a:off x="1029808" y="2649879"/>
            <a:ext cx="4705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Regenerative braking force and friction braking force increases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Does not require the use of an additional brake controller.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Effectiveness 9-18%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E280A-E6CB-449A-B736-F5A88EB83F3F}"/>
              </a:ext>
            </a:extLst>
          </p:cNvPr>
          <p:cNvSpPr txBox="1"/>
          <p:nvPr/>
        </p:nvSpPr>
        <p:spPr>
          <a:xfrm>
            <a:off x="6096000" y="2649879"/>
            <a:ext cx="50957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Adjustable braking system that uses a controller to vary amount of braking torque by friction Brakes and regenerative brakes.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Allow regenerative brakes to apply maximum braking force before friction brakes are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Requires brake by wire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Effectiveness 15-30%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1DB4E-42E2-4AF0-8118-223E656F0C0F}"/>
              </a:ext>
            </a:extLst>
          </p:cNvPr>
          <p:cNvSpPr txBox="1"/>
          <p:nvPr/>
        </p:nvSpPr>
        <p:spPr>
          <a:xfrm>
            <a:off x="1487009" y="1865288"/>
            <a:ext cx="3213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Parallel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EACA2-20C3-40A4-8FF1-8CD3F8B224D2}"/>
              </a:ext>
            </a:extLst>
          </p:cNvPr>
          <p:cNvSpPr txBox="1"/>
          <p:nvPr/>
        </p:nvSpPr>
        <p:spPr>
          <a:xfrm>
            <a:off x="6923106" y="1880254"/>
            <a:ext cx="3861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Serial</a:t>
            </a:r>
          </a:p>
        </p:txBody>
      </p:sp>
    </p:spTree>
    <p:extLst>
      <p:ext uri="{BB962C8B-B14F-4D97-AF65-F5344CB8AC3E}">
        <p14:creationId xmlns:p14="http://schemas.microsoft.com/office/powerpoint/2010/main" val="36304592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3F69-CDF7-43BC-B407-B542546D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7" y="394921"/>
            <a:ext cx="10936289" cy="1003220"/>
          </a:xfrm>
        </p:spPr>
        <p:txBody>
          <a:bodyPr>
            <a:normAutofit fontScale="90000"/>
          </a:bodyPr>
          <a:lstStyle/>
          <a:p>
            <a:r>
              <a:rPr lang="en-US"/>
              <a:t>Parallel Vs. Serial Regenerative Braking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D4A88-AA9D-4136-93BE-808242B6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 descr="A picture containing text, businesscard, accessory&#10;&#10;Description automatically generated">
            <a:extLst>
              <a:ext uri="{FF2B5EF4-FFF2-40B4-BE49-F238E27FC236}">
                <a16:creationId xmlns:a16="http://schemas.microsoft.com/office/drawing/2014/main" id="{D1F69150-4900-43D2-A9C0-F2AD15DFF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-5101" r="4949" b="2326"/>
          <a:stretch/>
        </p:blipFill>
        <p:spPr>
          <a:xfrm>
            <a:off x="834911" y="1757779"/>
            <a:ext cx="10522177" cy="5100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A25D-6066-4B7C-B0B2-B7A5056D92C4}"/>
              </a:ext>
            </a:extLst>
          </p:cNvPr>
          <p:cNvSpPr txBox="1"/>
          <p:nvPr/>
        </p:nvSpPr>
        <p:spPr>
          <a:xfrm>
            <a:off x="2593315" y="2048108"/>
            <a:ext cx="8014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Parallel										Serial</a:t>
            </a:r>
          </a:p>
        </p:txBody>
      </p:sp>
    </p:spTree>
    <p:extLst>
      <p:ext uri="{BB962C8B-B14F-4D97-AF65-F5344CB8AC3E}">
        <p14:creationId xmlns:p14="http://schemas.microsoft.com/office/powerpoint/2010/main" val="33692823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6FF9-D6DB-4465-BD85-FB783CD5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78" y="363941"/>
            <a:ext cx="10184646" cy="1400530"/>
          </a:xfrm>
        </p:spPr>
        <p:txBody>
          <a:bodyPr>
            <a:normAutofit fontScale="90000"/>
          </a:bodyPr>
          <a:lstStyle/>
          <a:p>
            <a:r>
              <a:rPr lang="en-US"/>
              <a:t>Parallel Vs. Serial Regenerative Braking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16E96-176B-4BDE-9860-1C7924CD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73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FC30747-FBDA-4414-A66E-A5FAD8680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5733"/>
              </p:ext>
            </p:extLst>
          </p:nvPr>
        </p:nvGraphicFramePr>
        <p:xfrm>
          <a:off x="933254" y="1736177"/>
          <a:ext cx="10377872" cy="4757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473">
                  <a:extLst>
                    <a:ext uri="{9D8B030D-6E8A-4147-A177-3AD203B41FA5}">
                      <a16:colId xmlns:a16="http://schemas.microsoft.com/office/drawing/2014/main" val="3479447510"/>
                    </a:ext>
                  </a:extLst>
                </a:gridCol>
                <a:gridCol w="2489576">
                  <a:extLst>
                    <a:ext uri="{9D8B030D-6E8A-4147-A177-3AD203B41FA5}">
                      <a16:colId xmlns:a16="http://schemas.microsoft.com/office/drawing/2014/main" val="284670969"/>
                    </a:ext>
                  </a:extLst>
                </a:gridCol>
                <a:gridCol w="2280661">
                  <a:extLst>
                    <a:ext uri="{9D8B030D-6E8A-4147-A177-3AD203B41FA5}">
                      <a16:colId xmlns:a16="http://schemas.microsoft.com/office/drawing/2014/main" val="1951184923"/>
                    </a:ext>
                  </a:extLst>
                </a:gridCol>
                <a:gridCol w="2103081">
                  <a:extLst>
                    <a:ext uri="{9D8B030D-6E8A-4147-A177-3AD203B41FA5}">
                      <a16:colId xmlns:a16="http://schemas.microsoft.com/office/drawing/2014/main" val="2665325694"/>
                    </a:ext>
                  </a:extLst>
                </a:gridCol>
                <a:gridCol w="2103081">
                  <a:extLst>
                    <a:ext uri="{9D8B030D-6E8A-4147-A177-3AD203B41FA5}">
                      <a16:colId xmlns:a16="http://schemas.microsoft.com/office/drawing/2014/main" val="996724168"/>
                    </a:ext>
                  </a:extLst>
                </a:gridCol>
              </a:tblGrid>
              <a:tr h="10817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Complexity</a:t>
                      </a:r>
                    </a:p>
                    <a:p>
                      <a:r>
                        <a:rPr lang="en-US" sz="2400" dirty="0"/>
                        <a:t>(0.5)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Effectiveness</a:t>
                      </a:r>
                    </a:p>
                    <a:p>
                      <a:r>
                        <a:rPr lang="en-US" sz="2400" dirty="0"/>
                        <a:t>(0.3)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Pedal Feel</a:t>
                      </a:r>
                    </a:p>
                    <a:p>
                      <a:r>
                        <a:rPr lang="en-US" sz="2400" dirty="0"/>
                        <a:t>(0.2)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956188"/>
                  </a:ext>
                </a:extLst>
              </a:tr>
              <a:tr h="1838046">
                <a:tc>
                  <a:txBody>
                    <a:bodyPr/>
                    <a:lstStyle/>
                    <a:p>
                      <a:r>
                        <a:rPr lang="en-US" sz="2000"/>
                        <a:t>Parallel Braking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May compromise pedal feel, but can be adjusted</a:t>
                      </a:r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447693"/>
                  </a:ext>
                </a:extLst>
              </a:tr>
              <a:tr h="1838046">
                <a:tc>
                  <a:txBody>
                    <a:bodyPr/>
                    <a:lstStyle/>
                    <a:p>
                      <a:r>
                        <a:rPr lang="en-US" sz="2000"/>
                        <a:t>Serial Braking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Smooth and linear</a:t>
                      </a:r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520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647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769E-4FC2-40EA-BF0F-663717E9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78" y="163320"/>
            <a:ext cx="6514054" cy="1004607"/>
          </a:xfrm>
        </p:spPr>
        <p:txBody>
          <a:bodyPr>
            <a:normAutofit fontScale="90000"/>
          </a:bodyPr>
          <a:lstStyle/>
          <a:p>
            <a:r>
              <a:rPr lang="en-US"/>
              <a:t>Implementation of Brakes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DC104-0386-4AD7-8D31-513D9C955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9" y="1745675"/>
            <a:ext cx="4878853" cy="53344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Throttle is on handlebar and individual hand brakes for the left and right wheel.  </a:t>
            </a:r>
          </a:p>
          <a:p>
            <a:r>
              <a:rPr lang="en-US" sz="2400" dirty="0"/>
              <a:t>The pedals will be operated by the left and right foot similar to a go-kart.</a:t>
            </a:r>
          </a:p>
          <a:p>
            <a:r>
              <a:rPr lang="en-US" sz="2400" dirty="0"/>
              <a:t>Potentiometers will be attached to the axial at the pivot of the pedals and will be protected by small metal boxes.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AB1F6-D5E9-4E9A-A9BD-6057D193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74</a:t>
            </a:fld>
            <a:endParaRPr lang="en-US"/>
          </a:p>
        </p:txBody>
      </p:sp>
      <p:pic>
        <p:nvPicPr>
          <p:cNvPr id="8" name="Picture 7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D29BFB78-4CDE-4632-95A0-53849F97F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18156" r="9114" b="17305"/>
          <a:stretch/>
        </p:blipFill>
        <p:spPr>
          <a:xfrm>
            <a:off x="6374861" y="994823"/>
            <a:ext cx="5963388" cy="341805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E39BD7-6E72-4463-8060-08293F5C1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619" r="7906" b="7161"/>
          <a:stretch/>
        </p:blipFill>
        <p:spPr>
          <a:xfrm>
            <a:off x="5431103" y="3393906"/>
            <a:ext cx="5390868" cy="34640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00018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80AA-BBC2-4E02-A7B7-1485F5AE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03" y="165370"/>
            <a:ext cx="6373523" cy="2393004"/>
          </a:xfrm>
        </p:spPr>
        <p:txBody>
          <a:bodyPr/>
          <a:lstStyle/>
          <a:p>
            <a:r>
              <a:rPr lang="en-US"/>
              <a:t>Implementation of Brakes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73052-E609-4D4A-8EBE-EA60223C91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Tensile hook springs will be used underneath the plate to return the pedals to neutral position.</a:t>
            </a:r>
          </a:p>
          <a:p>
            <a:r>
              <a:rPr lang="en-US" sz="2400" dirty="0"/>
              <a:t>Original cable driven brakes will be kept to work in tandem with the regenerative brakes.</a:t>
            </a:r>
          </a:p>
          <a:p>
            <a:r>
              <a:rPr lang="en-US" sz="2400" dirty="0"/>
              <a:t>Tension and length of cable can be adjusted to reach appropriate pedal feel.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E186-2DF6-4C4E-9C3A-222720C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108A2-8F5D-48DD-9D7B-95F3F3625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47" y="514091"/>
            <a:ext cx="4609781" cy="309490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9CB23ED-CF07-4C3F-A0C7-DBFE9F4A7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6" b="36667"/>
          <a:stretch/>
        </p:blipFill>
        <p:spPr>
          <a:xfrm>
            <a:off x="5824728" y="3133756"/>
            <a:ext cx="4609781" cy="34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668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96215-F8CC-4674-8090-21EEB4B5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Solar Panels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F96A-AFC8-4C1B-9817-EF007F481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 fontScale="92500" lnSpcReduction="10000"/>
          </a:bodyPr>
          <a:lstStyle/>
          <a:p>
            <a:r>
              <a:rPr lang="en-US" sz="1900"/>
              <a:t>Photovoltaic cells have been around since the late 1800s</a:t>
            </a:r>
          </a:p>
          <a:p>
            <a:r>
              <a:rPr lang="en-US" sz="1900"/>
              <a:t>Modern solar cell were created in 1954</a:t>
            </a:r>
          </a:p>
          <a:p>
            <a:r>
              <a:rPr lang="en-US" sz="1900"/>
              <a:t>More Americans are installing Solar Panels on their homes</a:t>
            </a:r>
          </a:p>
          <a:p>
            <a:r>
              <a:rPr lang="en-US" sz="1900"/>
              <a:t>As of 2020  the U.S has 97 gigawatts of Solar capacity   </a:t>
            </a:r>
          </a:p>
          <a:p>
            <a:r>
              <a:rPr lang="en-US" sz="1900"/>
              <a:t>About 18 million homes can be powered solely from 	Solar Power</a:t>
            </a:r>
          </a:p>
          <a:p>
            <a:r>
              <a:rPr lang="en-US" sz="1900"/>
              <a:t>Becoming more efficient and more affordable</a:t>
            </a:r>
          </a:p>
          <a:p>
            <a:pPr marL="0" indent="0">
              <a:buNone/>
            </a:pPr>
            <a:endParaRPr lang="en-US" sz="1900"/>
          </a:p>
          <a:p>
            <a:pPr marL="0" indent="0">
              <a:buNone/>
            </a:pPr>
            <a:endParaRPr lang="en-US" sz="1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97904-4EA5-49C9-A104-482BF76C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76</a:t>
            </a:fld>
            <a:endParaRPr lang="en-US"/>
          </a:p>
        </p:txBody>
      </p:sp>
      <p:pic>
        <p:nvPicPr>
          <p:cNvPr id="2052" name="Picture 4" descr="Space-Based Solar vs. Conventional Solar – How Are They Different? | Solar .com">
            <a:extLst>
              <a:ext uri="{FF2B5EF4-FFF2-40B4-BE49-F238E27FC236}">
                <a16:creationId xmlns:a16="http://schemas.microsoft.com/office/drawing/2014/main" id="{9AB2D89E-324F-4657-899F-93992B1B0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r="12795" b="1"/>
          <a:stretch/>
        </p:blipFill>
        <p:spPr bwMode="auto">
          <a:xfrm>
            <a:off x="7684008" y="10"/>
            <a:ext cx="4507992" cy="29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7A203-E631-4DE9-B8B5-223C8F5D2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0" r="12379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54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4E8B-AD42-403A-B0BB-45B160F25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145" y="149371"/>
            <a:ext cx="5143717" cy="1271806"/>
          </a:xfrm>
        </p:spPr>
        <p:txBody>
          <a:bodyPr>
            <a:normAutofit/>
          </a:bodyPr>
          <a:lstStyle/>
          <a:p>
            <a:r>
              <a:rPr lang="en-US" sz="4000"/>
              <a:t>Solar Panels on Vehicles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848EDB-B8C3-452F-8694-E4B20EB93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00264" y="1906868"/>
                <a:ext cx="4753534" cy="426257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endParaRPr lang="en-US" sz="1100"/>
              </a:p>
              <a:p>
                <a:pPr marL="0" indent="0">
                  <a:buNone/>
                </a:pPr>
                <a:r>
                  <a:rPr lang="en-US" sz="1100"/>
                  <a:t>- </a:t>
                </a:r>
                <a:r>
                  <a:rPr lang="en-US" sz="1700"/>
                  <a:t>Toyota</a:t>
                </a:r>
              </a:p>
              <a:p>
                <a:pPr marL="0" indent="0">
                  <a:buNone/>
                </a:pPr>
                <a:r>
                  <a:rPr lang="en-US" sz="1700"/>
                  <a:t> 	Created 0.03 mm thick Solar cells to put on the 	Prius.</a:t>
                </a:r>
              </a:p>
              <a:p>
                <a:pPr marL="0" indent="0">
                  <a:buNone/>
                </a:pPr>
                <a:r>
                  <a:rPr lang="en-US" sz="1700"/>
                  <a:t>- Tesla</a:t>
                </a:r>
              </a:p>
              <a:p>
                <a:pPr marL="0" indent="0">
                  <a:buNone/>
                </a:pPr>
                <a:r>
                  <a:rPr lang="en-US" sz="1700"/>
                  <a:t>	Adding a solar option on the </a:t>
                </a:r>
                <a:r>
                  <a:rPr lang="en-US" sz="1700" err="1"/>
                  <a:t>Cybertruck</a:t>
                </a:r>
                <a:r>
                  <a:rPr lang="en-US" sz="1700"/>
                  <a:t> that can 	add 15 miles of range. </a:t>
                </a:r>
              </a:p>
              <a:p>
                <a:pPr marL="0" indent="0">
                  <a:buNone/>
                </a:pPr>
                <a:r>
                  <a:rPr lang="en-US" sz="1700"/>
                  <a:t>- Hyundai </a:t>
                </a:r>
              </a:p>
              <a:p>
                <a:pPr marL="0" indent="0">
                  <a:buNone/>
                </a:pPr>
                <a:r>
                  <a:rPr lang="en-US" sz="1700"/>
                  <a:t> 	Added a panel that can charge 30% to 60% 	of battery</a:t>
                </a:r>
              </a:p>
              <a:p>
                <a:pPr>
                  <a:buFontTx/>
                  <a:buChar char="-"/>
                </a:pPr>
                <a:r>
                  <a:rPr lang="en-US" sz="1700"/>
                  <a:t>Aptera</a:t>
                </a:r>
              </a:p>
              <a:p>
                <a:pPr marL="457200" lvl="1" indent="0">
                  <a:buNone/>
                </a:pPr>
                <a:r>
                  <a:rPr lang="en-US" sz="1700"/>
                  <a:t>	Panels can charge up 40 miles of range a day </a:t>
                </a:r>
              </a:p>
              <a:p>
                <a:pPr marL="0" indent="0">
                  <a:buNone/>
                </a:pPr>
                <a:r>
                  <a:rPr lang="en-US" sz="1700"/>
                  <a:t>-  Lightyear One</a:t>
                </a:r>
              </a:p>
              <a:p>
                <a:pPr marL="0" indent="0">
                  <a:buNone/>
                </a:pPr>
                <a:r>
                  <a:rPr lang="en-US" sz="1700"/>
                  <a:t>	Has 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7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/>
                  <a:t> of the roof and hood full of solar cells</a:t>
                </a:r>
              </a:p>
              <a:p>
                <a:pPr marL="0" indent="0">
                  <a:buNone/>
                </a:pPr>
                <a:r>
                  <a:rPr lang="en-US" sz="1700"/>
                  <a:t>	that adds 40 miles of a range a day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848EDB-B8C3-452F-8694-E4B20EB93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0264" y="1906868"/>
                <a:ext cx="4753534" cy="4262577"/>
              </a:xfrm>
              <a:blipFill>
                <a:blip r:embed="rId2"/>
                <a:stretch>
                  <a:fillRect l="-385" r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8F0B3-0AD5-4695-9323-5B116819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77</a:t>
            </a:fld>
            <a:endParaRPr lang="en-US"/>
          </a:p>
        </p:txBody>
      </p:sp>
      <p:pic>
        <p:nvPicPr>
          <p:cNvPr id="1028" name="Picture 4" descr="Why Lightyear Could Be The Most Game-Changing Car Company On the Planet">
            <a:extLst>
              <a:ext uri="{FF2B5EF4-FFF2-40B4-BE49-F238E27FC236}">
                <a16:creationId xmlns:a16="http://schemas.microsoft.com/office/drawing/2014/main" id="{B36678FF-96B9-46E4-97EC-A36F87D5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3" r="10365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Solar-Powered, Three Wheel Aptera Never Needs to Be Charged – Robb  Report">
            <a:extLst>
              <a:ext uri="{FF2B5EF4-FFF2-40B4-BE49-F238E27FC236}">
                <a16:creationId xmlns:a16="http://schemas.microsoft.com/office/drawing/2014/main" id="{38EFC235-35C9-499A-9A30-1285B2ABC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0" r="26211" b="1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ybertruck Will Have Solar Charging Option - Brumpost">
            <a:extLst>
              <a:ext uri="{FF2B5EF4-FFF2-40B4-BE49-F238E27FC236}">
                <a16:creationId xmlns:a16="http://schemas.microsoft.com/office/drawing/2014/main" id="{1667E7CF-A68F-4CBE-BAEA-8CDD769C6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261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118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07DD87E-CAE7-47C3-8F44-BB4F9F40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What are We Solar Charging ? </a:t>
            </a:r>
          </a:p>
        </p:txBody>
      </p:sp>
      <p:pic>
        <p:nvPicPr>
          <p:cNvPr id="11" name="Picture Placeholder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B12CF847-7ACB-498E-8CA1-99BA41104A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r="8886"/>
          <a:stretch/>
        </p:blipFill>
        <p:spPr>
          <a:xfrm>
            <a:off x="1" y="10"/>
            <a:ext cx="754621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DC32D-B967-4658-98C1-10FAAB352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5805" y="2121408"/>
            <a:ext cx="3677263" cy="4092579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b="0" i="0" u="none" strike="noStrike">
                <a:solidFill>
                  <a:schemeClr val="tx1"/>
                </a:solidFill>
                <a:effectLst/>
              </a:rPr>
              <a:t>Current Setup </a:t>
            </a:r>
            <a:r>
              <a:rPr lang="en-US" sz="1600" b="0" i="0">
                <a:solidFill>
                  <a:schemeClr val="tx1"/>
                </a:solidFill>
                <a:effectLst/>
              </a:rPr>
              <a:t>​</a:t>
            </a: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b="0" i="0" u="none" strike="noStrike">
                <a:solidFill>
                  <a:schemeClr val="tx1"/>
                </a:solidFill>
                <a:effectLst/>
              </a:rPr>
              <a:t>Two 36 V LiFePO4 Batteries powering a 3kW-48V Brushless Motor</a:t>
            </a:r>
            <a:r>
              <a:rPr lang="en-US" sz="1600" b="0" i="0">
                <a:solidFill>
                  <a:schemeClr val="tx1"/>
                </a:solidFill>
                <a:effectLst/>
              </a:rPr>
              <a:t>​​</a:t>
            </a:r>
            <a:endParaRPr lang="en-US" sz="1600">
              <a:solidFill>
                <a:schemeClr val="tx1"/>
              </a:solidFill>
            </a:endParaRP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b="0" i="0" u="none" strike="noStrike">
                <a:solidFill>
                  <a:schemeClr val="tx1"/>
                </a:solidFill>
                <a:effectLst/>
              </a:rPr>
              <a:t>Battery Specs</a:t>
            </a:r>
            <a:r>
              <a:rPr lang="en-US" sz="1600" b="0" i="0">
                <a:solidFill>
                  <a:schemeClr val="tx1"/>
                </a:solidFill>
                <a:effectLst/>
              </a:rPr>
              <a:t>​</a:t>
            </a:r>
          </a:p>
          <a:p>
            <a:pPr marL="285750"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Brand - BYD</a:t>
            </a:r>
            <a:endParaRPr lang="en-US" sz="1600" b="0" i="0">
              <a:solidFill>
                <a:schemeClr val="tx1"/>
              </a:solidFill>
              <a:effectLst/>
            </a:endParaRP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b="0" i="0" u="none" strike="noStrike">
                <a:solidFill>
                  <a:schemeClr val="tx1"/>
                </a:solidFill>
                <a:effectLst/>
              </a:rPr>
              <a:t>Actual Voltage - 32.8V</a:t>
            </a:r>
            <a:r>
              <a:rPr lang="en-US" sz="1600" b="0" i="0">
                <a:solidFill>
                  <a:schemeClr val="tx1"/>
                </a:solidFill>
                <a:effectLst/>
              </a:rPr>
              <a:t>​ </a:t>
            </a: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b="0" i="0" u="none" strike="noStrike">
                <a:solidFill>
                  <a:schemeClr val="tx1"/>
                </a:solidFill>
                <a:effectLst/>
              </a:rPr>
              <a:t>Number of Cells 10 in series</a:t>
            </a:r>
            <a:r>
              <a:rPr lang="en-US" sz="1600" b="0" i="0">
                <a:solidFill>
                  <a:schemeClr val="tx1"/>
                </a:solidFill>
                <a:effectLst/>
              </a:rPr>
              <a:t>​</a:t>
            </a: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Connected to the Battery in Parallel</a:t>
            </a:r>
            <a:endParaRPr lang="en-US" sz="1600" b="0" i="0">
              <a:solidFill>
                <a:schemeClr val="tx1"/>
              </a:solidFill>
              <a:effectLst/>
            </a:endParaRP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b="0" i="0" u="none" strike="noStrike">
                <a:solidFill>
                  <a:schemeClr val="tx1"/>
                </a:solidFill>
                <a:effectLst/>
              </a:rPr>
              <a:t>Estimated Combined Battery Capacity </a:t>
            </a:r>
            <a:r>
              <a:rPr lang="en-US" sz="1600" b="0" i="0">
                <a:solidFill>
                  <a:schemeClr val="tx1"/>
                </a:solidFill>
                <a:effectLst/>
              </a:rPr>
              <a:t>​</a:t>
            </a: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b="0" i="0" u="none" strike="noStrike">
                <a:solidFill>
                  <a:schemeClr val="tx1"/>
                </a:solidFill>
                <a:effectLst/>
              </a:rPr>
              <a:t>3600 watt-hours or </a:t>
            </a:r>
            <a:r>
              <a:rPr lang="en-US" sz="1600">
                <a:solidFill>
                  <a:schemeClr val="tx1"/>
                </a:solidFill>
              </a:rPr>
              <a:t>100 amp-hours</a:t>
            </a:r>
            <a:r>
              <a:rPr lang="en-US" sz="1600" b="0" i="0">
                <a:solidFill>
                  <a:schemeClr val="tx1"/>
                </a:solidFill>
                <a:effectLst/>
              </a:rPr>
              <a:t>​</a:t>
            </a:r>
          </a:p>
          <a:p>
            <a:pPr indent="-182880" fontAlgn="base">
              <a:lnSpc>
                <a:spcPct val="90000"/>
              </a:lnSpc>
              <a:buFont typeface="Wingdings" pitchFamily="2" charset="2"/>
              <a:buChar char="§"/>
            </a:pPr>
            <a:endParaRPr lang="en-US" sz="1600" b="0" i="0">
              <a:solidFill>
                <a:schemeClr val="tx1"/>
              </a:solidFill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53305-940C-4DBD-B48D-F118C4AC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938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4350EA-4625-430C-8646-D5EEE821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0"/>
            <a:ext cx="10058400" cy="1609344"/>
          </a:xfrm>
        </p:spPr>
        <p:txBody>
          <a:bodyPr/>
          <a:lstStyle/>
          <a:p>
            <a:r>
              <a:rPr lang="en-US"/>
              <a:t>What is the Goal?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EDE5DC-7908-4887-A869-4A0A51E68C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5829" y="1865551"/>
            <a:ext cx="5181600" cy="34562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A21E46B-B0B7-48F4-8B26-7BBD67E9CC3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5999" y="365126"/>
                <a:ext cx="5802217" cy="536428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r>
                  <a:rPr lang="en-US"/>
                  <a:t>The goal is to not have to rely on the grid for charging</a:t>
                </a:r>
              </a:p>
              <a:p>
                <a:r>
                  <a:rPr lang="en-US"/>
                  <a:t>People on average drive 30 miles a day.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Current Estimated Battery Range</a:t>
                </a:r>
              </a:p>
              <a:p>
                <a:pPr marL="0" indent="0" algn="ctr">
                  <a:buNone/>
                </a:pPr>
                <a:r>
                  <a:rPr lang="en-US"/>
                  <a:t>90 miles a charge </a:t>
                </a:r>
              </a:p>
              <a:p>
                <a:pPr marL="0" indent="0">
                  <a:buNone/>
                </a:pPr>
                <a:r>
                  <a:rPr lang="en-US"/>
                  <a:t>Energy usage per mile</a:t>
                </a:r>
              </a:p>
              <a:p>
                <a:pPr marL="0" indent="0">
                  <a:buNone/>
                </a:pPr>
                <a:endParaRPr lang="en-US" sz="180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𝐵𝑎𝑡𝑡𝑒𝑟𝑦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𝐸𝑛𝑒𝑟𝑔𝑦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𝑀𝑖𝑙𝑒𝑠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𝑢𝑛𝑡𝑖𝑙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𝐸𝑚𝑝𝑡𝑦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3600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𝑤h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90 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𝑚𝑖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=40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𝑤h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𝑚𝑖</m:t>
                          </m:r>
                        </m:den>
                      </m:f>
                    </m:oMath>
                  </m:oMathPara>
                </a14:m>
                <a:endParaRPr lang="en-US" sz="1800" b="0"/>
              </a:p>
              <a:p>
                <a:pPr marL="0" indent="0">
                  <a:buNone/>
                </a:pPr>
                <a:r>
                  <a:rPr lang="en-US"/>
                  <a:t>Energy needed to drive the average</a:t>
                </a:r>
              </a:p>
              <a:p>
                <a:pPr marL="0" indent="0" algn="ctr">
                  <a:buNone/>
                </a:pPr>
                <a:r>
                  <a:rPr lang="en-US"/>
                  <a:t>1200 𝑤h for 30 miles</a:t>
                </a:r>
              </a:p>
              <a:p>
                <a:pPr marL="0" indent="0" algn="ctr">
                  <a:buNone/>
                </a:pPr>
                <a:r>
                  <a:rPr lang="en-US"/>
                  <a:t>The system needs to make at least 1200wh</a:t>
                </a:r>
              </a:p>
              <a:p>
                <a:pPr marL="0" indent="0" algn="ctr">
                  <a:buNone/>
                </a:pPr>
                <a:endParaRPr lang="en-US"/>
              </a:p>
              <a:p>
                <a:pPr marL="0" indent="0" algn="ctr">
                  <a:buNone/>
                </a:pPr>
                <a:endParaRPr lang="en-US"/>
              </a:p>
              <a:p>
                <a:pPr marL="0" indent="0" algn="ctr">
                  <a:buNone/>
                </a:pPr>
                <a:endParaRPr lang="en-US"/>
              </a:p>
              <a:p>
                <a:pPr marL="0" indent="0" algn="ctr">
                  <a:buNone/>
                </a:pPr>
                <a:endParaRPr lang="en-US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A21E46B-B0B7-48F4-8B26-7BBD67E9CC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5999" y="365126"/>
                <a:ext cx="5802217" cy="5364286"/>
              </a:xfrm>
              <a:blipFill>
                <a:blip r:embed="rId3"/>
                <a:stretch>
                  <a:fillRect l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F2CDF-815D-4C94-9EA8-63650624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8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3752-1E9A-4947-9DFC-C60224EA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5" y="0"/>
            <a:ext cx="10058400" cy="1609344"/>
          </a:xfrm>
        </p:spPr>
        <p:txBody>
          <a:bodyPr/>
          <a:lstStyle/>
          <a:p>
            <a:r>
              <a:rPr lang="en-US">
                <a:latin typeface="Rockwell"/>
              </a:rPr>
              <a:t>Original Turbo Trike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9F87D122-58A4-4146-AE0D-52C93F55B7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2588" y="1393825"/>
            <a:ext cx="8882062" cy="49958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3250B-2346-40AB-9955-55AAD0F29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10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9060-BEF8-4424-B9C1-9D3D6FD7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Decision Matrix for Solar Panels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F9777C4-14F1-4A12-857E-8CE1DE559D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791693"/>
              </p:ext>
            </p:extLst>
          </p:nvPr>
        </p:nvGraphicFramePr>
        <p:xfrm>
          <a:off x="2093414" y="4708509"/>
          <a:ext cx="7302528" cy="1691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3262">
                  <a:extLst>
                    <a:ext uri="{9D8B030D-6E8A-4147-A177-3AD203B41FA5}">
                      <a16:colId xmlns:a16="http://schemas.microsoft.com/office/drawing/2014/main" val="640178911"/>
                    </a:ext>
                  </a:extLst>
                </a:gridCol>
                <a:gridCol w="1377437">
                  <a:extLst>
                    <a:ext uri="{9D8B030D-6E8A-4147-A177-3AD203B41FA5}">
                      <a16:colId xmlns:a16="http://schemas.microsoft.com/office/drawing/2014/main" val="3845233913"/>
                    </a:ext>
                  </a:extLst>
                </a:gridCol>
                <a:gridCol w="1498937">
                  <a:extLst>
                    <a:ext uri="{9D8B030D-6E8A-4147-A177-3AD203B41FA5}">
                      <a16:colId xmlns:a16="http://schemas.microsoft.com/office/drawing/2014/main" val="3719779420"/>
                    </a:ext>
                  </a:extLst>
                </a:gridCol>
                <a:gridCol w="1504219">
                  <a:extLst>
                    <a:ext uri="{9D8B030D-6E8A-4147-A177-3AD203B41FA5}">
                      <a16:colId xmlns:a16="http://schemas.microsoft.com/office/drawing/2014/main" val="3175673829"/>
                    </a:ext>
                  </a:extLst>
                </a:gridCol>
                <a:gridCol w="1248673">
                  <a:extLst>
                    <a:ext uri="{9D8B030D-6E8A-4147-A177-3AD203B41FA5}">
                      <a16:colId xmlns:a16="http://schemas.microsoft.com/office/drawing/2014/main" val="363503529"/>
                    </a:ext>
                  </a:extLst>
                </a:gridCol>
              </a:tblGrid>
              <a:tr h="563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       Panel Arrangement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 Voltage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Current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Wiring Simplicity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 Total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5124548"/>
                  </a:ext>
                </a:extLst>
              </a:tr>
              <a:tr h="563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Series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041465"/>
                  </a:ext>
                </a:extLst>
              </a:tr>
              <a:tr h="563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Parallel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9083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BB3207-013C-4D17-89D7-2A050DA6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82" y="1409520"/>
            <a:ext cx="2787868" cy="269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51367-F89A-46A2-BCA6-EE10DC3D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653" y="1261677"/>
            <a:ext cx="3197616" cy="2909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055452-3514-48DA-94F3-A944722AAB03}"/>
              </a:ext>
            </a:extLst>
          </p:cNvPr>
          <p:cNvSpPr txBox="1"/>
          <p:nvPr/>
        </p:nvSpPr>
        <p:spPr>
          <a:xfrm>
            <a:off x="2430302" y="4165932"/>
            <a:ext cx="213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F82E0-4E64-42B6-84A3-BC545E664A3A}"/>
              </a:ext>
            </a:extLst>
          </p:cNvPr>
          <p:cNvSpPr txBox="1"/>
          <p:nvPr/>
        </p:nvSpPr>
        <p:spPr>
          <a:xfrm>
            <a:off x="8798867" y="4219377"/>
            <a:ext cx="213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Parallel</a:t>
            </a:r>
          </a:p>
        </p:txBody>
      </p:sp>
    </p:spTree>
    <p:extLst>
      <p:ext uri="{BB962C8B-B14F-4D97-AF65-F5344CB8AC3E}">
        <p14:creationId xmlns:p14="http://schemas.microsoft.com/office/powerpoint/2010/main" val="14827962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858F-B254-44E6-B6DB-652D6038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24768"/>
            <a:ext cx="11301984" cy="1609344"/>
          </a:xfrm>
        </p:spPr>
        <p:txBody>
          <a:bodyPr>
            <a:normAutofit/>
          </a:bodyPr>
          <a:lstStyle/>
          <a:p>
            <a:r>
              <a:rPr lang="en-US" sz="3600"/>
              <a:t>Decision Matrix for Solar Panel Type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F7CD311-3B14-49A1-B83E-3301A1EC7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5924"/>
              </p:ext>
            </p:extLst>
          </p:nvPr>
        </p:nvGraphicFramePr>
        <p:xfrm>
          <a:off x="1465730" y="4752633"/>
          <a:ext cx="9372598" cy="1486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2858">
                  <a:extLst>
                    <a:ext uri="{9D8B030D-6E8A-4147-A177-3AD203B41FA5}">
                      <a16:colId xmlns:a16="http://schemas.microsoft.com/office/drawing/2014/main" val="311409680"/>
                    </a:ext>
                  </a:extLst>
                </a:gridCol>
                <a:gridCol w="1280318">
                  <a:extLst>
                    <a:ext uri="{9D8B030D-6E8A-4147-A177-3AD203B41FA5}">
                      <a16:colId xmlns:a16="http://schemas.microsoft.com/office/drawing/2014/main" val="958559261"/>
                    </a:ext>
                  </a:extLst>
                </a:gridCol>
                <a:gridCol w="1449677">
                  <a:extLst>
                    <a:ext uri="{9D8B030D-6E8A-4147-A177-3AD203B41FA5}">
                      <a16:colId xmlns:a16="http://schemas.microsoft.com/office/drawing/2014/main" val="711779922"/>
                    </a:ext>
                  </a:extLst>
                </a:gridCol>
                <a:gridCol w="1455467">
                  <a:extLst>
                    <a:ext uri="{9D8B030D-6E8A-4147-A177-3AD203B41FA5}">
                      <a16:colId xmlns:a16="http://schemas.microsoft.com/office/drawing/2014/main" val="660109519"/>
                    </a:ext>
                  </a:extLst>
                </a:gridCol>
                <a:gridCol w="1099380">
                  <a:extLst>
                    <a:ext uri="{9D8B030D-6E8A-4147-A177-3AD203B41FA5}">
                      <a16:colId xmlns:a16="http://schemas.microsoft.com/office/drawing/2014/main" val="550654201"/>
                    </a:ext>
                  </a:extLst>
                </a:gridCol>
                <a:gridCol w="1155110">
                  <a:extLst>
                    <a:ext uri="{9D8B030D-6E8A-4147-A177-3AD203B41FA5}">
                      <a16:colId xmlns:a16="http://schemas.microsoft.com/office/drawing/2014/main" val="3922858095"/>
                    </a:ext>
                  </a:extLst>
                </a:gridCol>
                <a:gridCol w="1239788">
                  <a:extLst>
                    <a:ext uri="{9D8B030D-6E8A-4147-A177-3AD203B41FA5}">
                      <a16:colId xmlns:a16="http://schemas.microsoft.com/office/drawing/2014/main" val="3238277013"/>
                    </a:ext>
                  </a:extLst>
                </a:gridCol>
              </a:tblGrid>
              <a:tr h="7519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     Solar Panel 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 Price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Efficiency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Longevity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Options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Size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      Total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0167964"/>
                  </a:ext>
                </a:extLst>
              </a:tr>
              <a:tr h="3674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Monocrystalline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9348652"/>
                  </a:ext>
                </a:extLst>
              </a:tr>
              <a:tr h="3674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Polycrystalline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386662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68E4996-F039-4403-98AF-CB5507A89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74" y="3654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4550" algn="l"/>
              </a:tabLst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9" name="Picture 3" descr="Comparison] Monocrystalline vs Polycrystalline Solar Panels">
            <a:extLst>
              <a:ext uri="{FF2B5EF4-FFF2-40B4-BE49-F238E27FC236}">
                <a16:creationId xmlns:a16="http://schemas.microsoft.com/office/drawing/2014/main" id="{4A9ABAEF-7CF3-476C-A136-1B7A948E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24" y="1623142"/>
            <a:ext cx="5634759" cy="294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018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C4AC-DDEC-4D27-B9B2-55FC677C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Matrix for Panels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6DAC-929A-4659-80AA-026C405CF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9EDCE-06CE-42CB-B1DA-63C35B64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82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691CFE3-D0D9-4E43-8BF2-68A2B8340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33" y="2173440"/>
            <a:ext cx="12177649" cy="66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80A269A-1F92-4A0F-A19F-C39CCB589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562270"/>
              </p:ext>
            </p:extLst>
          </p:nvPr>
        </p:nvGraphicFramePr>
        <p:xfrm>
          <a:off x="1513983" y="1926336"/>
          <a:ext cx="8819500" cy="2040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119">
                  <a:extLst>
                    <a:ext uri="{9D8B030D-6E8A-4147-A177-3AD203B41FA5}">
                      <a16:colId xmlns:a16="http://schemas.microsoft.com/office/drawing/2014/main" val="3214780602"/>
                    </a:ext>
                  </a:extLst>
                </a:gridCol>
                <a:gridCol w="1325990">
                  <a:extLst>
                    <a:ext uri="{9D8B030D-6E8A-4147-A177-3AD203B41FA5}">
                      <a16:colId xmlns:a16="http://schemas.microsoft.com/office/drawing/2014/main" val="1630999408"/>
                    </a:ext>
                  </a:extLst>
                </a:gridCol>
                <a:gridCol w="1372982">
                  <a:extLst>
                    <a:ext uri="{9D8B030D-6E8A-4147-A177-3AD203B41FA5}">
                      <a16:colId xmlns:a16="http://schemas.microsoft.com/office/drawing/2014/main" val="619404749"/>
                    </a:ext>
                  </a:extLst>
                </a:gridCol>
                <a:gridCol w="1335524">
                  <a:extLst>
                    <a:ext uri="{9D8B030D-6E8A-4147-A177-3AD203B41FA5}">
                      <a16:colId xmlns:a16="http://schemas.microsoft.com/office/drawing/2014/main" val="2210992406"/>
                    </a:ext>
                  </a:extLst>
                </a:gridCol>
                <a:gridCol w="1102608">
                  <a:extLst>
                    <a:ext uri="{9D8B030D-6E8A-4147-A177-3AD203B41FA5}">
                      <a16:colId xmlns:a16="http://schemas.microsoft.com/office/drawing/2014/main" val="1060383687"/>
                    </a:ext>
                  </a:extLst>
                </a:gridCol>
                <a:gridCol w="1172074">
                  <a:extLst>
                    <a:ext uri="{9D8B030D-6E8A-4147-A177-3AD203B41FA5}">
                      <a16:colId xmlns:a16="http://schemas.microsoft.com/office/drawing/2014/main" val="935819707"/>
                    </a:ext>
                  </a:extLst>
                </a:gridCol>
                <a:gridCol w="1178203">
                  <a:extLst>
                    <a:ext uri="{9D8B030D-6E8A-4147-A177-3AD203B41FA5}">
                      <a16:colId xmlns:a16="http://schemas.microsoft.com/office/drawing/2014/main" val="2328212457"/>
                    </a:ext>
                  </a:extLst>
                </a:gridCol>
              </a:tblGrid>
              <a:tr h="5382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    Solar Panel Type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100w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 Average Price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Efficiency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Nominal Voltage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200">
                          <a:effectLst/>
                        </a:rPr>
                        <a:t>Bendability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Mass (kg)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 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4687164"/>
                  </a:ext>
                </a:extLst>
              </a:tr>
              <a:tr h="682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 err="1">
                          <a:effectLst/>
                        </a:rPr>
                        <a:t>Renogy</a:t>
                      </a:r>
                      <a:r>
                        <a:rPr lang="en-US" sz="1400">
                          <a:effectLst/>
                        </a:rPr>
                        <a:t> Rigid Panel (Mono)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0730" algn="ctr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101749"/>
                  </a:ext>
                </a:extLst>
              </a:tr>
              <a:tr h="682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Renogy Flexible Panel (Mono)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22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47478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1A939B-9F80-4721-9A45-D3310102E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226366"/>
              </p:ext>
            </p:extLst>
          </p:nvPr>
        </p:nvGraphicFramePr>
        <p:xfrm>
          <a:off x="1513983" y="4203686"/>
          <a:ext cx="9498147" cy="1968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1653">
                  <a:extLst>
                    <a:ext uri="{9D8B030D-6E8A-4147-A177-3AD203B41FA5}">
                      <a16:colId xmlns:a16="http://schemas.microsoft.com/office/drawing/2014/main" val="2326425875"/>
                    </a:ext>
                  </a:extLst>
                </a:gridCol>
                <a:gridCol w="1620186">
                  <a:extLst>
                    <a:ext uri="{9D8B030D-6E8A-4147-A177-3AD203B41FA5}">
                      <a16:colId xmlns:a16="http://schemas.microsoft.com/office/drawing/2014/main" val="1697607746"/>
                    </a:ext>
                  </a:extLst>
                </a:gridCol>
                <a:gridCol w="1618719">
                  <a:extLst>
                    <a:ext uri="{9D8B030D-6E8A-4147-A177-3AD203B41FA5}">
                      <a16:colId xmlns:a16="http://schemas.microsoft.com/office/drawing/2014/main" val="3212952951"/>
                    </a:ext>
                  </a:extLst>
                </a:gridCol>
                <a:gridCol w="1576913">
                  <a:extLst>
                    <a:ext uri="{9D8B030D-6E8A-4147-A177-3AD203B41FA5}">
                      <a16:colId xmlns:a16="http://schemas.microsoft.com/office/drawing/2014/main" val="1817470984"/>
                    </a:ext>
                  </a:extLst>
                </a:gridCol>
                <a:gridCol w="1474229">
                  <a:extLst>
                    <a:ext uri="{9D8B030D-6E8A-4147-A177-3AD203B41FA5}">
                      <a16:colId xmlns:a16="http://schemas.microsoft.com/office/drawing/2014/main" val="198377085"/>
                    </a:ext>
                  </a:extLst>
                </a:gridCol>
                <a:gridCol w="1586447">
                  <a:extLst>
                    <a:ext uri="{9D8B030D-6E8A-4147-A177-3AD203B41FA5}">
                      <a16:colId xmlns:a16="http://schemas.microsoft.com/office/drawing/2014/main" val="2230841215"/>
                    </a:ext>
                  </a:extLst>
                </a:gridCol>
              </a:tblGrid>
              <a:tr h="753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        Number of Flexible Panels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Average Price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 Nominal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Voltage in Series (V)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Mass added trike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(kg)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Area Needed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4764266"/>
                  </a:ext>
                </a:extLst>
              </a:tr>
              <a:tr h="303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065464"/>
                  </a:ext>
                </a:extLst>
              </a:tr>
              <a:tr h="303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6287334"/>
                  </a:ext>
                </a:extLst>
              </a:tr>
              <a:tr h="303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0364417"/>
                  </a:ext>
                </a:extLst>
              </a:tr>
              <a:tr h="303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3915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533460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1B174998-0AA9-4733-A1A0-E50AE77A3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983" y="4303061"/>
            <a:ext cx="14082195" cy="125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002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2784-CAF3-45E9-80B8-5D828E17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Solar System Schematic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F771E90-3804-488F-B144-7FC465098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/>
              <a:t>Solar panels in series will give the system the needed voltage to charge the batteries.</a:t>
            </a:r>
          </a:p>
          <a:p>
            <a:pPr marL="0" indent="0">
              <a:buNone/>
            </a:pPr>
            <a:r>
              <a:rPr lang="en-US" sz="2000"/>
              <a:t>Charge Controller needs to be rated for 36v system.</a:t>
            </a:r>
          </a:p>
          <a:p>
            <a:pPr marL="0" indent="0">
              <a:buNone/>
            </a:pPr>
            <a:r>
              <a:rPr lang="en-US" sz="2000"/>
              <a:t>Fuse and charge disconnects gives user more control over system </a:t>
            </a:r>
          </a:p>
          <a:p>
            <a:pPr marL="0" indent="0">
              <a:buNone/>
            </a:pPr>
            <a:r>
              <a:rPr lang="en-US" sz="2000"/>
              <a:t> This system can achieve 1200 W with 4 hours of sunlight at peak performance</a:t>
            </a:r>
          </a:p>
          <a:p>
            <a:pPr marL="0" indent="0">
              <a:buNone/>
            </a:pPr>
            <a:r>
              <a:rPr lang="en-US" sz="2000"/>
              <a:t>300 watts * 4 </a:t>
            </a:r>
            <a:r>
              <a:rPr lang="en-US" sz="2000" err="1"/>
              <a:t>hrs</a:t>
            </a:r>
            <a:r>
              <a:rPr lang="en-US" sz="2000"/>
              <a:t>  =1800 </a:t>
            </a:r>
            <a:r>
              <a:rPr lang="en-US" sz="2000" err="1"/>
              <a:t>wh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16952-F62B-43FE-9D34-931C496F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A273A9-07DA-4D90-A149-CDC31DAD6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32" y="629266"/>
            <a:ext cx="5119191" cy="58792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256668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6102-B274-459D-8E67-F258949C6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2758"/>
            <a:ext cx="10058400" cy="1609344"/>
          </a:xfrm>
        </p:spPr>
        <p:txBody>
          <a:bodyPr/>
          <a:lstStyle/>
          <a:p>
            <a:r>
              <a:rPr lang="en-US"/>
              <a:t>Possible Fitments on Trike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A59809E-99AE-49B1-8CFD-DF738E92F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723" y="3126659"/>
            <a:ext cx="2852419" cy="246479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BE29A-2022-4B44-A116-F4B8F2E5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3050D-6B3F-4C1B-BC7D-85FCC41F3922}"/>
              </a:ext>
            </a:extLst>
          </p:cNvPr>
          <p:cNvSpPr txBox="1"/>
          <p:nvPr/>
        </p:nvSpPr>
        <p:spPr>
          <a:xfrm>
            <a:off x="2441634" y="5772727"/>
            <a:ext cx="18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Model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D8530-AD66-4CE1-B78A-DDDBE5E2945D}"/>
              </a:ext>
            </a:extLst>
          </p:cNvPr>
          <p:cNvSpPr txBox="1"/>
          <p:nvPr/>
        </p:nvSpPr>
        <p:spPr>
          <a:xfrm>
            <a:off x="7948191" y="5837382"/>
            <a:ext cx="15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Model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3B0DD-390D-4A42-81A7-9A47470D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53" y="3135745"/>
            <a:ext cx="2715647" cy="2570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1DF83F-E705-4C99-B43F-BE3B8BF3F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66" y="1746509"/>
            <a:ext cx="2701323" cy="22109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28A456-4103-4DCF-ABC0-20E1D5769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948" y="1702384"/>
            <a:ext cx="2162260" cy="22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623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895F-1C49-448E-8D2D-91FED9DDC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4784"/>
            <a:ext cx="10515600" cy="1325563"/>
          </a:xfrm>
        </p:spPr>
        <p:txBody>
          <a:bodyPr/>
          <a:lstStyle/>
          <a:p>
            <a:r>
              <a:rPr lang="en-US"/>
              <a:t>Cost Comparison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F1465-D10F-45A4-8581-6FF775E87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1329" y="1825625"/>
                <a:ext cx="5468471" cy="435133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/>
                  <a:t>Price of Panels </a:t>
                </a:r>
              </a:p>
              <a:p>
                <a:pPr marL="0" indent="0">
                  <a:buNone/>
                </a:pPr>
                <a:r>
                  <a:rPr lang="en-US"/>
                  <a:t>$169.99 x 3 = $509.97</a:t>
                </a:r>
              </a:p>
              <a:p>
                <a:pPr marL="0" indent="0">
                  <a:buNone/>
                </a:pPr>
                <a:r>
                  <a:rPr lang="en-US"/>
                  <a:t>Amount of Energy Created per Day</a:t>
                </a:r>
              </a:p>
              <a:p>
                <a:pPr marL="0" indent="0" algn="ctr">
                  <a:buNone/>
                </a:pPr>
                <a:r>
                  <a:rPr lang="en-US"/>
                  <a:t>1800 </a:t>
                </a:r>
                <a:r>
                  <a:rPr lang="en-US" err="1"/>
                  <a:t>Wh</a:t>
                </a:r>
                <a:endParaRPr lang="en-US"/>
              </a:p>
              <a:p>
                <a:pPr marL="0" indent="0">
                  <a:buNone/>
                </a:pPr>
                <a:r>
                  <a:rPr lang="en-US"/>
                  <a:t>Peak Energy Created in a Year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∗6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𝑑𝑎𝑦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∗284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𝑑𝑎𝑦𝑠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𝑦𝑒𝑎𝑟</m:t>
                        </m:r>
                      </m:den>
                    </m:f>
                  </m:oMath>
                </a14:m>
                <a:r>
                  <a:rPr lang="en-US" sz="1800"/>
                  <a:t>=  511 kWh</a:t>
                </a:r>
              </a:p>
              <a:p>
                <a:pPr marL="0" indent="0">
                  <a:buNone/>
                </a:pPr>
                <a:r>
                  <a:rPr lang="en-US" sz="1800"/>
                  <a:t>Savings from Using Panels</a:t>
                </a:r>
              </a:p>
              <a:p>
                <a:pPr marL="0" indent="0">
                  <a:buNone/>
                </a:pPr>
                <a:r>
                  <a:rPr lang="en-US" sz="1800"/>
                  <a:t>Energy Generated * Price of Energy = Money Saved</a:t>
                </a:r>
              </a:p>
              <a:p>
                <a:pPr marL="0" indent="0" algn="ctr">
                  <a:buNone/>
                </a:pPr>
                <a:r>
                  <a:rPr lang="en-US" sz="1800"/>
                  <a:t>511 kWh * $0.22/kWh=$112.42 </a:t>
                </a:r>
              </a:p>
              <a:p>
                <a:pPr marL="0" indent="0">
                  <a:buNone/>
                </a:pPr>
                <a:r>
                  <a:rPr lang="en-US"/>
                  <a:t>Amount of saved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r>
                  <a:rPr lang="en-US" b="0" i="1">
                    <a:latin typeface="Cambria Math" panose="02040503050406030204" pitchFamily="18" charset="0"/>
                  </a:rPr>
                  <a:t>per Year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7.09 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𝑚𝑒𝑡𝑟𝑖𝑐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𝑚𝑒𝑡𝑟𝑖𝑐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𝑘𝑊h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∗511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𝑘𝑊h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0.362 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𝑚𝑒𝑡𝑟𝑖𝑐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𝑡𝑜𝑛𝑠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 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F1465-D10F-45A4-8581-6FF775E87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1329" y="1825625"/>
                <a:ext cx="5468471" cy="4351338"/>
              </a:xfrm>
              <a:blipFill>
                <a:blip r:embed="rId2"/>
                <a:stretch>
                  <a:fillRect l="-1002" t="-2661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B534668-47BB-4069-94A1-8DA5474FC3A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64224" y="2005781"/>
                <a:ext cx="4754880" cy="4166419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/>
                  <a:t>Using the Grid</a:t>
                </a:r>
              </a:p>
              <a:p>
                <a:pPr marL="0" indent="0">
                  <a:buNone/>
                </a:pPr>
                <a:r>
                  <a:rPr lang="en-US"/>
                  <a:t>Cost of Electricity</a:t>
                </a:r>
              </a:p>
              <a:p>
                <a:pPr marL="0" indent="0" algn="ctr">
                  <a:buNone/>
                </a:pPr>
                <a:r>
                  <a:rPr lang="en-US"/>
                  <a:t>$0.22/kWh </a:t>
                </a:r>
              </a:p>
              <a:p>
                <a:pPr marL="0" indent="0">
                  <a:buNone/>
                </a:pPr>
                <a:r>
                  <a:rPr lang="en-US"/>
                  <a:t>Cost of Charging per Day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𝑘𝑊h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$0.22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𝑘𝑊h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=$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0.38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Cost in a Year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$0.38 ∗365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𝑑𝑎𝑦𝑠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𝑦𝑒𝑎𝑟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=$138.70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B534668-47BB-4069-94A1-8DA5474FC3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64224" y="2005781"/>
                <a:ext cx="4754880" cy="4166419"/>
              </a:xfrm>
              <a:blipFill>
                <a:blip r:embed="rId3"/>
                <a:stretch>
                  <a:fillRect l="-1154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24432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80AA-BBC2-4E02-A7B7-1485F5AE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83" y="-2420"/>
            <a:ext cx="10458945" cy="1485570"/>
          </a:xfrm>
        </p:spPr>
        <p:txBody>
          <a:bodyPr/>
          <a:lstStyle/>
          <a:p>
            <a:r>
              <a:rPr lang="en-US"/>
              <a:t>Street Legal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73052-E609-4D4A-8EBE-EA60223C9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714020"/>
            <a:ext cx="4754880" cy="4458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In order to make turbo trike street legal:</a:t>
            </a:r>
            <a:endParaRPr lang="en-US" sz="2400"/>
          </a:p>
          <a:p>
            <a:pPr>
              <a:buClr>
                <a:srgbClr val="9E3611"/>
              </a:buClr>
            </a:pPr>
            <a:r>
              <a:rPr lang="en-US" sz="2400">
                <a:ea typeface="+mn-lt"/>
                <a:cs typeface="+mn-lt"/>
              </a:rPr>
              <a:t>Headlight</a:t>
            </a:r>
            <a:endParaRPr lang="en-US"/>
          </a:p>
          <a:p>
            <a:pPr>
              <a:buClr>
                <a:srgbClr val="9E3611"/>
              </a:buClr>
            </a:pPr>
            <a:r>
              <a:rPr lang="en-US" sz="2400">
                <a:ea typeface="+mn-lt"/>
                <a:cs typeface="+mn-lt"/>
              </a:rPr>
              <a:t>Taillights</a:t>
            </a:r>
            <a:endParaRPr lang="en-US"/>
          </a:p>
          <a:p>
            <a:pPr>
              <a:buClr>
                <a:srgbClr val="9E3611"/>
              </a:buClr>
            </a:pPr>
            <a:r>
              <a:rPr lang="en-US" sz="2400">
                <a:ea typeface="+mn-lt"/>
                <a:cs typeface="+mn-lt"/>
              </a:rPr>
              <a:t>Turn signals </a:t>
            </a:r>
            <a:endParaRPr lang="en-US"/>
          </a:p>
          <a:p>
            <a:pPr>
              <a:buClr>
                <a:srgbClr val="9E3611"/>
              </a:buClr>
            </a:pPr>
            <a:r>
              <a:rPr lang="en-US" sz="2400">
                <a:ea typeface="+mn-lt"/>
                <a:cs typeface="+mn-lt"/>
              </a:rPr>
              <a:t>Horn</a:t>
            </a:r>
            <a:endParaRPr lang="en-US"/>
          </a:p>
          <a:p>
            <a:pPr>
              <a:buClr>
                <a:srgbClr val="9E3611"/>
              </a:buClr>
            </a:pPr>
            <a:r>
              <a:rPr lang="en-US" sz="2400">
                <a:ea typeface="+mn-lt"/>
                <a:cs typeface="+mn-lt"/>
              </a:rPr>
              <a:t>Mirrors</a:t>
            </a:r>
            <a:endParaRPr lang="en-US"/>
          </a:p>
          <a:p>
            <a:pPr>
              <a:buClr>
                <a:srgbClr val="9E3611"/>
              </a:buClr>
            </a:pPr>
            <a:r>
              <a:rPr lang="en-US" sz="2400">
                <a:ea typeface="+mn-lt"/>
                <a:cs typeface="+mn-lt"/>
              </a:rPr>
              <a:t>Speedometer</a:t>
            </a:r>
            <a:endParaRPr lang="en-US"/>
          </a:p>
          <a:p>
            <a:pPr>
              <a:buClr>
                <a:srgbClr val="9E3611"/>
              </a:buClr>
            </a:pPr>
            <a:r>
              <a:rPr lang="en-US" sz="2400"/>
              <a:t>Helmet </a:t>
            </a:r>
          </a:p>
          <a:p>
            <a:pPr>
              <a:buClr>
                <a:srgbClr val="9E3611"/>
              </a:buClr>
            </a:pPr>
            <a:endParaRPr lang="en-US" sz="2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E186-2DF6-4C4E-9C3A-222720C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9724AB46-CEE7-485E-9EB4-003753AD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821" y="1716124"/>
            <a:ext cx="4153568" cy="42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840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80AA-BBC2-4E02-A7B7-1485F5AE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741" y="-122165"/>
            <a:ext cx="10458945" cy="1485570"/>
          </a:xfrm>
        </p:spPr>
        <p:txBody>
          <a:bodyPr/>
          <a:lstStyle/>
          <a:p>
            <a:r>
              <a:rPr lang="en-US"/>
              <a:t>Head Light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E186-2DF6-4C4E-9C3A-222720C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87</a:t>
            </a:fld>
            <a:endParaRPr lang="en-US"/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ED1F6467-13C9-4DC2-8F42-99F24C28F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832" y="1059496"/>
            <a:ext cx="5592118" cy="47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664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80AA-BBC2-4E02-A7B7-1485F5AE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810" y="-116363"/>
            <a:ext cx="10458945" cy="1485570"/>
          </a:xfrm>
        </p:spPr>
        <p:txBody>
          <a:bodyPr/>
          <a:lstStyle/>
          <a:p>
            <a:r>
              <a:rPr lang="en-US">
                <a:latin typeface="Rockwell Condensed"/>
              </a:rPr>
              <a:t>Turn Signal System</a:t>
            </a:r>
          </a:p>
        </p:txBody>
      </p:sp>
      <p:pic>
        <p:nvPicPr>
          <p:cNvPr id="14" name="Picture 14" descr="Diagram&#10;&#10;Description automatically generated">
            <a:extLst>
              <a:ext uri="{FF2B5EF4-FFF2-40B4-BE49-F238E27FC236}">
                <a16:creationId xmlns:a16="http://schemas.microsoft.com/office/drawing/2014/main" id="{66D61B13-1C49-41AC-92F3-C3F113B8D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31310" y="1068723"/>
            <a:ext cx="4390226" cy="500736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E186-2DF6-4C4E-9C3A-222720C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025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80AA-BBC2-4E02-A7B7-1485F5AE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046" y="-367"/>
            <a:ext cx="10458945" cy="1485570"/>
          </a:xfrm>
        </p:spPr>
        <p:txBody>
          <a:bodyPr/>
          <a:lstStyle/>
          <a:p>
            <a:r>
              <a:rPr lang="en-US"/>
              <a:t>Tail light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E186-2DF6-4C4E-9C3A-222720C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89</a:t>
            </a:fld>
            <a:endParaRPr lang="en-US"/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353320F7-8414-4C71-B8CA-5F1DFB13A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48" y="1847576"/>
            <a:ext cx="8326104" cy="335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3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44A2-6EC2-462E-ABCA-09F83F98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58" y="145586"/>
            <a:ext cx="2916525" cy="1231152"/>
          </a:xfrm>
        </p:spPr>
        <p:txBody>
          <a:bodyPr/>
          <a:lstStyle/>
          <a:p>
            <a:r>
              <a:rPr lang="en-US"/>
              <a:t>Road Map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11EA4D-7FE4-4078-A1A7-B96C670CF0A8}"/>
              </a:ext>
            </a:extLst>
          </p:cNvPr>
          <p:cNvSpPr/>
          <p:nvPr/>
        </p:nvSpPr>
        <p:spPr>
          <a:xfrm>
            <a:off x="368158" y="2854930"/>
            <a:ext cx="1849348" cy="11481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Turbo Trike Design Requirements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7E0521-0702-40CC-B078-3165EFBF2596}"/>
              </a:ext>
            </a:extLst>
          </p:cNvPr>
          <p:cNvSpPr/>
          <p:nvPr/>
        </p:nvSpPr>
        <p:spPr>
          <a:xfrm>
            <a:off x="3201682" y="995782"/>
            <a:ext cx="984608" cy="7855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Model 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7C32C4-0D30-4001-9003-6005FC2E1157}"/>
              </a:ext>
            </a:extLst>
          </p:cNvPr>
          <p:cNvSpPr/>
          <p:nvPr/>
        </p:nvSpPr>
        <p:spPr>
          <a:xfrm>
            <a:off x="3201682" y="3045058"/>
            <a:ext cx="1037690" cy="78556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Model 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90B302-DE8E-4E8D-8EA9-B88FB6F004FD}"/>
              </a:ext>
            </a:extLst>
          </p:cNvPr>
          <p:cNvSpPr/>
          <p:nvPr/>
        </p:nvSpPr>
        <p:spPr>
          <a:xfrm>
            <a:off x="4996665" y="145586"/>
            <a:ext cx="1363522" cy="6055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Simplicity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475F84-6F46-42AA-9236-6956209BB472}"/>
              </a:ext>
            </a:extLst>
          </p:cNvPr>
          <p:cNvSpPr/>
          <p:nvPr/>
        </p:nvSpPr>
        <p:spPr>
          <a:xfrm>
            <a:off x="4996665" y="1635918"/>
            <a:ext cx="1363522" cy="6055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Roll Cage 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1594AE-112E-4CAE-B96E-89D20EBA8E7F}"/>
              </a:ext>
            </a:extLst>
          </p:cNvPr>
          <p:cNvSpPr/>
          <p:nvPr/>
        </p:nvSpPr>
        <p:spPr>
          <a:xfrm>
            <a:off x="4996665" y="890752"/>
            <a:ext cx="1363522" cy="6055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Driver Controls (Quick)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01B5FF-9BDB-4151-9DB1-F4648DB0678C}"/>
              </a:ext>
            </a:extLst>
          </p:cNvPr>
          <p:cNvSpPr/>
          <p:nvPr/>
        </p:nvSpPr>
        <p:spPr>
          <a:xfrm>
            <a:off x="4996665" y="2383380"/>
            <a:ext cx="1363522" cy="6055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Comfort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9F4D768-9226-42D4-8A91-478D67D62215}"/>
              </a:ext>
            </a:extLst>
          </p:cNvPr>
          <p:cNvSpPr/>
          <p:nvPr/>
        </p:nvSpPr>
        <p:spPr>
          <a:xfrm>
            <a:off x="4996665" y="3126219"/>
            <a:ext cx="1363522" cy="6055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Driver Controls (Precise)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D44D2B-0BCD-4B5E-B503-6795F5725218}"/>
              </a:ext>
            </a:extLst>
          </p:cNvPr>
          <p:cNvSpPr/>
          <p:nvPr/>
        </p:nvSpPr>
        <p:spPr>
          <a:xfrm>
            <a:off x="4996665" y="3868489"/>
            <a:ext cx="1363522" cy="6055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Roll Cage 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B79034-F042-423D-9DED-2CD97EEEFDCC}"/>
              </a:ext>
            </a:extLst>
          </p:cNvPr>
          <p:cNvSpPr/>
          <p:nvPr/>
        </p:nvSpPr>
        <p:spPr>
          <a:xfrm>
            <a:off x="3201682" y="5094334"/>
            <a:ext cx="975189" cy="843145"/>
          </a:xfrm>
          <a:prstGeom prst="rect">
            <a:avLst/>
          </a:prstGeom>
          <a:solidFill>
            <a:srgbClr val="025E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Common Ground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B483D9-EE98-41CC-B78B-8E4C90F4B1E5}"/>
              </a:ext>
            </a:extLst>
          </p:cNvPr>
          <p:cNvSpPr/>
          <p:nvPr/>
        </p:nvSpPr>
        <p:spPr>
          <a:xfrm>
            <a:off x="5006938" y="4616521"/>
            <a:ext cx="1363522" cy="376719"/>
          </a:xfrm>
          <a:prstGeom prst="rect">
            <a:avLst/>
          </a:prstGeom>
          <a:solidFill>
            <a:srgbClr val="025E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Solar Panels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3F4ABA9-01FA-49C4-9174-38E2B5AA5EE6}"/>
              </a:ext>
            </a:extLst>
          </p:cNvPr>
          <p:cNvSpPr/>
          <p:nvPr/>
        </p:nvSpPr>
        <p:spPr>
          <a:xfrm>
            <a:off x="5006938" y="5139187"/>
            <a:ext cx="1363522" cy="376720"/>
          </a:xfrm>
          <a:prstGeom prst="rect">
            <a:avLst/>
          </a:prstGeom>
          <a:solidFill>
            <a:srgbClr val="025E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Auto Braking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9B4D722-83AC-42D8-B286-85E8A6EDDAB2}"/>
              </a:ext>
            </a:extLst>
          </p:cNvPr>
          <p:cNvSpPr/>
          <p:nvPr/>
        </p:nvSpPr>
        <p:spPr>
          <a:xfrm>
            <a:off x="5006938" y="5657879"/>
            <a:ext cx="1363522" cy="376720"/>
          </a:xfrm>
          <a:prstGeom prst="rect">
            <a:avLst/>
          </a:prstGeom>
          <a:solidFill>
            <a:srgbClr val="025E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Street Legal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64246F-54FE-4E4A-AFFC-3D0D845F5EDC}"/>
              </a:ext>
            </a:extLst>
          </p:cNvPr>
          <p:cNvSpPr/>
          <p:nvPr/>
        </p:nvSpPr>
        <p:spPr>
          <a:xfrm>
            <a:off x="5006938" y="6176572"/>
            <a:ext cx="1363522" cy="376720"/>
          </a:xfrm>
          <a:prstGeom prst="rect">
            <a:avLst/>
          </a:prstGeom>
          <a:solidFill>
            <a:srgbClr val="025E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Safe at 45 mph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2176839-14E3-4936-8A52-2672AE0BEA0C}"/>
              </a:ext>
            </a:extLst>
          </p:cNvPr>
          <p:cNvCxnSpPr>
            <a:stCxn id="19" idx="3"/>
            <a:endCxn id="31" idx="1"/>
          </p:cNvCxnSpPr>
          <p:nvPr/>
        </p:nvCxnSpPr>
        <p:spPr>
          <a:xfrm flipV="1">
            <a:off x="4186290" y="448367"/>
            <a:ext cx="810375" cy="9402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749C26-EEC2-4888-825A-C3E1DDF248E0}"/>
              </a:ext>
            </a:extLst>
          </p:cNvPr>
          <p:cNvCxnSpPr>
            <a:stCxn id="19" idx="3"/>
            <a:endCxn id="34" idx="1"/>
          </p:cNvCxnSpPr>
          <p:nvPr/>
        </p:nvCxnSpPr>
        <p:spPr>
          <a:xfrm flipV="1">
            <a:off x="4186290" y="1193533"/>
            <a:ext cx="810375" cy="1950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44993DF-32E2-4D02-B2EA-3753B14CB5E9}"/>
              </a:ext>
            </a:extLst>
          </p:cNvPr>
          <p:cNvCxnSpPr>
            <a:stCxn id="19" idx="3"/>
            <a:endCxn id="32" idx="1"/>
          </p:cNvCxnSpPr>
          <p:nvPr/>
        </p:nvCxnSpPr>
        <p:spPr>
          <a:xfrm>
            <a:off x="4186290" y="1388567"/>
            <a:ext cx="810375" cy="5501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DCD7040-E3BF-452C-91FF-9C4DA0B9C631}"/>
              </a:ext>
            </a:extLst>
          </p:cNvPr>
          <p:cNvCxnSpPr>
            <a:stCxn id="27" idx="3"/>
            <a:endCxn id="35" idx="1"/>
          </p:cNvCxnSpPr>
          <p:nvPr/>
        </p:nvCxnSpPr>
        <p:spPr>
          <a:xfrm flipV="1">
            <a:off x="4239372" y="2686161"/>
            <a:ext cx="757293" cy="7516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2DC4CEB-D029-4D81-91C8-A06F36B32921}"/>
              </a:ext>
            </a:extLst>
          </p:cNvPr>
          <p:cNvCxnSpPr>
            <a:stCxn id="27" idx="3"/>
            <a:endCxn id="38" idx="1"/>
          </p:cNvCxnSpPr>
          <p:nvPr/>
        </p:nvCxnSpPr>
        <p:spPr>
          <a:xfrm flipV="1">
            <a:off x="4239372" y="3429000"/>
            <a:ext cx="757293" cy="88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B9BE5F-6C04-4D09-8BB5-80C02C44AE73}"/>
              </a:ext>
            </a:extLst>
          </p:cNvPr>
          <p:cNvCxnSpPr>
            <a:stCxn id="27" idx="3"/>
            <a:endCxn id="39" idx="1"/>
          </p:cNvCxnSpPr>
          <p:nvPr/>
        </p:nvCxnSpPr>
        <p:spPr>
          <a:xfrm>
            <a:off x="4239372" y="3437843"/>
            <a:ext cx="757293" cy="7334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F8C3026-F73B-489A-A59A-F0CF4A4CB98E}"/>
              </a:ext>
            </a:extLst>
          </p:cNvPr>
          <p:cNvCxnSpPr>
            <a:stCxn id="41" idx="3"/>
            <a:endCxn id="42" idx="1"/>
          </p:cNvCxnSpPr>
          <p:nvPr/>
        </p:nvCxnSpPr>
        <p:spPr>
          <a:xfrm flipV="1">
            <a:off x="4176871" y="4804881"/>
            <a:ext cx="830067" cy="711026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BF2F77-2701-4ABD-9757-D49AE2AC1342}"/>
              </a:ext>
            </a:extLst>
          </p:cNvPr>
          <p:cNvCxnSpPr>
            <a:stCxn id="41" idx="3"/>
            <a:endCxn id="43" idx="1"/>
          </p:cNvCxnSpPr>
          <p:nvPr/>
        </p:nvCxnSpPr>
        <p:spPr>
          <a:xfrm flipV="1">
            <a:off x="4176871" y="5327547"/>
            <a:ext cx="830067" cy="188360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B2B72FF-4BC5-4D95-B772-A90E0F0FE270}"/>
              </a:ext>
            </a:extLst>
          </p:cNvPr>
          <p:cNvCxnSpPr>
            <a:stCxn id="41" idx="3"/>
            <a:endCxn id="44" idx="1"/>
          </p:cNvCxnSpPr>
          <p:nvPr/>
        </p:nvCxnSpPr>
        <p:spPr>
          <a:xfrm>
            <a:off x="4176871" y="5515907"/>
            <a:ext cx="830067" cy="330332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AF1758-535B-4018-9950-A09B8A27FADD}"/>
              </a:ext>
            </a:extLst>
          </p:cNvPr>
          <p:cNvCxnSpPr>
            <a:stCxn id="41" idx="3"/>
            <a:endCxn id="45" idx="1"/>
          </p:cNvCxnSpPr>
          <p:nvPr/>
        </p:nvCxnSpPr>
        <p:spPr>
          <a:xfrm>
            <a:off x="4176871" y="5515907"/>
            <a:ext cx="830067" cy="849025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B1996A5A-B73D-4026-9754-43B1C314B6BB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 flipV="1">
            <a:off x="2217506" y="1388567"/>
            <a:ext cx="984176" cy="2040432"/>
          </a:xfrm>
          <a:prstGeom prst="bent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9ECCAD6-ABB1-4137-838C-92F7904C6302}"/>
              </a:ext>
            </a:extLst>
          </p:cNvPr>
          <p:cNvCxnSpPr>
            <a:stCxn id="7" idx="3"/>
            <a:endCxn id="27" idx="1"/>
          </p:cNvCxnSpPr>
          <p:nvPr/>
        </p:nvCxnSpPr>
        <p:spPr>
          <a:xfrm>
            <a:off x="2217506" y="3428999"/>
            <a:ext cx="984176" cy="88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E60DD047-61EF-4EA6-837E-E4E4DFE7B8BB}"/>
              </a:ext>
            </a:extLst>
          </p:cNvPr>
          <p:cNvCxnSpPr>
            <a:stCxn id="7" idx="3"/>
            <a:endCxn id="41" idx="1"/>
          </p:cNvCxnSpPr>
          <p:nvPr/>
        </p:nvCxnSpPr>
        <p:spPr>
          <a:xfrm>
            <a:off x="2217506" y="3428999"/>
            <a:ext cx="984176" cy="2086908"/>
          </a:xfrm>
          <a:prstGeom prst="bentConnector3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4CC611AC-0403-4ABC-8789-AD27CD970079}"/>
              </a:ext>
            </a:extLst>
          </p:cNvPr>
          <p:cNvSpPr/>
          <p:nvPr/>
        </p:nvSpPr>
        <p:spPr>
          <a:xfrm>
            <a:off x="6901723" y="670262"/>
            <a:ext cx="1964875" cy="10465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Leaf Suspension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Go-Kart Steering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Long Roll Cage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F4965C1-970A-4821-B0A5-66ED8C7BB650}"/>
              </a:ext>
            </a:extLst>
          </p:cNvPr>
          <p:cNvSpPr/>
          <p:nvPr/>
        </p:nvSpPr>
        <p:spPr>
          <a:xfrm>
            <a:off x="6901723" y="2901708"/>
            <a:ext cx="1964875" cy="10545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Spring/Damper Suspension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Rack &amp; Pinion Steering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Short Length Roll Cage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99F0858-1FF5-43D9-A492-47BBD7991B36}"/>
              </a:ext>
            </a:extLst>
          </p:cNvPr>
          <p:cNvSpPr/>
          <p:nvPr/>
        </p:nvSpPr>
        <p:spPr>
          <a:xfrm>
            <a:off x="6901724" y="4906394"/>
            <a:ext cx="1964874" cy="1041359"/>
          </a:xfrm>
          <a:prstGeom prst="rect">
            <a:avLst/>
          </a:prstGeom>
          <a:solidFill>
            <a:srgbClr val="025E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Solar Power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Outrigger Wheels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Lidar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Kelly Controller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/>
              <a:t>Driver Pedals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12E070E-6B5C-424F-8AF2-3F558BEA7D4B}"/>
              </a:ext>
            </a:extLst>
          </p:cNvPr>
          <p:cNvSpPr/>
          <p:nvPr/>
        </p:nvSpPr>
        <p:spPr>
          <a:xfrm>
            <a:off x="9408134" y="2901708"/>
            <a:ext cx="979039" cy="10413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Scale Models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5FAC10D-82F8-4686-AD30-EE07691C5F65}"/>
              </a:ext>
            </a:extLst>
          </p:cNvPr>
          <p:cNvSpPr/>
          <p:nvPr/>
        </p:nvSpPr>
        <p:spPr>
          <a:xfrm>
            <a:off x="10928709" y="2901708"/>
            <a:ext cx="979039" cy="10252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Final Decision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F17FCE-E2D0-40FB-B162-A477A113D884}"/>
              </a:ext>
            </a:extLst>
          </p:cNvPr>
          <p:cNvCxnSpPr>
            <a:stCxn id="80" idx="3"/>
            <a:endCxn id="83" idx="0"/>
          </p:cNvCxnSpPr>
          <p:nvPr/>
        </p:nvCxnSpPr>
        <p:spPr>
          <a:xfrm>
            <a:off x="8866598" y="1193532"/>
            <a:ext cx="1031056" cy="17081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82E1A77-2436-44F0-BA72-7FF18484E3E3}"/>
              </a:ext>
            </a:extLst>
          </p:cNvPr>
          <p:cNvCxnSpPr>
            <a:stCxn id="81" idx="3"/>
            <a:endCxn id="83" idx="1"/>
          </p:cNvCxnSpPr>
          <p:nvPr/>
        </p:nvCxnSpPr>
        <p:spPr>
          <a:xfrm flipV="1">
            <a:off x="8866598" y="3422388"/>
            <a:ext cx="541536" cy="66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75FA823-6EE0-4208-9812-F3A25DF8C281}"/>
              </a:ext>
            </a:extLst>
          </p:cNvPr>
          <p:cNvCxnSpPr>
            <a:stCxn id="82" idx="3"/>
            <a:endCxn id="83" idx="2"/>
          </p:cNvCxnSpPr>
          <p:nvPr/>
        </p:nvCxnSpPr>
        <p:spPr>
          <a:xfrm flipV="1">
            <a:off x="8866598" y="3943067"/>
            <a:ext cx="1031056" cy="1484007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9A4525E-9916-4370-AB4D-1BF76C0A5F1D}"/>
              </a:ext>
            </a:extLst>
          </p:cNvPr>
          <p:cNvCxnSpPr>
            <a:stCxn id="83" idx="3"/>
            <a:endCxn id="84" idx="1"/>
          </p:cNvCxnSpPr>
          <p:nvPr/>
        </p:nvCxnSpPr>
        <p:spPr>
          <a:xfrm flipV="1">
            <a:off x="10387173" y="3414311"/>
            <a:ext cx="541536" cy="8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FAEEBD60-A2D3-4A42-9CF6-AA5455FDA673}"/>
              </a:ext>
            </a:extLst>
          </p:cNvPr>
          <p:cNvCxnSpPr>
            <a:stCxn id="83" idx="3"/>
            <a:endCxn id="84" idx="1"/>
          </p:cNvCxnSpPr>
          <p:nvPr/>
        </p:nvCxnSpPr>
        <p:spPr>
          <a:xfrm flipV="1">
            <a:off x="10387173" y="3414311"/>
            <a:ext cx="541536" cy="807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45C21-307B-4531-9A15-7631192E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/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0775DAD-25B1-4948-93F3-E7EFA08B8F81}"/>
              </a:ext>
            </a:extLst>
          </p:cNvPr>
          <p:cNvCxnSpPr>
            <a:cxnSpLocks/>
            <a:stCxn id="31" idx="3"/>
            <a:endCxn id="80" idx="1"/>
          </p:cNvCxnSpPr>
          <p:nvPr/>
        </p:nvCxnSpPr>
        <p:spPr>
          <a:xfrm>
            <a:off x="6360187" y="448367"/>
            <a:ext cx="541536" cy="74516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B61D6D7-1094-4EA5-957D-05517D537A48}"/>
              </a:ext>
            </a:extLst>
          </p:cNvPr>
          <p:cNvCxnSpPr>
            <a:cxnSpLocks/>
            <a:stCxn id="34" idx="3"/>
            <a:endCxn id="80" idx="1"/>
          </p:cNvCxnSpPr>
          <p:nvPr/>
        </p:nvCxnSpPr>
        <p:spPr>
          <a:xfrm flipV="1">
            <a:off x="6360187" y="1193532"/>
            <a:ext cx="541536" cy="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EC9C5C-AFDF-4D9C-A59F-205D1B0F6C2B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6334178" y="1193532"/>
            <a:ext cx="567545" cy="7451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9FE259E-EC21-4007-9319-F00CF388D4D0}"/>
              </a:ext>
            </a:extLst>
          </p:cNvPr>
          <p:cNvCxnSpPr>
            <a:cxnSpLocks/>
            <a:stCxn id="35" idx="3"/>
            <a:endCxn id="81" idx="1"/>
          </p:cNvCxnSpPr>
          <p:nvPr/>
        </p:nvCxnSpPr>
        <p:spPr>
          <a:xfrm>
            <a:off x="6360187" y="2686161"/>
            <a:ext cx="541536" cy="7428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F9861957-8FCD-4A9A-9AD3-1DE306EC80CF}"/>
              </a:ext>
            </a:extLst>
          </p:cNvPr>
          <p:cNvCxnSpPr>
            <a:cxnSpLocks/>
            <a:stCxn id="38" idx="3"/>
            <a:endCxn id="81" idx="1"/>
          </p:cNvCxnSpPr>
          <p:nvPr/>
        </p:nvCxnSpPr>
        <p:spPr>
          <a:xfrm flipV="1">
            <a:off x="6360187" y="3428998"/>
            <a:ext cx="541536" cy="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72AE7D7-9B36-447F-ABB8-227F528F0958}"/>
              </a:ext>
            </a:extLst>
          </p:cNvPr>
          <p:cNvCxnSpPr>
            <a:cxnSpLocks/>
            <a:endCxn id="81" idx="1"/>
          </p:cNvCxnSpPr>
          <p:nvPr/>
        </p:nvCxnSpPr>
        <p:spPr>
          <a:xfrm flipV="1">
            <a:off x="6349915" y="3428998"/>
            <a:ext cx="551808" cy="746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60B5028-74EC-4F22-BE43-73D4CEC51048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6361363" y="5427074"/>
            <a:ext cx="540361" cy="930378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9249BC9-1240-4F1A-824C-AB0CFFADE873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6360523" y="5427074"/>
            <a:ext cx="541201" cy="444742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7F9ACEF-4D6F-4085-A259-639AEFEE5407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351090" y="5327547"/>
            <a:ext cx="550634" cy="99527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01C3171-1F2E-4B80-9B01-0B0D19442172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360187" y="4834431"/>
            <a:ext cx="541537" cy="592643"/>
          </a:xfrm>
          <a:prstGeom prst="straightConnector1">
            <a:avLst/>
          </a:prstGeom>
          <a:ln>
            <a:solidFill>
              <a:srgbClr val="025E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6625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5483-E455-4D06-A322-03A1B3D7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1" y="-284233"/>
            <a:ext cx="10058400" cy="1609344"/>
          </a:xfrm>
        </p:spPr>
        <p:txBody>
          <a:bodyPr/>
          <a:lstStyle/>
          <a:p>
            <a:r>
              <a:rPr lang="en-US"/>
              <a:t>Final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FAB92-6978-41D8-8837-C84A846F6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632" y="1322723"/>
            <a:ext cx="5304069" cy="44993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Converter – Battery 36V and designed system works at 12V </a:t>
            </a:r>
          </a:p>
          <a:p>
            <a:pPr>
              <a:buClr>
                <a:srgbClr val="7D9263"/>
              </a:buClr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Seatbelt </a:t>
            </a:r>
          </a:p>
          <a:p>
            <a:pPr>
              <a:buClr>
                <a:srgbClr val="9E3611"/>
              </a:buClr>
            </a:pPr>
            <a:r>
              <a:rPr lang="en-US"/>
              <a:t>Inspection</a:t>
            </a:r>
            <a:endParaRPr lang="en-US">
              <a:cs typeface="Arial" panose="020B0604020202020204"/>
            </a:endParaRPr>
          </a:p>
          <a:p>
            <a:pPr>
              <a:buClr>
                <a:srgbClr val="9E3611"/>
              </a:buClr>
            </a:pPr>
            <a:r>
              <a:rPr lang="en-US"/>
              <a:t>Title and Registration</a:t>
            </a:r>
            <a:endParaRPr lang="en-US">
              <a:cs typeface="Arial"/>
            </a:endParaRPr>
          </a:p>
          <a:p>
            <a:pPr>
              <a:buClr>
                <a:srgbClr val="9E3611"/>
              </a:buClr>
            </a:pPr>
            <a:r>
              <a:rPr lang="en-US"/>
              <a:t>Insurance</a:t>
            </a:r>
            <a:endParaRPr lang="en-US">
              <a:cs typeface="Arial"/>
            </a:endParaRPr>
          </a:p>
          <a:p>
            <a:pPr>
              <a:buClr>
                <a:srgbClr val="9E3611"/>
              </a:buClr>
            </a:pPr>
            <a:r>
              <a:rPr lang="en-US"/>
              <a:t>License plate</a:t>
            </a:r>
            <a:endParaRPr lang="en-US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95B5D-6641-4702-AEDF-812CD509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90</a:t>
            </a:fld>
            <a:endParaRPr lang="en-US"/>
          </a:p>
        </p:txBody>
      </p:sp>
      <p:pic>
        <p:nvPicPr>
          <p:cNvPr id="4" name="Picture 5" descr="A picture containing wrench, tool&#10;&#10;Description automatically generated">
            <a:extLst>
              <a:ext uri="{FF2B5EF4-FFF2-40B4-BE49-F238E27FC236}">
                <a16:creationId xmlns:a16="http://schemas.microsoft.com/office/drawing/2014/main" id="{55A9A472-A54F-4F67-97E6-B153B6BD2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42" y="1205113"/>
            <a:ext cx="4346027" cy="34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04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EC77-88A7-4204-85F5-8BE04CC0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lateral 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E3CF8C-F5A6-426F-B1DE-28DCA760E5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36636" y="2719256"/>
                <a:ext cx="3898078" cy="355352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𝐻𝐺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𝑇𝑅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: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𝐿𝐺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𝐿𝐺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𝑊𝐵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𝑊𝐵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E3CF8C-F5A6-426F-B1DE-28DCA760E5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36636" y="2719256"/>
                <a:ext cx="3898078" cy="355352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9F500-99B2-434B-A3E0-9691EE33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71E45-1A1A-453F-A71B-089B6588E6AB}"/>
              </a:ext>
            </a:extLst>
          </p:cNvPr>
          <p:cNvSpPr txBox="1">
            <a:spLocks/>
          </p:cNvSpPr>
          <p:nvPr/>
        </p:nvSpPr>
        <p:spPr>
          <a:xfrm>
            <a:off x="5842657" y="2121408"/>
            <a:ext cx="54684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C60BD5C-D1E9-4F0C-AE0C-CBCDDC6B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4" y="2469823"/>
            <a:ext cx="7403682" cy="42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840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23E3-4826-4EDC-BE3B-33DD7419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r>
              <a:rPr lang="en-US"/>
              <a:t>How many g’s can We Pull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F666C1-EEB8-4FB0-B8EC-273A3DFA73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6711" y="1136352"/>
                <a:ext cx="4950738" cy="533199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/>
                  <a:t>Model A</a:t>
                </a:r>
              </a:p>
              <a:p>
                <a:pPr marL="0" indent="0" algn="ctr">
                  <a:buNone/>
                </a:pPr>
                <a:endParaRPr lang="en-US" sz="2200"/>
              </a:p>
              <a:p>
                <a:pPr marL="0" indent="0" algn="ctr">
                  <a:buNone/>
                </a:pPr>
                <a:r>
                  <a:rPr lang="en-US"/>
                  <a:t>HG = 0.42</a:t>
                </a:r>
              </a:p>
              <a:p>
                <a:pPr marL="0" indent="0" algn="ctr">
                  <a:buNone/>
                </a:pPr>
                <a:r>
                  <a:rPr lang="en-US"/>
                  <a:t>LG = 0.56</a:t>
                </a:r>
              </a:p>
              <a:p>
                <a:pPr marL="0" indent="0" algn="ctr">
                  <a:buNone/>
                </a:pPr>
                <a:r>
                  <a:rPr lang="en-US"/>
                  <a:t>WB = 1.5 m</a:t>
                </a:r>
              </a:p>
              <a:p>
                <a:pPr marL="0" indent="0" algn="ctr">
                  <a:buNone/>
                </a:pPr>
                <a:r>
                  <a:rPr lang="en-US"/>
                  <a:t>TR = 1.3 m</a:t>
                </a:r>
              </a:p>
              <a:p>
                <a:pPr marL="0" indent="0" algn="ctr">
                  <a:buNone/>
                </a:pPr>
                <a:endParaRPr lang="en-US" sz="220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−0.5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2(1.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)(0.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/>
              </a:p>
              <a:p>
                <a:pPr marL="0" indent="0" algn="ctr">
                  <a:buNone/>
                </a:pPr>
                <a:endParaRPr lang="en-US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0.97(9.81)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F666C1-EEB8-4FB0-B8EC-273A3DFA73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6711" y="1136352"/>
                <a:ext cx="4950738" cy="5331996"/>
              </a:xfrm>
              <a:blipFill>
                <a:blip r:embed="rId2"/>
                <a:stretch>
                  <a:fillRect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93F5F-B8A6-4728-B7F2-77C75B9D8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4D2060C-BB19-4113-B0DC-95CBE39F99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0795" y="1218879"/>
                <a:ext cx="5046576" cy="5053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" pitchFamily="2" charset="2"/>
                  <a:buNone/>
                </a:pPr>
                <a:r>
                  <a:rPr lang="en-US" sz="2400"/>
                  <a:t>Model B</a:t>
                </a:r>
              </a:p>
              <a:p>
                <a:pPr marL="0" indent="0" algn="ctr">
                  <a:buFont typeface="Wingdings" pitchFamily="2" charset="2"/>
                  <a:buNone/>
                </a:pPr>
                <a:endParaRPr lang="en-US"/>
              </a:p>
              <a:p>
                <a:pPr marL="0" indent="0" algn="ctr">
                  <a:buFont typeface="Wingdings" pitchFamily="2" charset="2"/>
                  <a:buNone/>
                </a:pPr>
                <a:r>
                  <a:rPr lang="en-US"/>
                  <a:t>HG = 0.60 m</a:t>
                </a:r>
              </a:p>
              <a:p>
                <a:pPr marL="0" indent="0" algn="ctr">
                  <a:buFont typeface="Wingdings" pitchFamily="2" charset="2"/>
                  <a:buNone/>
                </a:pPr>
                <a:r>
                  <a:rPr lang="en-US"/>
                  <a:t>LG = 0.57 m</a:t>
                </a:r>
              </a:p>
              <a:p>
                <a:pPr marL="0" indent="0" algn="ctr">
                  <a:buFont typeface="Wingdings" pitchFamily="2" charset="2"/>
                  <a:buNone/>
                </a:pPr>
                <a:r>
                  <a:rPr lang="en-US"/>
                  <a:t>WB = 1.3 m</a:t>
                </a:r>
              </a:p>
              <a:p>
                <a:pPr marL="0" indent="0" algn="ctr">
                  <a:buFont typeface="Wingdings" pitchFamily="2" charset="2"/>
                  <a:buNone/>
                </a:pPr>
                <a:r>
                  <a:rPr lang="en-US"/>
                  <a:t>TR = 1.3 m</a:t>
                </a:r>
              </a:p>
              <a:p>
                <a:pPr marL="0" indent="0" algn="ctr">
                  <a:buFont typeface="Wingdings" pitchFamily="2" charset="2"/>
                  <a:buNone/>
                </a:pPr>
                <a:endParaRPr lang="en-US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(1.3−0.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57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2(1.3)(0.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=0.6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/>
              </a:p>
              <a:p>
                <a:pPr marL="0" indent="0" algn="ctr">
                  <a:buNone/>
                </a:pPr>
                <a:endParaRPr lang="en-US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(9.81)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68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4D2060C-BB19-4113-B0DC-95CBE39F9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795" y="1218879"/>
                <a:ext cx="5046576" cy="5053905"/>
              </a:xfrm>
              <a:prstGeom prst="rect">
                <a:avLst/>
              </a:prstGeom>
              <a:blipFill>
                <a:blip r:embed="rId3"/>
                <a:stretch>
                  <a:fillRect t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5919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D9E6-563D-4F3A-8FDA-3F47EF0B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80" y="236481"/>
            <a:ext cx="8702761" cy="1609344"/>
          </a:xfrm>
        </p:spPr>
        <p:txBody>
          <a:bodyPr/>
          <a:lstStyle/>
          <a:p>
            <a:r>
              <a:rPr lang="en-US" dirty="0"/>
              <a:t>Outrigger Wheels</a:t>
            </a:r>
          </a:p>
        </p:txBody>
      </p:sp>
      <p:pic>
        <p:nvPicPr>
          <p:cNvPr id="5" name="Content Placeholder 14" descr="A picture containing toy&#10;&#10;Description automatically generated">
            <a:extLst>
              <a:ext uri="{FF2B5EF4-FFF2-40B4-BE49-F238E27FC236}">
                <a16:creationId xmlns:a16="http://schemas.microsoft.com/office/drawing/2014/main" id="{51739907-99C1-4AB9-83D1-21A54BC37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5" y="2544805"/>
            <a:ext cx="9304260" cy="39749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E3357-89BF-4EED-940A-23D156F5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3FAC2-BFD8-404C-8DFE-429D045B9033}"/>
              </a:ext>
            </a:extLst>
          </p:cNvPr>
          <p:cNvSpPr/>
          <p:nvPr/>
        </p:nvSpPr>
        <p:spPr>
          <a:xfrm>
            <a:off x="5903495" y="194879"/>
            <a:ext cx="62885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Our design will incorporate a set a wheels placed 0.523 m out from the rear wheel and only 0.036 m from the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design will allow for a max of 15</a:t>
            </a:r>
            <a:r>
              <a:rPr lang="en-US" sz="2400" dirty="0">
                <a:cs typeface="Calibri" panose="020F0502020204030204" pitchFamily="34" charset="0"/>
              </a:rPr>
              <a:t>° of lean before enough force is applied to push back.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45137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7859777F-13DF-4521-82C0-B06957790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4350" r="-1897" b="4437"/>
          <a:stretch/>
        </p:blipFill>
        <p:spPr>
          <a:xfrm rot="16200000">
            <a:off x="5474945" y="-207151"/>
            <a:ext cx="5513103" cy="7233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6479A-9EC9-4614-8EE3-CA80EE97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06" y="465778"/>
            <a:ext cx="10058400" cy="1609344"/>
          </a:xfrm>
        </p:spPr>
        <p:txBody>
          <a:bodyPr/>
          <a:lstStyle/>
          <a:p>
            <a:r>
              <a:rPr lang="en-US" dirty="0"/>
              <a:t>Spring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489670-E0C8-4F4F-A623-461E7BAFAB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792" y="1732547"/>
                <a:ext cx="4070574" cy="30503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2300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489670-E0C8-4F4F-A623-461E7BAFAB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792" y="1732547"/>
                <a:ext cx="4070574" cy="305033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1162F-9BF8-4D0D-8C6F-483B7154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FD9544-14E1-46C9-83DB-C4892670ECD5}"/>
                  </a:ext>
                </a:extLst>
              </p:cNvPr>
              <p:cNvSpPr txBox="1"/>
              <p:nvPr/>
            </p:nvSpPr>
            <p:spPr>
              <a:xfrm>
                <a:off x="240792" y="4731992"/>
                <a:ext cx="6146276" cy="1710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𝐻𝐺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:(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𝐿𝐺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FD9544-14E1-46C9-83DB-C4892670E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92" y="4731992"/>
                <a:ext cx="6146276" cy="17108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4692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0BB7E-6A2F-4797-8ED7-DADEBB5D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16" y="94878"/>
            <a:ext cx="5026152" cy="1609344"/>
          </a:xfrm>
        </p:spPr>
        <p:txBody>
          <a:bodyPr/>
          <a:lstStyle/>
          <a:p>
            <a:r>
              <a:rPr lang="en-US" dirty="0"/>
              <a:t>Spring Design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D1381AD-8AAC-4A19-9E8B-5956DC4C1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659932"/>
            <a:ext cx="4427621" cy="44276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5F294-00E5-45DF-B143-FC3D106A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516E350-3AEF-45D2-BF47-ED573C32119E}"/>
                  </a:ext>
                </a:extLst>
              </p:cNvPr>
              <p:cNvSpPr/>
              <p:nvPr/>
            </p:nvSpPr>
            <p:spPr>
              <a:xfrm>
                <a:off x="5213844" y="648756"/>
                <a:ext cx="6978156" cy="5806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:(0.60)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0.57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(348)(9.81)</m:t>
                          </m:r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=1922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: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0.648(1922)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0.52</m:t>
                          </m:r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(2300)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°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350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9.81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=68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 algn="ctr"/>
                <a:r>
                  <a:rPr lang="en-US" sz="2400" dirty="0"/>
                  <a:t>Hooke’s Law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68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0.038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=18, 000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516E350-3AEF-45D2-BF47-ED573C321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844" y="648756"/>
                <a:ext cx="6978156" cy="580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2408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C16A-A5CF-4515-B662-AC7A186E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79" y="5519"/>
            <a:ext cx="10058400" cy="1609344"/>
          </a:xfrm>
        </p:spPr>
        <p:txBody>
          <a:bodyPr/>
          <a:lstStyle/>
          <a:p>
            <a:r>
              <a:rPr lang="en-US"/>
              <a:t>RC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F785F-AEEC-4EF1-AB8E-2A24F9474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79" y="5574900"/>
            <a:ext cx="7972552" cy="4050792"/>
          </a:xfrm>
        </p:spPr>
        <p:txBody>
          <a:bodyPr/>
          <a:lstStyle/>
          <a:p>
            <a:r>
              <a:rPr lang="en-US"/>
              <a:t>RC Models 3D printed with PLA and PLA+</a:t>
            </a:r>
          </a:p>
          <a:p>
            <a:r>
              <a:rPr lang="en-US"/>
              <a:t>Uses off-the-shelf hobby components</a:t>
            </a:r>
          </a:p>
          <a:p>
            <a:r>
              <a:rPr lang="en-US"/>
              <a:t>Used to test suspension performance and vehicle dynamics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80FC22-81FC-4684-85D8-82F2127C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16DF40-AD6F-4899-8392-43F6D26B8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15" b="95349" l="5341" r="96672">
                        <a14:foregroundMark x1="12074" y1="26163" x2="6502" y2="35562"/>
                        <a14:foregroundMark x1="6502" y1="35562" x2="8824" y2="46415"/>
                        <a14:foregroundMark x1="8824" y1="46415" x2="9985" y2="47965"/>
                        <a14:foregroundMark x1="6734" y1="39535" x2="5341" y2="33043"/>
                        <a14:foregroundMark x1="45201" y1="87694" x2="52167" y2="95349"/>
                        <a14:foregroundMark x1="52167" y1="95349" x2="54102" y2="92829"/>
                        <a14:foregroundMark x1="88080" y1="13469" x2="93498" y2="22384"/>
                        <a14:foregroundMark x1="93498" y1="22384" x2="90712" y2="28585"/>
                        <a14:foregroundMark x1="95511" y1="13275" x2="96207" y2="19089"/>
                        <a14:foregroundMark x1="95201" y1="24903" x2="96749" y2="25484"/>
                        <a14:foregroundMark x1="87926" y1="8915" x2="90712" y2="9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649" y="1197233"/>
            <a:ext cx="5480568" cy="4377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D3D87-F3EC-4167-AB08-9E616E396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89" b="80278" l="29479" r="74479">
                        <a14:foregroundMark x1="34323" y1="45278" x2="32135" y2="51019"/>
                        <a14:foregroundMark x1="32135" y1="51019" x2="34219" y2="45648"/>
                        <a14:foregroundMark x1="72292" y1="66944" x2="73958" y2="60833"/>
                        <a14:foregroundMark x1="73958" y1="60833" x2="73177" y2="53981"/>
                        <a14:foregroundMark x1="73177" y1="53981" x2="72500" y2="51852"/>
                        <a14:foregroundMark x1="45729" y1="79907" x2="46563" y2="80278"/>
                        <a14:foregroundMark x1="47500" y1="46481" x2="47760" y2="46296"/>
                        <a14:foregroundMark x1="34740" y1="34167" x2="34375" y2="33981"/>
                        <a14:foregroundMark x1="74479" y1="56759" x2="74427" y2="63889"/>
                      </a14:backgroundRemoval>
                    </a14:imgEffect>
                  </a14:imgLayer>
                </a14:imgProps>
              </a:ext>
            </a:extLst>
          </a:blip>
          <a:srcRect l="24354" t="28764" r="22388" b="14008"/>
          <a:stretch/>
        </p:blipFill>
        <p:spPr>
          <a:xfrm>
            <a:off x="5675586" y="1197233"/>
            <a:ext cx="6780767" cy="4354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8F49D8-F36E-4735-90CA-FE376B13A830}"/>
              </a:ext>
            </a:extLst>
          </p:cNvPr>
          <p:cNvSpPr txBox="1"/>
          <p:nvPr/>
        </p:nvSpPr>
        <p:spPr>
          <a:xfrm>
            <a:off x="374279" y="3955354"/>
            <a:ext cx="166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Model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CCAE95-BCEC-4E9C-B541-F27819FDD5FB}"/>
              </a:ext>
            </a:extLst>
          </p:cNvPr>
          <p:cNvSpPr txBox="1"/>
          <p:nvPr/>
        </p:nvSpPr>
        <p:spPr>
          <a:xfrm>
            <a:off x="6096000" y="3948309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Model B</a:t>
            </a:r>
          </a:p>
        </p:txBody>
      </p:sp>
    </p:spTree>
    <p:extLst>
      <p:ext uri="{BB962C8B-B14F-4D97-AF65-F5344CB8AC3E}">
        <p14:creationId xmlns:p14="http://schemas.microsoft.com/office/powerpoint/2010/main" val="2798252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157D41-C8AA-40D4-9CF9-617BD029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Modified Frame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EF7E3-6A04-4764-815F-BF43A0D17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Model A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2CAAF6A-3355-41EB-B194-1174EF6C1C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5771" y="2743200"/>
            <a:ext cx="4142970" cy="329247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C8139C-DEED-48FA-A68F-47ED06367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2784" y="1995964"/>
            <a:ext cx="4754880" cy="64008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Model B</a:t>
            </a:r>
          </a:p>
        </p:txBody>
      </p:sp>
      <p:pic>
        <p:nvPicPr>
          <p:cNvPr id="15" name="Picture 15" descr="A picture containing handcart, transport&#10;&#10;Description automatically generated">
            <a:extLst>
              <a:ext uri="{FF2B5EF4-FFF2-40B4-BE49-F238E27FC236}">
                <a16:creationId xmlns:a16="http://schemas.microsoft.com/office/drawing/2014/main" id="{BC6D319E-5866-41AF-A354-EF79FAB66B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27040" y="2743200"/>
            <a:ext cx="3829058" cy="32924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5E428-06F7-44A2-8C14-894C21A4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850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157D41-C8AA-40D4-9CF9-617BD029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2270"/>
            <a:ext cx="10058400" cy="1609344"/>
          </a:xfrm>
        </p:spPr>
        <p:txBody>
          <a:bodyPr/>
          <a:lstStyle/>
          <a:p>
            <a:r>
              <a:rPr lang="en-US" cap="none"/>
              <a:t>Final Decision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5E428-06F7-44A2-8C14-894C21A4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98</a:t>
            </a:fld>
            <a:endParaRPr lang="en-US"/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2DF9BAFE-37FF-4747-BC77-F0C6F53E1B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215546"/>
              </p:ext>
            </p:extLst>
          </p:nvPr>
        </p:nvGraphicFramePr>
        <p:xfrm>
          <a:off x="976321" y="1668457"/>
          <a:ext cx="10239358" cy="1936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559">
                  <a:extLst>
                    <a:ext uri="{9D8B030D-6E8A-4147-A177-3AD203B41FA5}">
                      <a16:colId xmlns:a16="http://schemas.microsoft.com/office/drawing/2014/main" val="1901293298"/>
                    </a:ext>
                  </a:extLst>
                </a:gridCol>
                <a:gridCol w="1706559">
                  <a:extLst>
                    <a:ext uri="{9D8B030D-6E8A-4147-A177-3AD203B41FA5}">
                      <a16:colId xmlns:a16="http://schemas.microsoft.com/office/drawing/2014/main" val="2750942310"/>
                    </a:ext>
                  </a:extLst>
                </a:gridCol>
                <a:gridCol w="1819123">
                  <a:extLst>
                    <a:ext uri="{9D8B030D-6E8A-4147-A177-3AD203B41FA5}">
                      <a16:colId xmlns:a16="http://schemas.microsoft.com/office/drawing/2014/main" val="748503487"/>
                    </a:ext>
                  </a:extLst>
                </a:gridCol>
                <a:gridCol w="1650338">
                  <a:extLst>
                    <a:ext uri="{9D8B030D-6E8A-4147-A177-3AD203B41FA5}">
                      <a16:colId xmlns:a16="http://schemas.microsoft.com/office/drawing/2014/main" val="292941110"/>
                    </a:ext>
                  </a:extLst>
                </a:gridCol>
                <a:gridCol w="1650220">
                  <a:extLst>
                    <a:ext uri="{9D8B030D-6E8A-4147-A177-3AD203B41FA5}">
                      <a16:colId xmlns:a16="http://schemas.microsoft.com/office/drawing/2014/main" val="2393533021"/>
                    </a:ext>
                  </a:extLst>
                </a:gridCol>
                <a:gridCol w="1706559">
                  <a:extLst>
                    <a:ext uri="{9D8B030D-6E8A-4147-A177-3AD203B41FA5}">
                      <a16:colId xmlns:a16="http://schemas.microsoft.com/office/drawing/2014/main" val="3874079569"/>
                    </a:ext>
                  </a:extLst>
                </a:gridCol>
              </a:tblGrid>
              <a:tr h="5539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Simplicity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Ergonomics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Tip-Over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99527"/>
                  </a:ext>
                </a:extLst>
              </a:tr>
              <a:tr h="316549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Weights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.05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.15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91090"/>
                  </a:ext>
                </a:extLst>
              </a:tr>
              <a:tr h="55396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Model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80679"/>
                  </a:ext>
                </a:extLst>
              </a:tr>
              <a:tr h="463072">
                <a:tc>
                  <a:txBody>
                    <a:bodyPr/>
                    <a:lstStyle/>
                    <a:p>
                      <a:r>
                        <a:rPr lang="en-US"/>
                        <a:t>Model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95578"/>
                  </a:ext>
                </a:extLst>
              </a:tr>
            </a:tbl>
          </a:graphicData>
        </a:graphic>
      </p:graphicFrame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8FCC1FBB-10CD-4A64-AD42-F304BDA57F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197587"/>
              </p:ext>
            </p:extLst>
          </p:nvPr>
        </p:nvGraphicFramePr>
        <p:xfrm>
          <a:off x="976321" y="3777448"/>
          <a:ext cx="10239358" cy="203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559">
                  <a:extLst>
                    <a:ext uri="{9D8B030D-6E8A-4147-A177-3AD203B41FA5}">
                      <a16:colId xmlns:a16="http://schemas.microsoft.com/office/drawing/2014/main" val="1901293298"/>
                    </a:ext>
                  </a:extLst>
                </a:gridCol>
                <a:gridCol w="1706559">
                  <a:extLst>
                    <a:ext uri="{9D8B030D-6E8A-4147-A177-3AD203B41FA5}">
                      <a16:colId xmlns:a16="http://schemas.microsoft.com/office/drawing/2014/main" val="2750942310"/>
                    </a:ext>
                  </a:extLst>
                </a:gridCol>
                <a:gridCol w="1819123">
                  <a:extLst>
                    <a:ext uri="{9D8B030D-6E8A-4147-A177-3AD203B41FA5}">
                      <a16:colId xmlns:a16="http://schemas.microsoft.com/office/drawing/2014/main" val="748503487"/>
                    </a:ext>
                  </a:extLst>
                </a:gridCol>
                <a:gridCol w="1650338">
                  <a:extLst>
                    <a:ext uri="{9D8B030D-6E8A-4147-A177-3AD203B41FA5}">
                      <a16:colId xmlns:a16="http://schemas.microsoft.com/office/drawing/2014/main" val="292941110"/>
                    </a:ext>
                  </a:extLst>
                </a:gridCol>
                <a:gridCol w="1650220">
                  <a:extLst>
                    <a:ext uri="{9D8B030D-6E8A-4147-A177-3AD203B41FA5}">
                      <a16:colId xmlns:a16="http://schemas.microsoft.com/office/drawing/2014/main" val="2393533021"/>
                    </a:ext>
                  </a:extLst>
                </a:gridCol>
                <a:gridCol w="1706559">
                  <a:extLst>
                    <a:ext uri="{9D8B030D-6E8A-4147-A177-3AD203B41FA5}">
                      <a16:colId xmlns:a16="http://schemas.microsoft.com/office/drawing/2014/main" val="3874079569"/>
                    </a:ext>
                  </a:extLst>
                </a:gridCol>
              </a:tblGrid>
              <a:tr h="7678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Steering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Weighted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99527"/>
                  </a:ext>
                </a:extLst>
              </a:tr>
              <a:tr h="386946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Weights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.15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.15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91090"/>
                  </a:ext>
                </a:extLst>
              </a:tr>
              <a:tr h="4387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Model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3.38</a:t>
                      </a:r>
                    </a:p>
                  </a:txBody>
                  <a:tcPr>
                    <a:solidFill>
                      <a:srgbClr val="A4C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679"/>
                  </a:ext>
                </a:extLst>
              </a:tr>
              <a:tr h="438755">
                <a:tc>
                  <a:txBody>
                    <a:bodyPr/>
                    <a:lstStyle/>
                    <a:p>
                      <a:r>
                        <a:rPr lang="en-US"/>
                        <a:t>Model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9557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69228D7E-EF0D-4E27-8F4E-8CC0B090DB34}"/>
              </a:ext>
            </a:extLst>
          </p:cNvPr>
          <p:cNvSpPr txBox="1"/>
          <p:nvPr/>
        </p:nvSpPr>
        <p:spPr>
          <a:xfrm>
            <a:off x="976321" y="5984418"/>
            <a:ext cx="8131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Due to the weightings of each criteria,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Trike A</a:t>
            </a:r>
            <a:r>
              <a:rPr lang="en-US" sz="2000"/>
              <a:t> is the most viable option</a:t>
            </a:r>
          </a:p>
        </p:txBody>
      </p:sp>
    </p:spTree>
    <p:extLst>
      <p:ext uri="{BB962C8B-B14F-4D97-AF65-F5344CB8AC3E}">
        <p14:creationId xmlns:p14="http://schemas.microsoft.com/office/powerpoint/2010/main" val="28975724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1762-5AE0-41F8-B5C8-9F012548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K-12 Requirement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754211-C403-4DCE-86FE-329A51397B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121408"/>
                <a:ext cx="9111100" cy="40507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Three wheeled vehicle	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Four-wheel Vehicle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𝐻𝐺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Solar Panel and Battery Equations</a:t>
                </a:r>
              </a:p>
              <a:p>
                <a:pPr marL="0" indent="0">
                  <a:buNone/>
                </a:pPr>
                <a:r>
                  <a:rPr lang="en-US" dirty="0"/>
                  <a:t>Energy (</a:t>
                </a:r>
                <a:r>
                  <a:rPr lang="en-US" dirty="0" err="1"/>
                  <a:t>Wh</a:t>
                </a:r>
                <a:r>
                  <a:rPr lang="en-US" dirty="0"/>
                  <a:t>) = </a:t>
                </a:r>
                <a:r>
                  <a:rPr lang="en-US" i="1" dirty="0"/>
                  <a:t>Voltage (V) * Capacity (Ah)</a:t>
                </a:r>
              </a:p>
              <a:p>
                <a:pPr marL="0" indent="0">
                  <a:buNone/>
                </a:pPr>
                <a:r>
                  <a:rPr lang="en-US" dirty="0"/>
                  <a:t>Energy Density (</a:t>
                </a:r>
                <a:r>
                  <a:rPr lang="en-US" dirty="0" err="1"/>
                  <a:t>Wh</a:t>
                </a:r>
                <a:r>
                  <a:rPr lang="en-US" dirty="0"/>
                  <a:t>/g) = </a:t>
                </a:r>
                <a:r>
                  <a:rPr lang="en-US" i="1" dirty="0"/>
                  <a:t>Voltage (V) * Specific Capacity </a:t>
                </a:r>
              </a:p>
              <a:p>
                <a:pPr marL="0" indent="0">
                  <a:buNone/>
                </a:pPr>
                <a:r>
                  <a:rPr lang="en-US" dirty="0"/>
                  <a:t>Discharge Time =</a:t>
                </a:r>
                <a:r>
                  <a:rPr lang="en-US" i="1" dirty="0"/>
                  <a:t> Capacity (Ah) / Current (I)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754211-C403-4DCE-86FE-329A51397B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121408"/>
                <a:ext cx="9111100" cy="4050792"/>
              </a:xfrm>
              <a:blipFill>
                <a:blip r:embed="rId2"/>
                <a:stretch>
                  <a:fillRect l="-736" t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9909F-ACFC-45DF-ACCF-BC545B9D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99</a:t>
            </a:fld>
            <a:endParaRPr lang="en-US"/>
          </a:p>
        </p:txBody>
      </p:sp>
      <p:pic>
        <p:nvPicPr>
          <p:cNvPr id="2050" name="Picture 2" descr="2020 nissan pathfinder-2020">
            <a:extLst>
              <a:ext uri="{FF2B5EF4-FFF2-40B4-BE49-F238E27FC236}">
                <a16:creationId xmlns:a16="http://schemas.microsoft.com/office/drawing/2014/main" id="{23F61FB8-9B2D-43B4-BDDE-47C89496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27" y="1467980"/>
            <a:ext cx="4572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872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2_Wood Typ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3_Wood Typ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Wood Typ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4_Wood Typ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0011E766757498A71B28FE364B430" ma:contentTypeVersion="11" ma:contentTypeDescription="Create a new document." ma:contentTypeScope="" ma:versionID="ec87a0cd9f1a4bd75a40bcbea3e92606">
  <xsd:schema xmlns:xsd="http://www.w3.org/2001/XMLSchema" xmlns:xs="http://www.w3.org/2001/XMLSchema" xmlns:p="http://schemas.microsoft.com/office/2006/metadata/properties" xmlns:ns2="6b5773d2-9c9d-4079-819c-56be5b533bc8" targetNamespace="http://schemas.microsoft.com/office/2006/metadata/properties" ma:root="true" ma:fieldsID="898d49d8afa88c071d6bffafca46ec4d" ns2:_="">
    <xsd:import namespace="6b5773d2-9c9d-4079-819c-56be5b533bc8"/>
    <xsd:element name="properties">
      <xsd:complexType>
        <xsd:sequence>
          <xsd:element name="documentManagement">
            <xsd:complexType>
              <xsd:all>
                <xsd:element ref="ns2:hi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773d2-9c9d-4079-819c-56be5b533bc8" elementFormDefault="qualified">
    <xsd:import namespace="http://schemas.microsoft.com/office/2006/documentManagement/types"/>
    <xsd:import namespace="http://schemas.microsoft.com/office/infopath/2007/PartnerControls"/>
    <xsd:element name="hi" ma:index="8" nillable="true" ma:displayName="hi" ma:internalName="hi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 xmlns="6b5773d2-9c9d-4079-819c-56be5b533bc8" xsi:nil="true"/>
  </documentManagement>
</p:properties>
</file>

<file path=customXml/itemProps1.xml><?xml version="1.0" encoding="utf-8"?>
<ds:datastoreItem xmlns:ds="http://schemas.openxmlformats.org/officeDocument/2006/customXml" ds:itemID="{F14844FB-D2F4-48ED-ABA6-5F4825C0A4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966815-21CD-4A8B-A682-704C32F0A22C}">
  <ds:schemaRefs>
    <ds:schemaRef ds:uri="6b5773d2-9c9d-4079-819c-56be5b533b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26CBBEC-6C63-4F3E-A9F1-C382612A970F}">
  <ds:schemaRefs>
    <ds:schemaRef ds:uri="6b5773d2-9c9d-4079-819c-56be5b533b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0</TotalTime>
  <Words>4695</Words>
  <Application>Microsoft Office PowerPoint</Application>
  <PresentationFormat>Widescreen</PresentationFormat>
  <Paragraphs>1196</Paragraphs>
  <Slides>101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101</vt:i4>
      </vt:variant>
    </vt:vector>
  </HeadingPairs>
  <TitlesOfParts>
    <vt:vector size="117" baseType="lpstr">
      <vt:lpstr>Arial</vt:lpstr>
      <vt:lpstr>Arial Black</vt:lpstr>
      <vt:lpstr>Calibri</vt:lpstr>
      <vt:lpstr>Cambria Math</vt:lpstr>
      <vt:lpstr>Century Gothic</vt:lpstr>
      <vt:lpstr>Courier New</vt:lpstr>
      <vt:lpstr>Rockwell</vt:lpstr>
      <vt:lpstr>Rockwell Condensed</vt:lpstr>
      <vt:lpstr>Rockwell Extra Bold</vt:lpstr>
      <vt:lpstr>Wingdings</vt:lpstr>
      <vt:lpstr>Wingdings,Sans-Serif</vt:lpstr>
      <vt:lpstr>1_Wood Type</vt:lpstr>
      <vt:lpstr>2_Wood Type</vt:lpstr>
      <vt:lpstr>3_Wood Type</vt:lpstr>
      <vt:lpstr>Wood Type</vt:lpstr>
      <vt:lpstr>4_Wood Type</vt:lpstr>
      <vt:lpstr>Turbo Trike Expo</vt:lpstr>
      <vt:lpstr>Project Organization</vt:lpstr>
      <vt:lpstr>Agenda</vt:lpstr>
      <vt:lpstr>Project Schedule</vt:lpstr>
      <vt:lpstr>Objectives and constraints</vt:lpstr>
      <vt:lpstr>Impact on the Planet </vt:lpstr>
      <vt:lpstr>Original Turbo Trike</vt:lpstr>
      <vt:lpstr>Original Turbo Trike</vt:lpstr>
      <vt:lpstr>Road Map</vt:lpstr>
      <vt:lpstr>Model A</vt:lpstr>
      <vt:lpstr>Design Approach</vt:lpstr>
      <vt:lpstr>Suspension</vt:lpstr>
      <vt:lpstr>Isetta Suspension</vt:lpstr>
      <vt:lpstr>Decision Matrix- Front Suspension</vt:lpstr>
      <vt:lpstr>Leaf Suspension </vt:lpstr>
      <vt:lpstr>Suspension Deflection</vt:lpstr>
      <vt:lpstr>Suspension</vt:lpstr>
      <vt:lpstr>Suspension</vt:lpstr>
      <vt:lpstr> Role of the Steering System </vt:lpstr>
      <vt:lpstr> First Generation Steering System</vt:lpstr>
      <vt:lpstr>Objective: what Do we want to improve and why?  </vt:lpstr>
      <vt:lpstr>History</vt:lpstr>
      <vt:lpstr>Different steering systems and geometries</vt:lpstr>
      <vt:lpstr>Ackermann Principle</vt:lpstr>
      <vt:lpstr>Decision Matrix- Steering</vt:lpstr>
      <vt:lpstr>Pitman Arm Steering</vt:lpstr>
      <vt:lpstr>Steering - Pitman Arm </vt:lpstr>
      <vt:lpstr>Turning Radius Calculations</vt:lpstr>
      <vt:lpstr>Steering Ratio </vt:lpstr>
      <vt:lpstr>Roll CAGE</vt:lpstr>
      <vt:lpstr>Roll Cage – Model A</vt:lpstr>
      <vt:lpstr>Triangulation</vt:lpstr>
      <vt:lpstr>Benefits of Model A</vt:lpstr>
      <vt:lpstr>Material Property Analysis</vt:lpstr>
      <vt:lpstr>Cost analysis</vt:lpstr>
      <vt:lpstr>Decision Matrix</vt:lpstr>
      <vt:lpstr>Energy Absorption – Front Collision</vt:lpstr>
      <vt:lpstr>Stress Analysis – front collision</vt:lpstr>
      <vt:lpstr>Stress Analysis – Complete Rollover</vt:lpstr>
      <vt:lpstr>Model B</vt:lpstr>
      <vt:lpstr>Design Approach</vt:lpstr>
      <vt:lpstr>Maximizing comfort-Cabin Space</vt:lpstr>
      <vt:lpstr>Cabin Space- Solution</vt:lpstr>
      <vt:lpstr>Damped Front Suspension</vt:lpstr>
      <vt:lpstr>PowerPoint Presentation</vt:lpstr>
      <vt:lpstr>Damped Rear Suspension</vt:lpstr>
      <vt:lpstr>Rack And Pinion</vt:lpstr>
      <vt:lpstr>Improved Driver Controls-Steering</vt:lpstr>
      <vt:lpstr>Turning Radius Calculations</vt:lpstr>
      <vt:lpstr>Comparison- Steering</vt:lpstr>
      <vt:lpstr>Improved Driver controls-Foot pedals</vt:lpstr>
      <vt:lpstr>Roll cage For Model B</vt:lpstr>
      <vt:lpstr>Roll Cage</vt:lpstr>
      <vt:lpstr>Energy Absorption – Front Collision</vt:lpstr>
      <vt:lpstr>Front Collision with Bumper  </vt:lpstr>
      <vt:lpstr>Roll cage Benefits</vt:lpstr>
      <vt:lpstr>Components For Both Models</vt:lpstr>
      <vt:lpstr> Turbo Trike</vt:lpstr>
      <vt:lpstr>Comparing Different Sensors</vt:lpstr>
      <vt:lpstr>TF03 Long-Distance LiDAR Module</vt:lpstr>
      <vt:lpstr>Calculating Stopping Force  </vt:lpstr>
      <vt:lpstr>Auto Braking </vt:lpstr>
      <vt:lpstr>Schematic </vt:lpstr>
      <vt:lpstr>Demostration</vt:lpstr>
      <vt:lpstr>Where do sensors Go? </vt:lpstr>
      <vt:lpstr>Sensors on the Turbo Trike</vt:lpstr>
      <vt:lpstr>Bumper Impact test (10mph)</vt:lpstr>
      <vt:lpstr>Regenerative Braking</vt:lpstr>
      <vt:lpstr>Brushless DC Motors</vt:lpstr>
      <vt:lpstr>Regenerative braking</vt:lpstr>
      <vt:lpstr>Parallel vs. Serial Regenerative Braking</vt:lpstr>
      <vt:lpstr>Parallel Vs. Serial Regenerative Braking</vt:lpstr>
      <vt:lpstr>Parallel Vs. Serial Regenerative Braking</vt:lpstr>
      <vt:lpstr>Implementation of Brakes</vt:lpstr>
      <vt:lpstr>Implementation of Brakes</vt:lpstr>
      <vt:lpstr>Solar Panels History</vt:lpstr>
      <vt:lpstr>Solar Panels on Vehicles</vt:lpstr>
      <vt:lpstr>What are We Solar Charging ? </vt:lpstr>
      <vt:lpstr>What is the Goal?</vt:lpstr>
      <vt:lpstr>Decision Matrix for Solar Panels</vt:lpstr>
      <vt:lpstr>Decision Matrix for Solar Panel Type </vt:lpstr>
      <vt:lpstr>Decision Matrix for Panels</vt:lpstr>
      <vt:lpstr>Solar System Schematic</vt:lpstr>
      <vt:lpstr>Possible Fitments on Trike</vt:lpstr>
      <vt:lpstr>Cost Comparison</vt:lpstr>
      <vt:lpstr>Street Legal </vt:lpstr>
      <vt:lpstr>Head Light System</vt:lpstr>
      <vt:lpstr>Turn Signal System</vt:lpstr>
      <vt:lpstr>Tail light System</vt:lpstr>
      <vt:lpstr>Final Steps</vt:lpstr>
      <vt:lpstr>Max lateral acceleration</vt:lpstr>
      <vt:lpstr>How many g’s can We Pull</vt:lpstr>
      <vt:lpstr>Outrigger Wheels</vt:lpstr>
      <vt:lpstr>Spring design</vt:lpstr>
      <vt:lpstr>Spring Design</vt:lpstr>
      <vt:lpstr>RC Models</vt:lpstr>
      <vt:lpstr>Modified Frame</vt:lpstr>
      <vt:lpstr>Final Decision Matrix</vt:lpstr>
      <vt:lpstr>K-12 Requirement</vt:lpstr>
      <vt:lpstr>K-12 Requirement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Jairo</dc:creator>
  <cp:lastModifiedBy>Dillon</cp:lastModifiedBy>
  <cp:revision>1</cp:revision>
  <dcterms:created xsi:type="dcterms:W3CDTF">2021-04-20T05:27:36Z</dcterms:created>
  <dcterms:modified xsi:type="dcterms:W3CDTF">2021-04-26T06:58:01Z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0x0101006670011E766757498A71B28FE364B430</vt:lpwstr>
  </property>
</Properties>
</file>