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57" r:id="rId3"/>
    <p:sldId id="264" r:id="rId4"/>
    <p:sldId id="258" r:id="rId5"/>
    <p:sldId id="267" r:id="rId6"/>
    <p:sldId id="273" r:id="rId7"/>
    <p:sldId id="265" r:id="rId8"/>
    <p:sldId id="261" r:id="rId9"/>
    <p:sldId id="278" r:id="rId10"/>
    <p:sldId id="266" r:id="rId11"/>
    <p:sldId id="259" r:id="rId12"/>
    <p:sldId id="277" r:id="rId13"/>
    <p:sldId id="260" r:id="rId14"/>
    <p:sldId id="280" r:id="rId15"/>
    <p:sldId id="281" r:id="rId16"/>
    <p:sldId id="282" r:id="rId17"/>
    <p:sldId id="274" r:id="rId18"/>
    <p:sldId id="279" r:id="rId19"/>
    <p:sldId id="263" r:id="rId20"/>
    <p:sldId id="268" r:id="rId21"/>
    <p:sldId id="269" r:id="rId22"/>
    <p:sldId id="271" r:id="rId23"/>
    <p:sldId id="272" r:id="rId24"/>
    <p:sldId id="26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B7"/>
    <a:srgbClr val="E0C1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72" autoAdjust="0"/>
    <p:restoredTop sz="94660"/>
  </p:normalViewPr>
  <p:slideViewPr>
    <p:cSldViewPr snapToGrid="0">
      <p:cViewPr varScale="1">
        <p:scale>
          <a:sx n="69" d="100"/>
          <a:sy n="69" d="100"/>
        </p:scale>
        <p:origin x="58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9AB3A824-1A51-4B26-AD58-A6D8E14F6C04}" type="datetimeFigureOut">
              <a:rPr lang="en-US" smtClean="0"/>
              <a:t>2/28/2018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smtClean="0"/>
              <a:t>
              </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378996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2/28/2018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4507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D3FFE419-2371-464F-8239-3959401C3561}" type="datetimeFigureOut">
              <a:rPr lang="en-US" smtClean="0"/>
              <a:t>2/28/2018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n-US" smtClean="0"/>
              <a:t>
              </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901725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2/28/2018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24153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3E5059C3-6A89-4494-99FF-5A4D6FFD50EB}" type="datetimeFigureOut">
              <a:rPr lang="en-US" smtClean="0"/>
              <a:t>2/28/2018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smtClean="0"/>
              <a:t>
              </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439198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2/28/2018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47827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2/28/2018</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47635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2/28/2018</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69324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2/28/2018</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64292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7D525BB-DA17-4BA0-B3C8-3AC3ABC827E6}" type="datetimeFigureOut">
              <a:rPr lang="en-US" smtClean="0"/>
              <a:t>2/28/2018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smtClean="0"/>
              <a:t>
              </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678219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smtClean="0"/>
              <a:t>2/28/2018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88089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3CBC1C18-307B-4F68-A007-B5B542270E8D}" type="datetimeFigureOut">
              <a:rPr lang="en-US" smtClean="0"/>
              <a:t>2/28/2018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US" smtClean="0"/>
              <a:t>
              </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D22F896-40B5-4ADD-8801-0D06FADFA09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5714936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ugs.utexas.edu/sig/plan/samples/writing-model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80145" y="2255979"/>
            <a:ext cx="6040581" cy="2630057"/>
          </a:xfrm>
        </p:spPr>
        <p:txBody>
          <a:bodyPr>
            <a:normAutofit/>
          </a:bodyPr>
          <a:lstStyle/>
          <a:p>
            <a:pPr algn="ctr"/>
            <a:r>
              <a:rPr lang="en-US" dirty="0" smtClean="0">
                <a:solidFill>
                  <a:schemeClr val="bg1"/>
                </a:solidFill>
              </a:rPr>
              <a:t>Using VALUE Rubrics to Assess </a:t>
            </a:r>
            <a:r>
              <a:rPr lang="en-US" i="1" dirty="0" smtClean="0">
                <a:solidFill>
                  <a:schemeClr val="bg1"/>
                </a:solidFill>
              </a:rPr>
              <a:t>Almost</a:t>
            </a:r>
            <a:r>
              <a:rPr lang="en-US" dirty="0" smtClean="0">
                <a:solidFill>
                  <a:schemeClr val="bg1"/>
                </a:solidFill>
              </a:rPr>
              <a:t> Any Program Outcome</a:t>
            </a:r>
            <a:endParaRPr lang="en-US" dirty="0">
              <a:solidFill>
                <a:schemeClr val="bg1"/>
              </a:solidFill>
            </a:endParaRPr>
          </a:p>
        </p:txBody>
      </p:sp>
      <p:sp>
        <p:nvSpPr>
          <p:cNvPr id="3" name="Subtitle 2"/>
          <p:cNvSpPr>
            <a:spLocks noGrp="1"/>
          </p:cNvSpPr>
          <p:nvPr>
            <p:ph type="subTitle" idx="1"/>
          </p:nvPr>
        </p:nvSpPr>
        <p:spPr>
          <a:xfrm>
            <a:off x="3182586" y="2148714"/>
            <a:ext cx="5638140" cy="779214"/>
          </a:xfrm>
        </p:spPr>
        <p:txBody>
          <a:bodyPr>
            <a:normAutofit/>
          </a:bodyPr>
          <a:lstStyle/>
          <a:p>
            <a:r>
              <a:rPr lang="en-US" sz="4000" dirty="0" smtClean="0"/>
              <a:t>Let’s Get it Started!</a:t>
            </a:r>
            <a:endParaRPr lang="en-US" sz="4000" dirty="0"/>
          </a:p>
        </p:txBody>
      </p:sp>
    </p:spTree>
    <p:extLst>
      <p:ext uri="{BB962C8B-B14F-4D97-AF65-F5344CB8AC3E}">
        <p14:creationId xmlns:p14="http://schemas.microsoft.com/office/powerpoint/2010/main" val="1948578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0400" y="628073"/>
            <a:ext cx="7462982" cy="979053"/>
          </a:xfrm>
        </p:spPr>
        <p:txBody>
          <a:bodyPr>
            <a:normAutofit/>
          </a:bodyPr>
          <a:lstStyle/>
          <a:p>
            <a:r>
              <a:rPr lang="en-US" dirty="0" smtClean="0">
                <a:latin typeface="Calibri" panose="020F0502020204030204" pitchFamily="34" charset="0"/>
              </a:rPr>
              <a:t>Oral Communication Scores: </a:t>
            </a:r>
            <a:br>
              <a:rPr lang="en-US" dirty="0" smtClean="0">
                <a:latin typeface="Calibri" panose="020F0502020204030204" pitchFamily="34" charset="0"/>
              </a:rPr>
            </a:br>
            <a:r>
              <a:rPr lang="en-US" dirty="0" smtClean="0">
                <a:latin typeface="Calibri" panose="020F0502020204030204" pitchFamily="34" charset="0"/>
              </a:rPr>
              <a:t>Psychology (</a:t>
            </a:r>
            <a:r>
              <a:rPr lang="en-US" i="1" dirty="0" smtClean="0">
                <a:latin typeface="Calibri" panose="020F0502020204030204" pitchFamily="34" charset="0"/>
              </a:rPr>
              <a:t>n</a:t>
            </a:r>
            <a:r>
              <a:rPr lang="en-US" dirty="0" smtClean="0">
                <a:latin typeface="Calibri" panose="020F0502020204030204" pitchFamily="34" charset="0"/>
              </a:rPr>
              <a:t> = 23)</a:t>
            </a:r>
            <a:endParaRPr lang="en-US" dirty="0">
              <a:latin typeface="Calibri" panose="020F050202020403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55238747"/>
              </p:ext>
            </p:extLst>
          </p:nvPr>
        </p:nvGraphicFramePr>
        <p:xfrm>
          <a:off x="1823687" y="1757654"/>
          <a:ext cx="8521766" cy="2680553"/>
        </p:xfrm>
        <a:graphic>
          <a:graphicData uri="http://schemas.openxmlformats.org/drawingml/2006/table">
            <a:tbl>
              <a:tblPr firstRow="1" bandRow="1">
                <a:tableStyleId>{5C22544A-7EE6-4342-B048-85BDC9FD1C3A}</a:tableStyleId>
              </a:tblPr>
              <a:tblGrid>
                <a:gridCol w="1462791">
                  <a:extLst>
                    <a:ext uri="{9D8B030D-6E8A-4147-A177-3AD203B41FA5}">
                      <a16:colId xmlns:a16="http://schemas.microsoft.com/office/drawing/2014/main" val="20000"/>
                    </a:ext>
                  </a:extLst>
                </a:gridCol>
                <a:gridCol w="1664093">
                  <a:extLst>
                    <a:ext uri="{9D8B030D-6E8A-4147-A177-3AD203B41FA5}">
                      <a16:colId xmlns:a16="http://schemas.microsoft.com/office/drawing/2014/main" val="20001"/>
                    </a:ext>
                  </a:extLst>
                </a:gridCol>
                <a:gridCol w="1342010">
                  <a:extLst>
                    <a:ext uri="{9D8B030D-6E8A-4147-A177-3AD203B41FA5}">
                      <a16:colId xmlns:a16="http://schemas.microsoft.com/office/drawing/2014/main" val="20002"/>
                    </a:ext>
                  </a:extLst>
                </a:gridCol>
                <a:gridCol w="1212284">
                  <a:extLst>
                    <a:ext uri="{9D8B030D-6E8A-4147-A177-3AD203B41FA5}">
                      <a16:colId xmlns:a16="http://schemas.microsoft.com/office/drawing/2014/main" val="20003"/>
                    </a:ext>
                  </a:extLst>
                </a:gridCol>
                <a:gridCol w="1420294">
                  <a:extLst>
                    <a:ext uri="{9D8B030D-6E8A-4147-A177-3AD203B41FA5}">
                      <a16:colId xmlns:a16="http://schemas.microsoft.com/office/drawing/2014/main" val="20004"/>
                    </a:ext>
                  </a:extLst>
                </a:gridCol>
                <a:gridCol w="1420294">
                  <a:extLst>
                    <a:ext uri="{9D8B030D-6E8A-4147-A177-3AD203B41FA5}">
                      <a16:colId xmlns:a16="http://schemas.microsoft.com/office/drawing/2014/main" val="20005"/>
                    </a:ext>
                  </a:extLst>
                </a:gridCol>
              </a:tblGrid>
              <a:tr h="893517">
                <a:tc>
                  <a:txBody>
                    <a:bodyPr/>
                    <a:lstStyle/>
                    <a:p>
                      <a:pPr marL="0" marR="0">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Proficiency Score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Organization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a:effectLst/>
                          <a:latin typeface="Calibri" panose="020F0502020204030204" pitchFamily="34" charset="0"/>
                          <a:ea typeface="Calibri" panose="020F0502020204030204" pitchFamily="34" charset="0"/>
                          <a:cs typeface="Times New Roman" panose="02020603050405020304" pitchFamily="18" charset="0"/>
                        </a:rPr>
                        <a:t>Language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Delivery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Supporting Material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Central Message</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0"/>
                  </a:ext>
                </a:extLst>
              </a:tr>
              <a:tr h="446759">
                <a:tc>
                  <a:txBody>
                    <a:bodyPr/>
                    <a:lstStyle/>
                    <a:p>
                      <a:pPr marL="0" marR="0">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3.75-4.0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0 (0%)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3 (13%)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 (4%)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2 (9%)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 (4</a:t>
                      </a:r>
                      <a:r>
                        <a:rPr lang="en-US" sz="21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1"/>
                  </a:ext>
                </a:extLst>
              </a:tr>
              <a:tr h="446759">
                <a:tc>
                  <a:txBody>
                    <a:bodyPr/>
                    <a:lstStyle/>
                    <a:p>
                      <a:pPr marL="0" marR="0">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3.0-3.5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15 </a:t>
                      </a:r>
                      <a:r>
                        <a:rPr lang="en-US" sz="2100" dirty="0">
                          <a:effectLst/>
                          <a:latin typeface="Calibri" panose="020F0502020204030204" pitchFamily="34" charset="0"/>
                          <a:ea typeface="Calibri" panose="020F0502020204030204" pitchFamily="34" charset="0"/>
                          <a:cs typeface="Times New Roman" panose="02020603050405020304" pitchFamily="18" charset="0"/>
                        </a:rPr>
                        <a:t>(</a:t>
                      </a: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65%)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14 (61%)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 </a:t>
                      </a:r>
                      <a:r>
                        <a:rPr lang="en-US" sz="2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2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44%)</a:t>
                      </a:r>
                      <a:endPar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15 </a:t>
                      </a:r>
                      <a:r>
                        <a:rPr lang="en-US" sz="2100" dirty="0">
                          <a:effectLst/>
                          <a:latin typeface="Calibri" panose="020F0502020204030204" pitchFamily="34" charset="0"/>
                          <a:ea typeface="Calibri" panose="020F0502020204030204" pitchFamily="34" charset="0"/>
                          <a:cs typeface="Times New Roman" panose="02020603050405020304" pitchFamily="18" charset="0"/>
                        </a:rPr>
                        <a:t>(</a:t>
                      </a: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65%)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18 (78%)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2"/>
                  </a:ext>
                </a:extLst>
              </a:tr>
              <a:tr h="446759">
                <a:tc>
                  <a:txBody>
                    <a:bodyPr/>
                    <a:lstStyle/>
                    <a:p>
                      <a:pPr marL="0" marR="0">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2.0-2.75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8 (35%)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6 </a:t>
                      </a:r>
                      <a:r>
                        <a:rPr lang="en-US" sz="2100" dirty="0">
                          <a:effectLst/>
                          <a:latin typeface="Calibri" panose="020F0502020204030204" pitchFamily="34" charset="0"/>
                          <a:ea typeface="Calibri" panose="020F0502020204030204" pitchFamily="34" charset="0"/>
                          <a:cs typeface="Times New Roman" panose="02020603050405020304" pitchFamily="18" charset="0"/>
                        </a:rPr>
                        <a:t>(</a:t>
                      </a: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26%)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9 </a:t>
                      </a:r>
                      <a:r>
                        <a:rPr lang="en-US" sz="2100" dirty="0">
                          <a:effectLst/>
                          <a:latin typeface="Calibri" panose="020F0502020204030204" pitchFamily="34" charset="0"/>
                          <a:ea typeface="Calibri" panose="020F0502020204030204" pitchFamily="34" charset="0"/>
                          <a:cs typeface="Times New Roman" panose="02020603050405020304" pitchFamily="18" charset="0"/>
                        </a:rPr>
                        <a:t>(39%)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6 (26%)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4 </a:t>
                      </a:r>
                      <a:r>
                        <a:rPr lang="en-US" sz="2100" dirty="0">
                          <a:effectLst/>
                          <a:latin typeface="Calibri" panose="020F0502020204030204" pitchFamily="34" charset="0"/>
                          <a:ea typeface="Calibri" panose="020F0502020204030204" pitchFamily="34" charset="0"/>
                          <a:cs typeface="Times New Roman" panose="02020603050405020304" pitchFamily="18" charset="0"/>
                        </a:rPr>
                        <a:t>(</a:t>
                      </a: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3"/>
                  </a:ext>
                </a:extLst>
              </a:tr>
              <a:tr h="446759">
                <a:tc>
                  <a:txBody>
                    <a:bodyPr/>
                    <a:lstStyle/>
                    <a:p>
                      <a:pPr marL="0" marR="0">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1.0-1.75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0 (0%)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0 (0%)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3 (13%)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0 (0%)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0</a:t>
                      </a: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 (0%)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4"/>
                  </a:ext>
                </a:extLst>
              </a:tr>
            </a:tbl>
          </a:graphicData>
        </a:graphic>
      </p:graphicFrame>
      <p:sp>
        <p:nvSpPr>
          <p:cNvPr id="5" name="TextBox 4"/>
          <p:cNvSpPr txBox="1"/>
          <p:nvPr/>
        </p:nvSpPr>
        <p:spPr>
          <a:xfrm>
            <a:off x="2121000" y="4438207"/>
            <a:ext cx="8016025" cy="1292662"/>
          </a:xfrm>
          <a:prstGeom prst="rect">
            <a:avLst/>
          </a:prstGeom>
          <a:noFill/>
        </p:spPr>
        <p:txBody>
          <a:bodyPr wrap="square" rtlCol="0">
            <a:spAutoFit/>
          </a:bodyPr>
          <a:lstStyle/>
          <a:p>
            <a:r>
              <a:rPr lang="en-US" sz="2000" i="1" dirty="0">
                <a:latin typeface="Calibri" panose="020F0502020204030204" pitchFamily="34" charset="0"/>
              </a:rPr>
              <a:t>Note. </a:t>
            </a:r>
            <a:r>
              <a:rPr lang="en-US" sz="2000" dirty="0">
                <a:latin typeface="Calibri" panose="020F0502020204030204" pitchFamily="34" charset="0"/>
              </a:rPr>
              <a:t>Scoring was as follows: 1 = </a:t>
            </a:r>
            <a:r>
              <a:rPr lang="en-US" sz="2000" i="1" dirty="0">
                <a:latin typeface="Calibri" panose="020F0502020204030204" pitchFamily="34" charset="0"/>
              </a:rPr>
              <a:t>Benchmark (Does not Meet Competency)</a:t>
            </a:r>
            <a:r>
              <a:rPr lang="en-US" sz="2000" dirty="0">
                <a:latin typeface="Calibri" panose="020F0502020204030204" pitchFamily="34" charset="0"/>
              </a:rPr>
              <a:t>, 2 = </a:t>
            </a:r>
            <a:r>
              <a:rPr lang="en-US" sz="2000" i="1" dirty="0">
                <a:latin typeface="Calibri" panose="020F0502020204030204" pitchFamily="34" charset="0"/>
              </a:rPr>
              <a:t>Milestone (Minimal Competency)</a:t>
            </a:r>
            <a:r>
              <a:rPr lang="en-US" sz="2000" dirty="0">
                <a:latin typeface="Calibri" panose="020F0502020204030204" pitchFamily="34" charset="0"/>
              </a:rPr>
              <a:t>, 3 = </a:t>
            </a:r>
            <a:r>
              <a:rPr lang="en-US" sz="2000" i="1" dirty="0">
                <a:latin typeface="Calibri" panose="020F0502020204030204" pitchFamily="34" charset="0"/>
              </a:rPr>
              <a:t>Milestone (Meets Competency)</a:t>
            </a:r>
            <a:r>
              <a:rPr lang="en-US" sz="2000" dirty="0">
                <a:latin typeface="Calibri" panose="020F0502020204030204" pitchFamily="34" charset="0"/>
              </a:rPr>
              <a:t>, 4 =</a:t>
            </a:r>
            <a:r>
              <a:rPr lang="en-US" sz="2000" i="1" dirty="0">
                <a:latin typeface="Calibri" panose="020F0502020204030204" pitchFamily="34" charset="0"/>
              </a:rPr>
              <a:t> Capstone (Exceeds Competency).</a:t>
            </a:r>
            <a:r>
              <a:rPr lang="en-US" sz="2000" dirty="0">
                <a:latin typeface="Calibri" panose="020F0502020204030204" pitchFamily="34" charset="0"/>
              </a:rPr>
              <a:t> </a:t>
            </a:r>
          </a:p>
          <a:p>
            <a:endParaRPr lang="en-US" dirty="0"/>
          </a:p>
        </p:txBody>
      </p:sp>
      <p:sp>
        <p:nvSpPr>
          <p:cNvPr id="6" name="TextBox 5"/>
          <p:cNvSpPr txBox="1"/>
          <p:nvPr/>
        </p:nvSpPr>
        <p:spPr>
          <a:xfrm>
            <a:off x="3140364" y="5384549"/>
            <a:ext cx="6253018" cy="1384995"/>
          </a:xfrm>
          <a:prstGeom prst="rect">
            <a:avLst/>
          </a:prstGeom>
          <a:solidFill>
            <a:schemeClr val="bg1"/>
          </a:solidFill>
        </p:spPr>
        <p:txBody>
          <a:bodyPr wrap="square" rtlCol="0">
            <a:spAutoFit/>
          </a:bodyPr>
          <a:lstStyle/>
          <a:p>
            <a:r>
              <a:rPr lang="en-US" sz="2800" b="1" dirty="0">
                <a:latin typeface="Calibri" panose="020F0502020204030204" pitchFamily="34" charset="0"/>
              </a:rPr>
              <a:t>What trends do you notice?</a:t>
            </a:r>
          </a:p>
          <a:p>
            <a:r>
              <a:rPr lang="en-US" sz="2800" b="1" dirty="0">
                <a:latin typeface="Calibri" panose="020F0502020204030204" pitchFamily="34" charset="0"/>
              </a:rPr>
              <a:t>What questions are left unanswered?</a:t>
            </a:r>
          </a:p>
          <a:p>
            <a:r>
              <a:rPr lang="en-US" sz="2800" b="1" dirty="0">
                <a:latin typeface="Calibri" panose="020F0502020204030204" pitchFamily="34" charset="0"/>
              </a:rPr>
              <a:t>How could we collect more useful data?</a:t>
            </a:r>
            <a:endParaRPr lang="en-US" sz="2400" b="1" dirty="0"/>
          </a:p>
        </p:txBody>
      </p:sp>
    </p:spTree>
    <p:extLst>
      <p:ext uri="{BB962C8B-B14F-4D97-AF65-F5344CB8AC3E}">
        <p14:creationId xmlns:p14="http://schemas.microsoft.com/office/powerpoint/2010/main" val="37880456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#1: Choosing an Outcome</a:t>
            </a:r>
            <a:endParaRPr lang="en-US" dirty="0"/>
          </a:p>
        </p:txBody>
      </p:sp>
      <p:sp>
        <p:nvSpPr>
          <p:cNvPr id="3" name="Content Placeholder 2"/>
          <p:cNvSpPr>
            <a:spLocks noGrp="1"/>
          </p:cNvSpPr>
          <p:nvPr>
            <p:ph idx="1"/>
          </p:nvPr>
        </p:nvSpPr>
        <p:spPr/>
        <p:txBody>
          <a:bodyPr anchor="t">
            <a:normAutofit/>
          </a:bodyPr>
          <a:lstStyle/>
          <a:p>
            <a:r>
              <a:rPr lang="en-US" sz="2800" dirty="0"/>
              <a:t>How do these align with your Program Learning </a:t>
            </a:r>
            <a:r>
              <a:rPr lang="en-US" sz="2800" dirty="0" smtClean="0"/>
              <a:t>Outcomes? Which learning outcomes are emphasized by your program?</a:t>
            </a:r>
            <a:endParaRPr lang="en-US" sz="2800" dirty="0"/>
          </a:p>
          <a:p>
            <a:endParaRPr lang="en-US" sz="2800" dirty="0" smtClean="0"/>
          </a:p>
          <a:p>
            <a:r>
              <a:rPr lang="en-US" sz="2800" dirty="0" smtClean="0"/>
              <a:t>What are your strengths and weaknesses?</a:t>
            </a:r>
          </a:p>
          <a:p>
            <a:pPr marL="0" indent="0">
              <a:buNone/>
            </a:pPr>
            <a:endParaRPr lang="en-US" sz="2800" dirty="0" smtClean="0"/>
          </a:p>
          <a:p>
            <a:r>
              <a:rPr lang="en-US" sz="2800" dirty="0" smtClean="0"/>
              <a:t>Which seems like a priority for assessment?</a:t>
            </a:r>
          </a:p>
        </p:txBody>
      </p:sp>
    </p:spTree>
    <p:extLst>
      <p:ext uri="{BB962C8B-B14F-4D97-AF65-F5344CB8AC3E}">
        <p14:creationId xmlns:p14="http://schemas.microsoft.com/office/powerpoint/2010/main" val="1624233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721366572"/>
              </p:ext>
            </p:extLst>
          </p:nvPr>
        </p:nvGraphicFramePr>
        <p:xfrm>
          <a:off x="1361482" y="1244063"/>
          <a:ext cx="9639698" cy="5078237"/>
        </p:xfrm>
        <a:graphic>
          <a:graphicData uri="http://schemas.openxmlformats.org/drawingml/2006/table">
            <a:tbl>
              <a:tblPr firstRow="1" bandRow="1">
                <a:tableStyleId>{5C22544A-7EE6-4342-B048-85BDC9FD1C3A}</a:tableStyleId>
              </a:tblPr>
              <a:tblGrid>
                <a:gridCol w="935259">
                  <a:extLst>
                    <a:ext uri="{9D8B030D-6E8A-4147-A177-3AD203B41FA5}">
                      <a16:colId xmlns:a16="http://schemas.microsoft.com/office/drawing/2014/main" val="20000"/>
                    </a:ext>
                  </a:extLst>
                </a:gridCol>
                <a:gridCol w="911764">
                  <a:extLst>
                    <a:ext uri="{9D8B030D-6E8A-4147-A177-3AD203B41FA5}">
                      <a16:colId xmlns:a16="http://schemas.microsoft.com/office/drawing/2014/main" val="20001"/>
                    </a:ext>
                  </a:extLst>
                </a:gridCol>
                <a:gridCol w="708425">
                  <a:extLst>
                    <a:ext uri="{9D8B030D-6E8A-4147-A177-3AD203B41FA5}">
                      <a16:colId xmlns:a16="http://schemas.microsoft.com/office/drawing/2014/main" val="20002"/>
                    </a:ext>
                  </a:extLst>
                </a:gridCol>
                <a:gridCol w="708425">
                  <a:extLst>
                    <a:ext uri="{9D8B030D-6E8A-4147-A177-3AD203B41FA5}">
                      <a16:colId xmlns:a16="http://schemas.microsoft.com/office/drawing/2014/main" val="20003"/>
                    </a:ext>
                  </a:extLst>
                </a:gridCol>
                <a:gridCol w="708425">
                  <a:extLst>
                    <a:ext uri="{9D8B030D-6E8A-4147-A177-3AD203B41FA5}">
                      <a16:colId xmlns:a16="http://schemas.microsoft.com/office/drawing/2014/main" val="20004"/>
                    </a:ext>
                  </a:extLst>
                </a:gridCol>
                <a:gridCol w="708425">
                  <a:extLst>
                    <a:ext uri="{9D8B030D-6E8A-4147-A177-3AD203B41FA5}">
                      <a16:colId xmlns:a16="http://schemas.microsoft.com/office/drawing/2014/main" val="20005"/>
                    </a:ext>
                  </a:extLst>
                </a:gridCol>
                <a:gridCol w="708425">
                  <a:extLst>
                    <a:ext uri="{9D8B030D-6E8A-4147-A177-3AD203B41FA5}">
                      <a16:colId xmlns:a16="http://schemas.microsoft.com/office/drawing/2014/main" val="20006"/>
                    </a:ext>
                  </a:extLst>
                </a:gridCol>
                <a:gridCol w="708425">
                  <a:extLst>
                    <a:ext uri="{9D8B030D-6E8A-4147-A177-3AD203B41FA5}">
                      <a16:colId xmlns:a16="http://schemas.microsoft.com/office/drawing/2014/main" val="20007"/>
                    </a:ext>
                  </a:extLst>
                </a:gridCol>
                <a:gridCol w="708425">
                  <a:extLst>
                    <a:ext uri="{9D8B030D-6E8A-4147-A177-3AD203B41FA5}">
                      <a16:colId xmlns:a16="http://schemas.microsoft.com/office/drawing/2014/main" val="20008"/>
                    </a:ext>
                  </a:extLst>
                </a:gridCol>
                <a:gridCol w="708425">
                  <a:extLst>
                    <a:ext uri="{9D8B030D-6E8A-4147-A177-3AD203B41FA5}">
                      <a16:colId xmlns:a16="http://schemas.microsoft.com/office/drawing/2014/main" val="20009"/>
                    </a:ext>
                  </a:extLst>
                </a:gridCol>
                <a:gridCol w="708425">
                  <a:extLst>
                    <a:ext uri="{9D8B030D-6E8A-4147-A177-3AD203B41FA5}">
                      <a16:colId xmlns:a16="http://schemas.microsoft.com/office/drawing/2014/main" val="20010"/>
                    </a:ext>
                  </a:extLst>
                </a:gridCol>
                <a:gridCol w="708425">
                  <a:extLst>
                    <a:ext uri="{9D8B030D-6E8A-4147-A177-3AD203B41FA5}">
                      <a16:colId xmlns:a16="http://schemas.microsoft.com/office/drawing/2014/main" val="20011"/>
                    </a:ext>
                  </a:extLst>
                </a:gridCol>
                <a:gridCol w="708425">
                  <a:extLst>
                    <a:ext uri="{9D8B030D-6E8A-4147-A177-3AD203B41FA5}">
                      <a16:colId xmlns:a16="http://schemas.microsoft.com/office/drawing/2014/main" val="20012"/>
                    </a:ext>
                  </a:extLst>
                </a:gridCol>
              </a:tblGrid>
              <a:tr h="502534">
                <a:tc>
                  <a:txBody>
                    <a:bodyPr/>
                    <a:lstStyle/>
                    <a:p>
                      <a:endParaRPr lang="en-US" sz="1400" dirty="0"/>
                    </a:p>
                  </a:txBody>
                  <a:tcPr marL="68571" marR="68571" marT="34286" marB="34286"/>
                </a:tc>
                <a:tc>
                  <a:txBody>
                    <a:bodyPr/>
                    <a:lstStyle/>
                    <a:p>
                      <a:pPr algn="ctr"/>
                      <a:r>
                        <a:rPr lang="en-US" sz="1400" dirty="0" smtClean="0"/>
                        <a:t>1500</a:t>
                      </a:r>
                      <a:endParaRPr lang="en-US" sz="1400" dirty="0"/>
                    </a:p>
                  </a:txBody>
                  <a:tcPr marL="68571" marR="68571" marT="34286" marB="34286"/>
                </a:tc>
                <a:tc>
                  <a:txBody>
                    <a:bodyPr/>
                    <a:lstStyle/>
                    <a:p>
                      <a:pPr algn="ctr"/>
                      <a:r>
                        <a:rPr lang="en-US" sz="1400" dirty="0" smtClean="0"/>
                        <a:t>2000</a:t>
                      </a:r>
                      <a:endParaRPr lang="en-US" sz="1400" dirty="0"/>
                    </a:p>
                  </a:txBody>
                  <a:tcPr marL="68571" marR="68571" marT="34286" marB="34286"/>
                </a:tc>
                <a:tc>
                  <a:txBody>
                    <a:bodyPr/>
                    <a:lstStyle/>
                    <a:p>
                      <a:pPr algn="ctr"/>
                      <a:r>
                        <a:rPr lang="en-US" sz="1400" dirty="0" smtClean="0"/>
                        <a:t>3020</a:t>
                      </a:r>
                      <a:endParaRPr lang="en-US" sz="1400" dirty="0"/>
                    </a:p>
                  </a:txBody>
                  <a:tcPr marL="68571" marR="68571" marT="34286" marB="34286"/>
                </a:tc>
                <a:tc>
                  <a:txBody>
                    <a:bodyPr/>
                    <a:lstStyle/>
                    <a:p>
                      <a:pPr algn="ctr"/>
                      <a:r>
                        <a:rPr lang="en-US" sz="1400" dirty="0" smtClean="0"/>
                        <a:t>3040</a:t>
                      </a:r>
                      <a:endParaRPr lang="en-US" sz="1400" dirty="0"/>
                    </a:p>
                  </a:txBody>
                  <a:tcPr marL="68571" marR="68571" marT="34286" marB="34286"/>
                </a:tc>
                <a:tc>
                  <a:txBody>
                    <a:bodyPr/>
                    <a:lstStyle/>
                    <a:p>
                      <a:pPr algn="ctr"/>
                      <a:r>
                        <a:rPr lang="en-US" sz="1400" dirty="0" smtClean="0"/>
                        <a:t>3080</a:t>
                      </a:r>
                      <a:endParaRPr lang="en-US" sz="1400" dirty="0"/>
                    </a:p>
                  </a:txBody>
                  <a:tcPr marL="68571" marR="68571" marT="34286" marB="34286"/>
                </a:tc>
                <a:tc>
                  <a:txBody>
                    <a:bodyPr/>
                    <a:lstStyle/>
                    <a:p>
                      <a:pPr algn="ctr"/>
                      <a:r>
                        <a:rPr lang="en-US" sz="1400" dirty="0" smtClean="0"/>
                        <a:t>3100</a:t>
                      </a:r>
                      <a:endParaRPr lang="en-US" sz="1400" dirty="0"/>
                    </a:p>
                  </a:txBody>
                  <a:tcPr marL="68571" marR="68571" marT="34286" marB="34286"/>
                </a:tc>
                <a:tc>
                  <a:txBody>
                    <a:bodyPr/>
                    <a:lstStyle/>
                    <a:p>
                      <a:pPr algn="ctr"/>
                      <a:r>
                        <a:rPr lang="en-US" sz="1400" dirty="0" smtClean="0"/>
                        <a:t>3220</a:t>
                      </a:r>
                      <a:endParaRPr lang="en-US" sz="1400" dirty="0"/>
                    </a:p>
                  </a:txBody>
                  <a:tcPr marL="68571" marR="68571" marT="34286" marB="34286"/>
                </a:tc>
                <a:tc>
                  <a:txBody>
                    <a:bodyPr/>
                    <a:lstStyle/>
                    <a:p>
                      <a:pPr algn="ctr"/>
                      <a:r>
                        <a:rPr lang="en-US" sz="1400" dirty="0" smtClean="0"/>
                        <a:t>3230</a:t>
                      </a:r>
                      <a:endParaRPr lang="en-US" sz="1400" dirty="0"/>
                    </a:p>
                  </a:txBody>
                  <a:tcPr marL="68571" marR="68571" marT="34286" marB="34286"/>
                </a:tc>
                <a:tc>
                  <a:txBody>
                    <a:bodyPr/>
                    <a:lstStyle/>
                    <a:p>
                      <a:pPr algn="ctr"/>
                      <a:r>
                        <a:rPr lang="en-US" sz="1400" dirty="0" smtClean="0"/>
                        <a:t>4110</a:t>
                      </a:r>
                      <a:endParaRPr lang="en-US" sz="1400" dirty="0"/>
                    </a:p>
                  </a:txBody>
                  <a:tcPr marL="68571" marR="68571" marT="34286" marB="34286"/>
                </a:tc>
                <a:tc>
                  <a:txBody>
                    <a:bodyPr/>
                    <a:lstStyle/>
                    <a:p>
                      <a:pPr algn="ctr"/>
                      <a:r>
                        <a:rPr lang="en-US" sz="1400" dirty="0" smtClean="0"/>
                        <a:t>4120</a:t>
                      </a:r>
                      <a:endParaRPr lang="en-US" sz="1400" dirty="0"/>
                    </a:p>
                  </a:txBody>
                  <a:tcPr marL="68571" marR="68571" marT="34286" marB="34286"/>
                </a:tc>
                <a:tc>
                  <a:txBody>
                    <a:bodyPr/>
                    <a:lstStyle/>
                    <a:p>
                      <a:pPr algn="ctr"/>
                      <a:r>
                        <a:rPr lang="en-US" sz="1400" dirty="0" smtClean="0"/>
                        <a:t>4250</a:t>
                      </a:r>
                      <a:endParaRPr lang="en-US" sz="1400" dirty="0"/>
                    </a:p>
                  </a:txBody>
                  <a:tcPr marL="68571" marR="68571" marT="34286" marB="34286"/>
                </a:tc>
                <a:tc>
                  <a:txBody>
                    <a:bodyPr/>
                    <a:lstStyle/>
                    <a:p>
                      <a:pPr algn="ctr"/>
                      <a:r>
                        <a:rPr lang="en-US" sz="1400" dirty="0" smtClean="0"/>
                        <a:t>4650</a:t>
                      </a:r>
                      <a:endParaRPr lang="en-US" sz="1400" dirty="0"/>
                    </a:p>
                  </a:txBody>
                  <a:tcPr marL="68571" marR="68571" marT="34286" marB="34286"/>
                </a:tc>
                <a:extLst>
                  <a:ext uri="{0D108BD9-81ED-4DB2-BD59-A6C34878D82A}">
                    <a16:rowId xmlns:a16="http://schemas.microsoft.com/office/drawing/2014/main" val="10000"/>
                  </a:ext>
                </a:extLst>
              </a:tr>
              <a:tr h="714127">
                <a:tc>
                  <a:txBody>
                    <a:bodyPr/>
                    <a:lstStyle/>
                    <a:p>
                      <a:r>
                        <a:rPr lang="en-US" sz="1800" dirty="0" smtClean="0"/>
                        <a:t>PLO1</a:t>
                      </a:r>
                      <a:endParaRPr lang="en-US" sz="1800" dirty="0"/>
                    </a:p>
                  </a:txBody>
                  <a:tcPr marL="68571" marR="68571" marT="34286" marB="34286"/>
                </a:tc>
                <a:tc>
                  <a:txBody>
                    <a:bodyPr/>
                    <a:lstStyle/>
                    <a:p>
                      <a:pPr algn="ctr"/>
                      <a:r>
                        <a:rPr lang="en-US" sz="1800" dirty="0" smtClean="0"/>
                        <a:t>I</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r>
                        <a:rPr lang="en-US" sz="1800" dirty="0" smtClean="0"/>
                        <a:t>M</a:t>
                      </a:r>
                      <a:endParaRPr lang="en-US" sz="1800" dirty="0"/>
                    </a:p>
                  </a:txBody>
                  <a:tcPr marL="68571" marR="68571" marT="34286" marB="34286"/>
                </a:tc>
                <a:tc>
                  <a:txBody>
                    <a:bodyPr/>
                    <a:lstStyle/>
                    <a:p>
                      <a:pPr algn="ctr"/>
                      <a:r>
                        <a:rPr lang="en-US" sz="1800" dirty="0" smtClean="0"/>
                        <a:t>M</a:t>
                      </a:r>
                      <a:endParaRPr lang="en-US" sz="1800" dirty="0"/>
                    </a:p>
                  </a:txBody>
                  <a:tcPr marL="68571" marR="68571" marT="34286" marB="34286"/>
                </a:tc>
                <a:extLst>
                  <a:ext uri="{0D108BD9-81ED-4DB2-BD59-A6C34878D82A}">
                    <a16:rowId xmlns:a16="http://schemas.microsoft.com/office/drawing/2014/main" val="10001"/>
                  </a:ext>
                </a:extLst>
              </a:tr>
              <a:tr h="714127">
                <a:tc>
                  <a:txBody>
                    <a:bodyPr/>
                    <a:lstStyle/>
                    <a:p>
                      <a:r>
                        <a:rPr lang="en-US" sz="1800" dirty="0" smtClean="0"/>
                        <a:t>PLO2</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I</a:t>
                      </a: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M</a:t>
                      </a:r>
                      <a:endParaRPr lang="en-US" sz="1800" dirty="0"/>
                    </a:p>
                  </a:txBody>
                  <a:tcPr marL="68571" marR="68571" marT="34286" marB="34286"/>
                </a:tc>
                <a:extLst>
                  <a:ext uri="{0D108BD9-81ED-4DB2-BD59-A6C34878D82A}">
                    <a16:rowId xmlns:a16="http://schemas.microsoft.com/office/drawing/2014/main" val="10002"/>
                  </a:ext>
                </a:extLst>
              </a:tr>
              <a:tr h="714127">
                <a:tc>
                  <a:txBody>
                    <a:bodyPr/>
                    <a:lstStyle/>
                    <a:p>
                      <a:r>
                        <a:rPr lang="en-US" sz="1800" dirty="0" smtClean="0"/>
                        <a:t>PLO3</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I</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extLst>
                  <a:ext uri="{0D108BD9-81ED-4DB2-BD59-A6C34878D82A}">
                    <a16:rowId xmlns:a16="http://schemas.microsoft.com/office/drawing/2014/main" val="10003"/>
                  </a:ext>
                </a:extLst>
              </a:tr>
              <a:tr h="502534">
                <a:tc>
                  <a:txBody>
                    <a:bodyPr/>
                    <a:lstStyle/>
                    <a:p>
                      <a:r>
                        <a:rPr lang="en-US" sz="1800" dirty="0" smtClean="0"/>
                        <a:t>PLO4</a:t>
                      </a:r>
                      <a:endParaRPr lang="en-US" sz="1800" dirty="0"/>
                    </a:p>
                  </a:txBody>
                  <a:tcPr marL="68571" marR="68571" marT="34286" marB="34286"/>
                </a:tc>
                <a:tc>
                  <a:txBody>
                    <a:bodyPr/>
                    <a:lstStyle/>
                    <a:p>
                      <a:pPr algn="ctr"/>
                      <a:r>
                        <a:rPr lang="en-US" sz="1800" dirty="0" smtClean="0"/>
                        <a:t>I</a:t>
                      </a: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r>
                        <a:rPr lang="en-US" sz="1800" dirty="0" smtClean="0"/>
                        <a:t>M</a:t>
                      </a:r>
                      <a:endParaRPr lang="en-US" sz="1800" dirty="0"/>
                    </a:p>
                  </a:txBody>
                  <a:tcPr marL="68571" marR="68571" marT="34286" marB="34286"/>
                </a:tc>
                <a:tc>
                  <a:txBody>
                    <a:bodyPr/>
                    <a:lstStyle/>
                    <a:p>
                      <a:pPr algn="ctr"/>
                      <a:r>
                        <a:rPr lang="en-US" sz="1800" dirty="0" smtClean="0"/>
                        <a:t>M</a:t>
                      </a:r>
                      <a:endParaRPr lang="en-US" sz="1800" dirty="0"/>
                    </a:p>
                  </a:txBody>
                  <a:tcPr marL="68571" marR="68571" marT="34286" marB="34286"/>
                </a:tc>
                <a:extLst>
                  <a:ext uri="{0D108BD9-81ED-4DB2-BD59-A6C34878D82A}">
                    <a16:rowId xmlns:a16="http://schemas.microsoft.com/office/drawing/2014/main" val="10004"/>
                  </a:ext>
                </a:extLst>
              </a:tr>
              <a:tr h="502534">
                <a:tc>
                  <a:txBody>
                    <a:bodyPr/>
                    <a:lstStyle/>
                    <a:p>
                      <a:r>
                        <a:rPr lang="en-US" sz="1800" dirty="0" smtClean="0"/>
                        <a:t>PLO5</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I</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M</a:t>
                      </a:r>
                      <a:endParaRPr lang="en-US" sz="1800" dirty="0"/>
                    </a:p>
                  </a:txBody>
                  <a:tcPr marL="68571" marR="68571" marT="34286" marB="34286"/>
                </a:tc>
                <a:extLst>
                  <a:ext uri="{0D108BD9-81ED-4DB2-BD59-A6C34878D82A}">
                    <a16:rowId xmlns:a16="http://schemas.microsoft.com/office/drawing/2014/main" val="10005"/>
                  </a:ext>
                </a:extLst>
              </a:tr>
              <a:tr h="714127">
                <a:tc>
                  <a:txBody>
                    <a:bodyPr/>
                    <a:lstStyle/>
                    <a:p>
                      <a:r>
                        <a:rPr lang="en-US" sz="1800" dirty="0" smtClean="0"/>
                        <a:t>PLO6</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I</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extLst>
                  <a:ext uri="{0D108BD9-81ED-4DB2-BD59-A6C34878D82A}">
                    <a16:rowId xmlns:a16="http://schemas.microsoft.com/office/drawing/2014/main" val="10006"/>
                  </a:ext>
                </a:extLst>
              </a:tr>
              <a:tr h="714127">
                <a:tc>
                  <a:txBody>
                    <a:bodyPr/>
                    <a:lstStyle/>
                    <a:p>
                      <a:r>
                        <a:rPr lang="en-US" sz="1800" dirty="0" smtClean="0"/>
                        <a:t>PLO7</a:t>
                      </a:r>
                      <a:endParaRPr lang="en-US" sz="1800" dirty="0"/>
                    </a:p>
                  </a:txBody>
                  <a:tcPr marL="68571" marR="68571" marT="34286" marB="34286"/>
                </a:tc>
                <a:tc>
                  <a:txBody>
                    <a:bodyPr/>
                    <a:lstStyle/>
                    <a:p>
                      <a:pPr algn="ctr"/>
                      <a:r>
                        <a:rPr lang="en-US" sz="1800" dirty="0" smtClean="0"/>
                        <a:t>I</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D</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r>
                        <a:rPr lang="en-US" sz="1800" dirty="0" smtClean="0"/>
                        <a:t>M</a:t>
                      </a: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tc>
                  <a:txBody>
                    <a:bodyPr/>
                    <a:lstStyle/>
                    <a:p>
                      <a:pPr algn="ctr"/>
                      <a:endParaRPr lang="en-US" sz="1800" dirty="0"/>
                    </a:p>
                  </a:txBody>
                  <a:tcPr marL="68571" marR="68571" marT="34286" marB="34286"/>
                </a:tc>
                <a:extLst>
                  <a:ext uri="{0D108BD9-81ED-4DB2-BD59-A6C34878D82A}">
                    <a16:rowId xmlns:a16="http://schemas.microsoft.com/office/drawing/2014/main" val="10007"/>
                  </a:ext>
                </a:extLst>
              </a:tr>
            </a:tbl>
          </a:graphicData>
        </a:graphic>
      </p:graphicFrame>
      <p:sp>
        <p:nvSpPr>
          <p:cNvPr id="2" name="Title 1"/>
          <p:cNvSpPr>
            <a:spLocks noGrp="1"/>
          </p:cNvSpPr>
          <p:nvPr>
            <p:ph type="title"/>
          </p:nvPr>
        </p:nvSpPr>
        <p:spPr>
          <a:xfrm>
            <a:off x="1257106" y="0"/>
            <a:ext cx="9848451" cy="1145500"/>
          </a:xfrm>
        </p:spPr>
        <p:txBody>
          <a:bodyPr/>
          <a:lstStyle/>
          <a:p>
            <a:r>
              <a:rPr lang="en-US" dirty="0" smtClean="0"/>
              <a:t>Where is the Outcome taught in your curriculum?</a:t>
            </a:r>
            <a:endParaRPr lang="en-US" dirty="0"/>
          </a:p>
        </p:txBody>
      </p:sp>
      <p:sp>
        <p:nvSpPr>
          <p:cNvPr id="5" name="TextBox 4"/>
          <p:cNvSpPr txBox="1"/>
          <p:nvPr/>
        </p:nvSpPr>
        <p:spPr>
          <a:xfrm>
            <a:off x="2402892" y="6420863"/>
            <a:ext cx="7556877" cy="430887"/>
          </a:xfrm>
          <a:prstGeom prst="rect">
            <a:avLst/>
          </a:prstGeom>
          <a:noFill/>
        </p:spPr>
        <p:txBody>
          <a:bodyPr wrap="none" rtlCol="0">
            <a:spAutoFit/>
          </a:bodyPr>
          <a:lstStyle/>
          <a:p>
            <a:r>
              <a:rPr lang="en-US" sz="2200" b="1" dirty="0"/>
              <a:t>I = Introduced; D = Developed/Reinforced; M = Mastered</a:t>
            </a:r>
            <a:endParaRPr lang="en-US" sz="2200" dirty="0"/>
          </a:p>
        </p:txBody>
      </p:sp>
    </p:spTree>
    <p:extLst>
      <p:ext uri="{BB962C8B-B14F-4D97-AF65-F5344CB8AC3E}">
        <p14:creationId xmlns:p14="http://schemas.microsoft.com/office/powerpoint/2010/main" val="13440787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Signature assignment?</a:t>
            </a:r>
            <a:endParaRPr lang="en-US" dirty="0"/>
          </a:p>
        </p:txBody>
      </p:sp>
      <p:sp>
        <p:nvSpPr>
          <p:cNvPr id="3" name="Content Placeholder 2"/>
          <p:cNvSpPr>
            <a:spLocks noGrp="1"/>
          </p:cNvSpPr>
          <p:nvPr>
            <p:ph idx="1"/>
          </p:nvPr>
        </p:nvSpPr>
        <p:spPr>
          <a:xfrm>
            <a:off x="581192" y="1898374"/>
            <a:ext cx="11539329" cy="4780721"/>
          </a:xfrm>
        </p:spPr>
        <p:txBody>
          <a:bodyPr anchor="t">
            <a:noAutofit/>
          </a:bodyPr>
          <a:lstStyle/>
          <a:p>
            <a:r>
              <a:rPr lang="en-US" sz="2400" dirty="0"/>
              <a:t>Embedded in a </a:t>
            </a:r>
            <a:r>
              <a:rPr lang="en-US" sz="2400" dirty="0" smtClean="0"/>
              <a:t>course</a:t>
            </a:r>
          </a:p>
          <a:p>
            <a:r>
              <a:rPr lang="en-US" sz="2400" dirty="0" smtClean="0"/>
              <a:t>Used </a:t>
            </a:r>
            <a:r>
              <a:rPr lang="en-US" sz="2400" dirty="0"/>
              <a:t>for course grade and program </a:t>
            </a:r>
            <a:r>
              <a:rPr lang="en-US" sz="2400" dirty="0" smtClean="0"/>
              <a:t>assessment</a:t>
            </a:r>
          </a:p>
          <a:p>
            <a:r>
              <a:rPr lang="en-US" sz="2400" dirty="0" smtClean="0"/>
              <a:t>Aligned </a:t>
            </a:r>
            <a:r>
              <a:rPr lang="en-US" sz="2400" dirty="0"/>
              <a:t>with </a:t>
            </a:r>
            <a:r>
              <a:rPr lang="en-US" sz="2400" dirty="0" smtClean="0"/>
              <a:t>Program Learning Outcomes</a:t>
            </a:r>
          </a:p>
          <a:p>
            <a:r>
              <a:rPr lang="en-US" sz="2400" dirty="0" smtClean="0"/>
              <a:t>Collaboratively </a:t>
            </a:r>
            <a:r>
              <a:rPr lang="en-US" sz="2400" dirty="0"/>
              <a:t>designed by </a:t>
            </a:r>
            <a:r>
              <a:rPr lang="en-US" sz="2400" dirty="0" smtClean="0"/>
              <a:t>faculty</a:t>
            </a:r>
          </a:p>
          <a:p>
            <a:r>
              <a:rPr lang="en-US" sz="2400" dirty="0" smtClean="0"/>
              <a:t>Meaningful </a:t>
            </a:r>
            <a:r>
              <a:rPr lang="en-US" sz="2400" dirty="0"/>
              <a:t>and integrative </a:t>
            </a:r>
            <a:endParaRPr lang="en-US" sz="2400" dirty="0" smtClean="0"/>
          </a:p>
          <a:p>
            <a:endParaRPr lang="en-US" sz="1200" dirty="0"/>
          </a:p>
          <a:p>
            <a:r>
              <a:rPr lang="en-US" sz="2400" dirty="0" smtClean="0"/>
              <a:t>Why?</a:t>
            </a:r>
          </a:p>
          <a:p>
            <a:pPr lvl="1"/>
            <a:r>
              <a:rPr lang="en-US" sz="2400" dirty="0"/>
              <a:t>Allows a program to assess </a:t>
            </a:r>
            <a:r>
              <a:rPr lang="en-US" sz="2400" dirty="0" smtClean="0"/>
              <a:t>learning </a:t>
            </a:r>
            <a:r>
              <a:rPr lang="en-US" sz="2400" dirty="0"/>
              <a:t>across course sections or </a:t>
            </a:r>
            <a:r>
              <a:rPr lang="en-US" sz="2400" dirty="0" smtClean="0"/>
              <a:t>instructors</a:t>
            </a:r>
          </a:p>
          <a:p>
            <a:pPr lvl="1"/>
            <a:r>
              <a:rPr lang="en-US" sz="2400" dirty="0" smtClean="0"/>
              <a:t>Creates consistency</a:t>
            </a:r>
          </a:p>
          <a:p>
            <a:pPr lvl="1"/>
            <a:r>
              <a:rPr lang="en-US" sz="2400" dirty="0" smtClean="0"/>
              <a:t>Useful </a:t>
            </a:r>
            <a:r>
              <a:rPr lang="en-US" sz="2400" dirty="0"/>
              <a:t>for assessing course sections with different modalities/pedagogies </a:t>
            </a:r>
          </a:p>
          <a:p>
            <a:pPr marL="0" indent="0">
              <a:buNone/>
            </a:pPr>
            <a:r>
              <a:rPr lang="en-US" sz="1600" dirty="0"/>
              <a:t>	</a:t>
            </a:r>
          </a:p>
          <a:p>
            <a:endParaRPr lang="en-US" sz="1200" dirty="0"/>
          </a:p>
          <a:p>
            <a:pPr marL="0" indent="0">
              <a:buNone/>
            </a:pPr>
            <a:r>
              <a:rPr lang="en-US" sz="1200" dirty="0"/>
              <a:t>	</a:t>
            </a:r>
          </a:p>
          <a:p>
            <a:endParaRPr lang="en-US" sz="800" dirty="0"/>
          </a:p>
        </p:txBody>
      </p:sp>
    </p:spTree>
    <p:extLst>
      <p:ext uri="{BB962C8B-B14F-4D97-AF65-F5344CB8AC3E}">
        <p14:creationId xmlns:p14="http://schemas.microsoft.com/office/powerpoint/2010/main" val="8287981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454694" y="347870"/>
            <a:ext cx="9535234" cy="6293884"/>
          </a:xfrm>
          <a:prstGeom prst="rect">
            <a:avLst/>
          </a:prstGeom>
        </p:spPr>
      </p:pic>
    </p:spTree>
    <p:extLst>
      <p:ext uri="{BB962C8B-B14F-4D97-AF65-F5344CB8AC3E}">
        <p14:creationId xmlns:p14="http://schemas.microsoft.com/office/powerpoint/2010/main" val="12262024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176669" y="228013"/>
            <a:ext cx="7933092" cy="6629987"/>
          </a:xfrm>
          <a:prstGeom prst="rect">
            <a:avLst/>
          </a:prstGeom>
        </p:spPr>
      </p:pic>
    </p:spTree>
    <p:extLst>
      <p:ext uri="{BB962C8B-B14F-4D97-AF65-F5344CB8AC3E}">
        <p14:creationId xmlns:p14="http://schemas.microsoft.com/office/powerpoint/2010/main" val="20993644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4339" y="79514"/>
            <a:ext cx="10452350" cy="6987209"/>
          </a:xfrm>
          <a:solidFill>
            <a:schemeClr val="bg1"/>
          </a:solidFill>
        </p:spPr>
        <p:txBody>
          <a:bodyPr>
            <a:noAutofit/>
          </a:bodyPr>
          <a:lstStyle/>
          <a:p>
            <a:pPr marL="0" indent="0">
              <a:buNone/>
            </a:pPr>
            <a:r>
              <a:rPr lang="en-US" sz="2400" dirty="0" smtClean="0">
                <a:solidFill>
                  <a:schemeClr val="tx1"/>
                </a:solidFill>
              </a:rPr>
              <a:t>Assignment 3 </a:t>
            </a:r>
            <a:r>
              <a:rPr lang="en-US" sz="1600" dirty="0" smtClean="0">
                <a:solidFill>
                  <a:schemeClr val="tx1"/>
                </a:solidFill>
              </a:rPr>
              <a:t>(to be assessed with the VALUE rubrics Written Communication and Intercultural Understanding)</a:t>
            </a:r>
          </a:p>
          <a:p>
            <a:r>
              <a:rPr lang="en-US" sz="2400" dirty="0" smtClean="0">
                <a:solidFill>
                  <a:schemeClr val="tx1"/>
                </a:solidFill>
              </a:rPr>
              <a:t>Instructions:</a:t>
            </a:r>
          </a:p>
          <a:p>
            <a:pPr lvl="1"/>
            <a:r>
              <a:rPr lang="en-US" sz="2000" dirty="0" smtClean="0">
                <a:solidFill>
                  <a:schemeClr val="tx1"/>
                </a:solidFill>
              </a:rPr>
              <a:t>Please </a:t>
            </a:r>
            <a:r>
              <a:rPr lang="en-US" sz="2000" dirty="0">
                <a:solidFill>
                  <a:schemeClr val="tx1"/>
                </a:solidFill>
              </a:rPr>
              <a:t>take approximately </a:t>
            </a:r>
            <a:r>
              <a:rPr lang="en-US" sz="2000" b="1" dirty="0">
                <a:solidFill>
                  <a:schemeClr val="tx1"/>
                </a:solidFill>
              </a:rPr>
              <a:t>1– 2 hours</a:t>
            </a:r>
            <a:r>
              <a:rPr lang="en-US" sz="2000" dirty="0">
                <a:solidFill>
                  <a:schemeClr val="tx1"/>
                </a:solidFill>
              </a:rPr>
              <a:t> to complete this assignment.  The essay topic is designed to give you an opportunity to demonstrate your ability to write clearly and effectively. It will also allow you to display your knowledge of psychological diversity.  Perfection is not expected, but you should try to produce the best essay possible in the time allotted. Your essay should be about </a:t>
            </a:r>
            <a:r>
              <a:rPr lang="en-US" sz="2000" b="1" dirty="0">
                <a:solidFill>
                  <a:schemeClr val="tx1"/>
                </a:solidFill>
              </a:rPr>
              <a:t>2 pages in length</a:t>
            </a:r>
            <a:r>
              <a:rPr lang="en-US" sz="2000" dirty="0">
                <a:solidFill>
                  <a:schemeClr val="tx1"/>
                </a:solidFill>
              </a:rPr>
              <a:t> (4-5 paragraphs). Type this assignment and then upload the digital file to the course Moodle site. </a:t>
            </a:r>
            <a:endParaRPr lang="en-US" sz="2000" dirty="0" smtClean="0">
              <a:solidFill>
                <a:schemeClr val="tx1"/>
              </a:solidFill>
            </a:endParaRPr>
          </a:p>
          <a:p>
            <a:pPr lvl="1"/>
            <a:r>
              <a:rPr lang="en-US" sz="2000" dirty="0" smtClean="0">
                <a:solidFill>
                  <a:schemeClr val="tx1"/>
                </a:solidFill>
              </a:rPr>
              <a:t>You </a:t>
            </a:r>
            <a:r>
              <a:rPr lang="en-US" sz="2000" dirty="0">
                <a:solidFill>
                  <a:schemeClr val="tx1"/>
                </a:solidFill>
              </a:rPr>
              <a:t>do not have to cite sources in this essay, but please </a:t>
            </a:r>
            <a:r>
              <a:rPr lang="en-US" sz="2000" b="1" dirty="0">
                <a:solidFill>
                  <a:schemeClr val="tx1"/>
                </a:solidFill>
              </a:rPr>
              <a:t>include specific terms</a:t>
            </a:r>
            <a:r>
              <a:rPr lang="en-US" sz="2000" dirty="0">
                <a:solidFill>
                  <a:schemeClr val="tx1"/>
                </a:solidFill>
              </a:rPr>
              <a:t> and concepts from your psychology classes</a:t>
            </a:r>
            <a:r>
              <a:rPr lang="en-US" sz="2000" dirty="0" smtClean="0">
                <a:solidFill>
                  <a:schemeClr val="tx1"/>
                </a:solidFill>
              </a:rPr>
              <a:t>.</a:t>
            </a:r>
          </a:p>
          <a:p>
            <a:r>
              <a:rPr lang="en-US" sz="2400" dirty="0" smtClean="0">
                <a:solidFill>
                  <a:schemeClr val="tx1"/>
                </a:solidFill>
              </a:rPr>
              <a:t>Prompt:</a:t>
            </a:r>
          </a:p>
          <a:p>
            <a:pPr lvl="1"/>
            <a:r>
              <a:rPr lang="en-US" sz="2000" dirty="0" smtClean="0">
                <a:solidFill>
                  <a:schemeClr val="tx1"/>
                </a:solidFill>
              </a:rPr>
              <a:t>Think </a:t>
            </a:r>
            <a:r>
              <a:rPr lang="en-US" sz="2000" dirty="0">
                <a:solidFill>
                  <a:schemeClr val="tx1"/>
                </a:solidFill>
              </a:rPr>
              <a:t>about a group of people who are very different from you. These could be individuals from a different culture or perhaps members of a social group that hold views you disagree with. </a:t>
            </a:r>
          </a:p>
          <a:p>
            <a:pPr lvl="1"/>
            <a:r>
              <a:rPr lang="en-US" sz="2000" dirty="0">
                <a:solidFill>
                  <a:schemeClr val="tx1"/>
                </a:solidFill>
              </a:rPr>
              <a:t>Briefly describe the group’s characteristics and how individuals in this group are different from you. Then, describe 1-3 concepts that you’ve learned from this class (or other psychology classes you’ve taken) that could be used to change or improve the way you interact with members of this group</a:t>
            </a:r>
          </a:p>
          <a:p>
            <a:endParaRPr lang="en-US" sz="2000" dirty="0">
              <a:solidFill>
                <a:schemeClr val="tx1"/>
              </a:solidFill>
            </a:endParaRPr>
          </a:p>
        </p:txBody>
      </p:sp>
    </p:spTree>
    <p:extLst>
      <p:ext uri="{BB962C8B-B14F-4D97-AF65-F5344CB8AC3E}">
        <p14:creationId xmlns:p14="http://schemas.microsoft.com/office/powerpoint/2010/main" val="41435369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#2: Signature Assignment</a:t>
            </a:r>
            <a:endParaRPr lang="en-US" dirty="0"/>
          </a:p>
        </p:txBody>
      </p:sp>
      <p:sp>
        <p:nvSpPr>
          <p:cNvPr id="3" name="Content Placeholder 2"/>
          <p:cNvSpPr>
            <a:spLocks noGrp="1"/>
          </p:cNvSpPr>
          <p:nvPr>
            <p:ph idx="1"/>
          </p:nvPr>
        </p:nvSpPr>
        <p:spPr/>
        <p:txBody>
          <a:bodyPr anchor="t">
            <a:normAutofit fontScale="92500" lnSpcReduction="20000"/>
          </a:bodyPr>
          <a:lstStyle/>
          <a:p>
            <a:r>
              <a:rPr lang="en-US" sz="3200" dirty="0" smtClean="0"/>
              <a:t>What courses would use this assignment?</a:t>
            </a:r>
          </a:p>
          <a:p>
            <a:r>
              <a:rPr lang="en-US" sz="3200" dirty="0" smtClean="0"/>
              <a:t>Describe instructions to students, providing explicit guidelines on:</a:t>
            </a:r>
            <a:r>
              <a:rPr lang="en-US" sz="3200" dirty="0"/>
              <a:t>	</a:t>
            </a:r>
            <a:endParaRPr lang="en-US" sz="3200" dirty="0" smtClean="0"/>
          </a:p>
          <a:p>
            <a:pPr lvl="1"/>
            <a:r>
              <a:rPr lang="en-US" sz="3000" dirty="0" smtClean="0"/>
              <a:t>Learning outcomes and goals</a:t>
            </a:r>
          </a:p>
          <a:p>
            <a:pPr lvl="1"/>
            <a:r>
              <a:rPr lang="en-US" sz="3000" dirty="0" smtClean="0"/>
              <a:t>How to complete the assignment</a:t>
            </a:r>
          </a:p>
          <a:p>
            <a:pPr lvl="1"/>
            <a:r>
              <a:rPr lang="en-US" sz="3000" dirty="0" smtClean="0"/>
              <a:t>Length and time required</a:t>
            </a:r>
          </a:p>
          <a:p>
            <a:pPr lvl="1"/>
            <a:r>
              <a:rPr lang="en-US" sz="3000" dirty="0" smtClean="0"/>
              <a:t>Sources needed</a:t>
            </a:r>
          </a:p>
          <a:p>
            <a:pPr lvl="1"/>
            <a:r>
              <a:rPr lang="en-US" sz="3000" dirty="0" smtClean="0"/>
              <a:t>Evaluation criteria</a:t>
            </a:r>
            <a:endParaRPr lang="en-US" sz="3000" dirty="0"/>
          </a:p>
        </p:txBody>
      </p:sp>
    </p:spTree>
    <p:extLst>
      <p:ext uri="{BB962C8B-B14F-4D97-AF65-F5344CB8AC3E}">
        <p14:creationId xmlns:p14="http://schemas.microsoft.com/office/powerpoint/2010/main" val="24128477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66" y="473956"/>
            <a:ext cx="4315486" cy="758498"/>
          </a:xfrm>
        </p:spPr>
        <p:txBody>
          <a:bodyPr/>
          <a:lstStyle/>
          <a:p>
            <a:r>
              <a:rPr lang="en-US" dirty="0" smtClean="0"/>
              <a:t>Gather and Evaluate</a:t>
            </a:r>
            <a:endParaRPr lang="en-US" dirty="0"/>
          </a:p>
        </p:txBody>
      </p:sp>
      <p:sp>
        <p:nvSpPr>
          <p:cNvPr id="8" name="Rectangle 7"/>
          <p:cNvSpPr/>
          <p:nvPr/>
        </p:nvSpPr>
        <p:spPr>
          <a:xfrm>
            <a:off x="990599" y="1232454"/>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sp>
        <p:nvSpPr>
          <p:cNvPr id="9" name="Rectangle 8"/>
          <p:cNvSpPr/>
          <p:nvPr/>
        </p:nvSpPr>
        <p:spPr>
          <a:xfrm>
            <a:off x="1600199" y="2807158"/>
            <a:ext cx="2183296" cy="63235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Course #1 Instructor</a:t>
            </a:r>
            <a:endParaRPr lang="en-US" dirty="0">
              <a:solidFill>
                <a:schemeClr val="tx1"/>
              </a:solidFill>
            </a:endParaRPr>
          </a:p>
        </p:txBody>
      </p:sp>
      <p:sp>
        <p:nvSpPr>
          <p:cNvPr id="10" name="Rectangle 9"/>
          <p:cNvSpPr/>
          <p:nvPr/>
        </p:nvSpPr>
        <p:spPr>
          <a:xfrm>
            <a:off x="6864627" y="3699340"/>
            <a:ext cx="2183296" cy="879801"/>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Course Instructor(s)</a:t>
            </a:r>
          </a:p>
          <a:p>
            <a:pPr algn="ctr"/>
            <a:r>
              <a:rPr lang="en-US" dirty="0" smtClean="0">
                <a:solidFill>
                  <a:schemeClr val="tx1"/>
                </a:solidFill>
              </a:rPr>
              <a:t>Score Assignments</a:t>
            </a:r>
            <a:endParaRPr lang="en-US" dirty="0">
              <a:solidFill>
                <a:schemeClr val="tx1"/>
              </a:solidFill>
            </a:endParaRPr>
          </a:p>
        </p:txBody>
      </p:sp>
      <p:sp>
        <p:nvSpPr>
          <p:cNvPr id="11" name="Rectangle 10"/>
          <p:cNvSpPr/>
          <p:nvPr/>
        </p:nvSpPr>
        <p:spPr>
          <a:xfrm>
            <a:off x="3783495" y="3731956"/>
            <a:ext cx="2216426" cy="85321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Team of Faculty Score Assignments</a:t>
            </a:r>
            <a:endParaRPr lang="en-US" dirty="0">
              <a:solidFill>
                <a:schemeClr val="tx1"/>
              </a:solidFill>
            </a:endParaRPr>
          </a:p>
        </p:txBody>
      </p:sp>
      <p:sp>
        <p:nvSpPr>
          <p:cNvPr id="12" name="Rectangle 11"/>
          <p:cNvSpPr/>
          <p:nvPr/>
        </p:nvSpPr>
        <p:spPr>
          <a:xfrm>
            <a:off x="4810538" y="4964493"/>
            <a:ext cx="3067880" cy="872622"/>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Assessment Coordinator or Committee Compile Results</a:t>
            </a:r>
            <a:endParaRPr lang="en-US" dirty="0">
              <a:solidFill>
                <a:schemeClr val="tx1"/>
              </a:solidFill>
            </a:endParaRPr>
          </a:p>
        </p:txBody>
      </p:sp>
      <p:sp>
        <p:nvSpPr>
          <p:cNvPr id="13" name="Rectangle 12"/>
          <p:cNvSpPr/>
          <p:nvPr/>
        </p:nvSpPr>
        <p:spPr>
          <a:xfrm>
            <a:off x="4891708" y="6148947"/>
            <a:ext cx="2895600" cy="709053"/>
          </a:xfrm>
          <a:prstGeom prst="rect">
            <a:avLst/>
          </a:prstGeom>
          <a:solidFill>
            <a:srgbClr val="E0C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Program Faculty Reflect on Results</a:t>
            </a:r>
            <a:endParaRPr lang="en-US" dirty="0">
              <a:solidFill>
                <a:schemeClr val="tx1"/>
              </a:solidFill>
            </a:endParaRPr>
          </a:p>
        </p:txBody>
      </p:sp>
      <p:sp>
        <p:nvSpPr>
          <p:cNvPr id="14" name="Rectangle 13"/>
          <p:cNvSpPr/>
          <p:nvPr/>
        </p:nvSpPr>
        <p:spPr>
          <a:xfrm>
            <a:off x="1142999" y="1384854"/>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sp>
        <p:nvSpPr>
          <p:cNvPr id="15" name="Rectangle 14"/>
          <p:cNvSpPr/>
          <p:nvPr/>
        </p:nvSpPr>
        <p:spPr>
          <a:xfrm>
            <a:off x="1295399" y="1537254"/>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sp>
        <p:nvSpPr>
          <p:cNvPr id="16" name="Rectangle 15"/>
          <p:cNvSpPr/>
          <p:nvPr/>
        </p:nvSpPr>
        <p:spPr>
          <a:xfrm>
            <a:off x="1447799" y="1689654"/>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sp>
        <p:nvSpPr>
          <p:cNvPr id="17" name="Rectangle 16"/>
          <p:cNvSpPr/>
          <p:nvPr/>
        </p:nvSpPr>
        <p:spPr>
          <a:xfrm>
            <a:off x="1600199" y="1842054"/>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cxnSp>
        <p:nvCxnSpPr>
          <p:cNvPr id="19" name="Straight Arrow Connector 18"/>
          <p:cNvCxnSpPr>
            <a:stCxn id="17" idx="2"/>
            <a:endCxn id="9" idx="0"/>
          </p:cNvCxnSpPr>
          <p:nvPr/>
        </p:nvCxnSpPr>
        <p:spPr>
          <a:xfrm>
            <a:off x="2683565" y="2534596"/>
            <a:ext cx="8282" cy="2725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4393096" y="1182727"/>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sp>
        <p:nvSpPr>
          <p:cNvPr id="23" name="Rectangle 22"/>
          <p:cNvSpPr/>
          <p:nvPr/>
        </p:nvSpPr>
        <p:spPr>
          <a:xfrm>
            <a:off x="5002696" y="2757431"/>
            <a:ext cx="2183296" cy="63235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Course #2 Instructor</a:t>
            </a:r>
            <a:endParaRPr lang="en-US" dirty="0">
              <a:solidFill>
                <a:schemeClr val="tx1"/>
              </a:solidFill>
            </a:endParaRPr>
          </a:p>
        </p:txBody>
      </p:sp>
      <p:sp>
        <p:nvSpPr>
          <p:cNvPr id="24" name="Rectangle 23"/>
          <p:cNvSpPr/>
          <p:nvPr/>
        </p:nvSpPr>
        <p:spPr>
          <a:xfrm>
            <a:off x="4545496" y="1335127"/>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sp>
        <p:nvSpPr>
          <p:cNvPr id="25" name="Rectangle 24"/>
          <p:cNvSpPr/>
          <p:nvPr/>
        </p:nvSpPr>
        <p:spPr>
          <a:xfrm>
            <a:off x="4697896" y="1487527"/>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sp>
        <p:nvSpPr>
          <p:cNvPr id="26" name="Rectangle 25"/>
          <p:cNvSpPr/>
          <p:nvPr/>
        </p:nvSpPr>
        <p:spPr>
          <a:xfrm>
            <a:off x="4850296" y="1639927"/>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sp>
        <p:nvSpPr>
          <p:cNvPr id="27" name="Rectangle 26"/>
          <p:cNvSpPr/>
          <p:nvPr/>
        </p:nvSpPr>
        <p:spPr>
          <a:xfrm>
            <a:off x="5002696" y="1792327"/>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cxnSp>
        <p:nvCxnSpPr>
          <p:cNvPr id="28" name="Straight Arrow Connector 27"/>
          <p:cNvCxnSpPr>
            <a:stCxn id="27" idx="2"/>
            <a:endCxn id="23" idx="0"/>
          </p:cNvCxnSpPr>
          <p:nvPr/>
        </p:nvCxnSpPr>
        <p:spPr>
          <a:xfrm>
            <a:off x="6086062" y="2484869"/>
            <a:ext cx="8282" cy="2725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7964558" y="1169391"/>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sp>
        <p:nvSpPr>
          <p:cNvPr id="37" name="Rectangle 36"/>
          <p:cNvSpPr/>
          <p:nvPr/>
        </p:nvSpPr>
        <p:spPr>
          <a:xfrm>
            <a:off x="8574158" y="2744095"/>
            <a:ext cx="2183296" cy="63235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Course #3 Instructor</a:t>
            </a:r>
            <a:endParaRPr lang="en-US" dirty="0">
              <a:solidFill>
                <a:schemeClr val="tx1"/>
              </a:solidFill>
            </a:endParaRPr>
          </a:p>
        </p:txBody>
      </p:sp>
      <p:sp>
        <p:nvSpPr>
          <p:cNvPr id="38" name="Rectangle 37"/>
          <p:cNvSpPr/>
          <p:nvPr/>
        </p:nvSpPr>
        <p:spPr>
          <a:xfrm>
            <a:off x="8116958" y="1321791"/>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sp>
        <p:nvSpPr>
          <p:cNvPr id="39" name="Rectangle 38"/>
          <p:cNvSpPr/>
          <p:nvPr/>
        </p:nvSpPr>
        <p:spPr>
          <a:xfrm>
            <a:off x="8269358" y="1474191"/>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sp>
        <p:nvSpPr>
          <p:cNvPr id="40" name="Rectangle 39"/>
          <p:cNvSpPr/>
          <p:nvPr/>
        </p:nvSpPr>
        <p:spPr>
          <a:xfrm>
            <a:off x="8421758" y="1626591"/>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sp>
        <p:nvSpPr>
          <p:cNvPr id="41" name="Rectangle 40"/>
          <p:cNvSpPr/>
          <p:nvPr/>
        </p:nvSpPr>
        <p:spPr>
          <a:xfrm>
            <a:off x="8574158" y="1778991"/>
            <a:ext cx="2166731" cy="6925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Student Assignments</a:t>
            </a:r>
            <a:endParaRPr lang="en-US" dirty="0">
              <a:solidFill>
                <a:schemeClr val="tx1"/>
              </a:solidFill>
            </a:endParaRPr>
          </a:p>
        </p:txBody>
      </p:sp>
      <p:cxnSp>
        <p:nvCxnSpPr>
          <p:cNvPr id="42" name="Straight Arrow Connector 41"/>
          <p:cNvCxnSpPr>
            <a:stCxn id="41" idx="2"/>
            <a:endCxn id="37" idx="0"/>
          </p:cNvCxnSpPr>
          <p:nvPr/>
        </p:nvCxnSpPr>
        <p:spPr>
          <a:xfrm>
            <a:off x="9657524" y="2471533"/>
            <a:ext cx="8282" cy="2725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9" idx="2"/>
            <a:endCxn id="11" idx="0"/>
          </p:cNvCxnSpPr>
          <p:nvPr/>
        </p:nvCxnSpPr>
        <p:spPr>
          <a:xfrm>
            <a:off x="2691847" y="3439516"/>
            <a:ext cx="2199861" cy="2924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9" idx="2"/>
            <a:endCxn id="10" idx="0"/>
          </p:cNvCxnSpPr>
          <p:nvPr/>
        </p:nvCxnSpPr>
        <p:spPr>
          <a:xfrm>
            <a:off x="2691847" y="3439516"/>
            <a:ext cx="5264428" cy="2598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23" idx="2"/>
            <a:endCxn id="11" idx="0"/>
          </p:cNvCxnSpPr>
          <p:nvPr/>
        </p:nvCxnSpPr>
        <p:spPr>
          <a:xfrm flipH="1">
            <a:off x="4891708" y="3389789"/>
            <a:ext cx="1202636" cy="342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23" idx="2"/>
            <a:endCxn id="10" idx="0"/>
          </p:cNvCxnSpPr>
          <p:nvPr/>
        </p:nvCxnSpPr>
        <p:spPr>
          <a:xfrm>
            <a:off x="6094344" y="3389789"/>
            <a:ext cx="1861931" cy="309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37" idx="2"/>
            <a:endCxn id="10" idx="0"/>
          </p:cNvCxnSpPr>
          <p:nvPr/>
        </p:nvCxnSpPr>
        <p:spPr>
          <a:xfrm flipH="1">
            <a:off x="7956275" y="3376453"/>
            <a:ext cx="1709531" cy="3228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37" idx="2"/>
            <a:endCxn id="11" idx="0"/>
          </p:cNvCxnSpPr>
          <p:nvPr/>
        </p:nvCxnSpPr>
        <p:spPr>
          <a:xfrm flipH="1">
            <a:off x="4891708" y="3376453"/>
            <a:ext cx="4774098" cy="3555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6231835" y="3900145"/>
            <a:ext cx="480392" cy="369332"/>
          </a:xfrm>
          <a:prstGeom prst="rect">
            <a:avLst/>
          </a:prstGeom>
          <a:noFill/>
        </p:spPr>
        <p:txBody>
          <a:bodyPr wrap="square" rtlCol="0">
            <a:spAutoFit/>
          </a:bodyPr>
          <a:lstStyle/>
          <a:p>
            <a:r>
              <a:rPr lang="en-US" dirty="0" smtClean="0"/>
              <a:t>or</a:t>
            </a:r>
            <a:endParaRPr lang="en-US" dirty="0"/>
          </a:p>
        </p:txBody>
      </p:sp>
      <p:cxnSp>
        <p:nvCxnSpPr>
          <p:cNvPr id="75" name="Straight Arrow Connector 74"/>
          <p:cNvCxnSpPr>
            <a:stCxn id="10" idx="2"/>
            <a:endCxn id="12" idx="0"/>
          </p:cNvCxnSpPr>
          <p:nvPr/>
        </p:nvCxnSpPr>
        <p:spPr>
          <a:xfrm flipH="1">
            <a:off x="6344478" y="4579141"/>
            <a:ext cx="1611797" cy="3853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11" idx="2"/>
            <a:endCxn id="12" idx="0"/>
          </p:cNvCxnSpPr>
          <p:nvPr/>
        </p:nvCxnSpPr>
        <p:spPr>
          <a:xfrm>
            <a:off x="4891708" y="4585166"/>
            <a:ext cx="1452770" cy="3793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a:stCxn id="12" idx="2"/>
            <a:endCxn id="13" idx="0"/>
          </p:cNvCxnSpPr>
          <p:nvPr/>
        </p:nvCxnSpPr>
        <p:spPr>
          <a:xfrm flipH="1">
            <a:off x="6339508" y="5837115"/>
            <a:ext cx="4970" cy="311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3926785" y="2454251"/>
            <a:ext cx="995569" cy="482284"/>
          </a:xfrm>
          <a:prstGeom prst="rect">
            <a:avLst/>
          </a:prstGeom>
          <a:solidFill>
            <a:srgbClr val="FFFF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Grade to students</a:t>
            </a:r>
            <a:endParaRPr lang="en-US" sz="1600" dirty="0">
              <a:solidFill>
                <a:schemeClr val="tx1"/>
              </a:solidFill>
            </a:endParaRPr>
          </a:p>
        </p:txBody>
      </p:sp>
      <p:sp>
        <p:nvSpPr>
          <p:cNvPr id="81" name="Rectangle 80"/>
          <p:cNvSpPr/>
          <p:nvPr/>
        </p:nvSpPr>
        <p:spPr>
          <a:xfrm>
            <a:off x="10950440" y="2454251"/>
            <a:ext cx="995569" cy="482284"/>
          </a:xfrm>
          <a:prstGeom prst="rect">
            <a:avLst/>
          </a:prstGeom>
          <a:solidFill>
            <a:srgbClr val="FFFF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Grade to students</a:t>
            </a:r>
            <a:endParaRPr lang="en-US" sz="1600" dirty="0">
              <a:solidFill>
                <a:schemeClr val="tx1"/>
              </a:solidFill>
            </a:endParaRPr>
          </a:p>
        </p:txBody>
      </p:sp>
      <p:sp>
        <p:nvSpPr>
          <p:cNvPr id="82" name="Rectangle 81"/>
          <p:cNvSpPr/>
          <p:nvPr/>
        </p:nvSpPr>
        <p:spPr>
          <a:xfrm>
            <a:off x="7434057" y="2487854"/>
            <a:ext cx="995569" cy="482284"/>
          </a:xfrm>
          <a:prstGeom prst="rect">
            <a:avLst/>
          </a:prstGeom>
          <a:solidFill>
            <a:srgbClr val="FFFF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Grade to students</a:t>
            </a:r>
            <a:endParaRPr lang="en-US" sz="1600" dirty="0">
              <a:solidFill>
                <a:schemeClr val="tx1"/>
              </a:solidFill>
            </a:endParaRPr>
          </a:p>
        </p:txBody>
      </p:sp>
      <p:cxnSp>
        <p:nvCxnSpPr>
          <p:cNvPr id="84" name="Straight Arrow Connector 83"/>
          <p:cNvCxnSpPr>
            <a:stCxn id="23" idx="3"/>
            <a:endCxn id="82" idx="1"/>
          </p:cNvCxnSpPr>
          <p:nvPr/>
        </p:nvCxnSpPr>
        <p:spPr>
          <a:xfrm flipV="1">
            <a:off x="7185992" y="2728996"/>
            <a:ext cx="248065" cy="344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a:stCxn id="82" idx="1"/>
            <a:endCxn id="27" idx="3"/>
          </p:cNvCxnSpPr>
          <p:nvPr/>
        </p:nvCxnSpPr>
        <p:spPr>
          <a:xfrm flipH="1" flipV="1">
            <a:off x="7169427" y="2138598"/>
            <a:ext cx="264630" cy="590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stCxn id="37" idx="3"/>
            <a:endCxn id="81" idx="1"/>
          </p:cNvCxnSpPr>
          <p:nvPr/>
        </p:nvCxnSpPr>
        <p:spPr>
          <a:xfrm flipV="1">
            <a:off x="10757454" y="2695393"/>
            <a:ext cx="192986" cy="364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a:stCxn id="81" idx="1"/>
            <a:endCxn id="41" idx="3"/>
          </p:cNvCxnSpPr>
          <p:nvPr/>
        </p:nvCxnSpPr>
        <p:spPr>
          <a:xfrm flipH="1" flipV="1">
            <a:off x="10740889" y="2125262"/>
            <a:ext cx="209551" cy="5701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a:stCxn id="9" idx="3"/>
            <a:endCxn id="80" idx="1"/>
          </p:cNvCxnSpPr>
          <p:nvPr/>
        </p:nvCxnSpPr>
        <p:spPr>
          <a:xfrm flipV="1">
            <a:off x="3783495" y="2695393"/>
            <a:ext cx="143290" cy="4279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a:stCxn id="80" idx="1"/>
            <a:endCxn id="17" idx="3"/>
          </p:cNvCxnSpPr>
          <p:nvPr/>
        </p:nvCxnSpPr>
        <p:spPr>
          <a:xfrm flipH="1" flipV="1">
            <a:off x="3766930" y="2188325"/>
            <a:ext cx="159855" cy="5070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44378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Scoring assignments: Rubric Calibration</a:t>
            </a:r>
            <a:endParaRPr lang="en-US" dirty="0"/>
          </a:p>
        </p:txBody>
      </p:sp>
      <p:sp>
        <p:nvSpPr>
          <p:cNvPr id="3" name="Content Placeholder 2"/>
          <p:cNvSpPr>
            <a:spLocks noGrp="1"/>
          </p:cNvSpPr>
          <p:nvPr>
            <p:ph idx="1"/>
          </p:nvPr>
        </p:nvSpPr>
        <p:spPr>
          <a:xfrm>
            <a:off x="770036" y="2160618"/>
            <a:ext cx="10938260" cy="4250121"/>
          </a:xfrm>
        </p:spPr>
        <p:txBody>
          <a:bodyPr anchor="t">
            <a:normAutofit/>
          </a:bodyPr>
          <a:lstStyle/>
          <a:p>
            <a:r>
              <a:rPr lang="en-US" sz="2400" dirty="0" smtClean="0"/>
              <a:t>Hold a calibration session with all instructors or faculty scorers.</a:t>
            </a:r>
          </a:p>
          <a:p>
            <a:r>
              <a:rPr lang="en-US" sz="2400" dirty="0" smtClean="0"/>
              <a:t>Begin with a close reading of the rubric and identify areas of discussion.</a:t>
            </a:r>
          </a:p>
          <a:p>
            <a:r>
              <a:rPr lang="en-US" sz="2400" dirty="0" smtClean="0"/>
              <a:t>Faculty should come to an agreement on interpretation of language in rubric.</a:t>
            </a:r>
          </a:p>
          <a:p>
            <a:r>
              <a:rPr lang="en-US" sz="2400" dirty="0" smtClean="0"/>
              <a:t>Faculty are given an example of student work to score. </a:t>
            </a:r>
          </a:p>
          <a:p>
            <a:r>
              <a:rPr lang="en-US" sz="2400" dirty="0" smtClean="0"/>
              <a:t>Discuss scores row by row. Faculty provide rationale for their scores and try to reach consensus.</a:t>
            </a:r>
          </a:p>
          <a:p>
            <a:r>
              <a:rPr lang="en-US" sz="2400" dirty="0" smtClean="0"/>
              <a:t>Goal is to identify two scores around with the majority cluster.</a:t>
            </a:r>
          </a:p>
          <a:p>
            <a:r>
              <a:rPr lang="en-US" sz="2400" dirty="0" smtClean="0"/>
              <a:t>Repeat with more examples of student work (high, low, medium) </a:t>
            </a:r>
            <a:endParaRPr lang="en-US" sz="2400" dirty="0"/>
          </a:p>
        </p:txBody>
      </p:sp>
    </p:spTree>
    <p:extLst>
      <p:ext uri="{BB962C8B-B14F-4D97-AF65-F5344CB8AC3E}">
        <p14:creationId xmlns:p14="http://schemas.microsoft.com/office/powerpoint/2010/main" val="1549280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808" y="272347"/>
            <a:ext cx="7958331" cy="1077229"/>
          </a:xfrm>
        </p:spPr>
        <p:txBody>
          <a:bodyPr/>
          <a:lstStyle/>
          <a:p>
            <a:r>
              <a:rPr lang="en-US" dirty="0" smtClean="0"/>
              <a:t>Workshop Outcomes</a:t>
            </a:r>
            <a:endParaRPr lang="en-US" dirty="0"/>
          </a:p>
        </p:txBody>
      </p:sp>
      <p:sp>
        <p:nvSpPr>
          <p:cNvPr id="3" name="Content Placeholder 2"/>
          <p:cNvSpPr>
            <a:spLocks noGrp="1"/>
          </p:cNvSpPr>
          <p:nvPr>
            <p:ph idx="1"/>
          </p:nvPr>
        </p:nvSpPr>
        <p:spPr>
          <a:xfrm>
            <a:off x="1145309" y="2604654"/>
            <a:ext cx="9975272" cy="3777673"/>
          </a:xfrm>
        </p:spPr>
        <p:txBody>
          <a:bodyPr>
            <a:normAutofit fontScale="92500" lnSpcReduction="20000"/>
          </a:bodyPr>
          <a:lstStyle/>
          <a:p>
            <a:r>
              <a:rPr lang="en-US" sz="2800" dirty="0" smtClean="0"/>
              <a:t>As a result of this workshop you will be able to:</a:t>
            </a:r>
          </a:p>
          <a:p>
            <a:endParaRPr lang="en-US" dirty="0"/>
          </a:p>
          <a:p>
            <a:pPr lvl="1"/>
            <a:r>
              <a:rPr lang="en-US" sz="2800" dirty="0" smtClean="0"/>
              <a:t>Describe how VALUE rubrics can be used for program assessment</a:t>
            </a:r>
          </a:p>
          <a:p>
            <a:pPr lvl="1"/>
            <a:r>
              <a:rPr lang="en-US" sz="2800" dirty="0" smtClean="0"/>
              <a:t>Create </a:t>
            </a:r>
            <a:r>
              <a:rPr lang="en-US" sz="2800" dirty="0"/>
              <a:t>a signature or key assignment that is aligned with program learning </a:t>
            </a:r>
            <a:r>
              <a:rPr lang="en-US" sz="2800" dirty="0" smtClean="0"/>
              <a:t>outcomes</a:t>
            </a:r>
          </a:p>
          <a:p>
            <a:pPr lvl="1"/>
            <a:r>
              <a:rPr lang="en-US" sz="2800" dirty="0" smtClean="0"/>
              <a:t>Collect </a:t>
            </a:r>
            <a:r>
              <a:rPr lang="en-US" sz="2800" dirty="0"/>
              <a:t>student work from multiple course sections and/or </a:t>
            </a:r>
            <a:r>
              <a:rPr lang="en-US" sz="2800" dirty="0" smtClean="0"/>
              <a:t>instructors</a:t>
            </a:r>
          </a:p>
          <a:p>
            <a:pPr lvl="1"/>
            <a:r>
              <a:rPr lang="en-US" sz="2800" dirty="0" smtClean="0"/>
              <a:t>Use </a:t>
            </a:r>
            <a:r>
              <a:rPr lang="en-US" sz="2800" dirty="0"/>
              <a:t>results to help students improve their skills and content knowledge </a:t>
            </a:r>
          </a:p>
          <a:p>
            <a:endParaRPr lang="en-US" sz="2400" dirty="0"/>
          </a:p>
          <a:p>
            <a:endParaRPr lang="en-US" dirty="0" smtClean="0"/>
          </a:p>
          <a:p>
            <a:endParaRPr lang="en-US" dirty="0"/>
          </a:p>
        </p:txBody>
      </p:sp>
    </p:spTree>
    <p:extLst>
      <p:ext uri="{BB962C8B-B14F-4D97-AF65-F5344CB8AC3E}">
        <p14:creationId xmlns:p14="http://schemas.microsoft.com/office/powerpoint/2010/main" val="8538357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637" y="595004"/>
            <a:ext cx="7388942" cy="919315"/>
          </a:xfrm>
        </p:spPr>
        <p:txBody>
          <a:bodyPr>
            <a:normAutofit/>
          </a:bodyPr>
          <a:lstStyle/>
          <a:p>
            <a:r>
              <a:rPr lang="en-US" dirty="0" smtClean="0"/>
              <a:t>Activity #3: Assessment Plan</a:t>
            </a:r>
            <a:endParaRPr lang="en-US" dirty="0"/>
          </a:p>
        </p:txBody>
      </p:sp>
      <p:sp>
        <p:nvSpPr>
          <p:cNvPr id="3" name="Content Placeholder 2"/>
          <p:cNvSpPr>
            <a:spLocks noGrp="1"/>
          </p:cNvSpPr>
          <p:nvPr>
            <p:ph idx="1"/>
          </p:nvPr>
        </p:nvSpPr>
        <p:spPr>
          <a:xfrm>
            <a:off x="575768" y="2688036"/>
            <a:ext cx="11268363" cy="4090451"/>
          </a:xfrm>
        </p:spPr>
        <p:txBody>
          <a:bodyPr>
            <a:noAutofit/>
          </a:bodyPr>
          <a:lstStyle/>
          <a:p>
            <a:pPr lvl="1">
              <a:lnSpc>
                <a:spcPct val="120000"/>
              </a:lnSpc>
              <a:spcBef>
                <a:spcPts val="0"/>
              </a:spcBef>
              <a:spcAft>
                <a:spcPts val="0"/>
              </a:spcAft>
              <a:buFont typeface="Arial" panose="020B0604020202020204" pitchFamily="34" charset="0"/>
              <a:buChar char="•"/>
            </a:pPr>
            <a:r>
              <a:rPr lang="en-US" sz="2800" dirty="0" smtClean="0"/>
              <a:t>What </a:t>
            </a:r>
            <a:r>
              <a:rPr lang="en-US" sz="2800" dirty="0"/>
              <a:t>assignment or activity will you use?</a:t>
            </a:r>
          </a:p>
          <a:p>
            <a:pPr lvl="1">
              <a:lnSpc>
                <a:spcPct val="120000"/>
              </a:lnSpc>
              <a:spcBef>
                <a:spcPts val="0"/>
              </a:spcBef>
              <a:spcAft>
                <a:spcPts val="0"/>
              </a:spcAft>
              <a:buFont typeface="Arial" panose="020B0604020202020204" pitchFamily="34" charset="0"/>
              <a:buChar char="•"/>
            </a:pPr>
            <a:r>
              <a:rPr lang="en-US" sz="2800" dirty="0"/>
              <a:t>How will you score student achievement?</a:t>
            </a:r>
          </a:p>
          <a:p>
            <a:pPr lvl="1">
              <a:lnSpc>
                <a:spcPct val="120000"/>
              </a:lnSpc>
              <a:spcBef>
                <a:spcPts val="0"/>
              </a:spcBef>
              <a:spcAft>
                <a:spcPts val="0"/>
              </a:spcAft>
              <a:buFont typeface="Arial" panose="020B0604020202020204" pitchFamily="34" charset="0"/>
              <a:buChar char="•"/>
            </a:pPr>
            <a:r>
              <a:rPr lang="en-US" sz="2800" dirty="0"/>
              <a:t>What classes would you target for sampling and when?</a:t>
            </a:r>
          </a:p>
          <a:p>
            <a:pPr lvl="1">
              <a:lnSpc>
                <a:spcPct val="120000"/>
              </a:lnSpc>
              <a:spcBef>
                <a:spcPts val="0"/>
              </a:spcBef>
              <a:spcAft>
                <a:spcPts val="0"/>
              </a:spcAft>
              <a:buFont typeface="Arial" panose="020B0604020202020204" pitchFamily="34" charset="0"/>
              <a:buChar char="•"/>
            </a:pPr>
            <a:r>
              <a:rPr lang="en-US" sz="2800" dirty="0"/>
              <a:t>Which faculty will be responsible for coordinating data collection? Data analysis?</a:t>
            </a:r>
          </a:p>
          <a:p>
            <a:pPr lvl="1">
              <a:lnSpc>
                <a:spcPct val="120000"/>
              </a:lnSpc>
              <a:spcBef>
                <a:spcPts val="0"/>
              </a:spcBef>
              <a:spcAft>
                <a:spcPts val="0"/>
              </a:spcAft>
              <a:buFont typeface="Arial" panose="020B0604020202020204" pitchFamily="34" charset="0"/>
              <a:buChar char="•"/>
            </a:pPr>
            <a:r>
              <a:rPr lang="en-US" sz="2800" dirty="0"/>
              <a:t>How will you analyze the results? Will you disaggregate results in some way?</a:t>
            </a:r>
          </a:p>
          <a:p>
            <a:pPr lvl="1">
              <a:lnSpc>
                <a:spcPct val="120000"/>
              </a:lnSpc>
              <a:spcBef>
                <a:spcPts val="0"/>
              </a:spcBef>
              <a:spcAft>
                <a:spcPts val="0"/>
              </a:spcAft>
              <a:buFont typeface="Arial" panose="020B0604020202020204" pitchFamily="34" charset="0"/>
              <a:buChar char="•"/>
            </a:pPr>
            <a:r>
              <a:rPr lang="en-US" sz="2800" dirty="0"/>
              <a:t>How will results be shared, discussed, and used to make changes?</a:t>
            </a:r>
          </a:p>
          <a:p>
            <a:pPr lvl="1">
              <a:lnSpc>
                <a:spcPct val="120000"/>
              </a:lnSpc>
              <a:spcBef>
                <a:spcPts val="0"/>
              </a:spcBef>
              <a:spcAft>
                <a:spcPts val="0"/>
              </a:spcAft>
              <a:buFont typeface="Arial" panose="020B0604020202020204" pitchFamily="34" charset="0"/>
              <a:buChar char="•"/>
            </a:pPr>
            <a:r>
              <a:rPr lang="en-US" sz="2800" dirty="0"/>
              <a:t> When will the PLO be assessed again?</a:t>
            </a:r>
          </a:p>
          <a:p>
            <a:pPr lvl="2">
              <a:buFont typeface="Arial" panose="020B0604020202020204" pitchFamily="34" charset="0"/>
              <a:buChar char="•"/>
            </a:pPr>
            <a:endParaRPr lang="en-US" sz="2800" dirty="0"/>
          </a:p>
          <a:p>
            <a:endParaRPr lang="en-US" sz="1600" dirty="0"/>
          </a:p>
        </p:txBody>
      </p:sp>
    </p:spTree>
    <p:extLst>
      <p:ext uri="{BB962C8B-B14F-4D97-AF65-F5344CB8AC3E}">
        <p14:creationId xmlns:p14="http://schemas.microsoft.com/office/powerpoint/2010/main" val="31028789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63324" y="219514"/>
            <a:ext cx="8673542" cy="1507686"/>
          </a:xfrm>
        </p:spPr>
        <p:txBody>
          <a:bodyPr>
            <a:normAutofit/>
          </a:bodyPr>
          <a:lstStyle/>
          <a:p>
            <a:r>
              <a:rPr lang="en-US" dirty="0" smtClean="0"/>
              <a:t>Dos and Don’ts of Data Collection and Analysis</a:t>
            </a:r>
            <a:endParaRPr lang="en-US" dirty="0"/>
          </a:p>
        </p:txBody>
      </p:sp>
      <p:sp>
        <p:nvSpPr>
          <p:cNvPr id="6" name="Text Placeholder 5"/>
          <p:cNvSpPr>
            <a:spLocks noGrp="1"/>
          </p:cNvSpPr>
          <p:nvPr>
            <p:ph type="body" idx="1"/>
          </p:nvPr>
        </p:nvSpPr>
        <p:spPr>
          <a:xfrm>
            <a:off x="871298" y="1940902"/>
            <a:ext cx="3456291" cy="576262"/>
          </a:xfrm>
        </p:spPr>
        <p:txBody>
          <a:bodyPr/>
          <a:lstStyle/>
          <a:p>
            <a:r>
              <a:rPr lang="en-US" dirty="0" smtClean="0"/>
              <a:t>DO</a:t>
            </a:r>
            <a:endParaRPr lang="en-US" dirty="0"/>
          </a:p>
        </p:txBody>
      </p:sp>
      <p:sp>
        <p:nvSpPr>
          <p:cNvPr id="7" name="Content Placeholder 6"/>
          <p:cNvSpPr>
            <a:spLocks noGrp="1"/>
          </p:cNvSpPr>
          <p:nvPr>
            <p:ph sz="half" idx="2"/>
          </p:nvPr>
        </p:nvSpPr>
        <p:spPr>
          <a:xfrm>
            <a:off x="357809" y="2591310"/>
            <a:ext cx="6062869" cy="4290036"/>
          </a:xfrm>
          <a:solidFill>
            <a:schemeClr val="bg1"/>
          </a:solidFill>
        </p:spPr>
        <p:txBody>
          <a:bodyPr>
            <a:noAutofit/>
          </a:bodyPr>
          <a:lstStyle/>
          <a:p>
            <a:r>
              <a:rPr lang="en-US" sz="2000" dirty="0" smtClean="0"/>
              <a:t>Form a department assessment committee charged with regularly collecting and disseminating data</a:t>
            </a:r>
          </a:p>
          <a:p>
            <a:r>
              <a:rPr lang="en-US" sz="2000" dirty="0" smtClean="0"/>
              <a:t>Ask for faculty volunteers</a:t>
            </a:r>
          </a:p>
          <a:p>
            <a:r>
              <a:rPr lang="en-US" sz="2000" dirty="0" smtClean="0"/>
              <a:t>Give faculty early notice regarding assessment plans</a:t>
            </a:r>
          </a:p>
          <a:p>
            <a:r>
              <a:rPr lang="en-US" sz="2000" dirty="0" smtClean="0"/>
              <a:t>Disaggregate results across time, populations, and outcomes</a:t>
            </a:r>
          </a:p>
          <a:p>
            <a:r>
              <a:rPr lang="en-US" sz="2000" dirty="0" smtClean="0"/>
              <a:t>Protect the confidentiality and anonymity of students and faculty by examining results at the group level</a:t>
            </a:r>
          </a:p>
          <a:p>
            <a:r>
              <a:rPr lang="en-US" sz="2000" dirty="0" smtClean="0"/>
              <a:t>Use results to inform changes</a:t>
            </a:r>
          </a:p>
          <a:p>
            <a:endParaRPr lang="en-US" dirty="0"/>
          </a:p>
        </p:txBody>
      </p:sp>
      <p:sp>
        <p:nvSpPr>
          <p:cNvPr id="8" name="Text Placeholder 7"/>
          <p:cNvSpPr>
            <a:spLocks noGrp="1"/>
          </p:cNvSpPr>
          <p:nvPr>
            <p:ph type="body" sz="quarter" idx="3"/>
          </p:nvPr>
        </p:nvSpPr>
        <p:spPr>
          <a:xfrm>
            <a:off x="6750362" y="2015048"/>
            <a:ext cx="3467806" cy="576262"/>
          </a:xfrm>
        </p:spPr>
        <p:txBody>
          <a:bodyPr/>
          <a:lstStyle/>
          <a:p>
            <a:r>
              <a:rPr lang="en-US" dirty="0" smtClean="0"/>
              <a:t>DON’T</a:t>
            </a:r>
            <a:endParaRPr lang="en-US" dirty="0"/>
          </a:p>
        </p:txBody>
      </p:sp>
      <p:sp>
        <p:nvSpPr>
          <p:cNvPr id="9" name="Content Placeholder 8"/>
          <p:cNvSpPr>
            <a:spLocks noGrp="1"/>
          </p:cNvSpPr>
          <p:nvPr>
            <p:ph sz="quarter" idx="4"/>
          </p:nvPr>
        </p:nvSpPr>
        <p:spPr>
          <a:xfrm>
            <a:off x="6545920" y="2591311"/>
            <a:ext cx="5267389" cy="3739916"/>
          </a:xfrm>
        </p:spPr>
        <p:txBody>
          <a:bodyPr>
            <a:normAutofit/>
          </a:bodyPr>
          <a:lstStyle/>
          <a:p>
            <a:r>
              <a:rPr lang="en-US" sz="2000" dirty="0" smtClean="0"/>
              <a:t>Wait until the last minute</a:t>
            </a:r>
          </a:p>
          <a:p>
            <a:r>
              <a:rPr lang="en-US" sz="2000" dirty="0" smtClean="0"/>
              <a:t>Pressure faculty to comply with assessment activities</a:t>
            </a:r>
          </a:p>
          <a:p>
            <a:r>
              <a:rPr lang="en-US" sz="2000" dirty="0" smtClean="0"/>
              <a:t>Use assessment results to call attention to, judge, or punish individual faculty or students</a:t>
            </a:r>
          </a:p>
          <a:p>
            <a:r>
              <a:rPr lang="en-US" sz="2000" dirty="0" smtClean="0"/>
              <a:t>Expect perfection</a:t>
            </a:r>
          </a:p>
          <a:p>
            <a:r>
              <a:rPr lang="en-US" sz="2000" dirty="0" smtClean="0"/>
              <a:t>Collect more data than you can use</a:t>
            </a:r>
            <a:endParaRPr lang="en-US" sz="2000" dirty="0"/>
          </a:p>
        </p:txBody>
      </p:sp>
    </p:spTree>
    <p:extLst>
      <p:ext uri="{BB962C8B-B14F-4D97-AF65-F5344CB8AC3E}">
        <p14:creationId xmlns:p14="http://schemas.microsoft.com/office/powerpoint/2010/main" val="33426321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5343" y="643718"/>
            <a:ext cx="9300075" cy="831122"/>
          </a:xfrm>
        </p:spPr>
        <p:txBody>
          <a:bodyPr>
            <a:normAutofit/>
          </a:bodyPr>
          <a:lstStyle/>
          <a:p>
            <a:r>
              <a:rPr lang="en-US" dirty="0" smtClean="0"/>
              <a:t>Using Results to Create A Culture of Evidence</a:t>
            </a:r>
            <a:endParaRPr lang="en-US" dirty="0"/>
          </a:p>
        </p:txBody>
      </p:sp>
      <p:sp>
        <p:nvSpPr>
          <p:cNvPr id="5" name="Content Placeholder 4"/>
          <p:cNvSpPr>
            <a:spLocks noGrp="1"/>
          </p:cNvSpPr>
          <p:nvPr>
            <p:ph idx="1"/>
          </p:nvPr>
        </p:nvSpPr>
        <p:spPr>
          <a:xfrm>
            <a:off x="1413164" y="1474839"/>
            <a:ext cx="9827993" cy="4896143"/>
          </a:xfrm>
        </p:spPr>
        <p:txBody>
          <a:bodyPr>
            <a:noAutofit/>
          </a:bodyPr>
          <a:lstStyle/>
          <a:p>
            <a:pPr lvl="0"/>
            <a:r>
              <a:rPr lang="en-US" sz="2800" dirty="0"/>
              <a:t>Use results: </a:t>
            </a:r>
          </a:p>
          <a:p>
            <a:pPr lvl="1"/>
            <a:r>
              <a:rPr lang="en-US" sz="2400" dirty="0"/>
              <a:t>To examine skill development across the curriculum</a:t>
            </a:r>
          </a:p>
          <a:p>
            <a:pPr lvl="1"/>
            <a:r>
              <a:rPr lang="en-US" sz="2400" dirty="0"/>
              <a:t>To examine curriculum content coverage and areas for program modification  </a:t>
            </a:r>
          </a:p>
          <a:p>
            <a:pPr lvl="1"/>
            <a:r>
              <a:rPr lang="en-US" sz="2400" dirty="0"/>
              <a:t>To improve instruction and introduce new pedagogies</a:t>
            </a:r>
          </a:p>
          <a:p>
            <a:pPr lvl="2"/>
            <a:r>
              <a:rPr lang="en-US" sz="2000" dirty="0"/>
              <a:t>Contact CETL for resources and support</a:t>
            </a:r>
          </a:p>
          <a:p>
            <a:pPr lvl="1"/>
            <a:r>
              <a:rPr lang="en-US" sz="2400" dirty="0"/>
              <a:t>To improve and refine your assessment process/methods </a:t>
            </a:r>
            <a:r>
              <a:rPr lang="en-US" dirty="0"/>
              <a:t> </a:t>
            </a:r>
          </a:p>
        </p:txBody>
      </p:sp>
    </p:spTree>
    <p:extLst>
      <p:ext uri="{BB962C8B-B14F-4D97-AF65-F5344CB8AC3E}">
        <p14:creationId xmlns:p14="http://schemas.microsoft.com/office/powerpoint/2010/main" val="17079934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2395678" y="2248384"/>
            <a:ext cx="7633742" cy="2694842"/>
          </a:xfrm>
        </p:spPr>
        <p:txBody>
          <a:bodyPr>
            <a:normAutofit/>
          </a:bodyPr>
          <a:lstStyle/>
          <a:p>
            <a:r>
              <a:rPr lang="en-US" sz="2800" dirty="0"/>
              <a:t>What have you learned today that you want to share with others in your department?</a:t>
            </a:r>
          </a:p>
          <a:p>
            <a:pPr marL="0" indent="0">
              <a:buNone/>
            </a:pPr>
            <a:endParaRPr lang="en-US" sz="2800" dirty="0"/>
          </a:p>
          <a:p>
            <a:r>
              <a:rPr lang="en-US" sz="2800" dirty="0"/>
              <a:t>Write down 1-3 you can do </a:t>
            </a:r>
            <a:r>
              <a:rPr lang="en-US" sz="2800" b="1" dirty="0"/>
              <a:t>this semester </a:t>
            </a:r>
            <a:r>
              <a:rPr lang="en-US" sz="2800" dirty="0"/>
              <a:t>to keep your assessment momentum going?</a:t>
            </a:r>
          </a:p>
        </p:txBody>
      </p:sp>
    </p:spTree>
    <p:extLst>
      <p:ext uri="{BB962C8B-B14F-4D97-AF65-F5344CB8AC3E}">
        <p14:creationId xmlns:p14="http://schemas.microsoft.com/office/powerpoint/2010/main" val="25503653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and credits</a:t>
            </a:r>
            <a:endParaRPr lang="en-US" dirty="0"/>
          </a:p>
        </p:txBody>
      </p:sp>
      <p:sp>
        <p:nvSpPr>
          <p:cNvPr id="3" name="Content Placeholder 2"/>
          <p:cNvSpPr>
            <a:spLocks noGrp="1"/>
          </p:cNvSpPr>
          <p:nvPr>
            <p:ph idx="1"/>
          </p:nvPr>
        </p:nvSpPr>
        <p:spPr/>
        <p:txBody>
          <a:bodyPr anchor="t">
            <a:normAutofit/>
          </a:bodyPr>
          <a:lstStyle/>
          <a:p>
            <a:r>
              <a:rPr lang="en-US" sz="2400" dirty="0" smtClean="0"/>
              <a:t>“</a:t>
            </a:r>
            <a:r>
              <a:rPr lang="en-US" sz="2400" i="1" dirty="0" smtClean="0"/>
              <a:t>Using the VALUE Rubrics for Improvement of Learning and Authentic Assessment</a:t>
            </a:r>
            <a:r>
              <a:rPr lang="en-US" sz="2400" dirty="0" smtClean="0"/>
              <a:t>” by Rhodes &amp; Finley (2013) Association of American Colleges and Universities</a:t>
            </a:r>
          </a:p>
          <a:p>
            <a:r>
              <a:rPr lang="en-US" sz="2400" dirty="0" smtClean="0"/>
              <a:t>“</a:t>
            </a:r>
            <a:r>
              <a:rPr lang="en-US" sz="2400" i="1" dirty="0" smtClean="0"/>
              <a:t>Using Signature Assignments for Program-Level Assessment</a:t>
            </a:r>
            <a:r>
              <a:rPr lang="en-US" sz="2400" dirty="0" smtClean="0"/>
              <a:t>” Presentation Slides by University of Hawaii, </a:t>
            </a:r>
            <a:r>
              <a:rPr lang="en-US" sz="2400" dirty="0" err="1" smtClean="0"/>
              <a:t>Manoa</a:t>
            </a:r>
            <a:endParaRPr lang="en-US" sz="2400" dirty="0" smtClean="0"/>
          </a:p>
          <a:p>
            <a:r>
              <a:rPr lang="en-US" sz="2400" dirty="0" smtClean="0"/>
              <a:t>University of Texas signature assignments webpage:</a:t>
            </a:r>
          </a:p>
          <a:p>
            <a:pPr lvl="1"/>
            <a:r>
              <a:rPr lang="en-US" sz="2200" dirty="0" smtClean="0">
                <a:hlinkClick r:id="rId2"/>
              </a:rPr>
              <a:t>https</a:t>
            </a:r>
            <a:r>
              <a:rPr lang="en-US" sz="2200" dirty="0">
                <a:hlinkClick r:id="rId2"/>
              </a:rPr>
              <a:t>://</a:t>
            </a:r>
            <a:r>
              <a:rPr lang="en-US" sz="2200" dirty="0" smtClean="0">
                <a:hlinkClick r:id="rId2"/>
              </a:rPr>
              <a:t>ugs.utexas.edu/sig/plan/samples/writing-model4</a:t>
            </a:r>
            <a:endParaRPr lang="en-US" sz="2200" dirty="0" smtClean="0"/>
          </a:p>
          <a:p>
            <a:endParaRPr lang="en-US" sz="2400" dirty="0"/>
          </a:p>
        </p:txBody>
      </p:sp>
    </p:spTree>
    <p:extLst>
      <p:ext uri="{BB962C8B-B14F-4D97-AF65-F5344CB8AC3E}">
        <p14:creationId xmlns:p14="http://schemas.microsoft.com/office/powerpoint/2010/main" val="1639994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43927" y="793161"/>
            <a:ext cx="4818404" cy="518403"/>
          </a:xfrm>
        </p:spPr>
        <p:txBody>
          <a:bodyPr>
            <a:noAutofit/>
          </a:bodyPr>
          <a:lstStyle/>
          <a:p>
            <a:r>
              <a:rPr lang="en-US" dirty="0" smtClean="0"/>
              <a:t>The Assessment Cycle</a:t>
            </a:r>
            <a:endParaRPr lang="en-US" dirty="0"/>
          </a:p>
        </p:txBody>
      </p:sp>
      <p:pic>
        <p:nvPicPr>
          <p:cNvPr id="1026" name="Picture 2" descr="https://web.ccis.edu/~/media/Images/Academic%20Assessment/cycle-programleve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7176" y="1437118"/>
            <a:ext cx="5096160" cy="522806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9571383" y="5270850"/>
            <a:ext cx="1470590" cy="79201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n>
                  <a:solidFill>
                    <a:schemeClr val="accent1">
                      <a:shade val="50000"/>
                    </a:schemeClr>
                  </a:solidFill>
                </a:ln>
                <a:solidFill>
                  <a:schemeClr val="tx1"/>
                </a:solidFill>
              </a:rPr>
              <a:t>Today!</a:t>
            </a:r>
            <a:endParaRPr lang="en-US" sz="2400" dirty="0">
              <a:ln>
                <a:solidFill>
                  <a:schemeClr val="accent1">
                    <a:shade val="50000"/>
                  </a:schemeClr>
                </a:solidFill>
              </a:ln>
              <a:solidFill>
                <a:schemeClr val="tx1"/>
              </a:solidFill>
            </a:endParaRPr>
          </a:p>
        </p:txBody>
      </p:sp>
      <p:sp>
        <p:nvSpPr>
          <p:cNvPr id="5" name="Left Arrow 4"/>
          <p:cNvSpPr/>
          <p:nvPr/>
        </p:nvSpPr>
        <p:spPr>
          <a:xfrm>
            <a:off x="8100391" y="5406887"/>
            <a:ext cx="1470992"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94380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value rubrics?</a:t>
            </a:r>
            <a:endParaRPr lang="en-US" dirty="0"/>
          </a:p>
        </p:txBody>
      </p:sp>
      <p:sp>
        <p:nvSpPr>
          <p:cNvPr id="3" name="Content Placeholder 2"/>
          <p:cNvSpPr>
            <a:spLocks noGrp="1"/>
          </p:cNvSpPr>
          <p:nvPr>
            <p:ph idx="1"/>
          </p:nvPr>
        </p:nvSpPr>
        <p:spPr>
          <a:xfrm>
            <a:off x="503033" y="2023477"/>
            <a:ext cx="11185934" cy="4441977"/>
          </a:xfrm>
        </p:spPr>
        <p:txBody>
          <a:bodyPr anchor="t">
            <a:normAutofit/>
          </a:bodyPr>
          <a:lstStyle/>
          <a:p>
            <a:r>
              <a:rPr lang="en-US" sz="2400" dirty="0" smtClean="0"/>
              <a:t>AAC&amp;U (Association of American Colleges and Universities)’s VALUE (Valid Assessment of Learning in Undergraduate Education) project</a:t>
            </a:r>
          </a:p>
          <a:p>
            <a:r>
              <a:rPr lang="en-US" sz="2400" dirty="0" smtClean="0"/>
              <a:t>A component of the LEAP (Liberal Education and America’s Promise) initiative</a:t>
            </a:r>
          </a:p>
          <a:p>
            <a:r>
              <a:rPr lang="en-US" sz="2400" dirty="0" smtClean="0"/>
              <a:t>Goals:</a:t>
            </a:r>
          </a:p>
          <a:p>
            <a:pPr lvl="1"/>
            <a:r>
              <a:rPr lang="en-US" sz="2200" dirty="0" smtClean="0"/>
              <a:t>Develop shared understanding of student learning outcomes </a:t>
            </a:r>
          </a:p>
          <a:p>
            <a:pPr lvl="1"/>
            <a:r>
              <a:rPr lang="en-US" sz="2200" dirty="0"/>
              <a:t>Promote authentic assessment of student work (vs. standardized tests)</a:t>
            </a:r>
          </a:p>
          <a:p>
            <a:endParaRPr lang="en-US" sz="2400" dirty="0" smtClean="0"/>
          </a:p>
          <a:p>
            <a:r>
              <a:rPr lang="en-US" sz="2400" dirty="0" smtClean="0"/>
              <a:t>Teams of faculty and academic affairs professionals synthesized rubrics into 15 areas of learning. </a:t>
            </a:r>
            <a:endParaRPr lang="en-US" sz="2400" dirty="0"/>
          </a:p>
        </p:txBody>
      </p:sp>
    </p:spTree>
    <p:extLst>
      <p:ext uri="{BB962C8B-B14F-4D97-AF65-F5344CB8AC3E}">
        <p14:creationId xmlns:p14="http://schemas.microsoft.com/office/powerpoint/2010/main" val="63916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05871" y="1976583"/>
            <a:ext cx="8396747" cy="4682836"/>
          </a:xfrm>
        </p:spPr>
        <p:txBody>
          <a:bodyPr>
            <a:normAutofit fontScale="85000" lnSpcReduction="20000"/>
          </a:bodyPr>
          <a:lstStyle/>
          <a:p>
            <a:pPr lvl="1">
              <a:lnSpc>
                <a:spcPct val="110000"/>
              </a:lnSpc>
              <a:spcBef>
                <a:spcPts val="0"/>
              </a:spcBef>
              <a:spcAft>
                <a:spcPts val="0"/>
              </a:spcAft>
            </a:pPr>
            <a:r>
              <a:rPr lang="en-US" sz="2400" b="1" i="1" dirty="0" smtClean="0"/>
              <a:t>Intellectual </a:t>
            </a:r>
            <a:r>
              <a:rPr lang="en-US" sz="2400" b="1" i="1" dirty="0"/>
              <a:t>and Practical </a:t>
            </a:r>
            <a:r>
              <a:rPr lang="en-US" sz="2400" b="1" i="1" dirty="0" smtClean="0"/>
              <a:t>Skills</a:t>
            </a:r>
            <a:r>
              <a:rPr lang="en-US" sz="2400" b="1" i="1" dirty="0"/>
              <a:t>:</a:t>
            </a:r>
            <a:endParaRPr lang="en-US" sz="2400" dirty="0"/>
          </a:p>
          <a:p>
            <a:pPr lvl="2">
              <a:lnSpc>
                <a:spcPct val="110000"/>
              </a:lnSpc>
              <a:spcBef>
                <a:spcPts val="0"/>
              </a:spcBef>
              <a:spcAft>
                <a:spcPts val="0"/>
              </a:spcAft>
            </a:pPr>
            <a:r>
              <a:rPr lang="en-US" sz="2400" dirty="0"/>
              <a:t>Inquiry and analysis</a:t>
            </a:r>
          </a:p>
          <a:p>
            <a:pPr lvl="2">
              <a:lnSpc>
                <a:spcPct val="110000"/>
              </a:lnSpc>
              <a:spcBef>
                <a:spcPts val="0"/>
              </a:spcBef>
              <a:spcAft>
                <a:spcPts val="0"/>
              </a:spcAft>
            </a:pPr>
            <a:r>
              <a:rPr lang="en-US" sz="2400" dirty="0"/>
              <a:t>Critical </a:t>
            </a:r>
            <a:r>
              <a:rPr lang="en-US" sz="2400" dirty="0" smtClean="0"/>
              <a:t>thinking</a:t>
            </a:r>
          </a:p>
          <a:p>
            <a:pPr lvl="2">
              <a:lnSpc>
                <a:spcPct val="110000"/>
              </a:lnSpc>
              <a:spcBef>
                <a:spcPts val="0"/>
              </a:spcBef>
              <a:spcAft>
                <a:spcPts val="0"/>
              </a:spcAft>
            </a:pPr>
            <a:r>
              <a:rPr lang="en-US" sz="2400" dirty="0"/>
              <a:t>C</a:t>
            </a:r>
            <a:r>
              <a:rPr lang="en-US" sz="2400" dirty="0" smtClean="0"/>
              <a:t>reative </a:t>
            </a:r>
            <a:r>
              <a:rPr lang="en-US" sz="2400" dirty="0"/>
              <a:t>thinking</a:t>
            </a:r>
          </a:p>
          <a:p>
            <a:pPr lvl="2">
              <a:lnSpc>
                <a:spcPct val="110000"/>
              </a:lnSpc>
              <a:spcBef>
                <a:spcPts val="0"/>
              </a:spcBef>
              <a:spcAft>
                <a:spcPts val="0"/>
              </a:spcAft>
            </a:pPr>
            <a:r>
              <a:rPr lang="en-US" sz="2400" dirty="0"/>
              <a:t>Written </a:t>
            </a:r>
            <a:r>
              <a:rPr lang="en-US" sz="2400" dirty="0" smtClean="0"/>
              <a:t>communication</a:t>
            </a:r>
          </a:p>
          <a:p>
            <a:pPr lvl="2">
              <a:lnSpc>
                <a:spcPct val="110000"/>
              </a:lnSpc>
              <a:spcBef>
                <a:spcPts val="0"/>
              </a:spcBef>
              <a:spcAft>
                <a:spcPts val="0"/>
              </a:spcAft>
            </a:pPr>
            <a:r>
              <a:rPr lang="en-US" sz="2400" dirty="0"/>
              <a:t>O</a:t>
            </a:r>
            <a:r>
              <a:rPr lang="en-US" sz="2400" dirty="0" smtClean="0"/>
              <a:t>ral </a:t>
            </a:r>
            <a:r>
              <a:rPr lang="en-US" sz="2400" dirty="0"/>
              <a:t>communication</a:t>
            </a:r>
          </a:p>
          <a:p>
            <a:pPr lvl="2">
              <a:lnSpc>
                <a:spcPct val="110000"/>
              </a:lnSpc>
              <a:spcBef>
                <a:spcPts val="0"/>
              </a:spcBef>
              <a:spcAft>
                <a:spcPts val="0"/>
              </a:spcAft>
            </a:pPr>
            <a:r>
              <a:rPr lang="en-US" sz="2400" dirty="0"/>
              <a:t>Quantitative literacy</a:t>
            </a:r>
          </a:p>
          <a:p>
            <a:pPr lvl="2">
              <a:lnSpc>
                <a:spcPct val="110000"/>
              </a:lnSpc>
              <a:spcBef>
                <a:spcPts val="0"/>
              </a:spcBef>
              <a:spcAft>
                <a:spcPts val="0"/>
              </a:spcAft>
            </a:pPr>
            <a:r>
              <a:rPr lang="en-US" sz="2400" dirty="0"/>
              <a:t>Information literacy</a:t>
            </a:r>
          </a:p>
          <a:p>
            <a:pPr lvl="2">
              <a:lnSpc>
                <a:spcPct val="110000"/>
              </a:lnSpc>
              <a:spcBef>
                <a:spcPts val="0"/>
              </a:spcBef>
              <a:spcAft>
                <a:spcPts val="0"/>
              </a:spcAft>
            </a:pPr>
            <a:r>
              <a:rPr lang="en-US" sz="2400" dirty="0" smtClean="0"/>
              <a:t>Teamwork</a:t>
            </a:r>
          </a:p>
          <a:p>
            <a:pPr lvl="2">
              <a:lnSpc>
                <a:spcPct val="110000"/>
              </a:lnSpc>
              <a:spcBef>
                <a:spcPts val="0"/>
              </a:spcBef>
              <a:spcAft>
                <a:spcPts val="0"/>
              </a:spcAft>
            </a:pPr>
            <a:r>
              <a:rPr lang="en-US" sz="2400" dirty="0"/>
              <a:t>P</a:t>
            </a:r>
            <a:r>
              <a:rPr lang="en-US" sz="2400" dirty="0" smtClean="0"/>
              <a:t>roblem </a:t>
            </a:r>
            <a:r>
              <a:rPr lang="en-US" sz="2400" dirty="0"/>
              <a:t>solving</a:t>
            </a:r>
          </a:p>
          <a:p>
            <a:pPr lvl="1">
              <a:lnSpc>
                <a:spcPct val="110000"/>
              </a:lnSpc>
              <a:spcBef>
                <a:spcPts val="0"/>
              </a:spcBef>
              <a:spcAft>
                <a:spcPts val="0"/>
              </a:spcAft>
            </a:pPr>
            <a:r>
              <a:rPr lang="en-US" sz="2400" b="1" i="1" dirty="0"/>
              <a:t>Personal and Social </a:t>
            </a:r>
            <a:r>
              <a:rPr lang="en-US" sz="2400" b="1" i="1" dirty="0" smtClean="0"/>
              <a:t>Responsibility</a:t>
            </a:r>
            <a:r>
              <a:rPr lang="en-US" sz="2400" b="1" i="1" dirty="0"/>
              <a:t>:</a:t>
            </a:r>
            <a:endParaRPr lang="en-US" sz="2400" dirty="0"/>
          </a:p>
          <a:p>
            <a:pPr lvl="2">
              <a:lnSpc>
                <a:spcPct val="110000"/>
              </a:lnSpc>
              <a:spcBef>
                <a:spcPts val="0"/>
              </a:spcBef>
              <a:spcAft>
                <a:spcPts val="0"/>
              </a:spcAft>
            </a:pPr>
            <a:r>
              <a:rPr lang="en-US" sz="2400" dirty="0"/>
              <a:t>Civic knowledge and engagement—local and global</a:t>
            </a:r>
          </a:p>
          <a:p>
            <a:pPr lvl="2">
              <a:lnSpc>
                <a:spcPct val="110000"/>
              </a:lnSpc>
              <a:spcBef>
                <a:spcPts val="0"/>
              </a:spcBef>
              <a:spcAft>
                <a:spcPts val="0"/>
              </a:spcAft>
            </a:pPr>
            <a:r>
              <a:rPr lang="en-US" sz="2400" dirty="0"/>
              <a:t>Intercultural knowledge and competence</a:t>
            </a:r>
          </a:p>
          <a:p>
            <a:pPr lvl="2">
              <a:lnSpc>
                <a:spcPct val="110000"/>
              </a:lnSpc>
              <a:spcBef>
                <a:spcPts val="0"/>
              </a:spcBef>
              <a:spcAft>
                <a:spcPts val="0"/>
              </a:spcAft>
            </a:pPr>
            <a:r>
              <a:rPr lang="en-US" sz="2400" dirty="0"/>
              <a:t>Ethical reasoning and action</a:t>
            </a:r>
          </a:p>
          <a:p>
            <a:pPr lvl="2">
              <a:lnSpc>
                <a:spcPct val="110000"/>
              </a:lnSpc>
              <a:spcBef>
                <a:spcPts val="0"/>
              </a:spcBef>
              <a:spcAft>
                <a:spcPts val="0"/>
              </a:spcAft>
            </a:pPr>
            <a:r>
              <a:rPr lang="en-US" sz="2400" dirty="0"/>
              <a:t>Foundations and skills for lifelong </a:t>
            </a:r>
            <a:r>
              <a:rPr lang="en-US" sz="2400" dirty="0" smtClean="0"/>
              <a:t>learning</a:t>
            </a:r>
          </a:p>
          <a:p>
            <a:pPr lvl="2">
              <a:lnSpc>
                <a:spcPct val="110000"/>
              </a:lnSpc>
              <a:spcBef>
                <a:spcPts val="0"/>
              </a:spcBef>
              <a:spcAft>
                <a:spcPts val="0"/>
              </a:spcAft>
            </a:pPr>
            <a:r>
              <a:rPr lang="en-US" sz="2400" dirty="0" smtClean="0"/>
              <a:t>Integrative and applied learning</a:t>
            </a:r>
            <a:endParaRPr lang="en-US" sz="2400" dirty="0"/>
          </a:p>
          <a:p>
            <a:pPr lvl="1">
              <a:lnSpc>
                <a:spcPct val="110000"/>
              </a:lnSpc>
              <a:spcBef>
                <a:spcPts val="0"/>
              </a:spcBef>
              <a:spcAft>
                <a:spcPts val="0"/>
              </a:spcAft>
            </a:pPr>
            <a:endParaRPr lang="en-US" dirty="0" smtClean="0"/>
          </a:p>
          <a:p>
            <a:pPr>
              <a:lnSpc>
                <a:spcPct val="110000"/>
              </a:lnSpc>
              <a:spcBef>
                <a:spcPts val="0"/>
              </a:spcBef>
              <a:spcAft>
                <a:spcPts val="0"/>
              </a:spcAft>
            </a:pPr>
            <a:endParaRPr lang="en-US" dirty="0"/>
          </a:p>
        </p:txBody>
      </p:sp>
      <p:sp>
        <p:nvSpPr>
          <p:cNvPr id="3" name="Title 2"/>
          <p:cNvSpPr>
            <a:spLocks noGrp="1"/>
          </p:cNvSpPr>
          <p:nvPr>
            <p:ph type="title"/>
          </p:nvPr>
        </p:nvSpPr>
        <p:spPr>
          <a:xfrm>
            <a:off x="1005871" y="1063373"/>
            <a:ext cx="7010399" cy="599768"/>
          </a:xfrm>
        </p:spPr>
        <p:txBody>
          <a:bodyPr>
            <a:normAutofit/>
          </a:bodyPr>
          <a:lstStyle/>
          <a:p>
            <a:r>
              <a:rPr lang="en-US" dirty="0" smtClean="0"/>
              <a:t>AAC&amp;U’s 15 VALUE </a:t>
            </a:r>
            <a:r>
              <a:rPr lang="en-US" dirty="0"/>
              <a:t>rubrics</a:t>
            </a:r>
          </a:p>
        </p:txBody>
      </p:sp>
    </p:spTree>
    <p:extLst>
      <p:ext uri="{BB962C8B-B14F-4D97-AF65-F5344CB8AC3E}">
        <p14:creationId xmlns:p14="http://schemas.microsoft.com/office/powerpoint/2010/main" val="421038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Uses of VALUE rubrics</a:t>
            </a:r>
            <a:endParaRPr lang="en-US" dirty="0"/>
          </a:p>
        </p:txBody>
      </p:sp>
      <p:sp>
        <p:nvSpPr>
          <p:cNvPr id="3" name="Content Placeholder 2"/>
          <p:cNvSpPr>
            <a:spLocks noGrp="1"/>
          </p:cNvSpPr>
          <p:nvPr>
            <p:ph idx="1"/>
          </p:nvPr>
        </p:nvSpPr>
        <p:spPr/>
        <p:txBody>
          <a:bodyPr anchor="t">
            <a:normAutofit/>
          </a:bodyPr>
          <a:lstStyle/>
          <a:p>
            <a:r>
              <a:rPr lang="en-US" sz="2800" dirty="0" smtClean="0"/>
              <a:t>Course evaluation</a:t>
            </a:r>
          </a:p>
          <a:p>
            <a:pPr lvl="1"/>
            <a:r>
              <a:rPr lang="en-US" sz="2800" dirty="0" smtClean="0"/>
              <a:t>Models for rubrics faculty can use to score of class assignments</a:t>
            </a:r>
          </a:p>
          <a:p>
            <a:pPr lvl="1"/>
            <a:r>
              <a:rPr lang="en-US" sz="2800" dirty="0" smtClean="0"/>
              <a:t>Student reflection</a:t>
            </a:r>
          </a:p>
          <a:p>
            <a:r>
              <a:rPr lang="en-US" sz="2800" dirty="0" smtClean="0"/>
              <a:t>Program </a:t>
            </a:r>
            <a:r>
              <a:rPr lang="en-US" sz="2800" dirty="0"/>
              <a:t>evaluation</a:t>
            </a:r>
          </a:p>
          <a:p>
            <a:pPr lvl="1"/>
            <a:r>
              <a:rPr lang="en-US" sz="2800" dirty="0" smtClean="0"/>
              <a:t>Help specify department learning outcomes</a:t>
            </a:r>
          </a:p>
          <a:p>
            <a:pPr lvl="1"/>
            <a:r>
              <a:rPr lang="en-US" sz="2800" dirty="0" smtClean="0"/>
              <a:t>Models </a:t>
            </a:r>
            <a:r>
              <a:rPr lang="en-US" sz="2800" dirty="0"/>
              <a:t>for </a:t>
            </a:r>
            <a:r>
              <a:rPr lang="en-US" sz="2800" dirty="0" smtClean="0"/>
              <a:t>rubrics for program-level evaluation projects</a:t>
            </a:r>
            <a:endParaRPr lang="en-US" sz="2800" dirty="0"/>
          </a:p>
          <a:p>
            <a:pPr lvl="1"/>
            <a:endParaRPr lang="en-US" sz="2200" dirty="0"/>
          </a:p>
        </p:txBody>
      </p:sp>
    </p:spTree>
    <p:extLst>
      <p:ext uri="{BB962C8B-B14F-4D97-AF65-F5344CB8AC3E}">
        <p14:creationId xmlns:p14="http://schemas.microsoft.com/office/powerpoint/2010/main" val="20876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of Performance Descriptors</a:t>
            </a:r>
            <a:endParaRPr lang="en-US" dirty="0"/>
          </a:p>
        </p:txBody>
      </p:sp>
      <p:sp>
        <p:nvSpPr>
          <p:cNvPr id="3" name="Content Placeholder 2"/>
          <p:cNvSpPr>
            <a:spLocks noGrp="1"/>
          </p:cNvSpPr>
          <p:nvPr>
            <p:ph idx="1"/>
          </p:nvPr>
        </p:nvSpPr>
        <p:spPr>
          <a:xfrm>
            <a:off x="1551010" y="2281383"/>
            <a:ext cx="9629609" cy="3332816"/>
          </a:xfrm>
        </p:spPr>
        <p:txBody>
          <a:bodyPr anchor="t">
            <a:normAutofit/>
          </a:bodyPr>
          <a:lstStyle/>
          <a:p>
            <a:r>
              <a:rPr lang="en-US" sz="2800" b="1" dirty="0" smtClean="0"/>
              <a:t>Capstone</a:t>
            </a:r>
            <a:r>
              <a:rPr lang="en-US" sz="2800" dirty="0" smtClean="0"/>
              <a:t>- culminating level of achievement expected for baccalaureate degree</a:t>
            </a:r>
          </a:p>
          <a:p>
            <a:r>
              <a:rPr lang="en-US" sz="2800" b="1" dirty="0" smtClean="0"/>
              <a:t>Milestones</a:t>
            </a:r>
            <a:r>
              <a:rPr lang="en-US" sz="2800" dirty="0" smtClean="0"/>
              <a:t>- progressively more sophisticated performance</a:t>
            </a:r>
            <a:endParaRPr lang="en-US" sz="2800" dirty="0"/>
          </a:p>
          <a:p>
            <a:endParaRPr lang="en-US" sz="2800" i="1" dirty="0" smtClean="0"/>
          </a:p>
          <a:p>
            <a:r>
              <a:rPr lang="en-US" sz="2800" i="1" dirty="0" smtClean="0"/>
              <a:t>Not</a:t>
            </a:r>
            <a:r>
              <a:rPr lang="en-US" sz="2800" dirty="0" smtClean="0"/>
              <a:t> intended for 1 = freshmen, 2 = sophomore, or 4 = A, 3 = B, etc.</a:t>
            </a:r>
            <a:endParaRPr lang="en-US" sz="2800" dirty="0"/>
          </a:p>
          <a:p>
            <a:pPr marL="0" indent="0">
              <a:buNone/>
            </a:pPr>
            <a:endParaRPr lang="en-US" sz="2800" dirty="0"/>
          </a:p>
        </p:txBody>
      </p:sp>
    </p:spTree>
    <p:extLst>
      <p:ext uri="{BB962C8B-B14F-4D97-AF65-F5344CB8AC3E}">
        <p14:creationId xmlns:p14="http://schemas.microsoft.com/office/powerpoint/2010/main" val="731476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Modifying Value Rubrics</a:t>
            </a:r>
            <a:endParaRPr lang="en-US" dirty="0"/>
          </a:p>
        </p:txBody>
      </p:sp>
      <p:sp>
        <p:nvSpPr>
          <p:cNvPr id="3" name="Content Placeholder 2"/>
          <p:cNvSpPr>
            <a:spLocks noGrp="1"/>
          </p:cNvSpPr>
          <p:nvPr>
            <p:ph idx="1"/>
          </p:nvPr>
        </p:nvSpPr>
        <p:spPr>
          <a:xfrm>
            <a:off x="581192" y="2180496"/>
            <a:ext cx="4674299" cy="3841613"/>
          </a:xfrm>
        </p:spPr>
        <p:txBody>
          <a:bodyPr anchor="t">
            <a:normAutofit/>
          </a:bodyPr>
          <a:lstStyle/>
          <a:p>
            <a:r>
              <a:rPr lang="en-US" sz="2800" dirty="0" smtClean="0"/>
              <a:t>Meant to be modified!</a:t>
            </a:r>
          </a:p>
          <a:p>
            <a:r>
              <a:rPr lang="en-US" sz="2800" dirty="0" smtClean="0"/>
              <a:t>Add more specific criteria based on your program or assignment</a:t>
            </a:r>
          </a:p>
          <a:p>
            <a:r>
              <a:rPr lang="en-US" sz="2800" dirty="0" smtClean="0"/>
              <a:t>Add new dimensions to reflect issues important to your program </a:t>
            </a:r>
            <a:endParaRPr lang="en-US" sz="2800" dirty="0"/>
          </a:p>
        </p:txBody>
      </p:sp>
      <p:pic>
        <p:nvPicPr>
          <p:cNvPr id="4" name="Picture 3"/>
          <p:cNvPicPr>
            <a:picLocks noChangeAspect="1"/>
          </p:cNvPicPr>
          <p:nvPr/>
        </p:nvPicPr>
        <p:blipFill>
          <a:blip r:embed="rId2"/>
          <a:stretch>
            <a:fillRect/>
          </a:stretch>
        </p:blipFill>
        <p:spPr>
          <a:xfrm>
            <a:off x="5689600" y="197303"/>
            <a:ext cx="5389231" cy="6560803"/>
          </a:xfrm>
          <a:prstGeom prst="rect">
            <a:avLst/>
          </a:prstGeom>
        </p:spPr>
      </p:pic>
    </p:spTree>
    <p:extLst>
      <p:ext uri="{BB962C8B-B14F-4D97-AF65-F5344CB8AC3E}">
        <p14:creationId xmlns:p14="http://schemas.microsoft.com/office/powerpoint/2010/main" val="2910992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Salt Lake Community College</a:t>
            </a:r>
            <a:endParaRPr lang="en-US" dirty="0"/>
          </a:p>
        </p:txBody>
      </p:sp>
      <p:sp>
        <p:nvSpPr>
          <p:cNvPr id="3" name="Content Placeholder 2"/>
          <p:cNvSpPr>
            <a:spLocks noGrp="1"/>
          </p:cNvSpPr>
          <p:nvPr>
            <p:ph idx="1"/>
          </p:nvPr>
        </p:nvSpPr>
        <p:spPr>
          <a:xfrm>
            <a:off x="581192" y="1991652"/>
            <a:ext cx="11262937" cy="4677504"/>
          </a:xfrm>
        </p:spPr>
        <p:txBody>
          <a:bodyPr>
            <a:normAutofit fontScale="92500" lnSpcReduction="10000"/>
          </a:bodyPr>
          <a:lstStyle/>
          <a:p>
            <a:r>
              <a:rPr lang="en-US" sz="2400" dirty="0" smtClean="0"/>
              <a:t>Require instructors to use </a:t>
            </a:r>
            <a:r>
              <a:rPr lang="en-US" sz="2400" dirty="0"/>
              <a:t>of signature assignments to assess their general education </a:t>
            </a:r>
            <a:r>
              <a:rPr lang="en-US" sz="2400" dirty="0" smtClean="0"/>
              <a:t>outcomes, but allow </a:t>
            </a:r>
            <a:r>
              <a:rPr lang="en-US" sz="2400" dirty="0"/>
              <a:t>faculty freedom </a:t>
            </a:r>
            <a:r>
              <a:rPr lang="en-US" sz="2400" dirty="0" smtClean="0"/>
              <a:t>in creating </a:t>
            </a:r>
            <a:r>
              <a:rPr lang="en-US" sz="2400" dirty="0"/>
              <a:t>the </a:t>
            </a:r>
            <a:r>
              <a:rPr lang="en-US" sz="2400" dirty="0" smtClean="0"/>
              <a:t>assignments. </a:t>
            </a:r>
            <a:r>
              <a:rPr lang="en-US" sz="2400" dirty="0"/>
              <a:t>A</a:t>
            </a:r>
            <a:r>
              <a:rPr lang="en-US" sz="2400" dirty="0" smtClean="0"/>
              <a:t> </a:t>
            </a:r>
            <a:r>
              <a:rPr lang="en-US" sz="2400" dirty="0"/>
              <a:t>few general requirements for the assignments: </a:t>
            </a:r>
            <a:endParaRPr lang="en-US" sz="2400" i="1" dirty="0" smtClean="0"/>
          </a:p>
          <a:p>
            <a:pPr lvl="1"/>
            <a:r>
              <a:rPr lang="en-US" sz="2200" dirty="0" smtClean="0"/>
              <a:t>address </a:t>
            </a:r>
            <a:r>
              <a:rPr lang="en-US" sz="2200" dirty="0"/>
              <a:t>at least two learning </a:t>
            </a:r>
            <a:r>
              <a:rPr lang="en-US" sz="2200" dirty="0" smtClean="0"/>
              <a:t>outcomes</a:t>
            </a:r>
            <a:endParaRPr lang="en-US" sz="2200" dirty="0"/>
          </a:p>
          <a:p>
            <a:pPr lvl="1"/>
            <a:r>
              <a:rPr lang="en-US" sz="2200" dirty="0" smtClean="0"/>
              <a:t>include </a:t>
            </a:r>
            <a:r>
              <a:rPr lang="en-US" sz="2200" dirty="0"/>
              <a:t>student </a:t>
            </a:r>
            <a:r>
              <a:rPr lang="en-US" sz="2200" dirty="0" smtClean="0"/>
              <a:t>reflection </a:t>
            </a:r>
          </a:p>
          <a:p>
            <a:pPr lvl="1"/>
            <a:r>
              <a:rPr lang="en-US" sz="2200" dirty="0" smtClean="0"/>
              <a:t>demonstrate </a:t>
            </a:r>
            <a:r>
              <a:rPr lang="en-US" sz="2200" dirty="0"/>
              <a:t>a real world, not theoretical, application of disciplinary </a:t>
            </a:r>
            <a:r>
              <a:rPr lang="en-US" sz="2200" dirty="0" smtClean="0"/>
              <a:t>knowledge</a:t>
            </a:r>
            <a:endParaRPr lang="en-US" sz="2200" dirty="0"/>
          </a:p>
          <a:p>
            <a:r>
              <a:rPr lang="en-US" sz="2600" dirty="0" smtClean="0"/>
              <a:t>A </a:t>
            </a:r>
            <a:r>
              <a:rPr lang="en-US" sz="2600" dirty="0"/>
              <a:t>mathematics instructor </a:t>
            </a:r>
            <a:r>
              <a:rPr lang="en-US" sz="2600" dirty="0" smtClean="0"/>
              <a:t>created </a:t>
            </a:r>
            <a:r>
              <a:rPr lang="en-US" sz="2600" dirty="0"/>
              <a:t>a signature assignment where students acted as potential car buyers and calculated how different interest rates affect the amount of money spent. </a:t>
            </a:r>
            <a:endParaRPr lang="en-US" sz="2600" dirty="0" smtClean="0"/>
          </a:p>
          <a:p>
            <a:pPr lvl="1"/>
            <a:r>
              <a:rPr lang="en-US" sz="2400" dirty="0" smtClean="0"/>
              <a:t>Learning outcomes- quantitative literacy </a:t>
            </a:r>
            <a:r>
              <a:rPr lang="en-US" sz="2400" dirty="0"/>
              <a:t>and </a:t>
            </a:r>
            <a:r>
              <a:rPr lang="en-US" sz="2400" dirty="0" smtClean="0"/>
              <a:t>written communication</a:t>
            </a:r>
          </a:p>
          <a:p>
            <a:pPr lvl="1"/>
            <a:r>
              <a:rPr lang="en-US" sz="2400" dirty="0" smtClean="0"/>
              <a:t>Students </a:t>
            </a:r>
            <a:r>
              <a:rPr lang="en-US" sz="2400" dirty="0"/>
              <a:t>reflect on how this activity can be applied in other classes or real world scenarios. </a:t>
            </a:r>
          </a:p>
          <a:p>
            <a:endParaRPr lang="en-US" dirty="0"/>
          </a:p>
        </p:txBody>
      </p:sp>
    </p:spTree>
    <p:extLst>
      <p:ext uri="{BB962C8B-B14F-4D97-AF65-F5344CB8AC3E}">
        <p14:creationId xmlns:p14="http://schemas.microsoft.com/office/powerpoint/2010/main" val="3992102751"/>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docProps/app.xml><?xml version="1.0" encoding="utf-8"?>
<Properties xmlns="http://schemas.openxmlformats.org/officeDocument/2006/extended-properties" xmlns:vt="http://schemas.openxmlformats.org/officeDocument/2006/docPropsVTypes">
  <Template>Dividend</Template>
  <TotalTime>1709</TotalTime>
  <Words>1475</Words>
  <Application>Microsoft Office PowerPoint</Application>
  <PresentationFormat>Widescreen</PresentationFormat>
  <Paragraphs>261</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Gill Sans MT</vt:lpstr>
      <vt:lpstr>Times New Roman</vt:lpstr>
      <vt:lpstr>Wingdings 2</vt:lpstr>
      <vt:lpstr>Dividend</vt:lpstr>
      <vt:lpstr>Using VALUE Rubrics to Assess Almost Any Program Outcome</vt:lpstr>
      <vt:lpstr>Workshop Outcomes</vt:lpstr>
      <vt:lpstr>The Assessment Cycle</vt:lpstr>
      <vt:lpstr>What Are  value rubrics?</vt:lpstr>
      <vt:lpstr>AAC&amp;U’s 15 VALUE rubrics</vt:lpstr>
      <vt:lpstr>Possible Uses of VALUE rubrics</vt:lpstr>
      <vt:lpstr>Level of Performance Descriptors</vt:lpstr>
      <vt:lpstr>Modifying Value Rubrics</vt:lpstr>
      <vt:lpstr>Salt Lake Community College</vt:lpstr>
      <vt:lpstr>Oral Communication Scores:  Psychology (n = 23)</vt:lpstr>
      <vt:lpstr>Activity #1: Choosing an Outcome</vt:lpstr>
      <vt:lpstr>Where is the Outcome taught in your curriculum?</vt:lpstr>
      <vt:lpstr>What is a Signature assignment?</vt:lpstr>
      <vt:lpstr>PowerPoint Presentation</vt:lpstr>
      <vt:lpstr>PowerPoint Presentation</vt:lpstr>
      <vt:lpstr>PowerPoint Presentation</vt:lpstr>
      <vt:lpstr>Activity #2: Signature Assignment</vt:lpstr>
      <vt:lpstr>Gather and Evaluate</vt:lpstr>
      <vt:lpstr>Scoring assignments: Rubric Calibration</vt:lpstr>
      <vt:lpstr>Activity #3: Assessment Plan</vt:lpstr>
      <vt:lpstr>Dos and Don’ts of Data Collection and Analysis</vt:lpstr>
      <vt:lpstr>Using Results to Create A Culture of Evidence</vt:lpstr>
      <vt:lpstr>Next Steps</vt:lpstr>
      <vt:lpstr>Resources and credits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VALUE Rubrics to Assess Almost Any Program Outcome</dc:title>
  <dc:creator>Dennis, Jessica Michele</dc:creator>
  <cp:lastModifiedBy>Dennis, Jessica Michele</cp:lastModifiedBy>
  <cp:revision>28</cp:revision>
  <dcterms:created xsi:type="dcterms:W3CDTF">2018-02-19T21:21:34Z</dcterms:created>
  <dcterms:modified xsi:type="dcterms:W3CDTF">2018-02-28T22:07:20Z</dcterms:modified>
</cp:coreProperties>
</file>