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385" r:id="rId2"/>
    <p:sldId id="409" r:id="rId3"/>
    <p:sldId id="387" r:id="rId4"/>
    <p:sldId id="388" r:id="rId5"/>
    <p:sldId id="389" r:id="rId6"/>
    <p:sldId id="390" r:id="rId7"/>
    <p:sldId id="391" r:id="rId8"/>
    <p:sldId id="392" r:id="rId9"/>
    <p:sldId id="393" r:id="rId10"/>
    <p:sldId id="394" r:id="rId11"/>
    <p:sldId id="395" r:id="rId12"/>
    <p:sldId id="396" r:id="rId13"/>
    <p:sldId id="397" r:id="rId14"/>
    <p:sldId id="398" r:id="rId15"/>
    <p:sldId id="399" r:id="rId16"/>
    <p:sldId id="402" r:id="rId17"/>
    <p:sldId id="403" r:id="rId18"/>
    <p:sldId id="401" r:id="rId19"/>
    <p:sldId id="408" r:id="rId20"/>
  </p:sldIdLst>
  <p:sldSz cx="24387175" cy="13716000"/>
  <p:notesSz cx="6881813" cy="9296400"/>
  <p:defaultTextStyle>
    <a:defPPr>
      <a:defRPr lang="en-US"/>
    </a:defPPr>
    <a:lvl1pPr marL="0" algn="l" defTabSz="1087444" rtl="0" eaLnBrk="1" latinLnBrk="0" hangingPunct="1">
      <a:defRPr sz="4300" kern="1200">
        <a:solidFill>
          <a:schemeClr val="tx1"/>
        </a:solidFill>
        <a:latin typeface="+mn-lt"/>
        <a:ea typeface="+mn-ea"/>
        <a:cs typeface="+mn-cs"/>
      </a:defRPr>
    </a:lvl1pPr>
    <a:lvl2pPr marL="1087444" algn="l" defTabSz="1087444" rtl="0" eaLnBrk="1" latinLnBrk="0" hangingPunct="1">
      <a:defRPr sz="4300" kern="1200">
        <a:solidFill>
          <a:schemeClr val="tx1"/>
        </a:solidFill>
        <a:latin typeface="+mn-lt"/>
        <a:ea typeface="+mn-ea"/>
        <a:cs typeface="+mn-cs"/>
      </a:defRPr>
    </a:lvl2pPr>
    <a:lvl3pPr marL="2174887" algn="l" defTabSz="1087444" rtl="0" eaLnBrk="1" latinLnBrk="0" hangingPunct="1">
      <a:defRPr sz="4300" kern="1200">
        <a:solidFill>
          <a:schemeClr val="tx1"/>
        </a:solidFill>
        <a:latin typeface="+mn-lt"/>
        <a:ea typeface="+mn-ea"/>
        <a:cs typeface="+mn-cs"/>
      </a:defRPr>
    </a:lvl3pPr>
    <a:lvl4pPr marL="3262338" algn="l" defTabSz="1087444" rtl="0" eaLnBrk="1" latinLnBrk="0" hangingPunct="1">
      <a:defRPr sz="4300" kern="1200">
        <a:solidFill>
          <a:schemeClr val="tx1"/>
        </a:solidFill>
        <a:latin typeface="+mn-lt"/>
        <a:ea typeface="+mn-ea"/>
        <a:cs typeface="+mn-cs"/>
      </a:defRPr>
    </a:lvl4pPr>
    <a:lvl5pPr marL="4349779" algn="l" defTabSz="1087444" rtl="0" eaLnBrk="1" latinLnBrk="0" hangingPunct="1">
      <a:defRPr sz="4300" kern="1200">
        <a:solidFill>
          <a:schemeClr val="tx1"/>
        </a:solidFill>
        <a:latin typeface="+mn-lt"/>
        <a:ea typeface="+mn-ea"/>
        <a:cs typeface="+mn-cs"/>
      </a:defRPr>
    </a:lvl5pPr>
    <a:lvl6pPr marL="5437225" algn="l" defTabSz="1087444" rtl="0" eaLnBrk="1" latinLnBrk="0" hangingPunct="1">
      <a:defRPr sz="4300" kern="1200">
        <a:solidFill>
          <a:schemeClr val="tx1"/>
        </a:solidFill>
        <a:latin typeface="+mn-lt"/>
        <a:ea typeface="+mn-ea"/>
        <a:cs typeface="+mn-cs"/>
      </a:defRPr>
    </a:lvl6pPr>
    <a:lvl7pPr marL="6524671" algn="l" defTabSz="1087444" rtl="0" eaLnBrk="1" latinLnBrk="0" hangingPunct="1">
      <a:defRPr sz="4300" kern="1200">
        <a:solidFill>
          <a:schemeClr val="tx1"/>
        </a:solidFill>
        <a:latin typeface="+mn-lt"/>
        <a:ea typeface="+mn-ea"/>
        <a:cs typeface="+mn-cs"/>
      </a:defRPr>
    </a:lvl7pPr>
    <a:lvl8pPr marL="7612115" algn="l" defTabSz="1087444" rtl="0" eaLnBrk="1" latinLnBrk="0" hangingPunct="1">
      <a:defRPr sz="4300" kern="1200">
        <a:solidFill>
          <a:schemeClr val="tx1"/>
        </a:solidFill>
        <a:latin typeface="+mn-lt"/>
        <a:ea typeface="+mn-ea"/>
        <a:cs typeface="+mn-cs"/>
      </a:defRPr>
    </a:lvl8pPr>
    <a:lvl9pPr marL="8699558" algn="l" defTabSz="1087444"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14308">
          <p15:clr>
            <a:srgbClr val="A4A3A4"/>
          </p15:clr>
        </p15:guide>
        <p15:guide id="3" pos="105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00"/>
    <a:srgbClr val="232A62"/>
    <a:srgbClr val="FFEDCB"/>
    <a:srgbClr val="4A4F55"/>
    <a:srgbClr val="3D367E"/>
    <a:srgbClr val="F1B300"/>
    <a:srgbClr val="EDC200"/>
    <a:srgbClr val="FFE791"/>
    <a:srgbClr val="FFCC66"/>
    <a:srgbClr val="E6DC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8" autoAdjust="0"/>
    <p:restoredTop sz="94302" autoAdjust="0"/>
  </p:normalViewPr>
  <p:slideViewPr>
    <p:cSldViewPr snapToGrid="0" snapToObjects="1">
      <p:cViewPr varScale="1">
        <p:scale>
          <a:sx n="41" d="100"/>
          <a:sy n="41" d="100"/>
        </p:scale>
        <p:origin x="108" y="348"/>
      </p:cViewPr>
      <p:guideLst>
        <p:guide orient="horz"/>
        <p:guide pos="14308"/>
        <p:guide pos="1053"/>
      </p:guideLst>
    </p:cSldViewPr>
  </p:slideViewPr>
  <p:outlineViewPr>
    <p:cViewPr>
      <p:scale>
        <a:sx n="33" d="100"/>
        <a:sy n="33" d="100"/>
      </p:scale>
      <p:origin x="0" y="-522"/>
    </p:cViewPr>
  </p:outlineViewPr>
  <p:notesTextViewPr>
    <p:cViewPr>
      <p:scale>
        <a:sx n="100" d="100"/>
        <a:sy n="100" d="100"/>
      </p:scale>
      <p:origin x="0" y="0"/>
    </p:cViewPr>
  </p:notesTextViewPr>
  <p:sorterViewPr>
    <p:cViewPr>
      <p:scale>
        <a:sx n="37" d="100"/>
        <a:sy n="3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3.png"/></Relationships>
</file>

<file path=ppt/diagrams/_rels/data2.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8F39CA-FA4C-4F6C-90BB-DE34E9EB8AF7}"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A05CE888-10D2-4DC7-8691-A6F4A968FAF5}">
      <dgm:prSet phldrT="[Text]" phldr="1"/>
      <dgm:spPr>
        <a:blipFill rotWithShape="0">
          <a:blip xmlns:r="http://schemas.openxmlformats.org/officeDocument/2006/relationships" r:embed="rId1"/>
          <a:stretch>
            <a:fillRect t="-8000" b="-8000"/>
          </a:stretch>
        </a:blipFill>
        <a:ln>
          <a:solidFill>
            <a:schemeClr val="tx1"/>
          </a:solidFill>
        </a:ln>
      </dgm:spPr>
      <dgm:t>
        <a:bodyPr/>
        <a:lstStyle/>
        <a:p>
          <a:endParaRPr lang="en-US" dirty="0">
            <a:noFill/>
          </a:endParaRPr>
        </a:p>
      </dgm:t>
      <dgm:extLst>
        <a:ext uri="{E40237B7-FDA0-4F09-8148-C483321AD2D9}">
          <dgm14:cNvPr xmlns:dgm14="http://schemas.microsoft.com/office/drawing/2010/diagram" id="0" name="" descr="Thumbs down, implying that these are things you should not do when you are using a professional social media site" title="Thumbs Down"/>
        </a:ext>
      </dgm:extLst>
    </dgm:pt>
    <dgm:pt modelId="{10EF1315-AAB3-4911-8687-9D548AFE1B0C}" type="parTrans" cxnId="{3A6455D4-C5A8-44C7-9C7F-EA24DEBD1E1D}">
      <dgm:prSet/>
      <dgm:spPr/>
      <dgm:t>
        <a:bodyPr/>
        <a:lstStyle/>
        <a:p>
          <a:endParaRPr lang="en-US"/>
        </a:p>
      </dgm:t>
    </dgm:pt>
    <dgm:pt modelId="{59AFCCBC-16BF-44DE-9FC8-758F727E3B62}" type="sibTrans" cxnId="{3A6455D4-C5A8-44C7-9C7F-EA24DEBD1E1D}">
      <dgm:prSet/>
      <dgm:spPr/>
      <dgm:t>
        <a:bodyPr/>
        <a:lstStyle/>
        <a:p>
          <a:endParaRPr lang="en-US"/>
        </a:p>
      </dgm:t>
    </dgm:pt>
    <dgm:pt modelId="{250BBA68-48E5-4770-89B4-C1FF34EC9A0D}">
      <dgm:prSet phldrT="[Text]" custT="1"/>
      <dgm:spPr>
        <a:ln>
          <a:solidFill>
            <a:schemeClr val="tx1"/>
          </a:solidFill>
        </a:ln>
      </dgm:spPr>
      <dgm:t>
        <a:bodyPr/>
        <a:lstStyle/>
        <a:p>
          <a:r>
            <a:rPr lang="en-US" sz="1800" b="1" dirty="0" smtClean="0">
              <a:solidFill>
                <a:schemeClr val="tx1"/>
              </a:solidFill>
            </a:rPr>
            <a:t>Don’t Mix Personal &amp; Professional</a:t>
          </a:r>
        </a:p>
      </dgm:t>
      <dgm:extLst>
        <a:ext uri="{E40237B7-FDA0-4F09-8148-C483321AD2D9}">
          <dgm14:cNvPr xmlns:dgm14="http://schemas.microsoft.com/office/drawing/2010/diagram" id="0" name="" descr="Don't mix personal &amp; professional" title="Don't Mix Personal &amp; Professional"/>
        </a:ext>
      </dgm:extLst>
    </dgm:pt>
    <dgm:pt modelId="{F6E5F616-8CDF-45CF-AAA0-07AF7F91738F}" type="parTrans" cxnId="{55247353-1EC5-4527-8AF9-068048D81B57}">
      <dgm:prSet/>
      <dgm:spPr/>
      <dgm:t>
        <a:bodyPr/>
        <a:lstStyle/>
        <a:p>
          <a:endParaRPr lang="en-US"/>
        </a:p>
      </dgm:t>
    </dgm:pt>
    <dgm:pt modelId="{98BF3277-890C-47E9-A04D-9579AC7D71C0}" type="sibTrans" cxnId="{55247353-1EC5-4527-8AF9-068048D81B57}">
      <dgm:prSet/>
      <dgm:spPr/>
      <dgm:t>
        <a:bodyPr/>
        <a:lstStyle/>
        <a:p>
          <a:endParaRPr lang="en-US"/>
        </a:p>
      </dgm:t>
    </dgm:pt>
    <dgm:pt modelId="{1849735F-EC5E-44EA-953F-EA077D5FDC8F}">
      <dgm:prSet phldrT="[Text]" custT="1"/>
      <dgm:spPr>
        <a:ln>
          <a:solidFill>
            <a:schemeClr val="tx1"/>
          </a:solidFill>
        </a:ln>
      </dgm:spPr>
      <dgm:t>
        <a:bodyPr/>
        <a:lstStyle/>
        <a:p>
          <a:r>
            <a:rPr lang="en-US" sz="1800" b="1" dirty="0" smtClean="0">
              <a:solidFill>
                <a:schemeClr val="tx1"/>
              </a:solidFill>
            </a:rPr>
            <a:t>Don’t Plagiarize</a:t>
          </a:r>
          <a:endParaRPr lang="en-US" sz="1800" b="1" dirty="0">
            <a:solidFill>
              <a:schemeClr val="tx1"/>
            </a:solidFill>
          </a:endParaRPr>
        </a:p>
      </dgm:t>
      <dgm:extLst>
        <a:ext uri="{E40237B7-FDA0-4F09-8148-C483321AD2D9}">
          <dgm14:cNvPr xmlns:dgm14="http://schemas.microsoft.com/office/drawing/2010/diagram" id="0" name="" descr="Don't plagiarize" title="Don't Plagiarize"/>
        </a:ext>
      </dgm:extLst>
    </dgm:pt>
    <dgm:pt modelId="{5F59D1A7-FE0F-43F7-BBAD-E3F505886FF7}" type="parTrans" cxnId="{92D43C66-C671-4213-9AB2-643B245C62DA}">
      <dgm:prSet/>
      <dgm:spPr/>
      <dgm:t>
        <a:bodyPr/>
        <a:lstStyle/>
        <a:p>
          <a:endParaRPr lang="en-US"/>
        </a:p>
      </dgm:t>
    </dgm:pt>
    <dgm:pt modelId="{948CDD95-779B-4552-8A88-1BD2357E3BB8}" type="sibTrans" cxnId="{92D43C66-C671-4213-9AB2-643B245C62DA}">
      <dgm:prSet/>
      <dgm:spPr/>
      <dgm:t>
        <a:bodyPr/>
        <a:lstStyle/>
        <a:p>
          <a:endParaRPr lang="en-US"/>
        </a:p>
      </dgm:t>
    </dgm:pt>
    <dgm:pt modelId="{384DD6EE-1319-42EB-973A-167AECE39713}">
      <dgm:prSet phldrT="[Text]" custT="1"/>
      <dgm:spPr>
        <a:ln>
          <a:solidFill>
            <a:schemeClr val="tx1"/>
          </a:solidFill>
        </a:ln>
      </dgm:spPr>
      <dgm:t>
        <a:bodyPr/>
        <a:lstStyle/>
        <a:p>
          <a:r>
            <a:rPr lang="en-US" sz="1800" b="1" dirty="0" smtClean="0">
              <a:solidFill>
                <a:schemeClr val="tx1"/>
              </a:solidFill>
            </a:rPr>
            <a:t>Don’t lose focus of your Department’s Mission</a:t>
          </a:r>
        </a:p>
      </dgm:t>
      <dgm:extLst>
        <a:ext uri="{E40237B7-FDA0-4F09-8148-C483321AD2D9}">
          <dgm14:cNvPr xmlns:dgm14="http://schemas.microsoft.com/office/drawing/2010/diagram" id="0" name="" descr="Don't lose focus of your department's mission" title="Don't Lose Focus"/>
        </a:ext>
      </dgm:extLst>
    </dgm:pt>
    <dgm:pt modelId="{3B7D8000-D95C-4752-BE77-0BE0AF34EC4D}" type="parTrans" cxnId="{8172A83C-DF23-4D64-9AB7-0789F8AE65E3}">
      <dgm:prSet/>
      <dgm:spPr/>
      <dgm:t>
        <a:bodyPr/>
        <a:lstStyle/>
        <a:p>
          <a:endParaRPr lang="en-US"/>
        </a:p>
      </dgm:t>
    </dgm:pt>
    <dgm:pt modelId="{80618DE0-D942-47B2-A41B-0615F8A347E7}" type="sibTrans" cxnId="{8172A83C-DF23-4D64-9AB7-0789F8AE65E3}">
      <dgm:prSet/>
      <dgm:spPr/>
      <dgm:t>
        <a:bodyPr/>
        <a:lstStyle/>
        <a:p>
          <a:endParaRPr lang="en-US"/>
        </a:p>
      </dgm:t>
    </dgm:pt>
    <dgm:pt modelId="{3848E5BE-266C-4669-892B-28E15FF84535}">
      <dgm:prSet phldrT="[Text]" custT="1"/>
      <dgm:spPr>
        <a:ln>
          <a:solidFill>
            <a:schemeClr val="tx1"/>
          </a:solidFill>
        </a:ln>
      </dgm:spPr>
      <dgm:t>
        <a:bodyPr/>
        <a:lstStyle/>
        <a:p>
          <a:r>
            <a:rPr lang="en-US" sz="1800" b="1" dirty="0" smtClean="0">
              <a:solidFill>
                <a:schemeClr val="tx1"/>
              </a:solidFill>
            </a:rPr>
            <a:t>Don’t Forget to Respond to Commenters</a:t>
          </a:r>
          <a:endParaRPr lang="en-US" sz="1800" b="1" dirty="0">
            <a:solidFill>
              <a:schemeClr val="tx1"/>
            </a:solidFill>
          </a:endParaRPr>
        </a:p>
      </dgm:t>
      <dgm:extLst>
        <a:ext uri="{E40237B7-FDA0-4F09-8148-C483321AD2D9}">
          <dgm14:cNvPr xmlns:dgm14="http://schemas.microsoft.com/office/drawing/2010/diagram" id="0" name="" descr="Don't forget to respond to commenters" title="Don't Forget to Respond to Commenters"/>
        </a:ext>
      </dgm:extLst>
    </dgm:pt>
    <dgm:pt modelId="{66E31428-EE88-41F9-818E-9625ED064356}" type="parTrans" cxnId="{7B936E0B-8784-4B5C-A0FE-2EDAD5AC9134}">
      <dgm:prSet/>
      <dgm:spPr/>
      <dgm:t>
        <a:bodyPr/>
        <a:lstStyle/>
        <a:p>
          <a:endParaRPr lang="en-US"/>
        </a:p>
      </dgm:t>
    </dgm:pt>
    <dgm:pt modelId="{3892D100-BB7C-44A4-9481-1D31C3B847A6}" type="sibTrans" cxnId="{7B936E0B-8784-4B5C-A0FE-2EDAD5AC9134}">
      <dgm:prSet/>
      <dgm:spPr/>
      <dgm:t>
        <a:bodyPr/>
        <a:lstStyle/>
        <a:p>
          <a:endParaRPr lang="en-US"/>
        </a:p>
      </dgm:t>
    </dgm:pt>
    <dgm:pt modelId="{367CA6C2-4CA7-4F87-80C6-781F6B38BBF1}">
      <dgm:prSet phldrT="[Text]" custT="1"/>
      <dgm:spPr>
        <a:ln>
          <a:solidFill>
            <a:schemeClr val="tx1"/>
          </a:solidFill>
        </a:ln>
      </dgm:spPr>
      <dgm:t>
        <a:bodyPr/>
        <a:lstStyle/>
        <a:p>
          <a:r>
            <a:rPr lang="en-US" sz="1800" b="1" dirty="0" smtClean="0">
              <a:solidFill>
                <a:schemeClr val="tx1"/>
              </a:solidFill>
            </a:rPr>
            <a:t>Don’t Forget you’re a GOLDEN EAGLE!</a:t>
          </a:r>
          <a:endParaRPr lang="en-US" sz="1800" b="1" dirty="0">
            <a:solidFill>
              <a:schemeClr val="tx1"/>
            </a:solidFill>
          </a:endParaRPr>
        </a:p>
      </dgm:t>
      <dgm:extLst>
        <a:ext uri="{E40237B7-FDA0-4F09-8148-C483321AD2D9}">
          <dgm14:cNvPr xmlns:dgm14="http://schemas.microsoft.com/office/drawing/2010/diagram" id="0" name="" descr="Don't Forget You're a Golden Eagle" title="Don't Forget You're a Golden Eagle"/>
        </a:ext>
      </dgm:extLst>
    </dgm:pt>
    <dgm:pt modelId="{5B4FD1D2-A3F6-42FF-834A-BC472AAC4B1C}" type="parTrans" cxnId="{E8446085-26AB-4B3E-BF61-179DEF321BCC}">
      <dgm:prSet/>
      <dgm:spPr/>
      <dgm:t>
        <a:bodyPr/>
        <a:lstStyle/>
        <a:p>
          <a:endParaRPr lang="en-US"/>
        </a:p>
      </dgm:t>
    </dgm:pt>
    <dgm:pt modelId="{9967E357-CE00-4A07-A897-F422A9F9DAAE}" type="sibTrans" cxnId="{E8446085-26AB-4B3E-BF61-179DEF321BCC}">
      <dgm:prSet/>
      <dgm:spPr/>
      <dgm:t>
        <a:bodyPr/>
        <a:lstStyle/>
        <a:p>
          <a:endParaRPr lang="en-US"/>
        </a:p>
      </dgm:t>
    </dgm:pt>
    <dgm:pt modelId="{5E51A397-C28B-4097-B8B0-57605DA51BB4}">
      <dgm:prSet phldrT="[Text]" custT="1"/>
      <dgm:spPr>
        <a:ln>
          <a:solidFill>
            <a:schemeClr val="tx1"/>
          </a:solidFill>
        </a:ln>
      </dgm:spPr>
      <dgm:t>
        <a:bodyPr/>
        <a:lstStyle/>
        <a:p>
          <a:r>
            <a:rPr lang="en-US" sz="1700" b="1" dirty="0" smtClean="0">
              <a:solidFill>
                <a:schemeClr val="tx1"/>
              </a:solidFill>
            </a:rPr>
            <a:t>Don’t Cross the Line or be Inappropriate</a:t>
          </a:r>
          <a:endParaRPr lang="en-US" sz="1700" b="1" dirty="0">
            <a:solidFill>
              <a:schemeClr val="tx1"/>
            </a:solidFill>
          </a:endParaRPr>
        </a:p>
      </dgm:t>
      <dgm:extLst>
        <a:ext uri="{E40237B7-FDA0-4F09-8148-C483321AD2D9}">
          <dgm14:cNvPr xmlns:dgm14="http://schemas.microsoft.com/office/drawing/2010/diagram" id="0" name="" descr="Don't cross the line or be inappropriate" title="Don't Cross the Line"/>
        </a:ext>
      </dgm:extLst>
    </dgm:pt>
    <dgm:pt modelId="{D26F4D3D-2FF1-4FBD-B60F-1F037A96364C}" type="parTrans" cxnId="{104AA66D-B3DE-4EF6-945D-7E945D545E7F}">
      <dgm:prSet/>
      <dgm:spPr/>
      <dgm:t>
        <a:bodyPr/>
        <a:lstStyle/>
        <a:p>
          <a:endParaRPr lang="en-US"/>
        </a:p>
      </dgm:t>
    </dgm:pt>
    <dgm:pt modelId="{94BF064B-7CB0-4FC0-9EAD-86AC36FAF30F}" type="sibTrans" cxnId="{104AA66D-B3DE-4EF6-945D-7E945D545E7F}">
      <dgm:prSet/>
      <dgm:spPr/>
      <dgm:t>
        <a:bodyPr/>
        <a:lstStyle/>
        <a:p>
          <a:endParaRPr lang="en-US"/>
        </a:p>
      </dgm:t>
    </dgm:pt>
    <dgm:pt modelId="{BC11F174-B9ED-4976-AC42-5818574F3B45}" type="pres">
      <dgm:prSet presAssocID="{FB8F39CA-FA4C-4F6C-90BB-DE34E9EB8AF7}" presName="cycle" presStyleCnt="0">
        <dgm:presLayoutVars>
          <dgm:chMax val="1"/>
          <dgm:dir/>
          <dgm:animLvl val="ctr"/>
          <dgm:resizeHandles val="exact"/>
        </dgm:presLayoutVars>
      </dgm:prSet>
      <dgm:spPr/>
      <dgm:t>
        <a:bodyPr/>
        <a:lstStyle/>
        <a:p>
          <a:endParaRPr lang="en-US"/>
        </a:p>
      </dgm:t>
    </dgm:pt>
    <dgm:pt modelId="{80D9AB92-DF3E-46EA-BF0C-318025ACEB97}" type="pres">
      <dgm:prSet presAssocID="{A05CE888-10D2-4DC7-8691-A6F4A968FAF5}" presName="centerShape" presStyleLbl="node0" presStyleIdx="0" presStyleCnt="1"/>
      <dgm:spPr/>
      <dgm:t>
        <a:bodyPr/>
        <a:lstStyle/>
        <a:p>
          <a:endParaRPr lang="en-US"/>
        </a:p>
      </dgm:t>
    </dgm:pt>
    <dgm:pt modelId="{4BA4B633-B7AB-4F4C-9050-3B89E62D3014}" type="pres">
      <dgm:prSet presAssocID="{F6E5F616-8CDF-45CF-AAA0-07AF7F91738F}" presName="Name9" presStyleLbl="parChTrans1D2" presStyleIdx="0" presStyleCnt="6"/>
      <dgm:spPr/>
      <dgm:t>
        <a:bodyPr/>
        <a:lstStyle/>
        <a:p>
          <a:endParaRPr lang="en-US"/>
        </a:p>
      </dgm:t>
    </dgm:pt>
    <dgm:pt modelId="{A4AA5EA7-002C-443E-AFE0-392BA2DA4884}" type="pres">
      <dgm:prSet presAssocID="{F6E5F616-8CDF-45CF-AAA0-07AF7F91738F}" presName="connTx" presStyleLbl="parChTrans1D2" presStyleIdx="0" presStyleCnt="6"/>
      <dgm:spPr/>
      <dgm:t>
        <a:bodyPr/>
        <a:lstStyle/>
        <a:p>
          <a:endParaRPr lang="en-US"/>
        </a:p>
      </dgm:t>
    </dgm:pt>
    <dgm:pt modelId="{4F52528B-09C9-4656-98FD-8E5D77C6AC5B}" type="pres">
      <dgm:prSet presAssocID="{250BBA68-48E5-4770-89B4-C1FF34EC9A0D}" presName="node" presStyleLbl="node1" presStyleIdx="0" presStyleCnt="6" custScaleX="124709" custScaleY="124709">
        <dgm:presLayoutVars>
          <dgm:bulletEnabled val="1"/>
        </dgm:presLayoutVars>
      </dgm:prSet>
      <dgm:spPr/>
      <dgm:t>
        <a:bodyPr/>
        <a:lstStyle/>
        <a:p>
          <a:endParaRPr lang="en-US"/>
        </a:p>
      </dgm:t>
    </dgm:pt>
    <dgm:pt modelId="{5C0279B7-DE05-4309-9B2B-8945432336B9}" type="pres">
      <dgm:prSet presAssocID="{5F59D1A7-FE0F-43F7-BBAD-E3F505886FF7}" presName="Name9" presStyleLbl="parChTrans1D2" presStyleIdx="1" presStyleCnt="6"/>
      <dgm:spPr/>
      <dgm:t>
        <a:bodyPr/>
        <a:lstStyle/>
        <a:p>
          <a:endParaRPr lang="en-US"/>
        </a:p>
      </dgm:t>
    </dgm:pt>
    <dgm:pt modelId="{A303425C-6DAD-4B19-8196-BFFA0FAEF27A}" type="pres">
      <dgm:prSet presAssocID="{5F59D1A7-FE0F-43F7-BBAD-E3F505886FF7}" presName="connTx" presStyleLbl="parChTrans1D2" presStyleIdx="1" presStyleCnt="6"/>
      <dgm:spPr/>
      <dgm:t>
        <a:bodyPr/>
        <a:lstStyle/>
        <a:p>
          <a:endParaRPr lang="en-US"/>
        </a:p>
      </dgm:t>
    </dgm:pt>
    <dgm:pt modelId="{F74BBFD1-A167-4AD5-BD4A-A1A3BF91F5B0}" type="pres">
      <dgm:prSet presAssocID="{1849735F-EC5E-44EA-953F-EA077D5FDC8F}" presName="node" presStyleLbl="node1" presStyleIdx="1" presStyleCnt="6" custScaleX="112588" custScaleY="112588">
        <dgm:presLayoutVars>
          <dgm:bulletEnabled val="1"/>
        </dgm:presLayoutVars>
      </dgm:prSet>
      <dgm:spPr/>
      <dgm:t>
        <a:bodyPr/>
        <a:lstStyle/>
        <a:p>
          <a:endParaRPr lang="en-US"/>
        </a:p>
      </dgm:t>
    </dgm:pt>
    <dgm:pt modelId="{32D540BD-3A4F-4917-9FCC-2FF0A4476F70}" type="pres">
      <dgm:prSet presAssocID="{3B7D8000-D95C-4752-BE77-0BE0AF34EC4D}" presName="Name9" presStyleLbl="parChTrans1D2" presStyleIdx="2" presStyleCnt="6"/>
      <dgm:spPr/>
      <dgm:t>
        <a:bodyPr/>
        <a:lstStyle/>
        <a:p>
          <a:endParaRPr lang="en-US"/>
        </a:p>
      </dgm:t>
    </dgm:pt>
    <dgm:pt modelId="{F7296884-6DF5-450B-9B9E-35196AB8A31B}" type="pres">
      <dgm:prSet presAssocID="{3B7D8000-D95C-4752-BE77-0BE0AF34EC4D}" presName="connTx" presStyleLbl="parChTrans1D2" presStyleIdx="2" presStyleCnt="6"/>
      <dgm:spPr/>
      <dgm:t>
        <a:bodyPr/>
        <a:lstStyle/>
        <a:p>
          <a:endParaRPr lang="en-US"/>
        </a:p>
      </dgm:t>
    </dgm:pt>
    <dgm:pt modelId="{73D7B6B9-745A-44ED-A471-54BC17F43E5B}" type="pres">
      <dgm:prSet presAssocID="{384DD6EE-1319-42EB-973A-167AECE39713}" presName="node" presStyleLbl="node1" presStyleIdx="2" presStyleCnt="6" custScaleX="131159" custScaleY="131159">
        <dgm:presLayoutVars>
          <dgm:bulletEnabled val="1"/>
        </dgm:presLayoutVars>
      </dgm:prSet>
      <dgm:spPr/>
      <dgm:t>
        <a:bodyPr/>
        <a:lstStyle/>
        <a:p>
          <a:endParaRPr lang="en-US"/>
        </a:p>
      </dgm:t>
    </dgm:pt>
    <dgm:pt modelId="{C7FCDE46-1E6F-4160-8A17-5677D57CA0AF}" type="pres">
      <dgm:prSet presAssocID="{5B4FD1D2-A3F6-42FF-834A-BC472AAC4B1C}" presName="Name9" presStyleLbl="parChTrans1D2" presStyleIdx="3" presStyleCnt="6"/>
      <dgm:spPr/>
      <dgm:t>
        <a:bodyPr/>
        <a:lstStyle/>
        <a:p>
          <a:endParaRPr lang="en-US"/>
        </a:p>
      </dgm:t>
    </dgm:pt>
    <dgm:pt modelId="{B1295E28-9DD8-45DA-B28B-7843FBC7986B}" type="pres">
      <dgm:prSet presAssocID="{5B4FD1D2-A3F6-42FF-834A-BC472AAC4B1C}" presName="connTx" presStyleLbl="parChTrans1D2" presStyleIdx="3" presStyleCnt="6"/>
      <dgm:spPr/>
      <dgm:t>
        <a:bodyPr/>
        <a:lstStyle/>
        <a:p>
          <a:endParaRPr lang="en-US"/>
        </a:p>
      </dgm:t>
    </dgm:pt>
    <dgm:pt modelId="{327A8017-19AE-4ECE-B18C-C8AAA9A1894D}" type="pres">
      <dgm:prSet presAssocID="{367CA6C2-4CA7-4F87-80C6-781F6B38BBF1}" presName="node" presStyleLbl="node1" presStyleIdx="3" presStyleCnt="6" custScaleX="114693" custScaleY="114693">
        <dgm:presLayoutVars>
          <dgm:bulletEnabled val="1"/>
        </dgm:presLayoutVars>
      </dgm:prSet>
      <dgm:spPr/>
      <dgm:t>
        <a:bodyPr/>
        <a:lstStyle/>
        <a:p>
          <a:endParaRPr lang="en-US"/>
        </a:p>
      </dgm:t>
    </dgm:pt>
    <dgm:pt modelId="{F1815977-403B-4896-A3C2-B8913F516D6A}" type="pres">
      <dgm:prSet presAssocID="{66E31428-EE88-41F9-818E-9625ED064356}" presName="Name9" presStyleLbl="parChTrans1D2" presStyleIdx="4" presStyleCnt="6"/>
      <dgm:spPr/>
      <dgm:t>
        <a:bodyPr/>
        <a:lstStyle/>
        <a:p>
          <a:endParaRPr lang="en-US"/>
        </a:p>
      </dgm:t>
    </dgm:pt>
    <dgm:pt modelId="{D109813D-C0E7-4F15-97AF-7E8B3B0FB136}" type="pres">
      <dgm:prSet presAssocID="{66E31428-EE88-41F9-818E-9625ED064356}" presName="connTx" presStyleLbl="parChTrans1D2" presStyleIdx="4" presStyleCnt="6"/>
      <dgm:spPr/>
      <dgm:t>
        <a:bodyPr/>
        <a:lstStyle/>
        <a:p>
          <a:endParaRPr lang="en-US"/>
        </a:p>
      </dgm:t>
    </dgm:pt>
    <dgm:pt modelId="{1777F896-AD8D-405D-8351-04D5696F00C8}" type="pres">
      <dgm:prSet presAssocID="{3848E5BE-266C-4669-892B-28E15FF84535}" presName="node" presStyleLbl="node1" presStyleIdx="4" presStyleCnt="6" custScaleX="122800" custScaleY="122800">
        <dgm:presLayoutVars>
          <dgm:bulletEnabled val="1"/>
        </dgm:presLayoutVars>
      </dgm:prSet>
      <dgm:spPr/>
      <dgm:t>
        <a:bodyPr/>
        <a:lstStyle/>
        <a:p>
          <a:endParaRPr lang="en-US"/>
        </a:p>
      </dgm:t>
    </dgm:pt>
    <dgm:pt modelId="{E886E166-641A-4A60-B387-3708C4A72FF0}" type="pres">
      <dgm:prSet presAssocID="{D26F4D3D-2FF1-4FBD-B60F-1F037A96364C}" presName="Name9" presStyleLbl="parChTrans1D2" presStyleIdx="5" presStyleCnt="6"/>
      <dgm:spPr/>
      <dgm:t>
        <a:bodyPr/>
        <a:lstStyle/>
        <a:p>
          <a:endParaRPr lang="en-US"/>
        </a:p>
      </dgm:t>
    </dgm:pt>
    <dgm:pt modelId="{6CA05266-E8D6-41C5-94E1-EE5646252E8E}" type="pres">
      <dgm:prSet presAssocID="{D26F4D3D-2FF1-4FBD-B60F-1F037A96364C}" presName="connTx" presStyleLbl="parChTrans1D2" presStyleIdx="5" presStyleCnt="6"/>
      <dgm:spPr/>
      <dgm:t>
        <a:bodyPr/>
        <a:lstStyle/>
        <a:p>
          <a:endParaRPr lang="en-US"/>
        </a:p>
      </dgm:t>
    </dgm:pt>
    <dgm:pt modelId="{8143C648-8D63-4055-8A94-82FA803AB375}" type="pres">
      <dgm:prSet presAssocID="{5E51A397-C28B-4097-B8B0-57605DA51BB4}" presName="node" presStyleLbl="node1" presStyleIdx="5" presStyleCnt="6" custScaleX="128510" custScaleY="128510">
        <dgm:presLayoutVars>
          <dgm:bulletEnabled val="1"/>
        </dgm:presLayoutVars>
      </dgm:prSet>
      <dgm:spPr/>
      <dgm:t>
        <a:bodyPr/>
        <a:lstStyle/>
        <a:p>
          <a:endParaRPr lang="en-US"/>
        </a:p>
      </dgm:t>
    </dgm:pt>
  </dgm:ptLst>
  <dgm:cxnLst>
    <dgm:cxn modelId="{92D43C66-C671-4213-9AB2-643B245C62DA}" srcId="{A05CE888-10D2-4DC7-8691-A6F4A968FAF5}" destId="{1849735F-EC5E-44EA-953F-EA077D5FDC8F}" srcOrd="1" destOrd="0" parTransId="{5F59D1A7-FE0F-43F7-BBAD-E3F505886FF7}" sibTransId="{948CDD95-779B-4552-8A88-1BD2357E3BB8}"/>
    <dgm:cxn modelId="{2DEBE222-6CDF-4F63-AC3C-00693104984A}" type="presOf" srcId="{5F59D1A7-FE0F-43F7-BBAD-E3F505886FF7}" destId="{A303425C-6DAD-4B19-8196-BFFA0FAEF27A}" srcOrd="1" destOrd="0" presId="urn:microsoft.com/office/officeart/2005/8/layout/radial1"/>
    <dgm:cxn modelId="{3A6455D4-C5A8-44C7-9C7F-EA24DEBD1E1D}" srcId="{FB8F39CA-FA4C-4F6C-90BB-DE34E9EB8AF7}" destId="{A05CE888-10D2-4DC7-8691-A6F4A968FAF5}" srcOrd="0" destOrd="0" parTransId="{10EF1315-AAB3-4911-8687-9D548AFE1B0C}" sibTransId="{59AFCCBC-16BF-44DE-9FC8-758F727E3B62}"/>
    <dgm:cxn modelId="{C98BC197-7DB2-41E6-BBF1-3923A227C3DE}" type="presOf" srcId="{367CA6C2-4CA7-4F87-80C6-781F6B38BBF1}" destId="{327A8017-19AE-4ECE-B18C-C8AAA9A1894D}" srcOrd="0" destOrd="0" presId="urn:microsoft.com/office/officeart/2005/8/layout/radial1"/>
    <dgm:cxn modelId="{D9BBB488-3812-4C06-B583-270FFD7BCC74}" type="presOf" srcId="{5E51A397-C28B-4097-B8B0-57605DA51BB4}" destId="{8143C648-8D63-4055-8A94-82FA803AB375}" srcOrd="0" destOrd="0" presId="urn:microsoft.com/office/officeart/2005/8/layout/radial1"/>
    <dgm:cxn modelId="{577DE0E1-CC52-4B81-AE4D-4700DFECE18C}" type="presOf" srcId="{1849735F-EC5E-44EA-953F-EA077D5FDC8F}" destId="{F74BBFD1-A167-4AD5-BD4A-A1A3BF91F5B0}" srcOrd="0" destOrd="0" presId="urn:microsoft.com/office/officeart/2005/8/layout/radial1"/>
    <dgm:cxn modelId="{5E5DAB41-0862-4D26-813E-F6A5C637C9C4}" type="presOf" srcId="{3B7D8000-D95C-4752-BE77-0BE0AF34EC4D}" destId="{F7296884-6DF5-450B-9B9E-35196AB8A31B}" srcOrd="1" destOrd="0" presId="urn:microsoft.com/office/officeart/2005/8/layout/radial1"/>
    <dgm:cxn modelId="{104AA66D-B3DE-4EF6-945D-7E945D545E7F}" srcId="{A05CE888-10D2-4DC7-8691-A6F4A968FAF5}" destId="{5E51A397-C28B-4097-B8B0-57605DA51BB4}" srcOrd="5" destOrd="0" parTransId="{D26F4D3D-2FF1-4FBD-B60F-1F037A96364C}" sibTransId="{94BF064B-7CB0-4FC0-9EAD-86AC36FAF30F}"/>
    <dgm:cxn modelId="{3B3DEB0E-B404-4D4E-82C9-B0E823AE458D}" type="presOf" srcId="{384DD6EE-1319-42EB-973A-167AECE39713}" destId="{73D7B6B9-745A-44ED-A471-54BC17F43E5B}" srcOrd="0" destOrd="0" presId="urn:microsoft.com/office/officeart/2005/8/layout/radial1"/>
    <dgm:cxn modelId="{D734273D-54BD-4ED3-8FFE-6480E3BA4384}" type="presOf" srcId="{D26F4D3D-2FF1-4FBD-B60F-1F037A96364C}" destId="{E886E166-641A-4A60-B387-3708C4A72FF0}" srcOrd="0" destOrd="0" presId="urn:microsoft.com/office/officeart/2005/8/layout/radial1"/>
    <dgm:cxn modelId="{101DF0C2-EAAB-4E50-BE3E-CF9B20F0A4E0}" type="presOf" srcId="{5B4FD1D2-A3F6-42FF-834A-BC472AAC4B1C}" destId="{C7FCDE46-1E6F-4160-8A17-5677D57CA0AF}" srcOrd="0" destOrd="0" presId="urn:microsoft.com/office/officeart/2005/8/layout/radial1"/>
    <dgm:cxn modelId="{F7660822-1DE5-45CD-890A-92B33782E21B}" type="presOf" srcId="{F6E5F616-8CDF-45CF-AAA0-07AF7F91738F}" destId="{4BA4B633-B7AB-4F4C-9050-3B89E62D3014}" srcOrd="0" destOrd="0" presId="urn:microsoft.com/office/officeart/2005/8/layout/radial1"/>
    <dgm:cxn modelId="{E8446085-26AB-4B3E-BF61-179DEF321BCC}" srcId="{A05CE888-10D2-4DC7-8691-A6F4A968FAF5}" destId="{367CA6C2-4CA7-4F87-80C6-781F6B38BBF1}" srcOrd="3" destOrd="0" parTransId="{5B4FD1D2-A3F6-42FF-834A-BC472AAC4B1C}" sibTransId="{9967E357-CE00-4A07-A897-F422A9F9DAAE}"/>
    <dgm:cxn modelId="{7B936E0B-8784-4B5C-A0FE-2EDAD5AC9134}" srcId="{A05CE888-10D2-4DC7-8691-A6F4A968FAF5}" destId="{3848E5BE-266C-4669-892B-28E15FF84535}" srcOrd="4" destOrd="0" parTransId="{66E31428-EE88-41F9-818E-9625ED064356}" sibTransId="{3892D100-BB7C-44A4-9481-1D31C3B847A6}"/>
    <dgm:cxn modelId="{654E78D8-A89E-4A74-9938-068E04D2907D}" type="presOf" srcId="{66E31428-EE88-41F9-818E-9625ED064356}" destId="{F1815977-403B-4896-A3C2-B8913F516D6A}" srcOrd="0" destOrd="0" presId="urn:microsoft.com/office/officeart/2005/8/layout/radial1"/>
    <dgm:cxn modelId="{8E20E7EA-41ED-4509-861B-4E84CB23E7C0}" type="presOf" srcId="{5B4FD1D2-A3F6-42FF-834A-BC472AAC4B1C}" destId="{B1295E28-9DD8-45DA-B28B-7843FBC7986B}" srcOrd="1" destOrd="0" presId="urn:microsoft.com/office/officeart/2005/8/layout/radial1"/>
    <dgm:cxn modelId="{622184E7-F025-4519-836B-164E3CA4E4FA}" type="presOf" srcId="{F6E5F616-8CDF-45CF-AAA0-07AF7F91738F}" destId="{A4AA5EA7-002C-443E-AFE0-392BA2DA4884}" srcOrd="1" destOrd="0" presId="urn:microsoft.com/office/officeart/2005/8/layout/radial1"/>
    <dgm:cxn modelId="{C4B518AB-57D7-4778-8F95-08E1A5E7E457}" type="presOf" srcId="{5F59D1A7-FE0F-43F7-BBAD-E3F505886FF7}" destId="{5C0279B7-DE05-4309-9B2B-8945432336B9}" srcOrd="0" destOrd="0" presId="urn:microsoft.com/office/officeart/2005/8/layout/radial1"/>
    <dgm:cxn modelId="{16A0DC7B-75C5-4302-B468-D8E0391F1D3D}" type="presOf" srcId="{A05CE888-10D2-4DC7-8691-A6F4A968FAF5}" destId="{80D9AB92-DF3E-46EA-BF0C-318025ACEB97}" srcOrd="0" destOrd="0" presId="urn:microsoft.com/office/officeart/2005/8/layout/radial1"/>
    <dgm:cxn modelId="{55247353-1EC5-4527-8AF9-068048D81B57}" srcId="{A05CE888-10D2-4DC7-8691-A6F4A968FAF5}" destId="{250BBA68-48E5-4770-89B4-C1FF34EC9A0D}" srcOrd="0" destOrd="0" parTransId="{F6E5F616-8CDF-45CF-AAA0-07AF7F91738F}" sibTransId="{98BF3277-890C-47E9-A04D-9579AC7D71C0}"/>
    <dgm:cxn modelId="{63AA9C9F-CE63-4100-AA70-D880F50F5B4E}" type="presOf" srcId="{250BBA68-48E5-4770-89B4-C1FF34EC9A0D}" destId="{4F52528B-09C9-4656-98FD-8E5D77C6AC5B}" srcOrd="0" destOrd="0" presId="urn:microsoft.com/office/officeart/2005/8/layout/radial1"/>
    <dgm:cxn modelId="{8172A83C-DF23-4D64-9AB7-0789F8AE65E3}" srcId="{A05CE888-10D2-4DC7-8691-A6F4A968FAF5}" destId="{384DD6EE-1319-42EB-973A-167AECE39713}" srcOrd="2" destOrd="0" parTransId="{3B7D8000-D95C-4752-BE77-0BE0AF34EC4D}" sibTransId="{80618DE0-D942-47B2-A41B-0615F8A347E7}"/>
    <dgm:cxn modelId="{AB76179E-1149-4173-9161-A1BA853E848E}" type="presOf" srcId="{D26F4D3D-2FF1-4FBD-B60F-1F037A96364C}" destId="{6CA05266-E8D6-41C5-94E1-EE5646252E8E}" srcOrd="1" destOrd="0" presId="urn:microsoft.com/office/officeart/2005/8/layout/radial1"/>
    <dgm:cxn modelId="{F974D8C2-8659-4177-AA55-10957A0CE681}" type="presOf" srcId="{3848E5BE-266C-4669-892B-28E15FF84535}" destId="{1777F896-AD8D-405D-8351-04D5696F00C8}" srcOrd="0" destOrd="0" presId="urn:microsoft.com/office/officeart/2005/8/layout/radial1"/>
    <dgm:cxn modelId="{46FC0DE4-ED16-44EE-87E5-FD8078099667}" type="presOf" srcId="{66E31428-EE88-41F9-818E-9625ED064356}" destId="{D109813D-C0E7-4F15-97AF-7E8B3B0FB136}" srcOrd="1" destOrd="0" presId="urn:microsoft.com/office/officeart/2005/8/layout/radial1"/>
    <dgm:cxn modelId="{192CE58B-6907-49EC-9394-C536E32BB366}" type="presOf" srcId="{FB8F39CA-FA4C-4F6C-90BB-DE34E9EB8AF7}" destId="{BC11F174-B9ED-4976-AC42-5818574F3B45}" srcOrd="0" destOrd="0" presId="urn:microsoft.com/office/officeart/2005/8/layout/radial1"/>
    <dgm:cxn modelId="{DD62E2AA-591D-4949-878B-8461D56CBAED}" type="presOf" srcId="{3B7D8000-D95C-4752-BE77-0BE0AF34EC4D}" destId="{32D540BD-3A4F-4917-9FCC-2FF0A4476F70}" srcOrd="0" destOrd="0" presId="urn:microsoft.com/office/officeart/2005/8/layout/radial1"/>
    <dgm:cxn modelId="{B2AB6FFE-E7A7-44D6-82E4-ADC251C901C3}" type="presParOf" srcId="{BC11F174-B9ED-4976-AC42-5818574F3B45}" destId="{80D9AB92-DF3E-46EA-BF0C-318025ACEB97}" srcOrd="0" destOrd="0" presId="urn:microsoft.com/office/officeart/2005/8/layout/radial1"/>
    <dgm:cxn modelId="{4073138F-DB6B-4577-A23F-443E987AD62C}" type="presParOf" srcId="{BC11F174-B9ED-4976-AC42-5818574F3B45}" destId="{4BA4B633-B7AB-4F4C-9050-3B89E62D3014}" srcOrd="1" destOrd="0" presId="urn:microsoft.com/office/officeart/2005/8/layout/radial1"/>
    <dgm:cxn modelId="{FEE3B2FC-A9EB-4C43-9B9D-6AEA2BB134FA}" type="presParOf" srcId="{4BA4B633-B7AB-4F4C-9050-3B89E62D3014}" destId="{A4AA5EA7-002C-443E-AFE0-392BA2DA4884}" srcOrd="0" destOrd="0" presId="urn:microsoft.com/office/officeart/2005/8/layout/radial1"/>
    <dgm:cxn modelId="{17A0C4D6-3215-4DD4-ACE8-87C5EFAC9EFB}" type="presParOf" srcId="{BC11F174-B9ED-4976-AC42-5818574F3B45}" destId="{4F52528B-09C9-4656-98FD-8E5D77C6AC5B}" srcOrd="2" destOrd="0" presId="urn:microsoft.com/office/officeart/2005/8/layout/radial1"/>
    <dgm:cxn modelId="{88ED1A15-877D-4236-B024-D5D89DC1C514}" type="presParOf" srcId="{BC11F174-B9ED-4976-AC42-5818574F3B45}" destId="{5C0279B7-DE05-4309-9B2B-8945432336B9}" srcOrd="3" destOrd="0" presId="urn:microsoft.com/office/officeart/2005/8/layout/radial1"/>
    <dgm:cxn modelId="{EB6AEE29-8D85-4CE9-A09D-0AD8836B3C51}" type="presParOf" srcId="{5C0279B7-DE05-4309-9B2B-8945432336B9}" destId="{A303425C-6DAD-4B19-8196-BFFA0FAEF27A}" srcOrd="0" destOrd="0" presId="urn:microsoft.com/office/officeart/2005/8/layout/radial1"/>
    <dgm:cxn modelId="{0B56CA67-56A7-4AA0-9023-390D13ED6FDC}" type="presParOf" srcId="{BC11F174-B9ED-4976-AC42-5818574F3B45}" destId="{F74BBFD1-A167-4AD5-BD4A-A1A3BF91F5B0}" srcOrd="4" destOrd="0" presId="urn:microsoft.com/office/officeart/2005/8/layout/radial1"/>
    <dgm:cxn modelId="{34FC0904-D5A7-47FB-96E7-840D0089C119}" type="presParOf" srcId="{BC11F174-B9ED-4976-AC42-5818574F3B45}" destId="{32D540BD-3A4F-4917-9FCC-2FF0A4476F70}" srcOrd="5" destOrd="0" presId="urn:microsoft.com/office/officeart/2005/8/layout/radial1"/>
    <dgm:cxn modelId="{3778D0CF-E105-47AE-A392-6206266E5D6C}" type="presParOf" srcId="{32D540BD-3A4F-4917-9FCC-2FF0A4476F70}" destId="{F7296884-6DF5-450B-9B9E-35196AB8A31B}" srcOrd="0" destOrd="0" presId="urn:microsoft.com/office/officeart/2005/8/layout/radial1"/>
    <dgm:cxn modelId="{BFD1F935-4699-4E83-BFDA-3BE78F94F8B6}" type="presParOf" srcId="{BC11F174-B9ED-4976-AC42-5818574F3B45}" destId="{73D7B6B9-745A-44ED-A471-54BC17F43E5B}" srcOrd="6" destOrd="0" presId="urn:microsoft.com/office/officeart/2005/8/layout/radial1"/>
    <dgm:cxn modelId="{04635A2B-F193-4FB9-ADF0-8F3D74CF175A}" type="presParOf" srcId="{BC11F174-B9ED-4976-AC42-5818574F3B45}" destId="{C7FCDE46-1E6F-4160-8A17-5677D57CA0AF}" srcOrd="7" destOrd="0" presId="urn:microsoft.com/office/officeart/2005/8/layout/radial1"/>
    <dgm:cxn modelId="{B47BE43F-2CA7-44F5-928C-263FA6866076}" type="presParOf" srcId="{C7FCDE46-1E6F-4160-8A17-5677D57CA0AF}" destId="{B1295E28-9DD8-45DA-B28B-7843FBC7986B}" srcOrd="0" destOrd="0" presId="urn:microsoft.com/office/officeart/2005/8/layout/radial1"/>
    <dgm:cxn modelId="{3DA78653-C6E5-4BE2-AEC1-CFB92E72FAAD}" type="presParOf" srcId="{BC11F174-B9ED-4976-AC42-5818574F3B45}" destId="{327A8017-19AE-4ECE-B18C-C8AAA9A1894D}" srcOrd="8" destOrd="0" presId="urn:microsoft.com/office/officeart/2005/8/layout/radial1"/>
    <dgm:cxn modelId="{BB190996-C80C-4506-B7A7-55F94CCC08D9}" type="presParOf" srcId="{BC11F174-B9ED-4976-AC42-5818574F3B45}" destId="{F1815977-403B-4896-A3C2-B8913F516D6A}" srcOrd="9" destOrd="0" presId="urn:microsoft.com/office/officeart/2005/8/layout/radial1"/>
    <dgm:cxn modelId="{A1F0C104-832B-4176-985C-D17ED267E55D}" type="presParOf" srcId="{F1815977-403B-4896-A3C2-B8913F516D6A}" destId="{D109813D-C0E7-4F15-97AF-7E8B3B0FB136}" srcOrd="0" destOrd="0" presId="urn:microsoft.com/office/officeart/2005/8/layout/radial1"/>
    <dgm:cxn modelId="{EFE05116-8CAC-418D-8F50-9F12DC55FC9E}" type="presParOf" srcId="{BC11F174-B9ED-4976-AC42-5818574F3B45}" destId="{1777F896-AD8D-405D-8351-04D5696F00C8}" srcOrd="10" destOrd="0" presId="urn:microsoft.com/office/officeart/2005/8/layout/radial1"/>
    <dgm:cxn modelId="{301AEC05-D5C2-40FF-BDE3-135808565FAD}" type="presParOf" srcId="{BC11F174-B9ED-4976-AC42-5818574F3B45}" destId="{E886E166-641A-4A60-B387-3708C4A72FF0}" srcOrd="11" destOrd="0" presId="urn:microsoft.com/office/officeart/2005/8/layout/radial1"/>
    <dgm:cxn modelId="{B994EF62-E083-412B-83B7-D309DF5CB1BC}" type="presParOf" srcId="{E886E166-641A-4A60-B387-3708C4A72FF0}" destId="{6CA05266-E8D6-41C5-94E1-EE5646252E8E}" srcOrd="0" destOrd="0" presId="urn:microsoft.com/office/officeart/2005/8/layout/radial1"/>
    <dgm:cxn modelId="{4A4AB1EA-A189-4313-AB62-8584D29DFC00}" type="presParOf" srcId="{BC11F174-B9ED-4976-AC42-5818574F3B45}" destId="{8143C648-8D63-4055-8A94-82FA803AB375}"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8F39CA-FA4C-4F6C-90BB-DE34E9EB8AF7}"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A05CE888-10D2-4DC7-8691-A6F4A968FAF5}">
      <dgm:prSet phldrT="[Text]" phldr="1"/>
      <dgm:spPr>
        <a:blipFill rotWithShape="0">
          <a:blip xmlns:r="http://schemas.openxmlformats.org/officeDocument/2006/relationships" r:embed="rId1"/>
          <a:stretch>
            <a:fillRect t="-8000" b="-8000"/>
          </a:stretch>
        </a:blipFill>
        <a:ln>
          <a:solidFill>
            <a:schemeClr val="tx1"/>
          </a:solidFill>
        </a:ln>
      </dgm:spPr>
      <dgm:t>
        <a:bodyPr/>
        <a:lstStyle/>
        <a:p>
          <a:endParaRPr lang="en-US" dirty="0">
            <a:noFill/>
          </a:endParaRPr>
        </a:p>
      </dgm:t>
      <dgm:extLst>
        <a:ext uri="{E40237B7-FDA0-4F09-8148-C483321AD2D9}">
          <dgm14:cNvPr xmlns:dgm14="http://schemas.microsoft.com/office/drawing/2010/diagram" id="0" name="" descr="Thumbs up, implying that these are things you should do when you are using a professional social media site" title="Thumbs Up"/>
        </a:ext>
      </dgm:extLst>
    </dgm:pt>
    <dgm:pt modelId="{10EF1315-AAB3-4911-8687-9D548AFE1B0C}" type="parTrans" cxnId="{3A6455D4-C5A8-44C7-9C7F-EA24DEBD1E1D}">
      <dgm:prSet/>
      <dgm:spPr/>
      <dgm:t>
        <a:bodyPr/>
        <a:lstStyle/>
        <a:p>
          <a:endParaRPr lang="en-US"/>
        </a:p>
      </dgm:t>
    </dgm:pt>
    <dgm:pt modelId="{59AFCCBC-16BF-44DE-9FC8-758F727E3B62}" type="sibTrans" cxnId="{3A6455D4-C5A8-44C7-9C7F-EA24DEBD1E1D}">
      <dgm:prSet/>
      <dgm:spPr/>
      <dgm:t>
        <a:bodyPr/>
        <a:lstStyle/>
        <a:p>
          <a:endParaRPr lang="en-US"/>
        </a:p>
      </dgm:t>
    </dgm:pt>
    <dgm:pt modelId="{250BBA68-48E5-4770-89B4-C1FF34EC9A0D}">
      <dgm:prSet phldrT="[Text]" custT="1"/>
      <dgm:spPr>
        <a:ln>
          <a:solidFill>
            <a:schemeClr val="tx1"/>
          </a:solidFill>
        </a:ln>
      </dgm:spPr>
      <dgm:t>
        <a:bodyPr/>
        <a:lstStyle/>
        <a:p>
          <a:r>
            <a:rPr lang="en-US" sz="1800" b="1" dirty="0" smtClean="0">
              <a:solidFill>
                <a:schemeClr val="tx1"/>
              </a:solidFill>
            </a:rPr>
            <a:t>Be Creative</a:t>
          </a:r>
          <a:endParaRPr lang="en-US" sz="1800" b="1" dirty="0">
            <a:solidFill>
              <a:schemeClr val="tx1"/>
            </a:solidFill>
          </a:endParaRPr>
        </a:p>
      </dgm:t>
      <dgm:extLst>
        <a:ext uri="{E40237B7-FDA0-4F09-8148-C483321AD2D9}">
          <dgm14:cNvPr xmlns:dgm14="http://schemas.microsoft.com/office/drawing/2010/diagram" id="0" name="" descr="Be creative" title="Be Creative"/>
        </a:ext>
      </dgm:extLst>
    </dgm:pt>
    <dgm:pt modelId="{F6E5F616-8CDF-45CF-AAA0-07AF7F91738F}" type="parTrans" cxnId="{55247353-1EC5-4527-8AF9-068048D81B57}">
      <dgm:prSet/>
      <dgm:spPr/>
      <dgm:t>
        <a:bodyPr/>
        <a:lstStyle/>
        <a:p>
          <a:endParaRPr lang="en-US"/>
        </a:p>
      </dgm:t>
    </dgm:pt>
    <dgm:pt modelId="{98BF3277-890C-47E9-A04D-9579AC7D71C0}" type="sibTrans" cxnId="{55247353-1EC5-4527-8AF9-068048D81B57}">
      <dgm:prSet/>
      <dgm:spPr/>
      <dgm:t>
        <a:bodyPr/>
        <a:lstStyle/>
        <a:p>
          <a:endParaRPr lang="en-US"/>
        </a:p>
      </dgm:t>
    </dgm:pt>
    <dgm:pt modelId="{1849735F-EC5E-44EA-953F-EA077D5FDC8F}">
      <dgm:prSet phldrT="[Text]" custT="1"/>
      <dgm:spPr>
        <a:ln>
          <a:solidFill>
            <a:schemeClr val="tx1"/>
          </a:solidFill>
        </a:ln>
      </dgm:spPr>
      <dgm:t>
        <a:bodyPr/>
        <a:lstStyle/>
        <a:p>
          <a:r>
            <a:rPr lang="en-US" sz="1800" b="1" dirty="0" smtClean="0">
              <a:solidFill>
                <a:schemeClr val="tx1"/>
              </a:solidFill>
            </a:rPr>
            <a:t>Be Engaging</a:t>
          </a:r>
          <a:endParaRPr lang="en-US" sz="1800" b="1" dirty="0">
            <a:solidFill>
              <a:schemeClr val="tx1"/>
            </a:solidFill>
          </a:endParaRPr>
        </a:p>
      </dgm:t>
      <dgm:extLst>
        <a:ext uri="{E40237B7-FDA0-4F09-8148-C483321AD2D9}">
          <dgm14:cNvPr xmlns:dgm14="http://schemas.microsoft.com/office/drawing/2010/diagram" id="0" name="" descr="Be engaging" title="Be Engaging"/>
        </a:ext>
      </dgm:extLst>
    </dgm:pt>
    <dgm:pt modelId="{5F59D1A7-FE0F-43F7-BBAD-E3F505886FF7}" type="parTrans" cxnId="{92D43C66-C671-4213-9AB2-643B245C62DA}">
      <dgm:prSet/>
      <dgm:spPr/>
      <dgm:t>
        <a:bodyPr/>
        <a:lstStyle/>
        <a:p>
          <a:endParaRPr lang="en-US"/>
        </a:p>
      </dgm:t>
    </dgm:pt>
    <dgm:pt modelId="{948CDD95-779B-4552-8A88-1BD2357E3BB8}" type="sibTrans" cxnId="{92D43C66-C671-4213-9AB2-643B245C62DA}">
      <dgm:prSet/>
      <dgm:spPr/>
      <dgm:t>
        <a:bodyPr/>
        <a:lstStyle/>
        <a:p>
          <a:endParaRPr lang="en-US"/>
        </a:p>
      </dgm:t>
    </dgm:pt>
    <dgm:pt modelId="{384DD6EE-1319-42EB-973A-167AECE39713}">
      <dgm:prSet phldrT="[Text]" custT="1"/>
      <dgm:spPr>
        <a:ln>
          <a:solidFill>
            <a:schemeClr val="tx1"/>
          </a:solidFill>
        </a:ln>
      </dgm:spPr>
      <dgm:t>
        <a:bodyPr/>
        <a:lstStyle/>
        <a:p>
          <a:r>
            <a:rPr lang="en-US" sz="1800" b="1" dirty="0" smtClean="0">
              <a:solidFill>
                <a:schemeClr val="tx1"/>
              </a:solidFill>
            </a:rPr>
            <a:t>Be Mindful of your Audience</a:t>
          </a:r>
          <a:endParaRPr lang="en-US" sz="1800" b="1" dirty="0">
            <a:solidFill>
              <a:schemeClr val="tx1"/>
            </a:solidFill>
          </a:endParaRPr>
        </a:p>
      </dgm:t>
      <dgm:extLst>
        <a:ext uri="{E40237B7-FDA0-4F09-8148-C483321AD2D9}">
          <dgm14:cNvPr xmlns:dgm14="http://schemas.microsoft.com/office/drawing/2010/diagram" id="0" name="" descr="Be mindful of your audience" title="Be Mindful of your audience"/>
        </a:ext>
      </dgm:extLst>
    </dgm:pt>
    <dgm:pt modelId="{3B7D8000-D95C-4752-BE77-0BE0AF34EC4D}" type="parTrans" cxnId="{8172A83C-DF23-4D64-9AB7-0789F8AE65E3}">
      <dgm:prSet/>
      <dgm:spPr/>
      <dgm:t>
        <a:bodyPr/>
        <a:lstStyle/>
        <a:p>
          <a:endParaRPr lang="en-US"/>
        </a:p>
      </dgm:t>
    </dgm:pt>
    <dgm:pt modelId="{80618DE0-D942-47B2-A41B-0615F8A347E7}" type="sibTrans" cxnId="{8172A83C-DF23-4D64-9AB7-0789F8AE65E3}">
      <dgm:prSet/>
      <dgm:spPr/>
      <dgm:t>
        <a:bodyPr/>
        <a:lstStyle/>
        <a:p>
          <a:endParaRPr lang="en-US"/>
        </a:p>
      </dgm:t>
    </dgm:pt>
    <dgm:pt modelId="{3848E5BE-266C-4669-892B-28E15FF84535}">
      <dgm:prSet phldrT="[Text]" custT="1"/>
      <dgm:spPr>
        <a:ln>
          <a:solidFill>
            <a:schemeClr val="tx1"/>
          </a:solidFill>
        </a:ln>
      </dgm:spPr>
      <dgm:t>
        <a:bodyPr/>
        <a:lstStyle/>
        <a:p>
          <a:r>
            <a:rPr lang="en-US" sz="1800" b="1" dirty="0" smtClean="0">
              <a:solidFill>
                <a:schemeClr val="tx1"/>
              </a:solidFill>
            </a:rPr>
            <a:t>Preview Posts with a Test Account</a:t>
          </a:r>
          <a:endParaRPr lang="en-US" sz="1800" b="1" dirty="0">
            <a:solidFill>
              <a:schemeClr val="tx1"/>
            </a:solidFill>
          </a:endParaRPr>
        </a:p>
      </dgm:t>
      <dgm:extLst>
        <a:ext uri="{E40237B7-FDA0-4F09-8148-C483321AD2D9}">
          <dgm14:cNvPr xmlns:dgm14="http://schemas.microsoft.com/office/drawing/2010/diagram" id="0" name="" descr="Preview posts with a test account" title="Preview Posts with a Test Account"/>
        </a:ext>
      </dgm:extLst>
    </dgm:pt>
    <dgm:pt modelId="{66E31428-EE88-41F9-818E-9625ED064356}" type="parTrans" cxnId="{7B936E0B-8784-4B5C-A0FE-2EDAD5AC9134}">
      <dgm:prSet/>
      <dgm:spPr/>
      <dgm:t>
        <a:bodyPr/>
        <a:lstStyle/>
        <a:p>
          <a:endParaRPr lang="en-US"/>
        </a:p>
      </dgm:t>
    </dgm:pt>
    <dgm:pt modelId="{3892D100-BB7C-44A4-9481-1D31C3B847A6}" type="sibTrans" cxnId="{7B936E0B-8784-4B5C-A0FE-2EDAD5AC9134}">
      <dgm:prSet/>
      <dgm:spPr/>
      <dgm:t>
        <a:bodyPr/>
        <a:lstStyle/>
        <a:p>
          <a:endParaRPr lang="en-US"/>
        </a:p>
      </dgm:t>
    </dgm:pt>
    <dgm:pt modelId="{367CA6C2-4CA7-4F87-80C6-781F6B38BBF1}">
      <dgm:prSet phldrT="[Text]" custT="1"/>
      <dgm:spPr>
        <a:ln>
          <a:solidFill>
            <a:schemeClr val="tx1"/>
          </a:solidFill>
        </a:ln>
      </dgm:spPr>
      <dgm:t>
        <a:bodyPr/>
        <a:lstStyle/>
        <a:p>
          <a:r>
            <a:rPr lang="en-US" sz="1800" b="1" dirty="0" smtClean="0">
              <a:solidFill>
                <a:schemeClr val="tx1"/>
              </a:solidFill>
            </a:rPr>
            <a:t>Know the Best Times to Post</a:t>
          </a:r>
          <a:endParaRPr lang="en-US" sz="1800" b="1" dirty="0">
            <a:solidFill>
              <a:schemeClr val="tx1"/>
            </a:solidFill>
          </a:endParaRPr>
        </a:p>
      </dgm:t>
      <dgm:extLst>
        <a:ext uri="{E40237B7-FDA0-4F09-8148-C483321AD2D9}">
          <dgm14:cNvPr xmlns:dgm14="http://schemas.microsoft.com/office/drawing/2010/diagram" id="0" name="" descr="Know the best times to post" title="Know the Best Times to Post"/>
        </a:ext>
      </dgm:extLst>
    </dgm:pt>
    <dgm:pt modelId="{5B4FD1D2-A3F6-42FF-834A-BC472AAC4B1C}" type="parTrans" cxnId="{E8446085-26AB-4B3E-BF61-179DEF321BCC}">
      <dgm:prSet/>
      <dgm:spPr/>
      <dgm:t>
        <a:bodyPr/>
        <a:lstStyle/>
        <a:p>
          <a:endParaRPr lang="en-US"/>
        </a:p>
      </dgm:t>
    </dgm:pt>
    <dgm:pt modelId="{9967E357-CE00-4A07-A897-F422A9F9DAAE}" type="sibTrans" cxnId="{E8446085-26AB-4B3E-BF61-179DEF321BCC}">
      <dgm:prSet/>
      <dgm:spPr/>
      <dgm:t>
        <a:bodyPr/>
        <a:lstStyle/>
        <a:p>
          <a:endParaRPr lang="en-US"/>
        </a:p>
      </dgm:t>
    </dgm:pt>
    <dgm:pt modelId="{5E51A397-C28B-4097-B8B0-57605DA51BB4}">
      <dgm:prSet phldrT="[Text]" custT="1"/>
      <dgm:spPr>
        <a:ln>
          <a:solidFill>
            <a:schemeClr val="tx1"/>
          </a:solidFill>
        </a:ln>
      </dgm:spPr>
      <dgm:t>
        <a:bodyPr/>
        <a:lstStyle/>
        <a:p>
          <a:r>
            <a:rPr lang="en-US" sz="1800" b="1" dirty="0" smtClean="0">
              <a:solidFill>
                <a:schemeClr val="tx1"/>
              </a:solidFill>
            </a:rPr>
            <a:t>Check Grammar &amp; Punctuation</a:t>
          </a:r>
          <a:endParaRPr lang="en-US" sz="1800" b="1" dirty="0">
            <a:solidFill>
              <a:schemeClr val="tx1"/>
            </a:solidFill>
          </a:endParaRPr>
        </a:p>
      </dgm:t>
      <dgm:extLst>
        <a:ext uri="{E40237B7-FDA0-4F09-8148-C483321AD2D9}">
          <dgm14:cNvPr xmlns:dgm14="http://schemas.microsoft.com/office/drawing/2010/diagram" id="0" name="" descr="Check Grammar &amp; Punctuation" title="Check Grammar &amp; Punctuation"/>
        </a:ext>
      </dgm:extLst>
    </dgm:pt>
    <dgm:pt modelId="{D26F4D3D-2FF1-4FBD-B60F-1F037A96364C}" type="parTrans" cxnId="{104AA66D-B3DE-4EF6-945D-7E945D545E7F}">
      <dgm:prSet/>
      <dgm:spPr/>
      <dgm:t>
        <a:bodyPr/>
        <a:lstStyle/>
        <a:p>
          <a:endParaRPr lang="en-US"/>
        </a:p>
      </dgm:t>
    </dgm:pt>
    <dgm:pt modelId="{94BF064B-7CB0-4FC0-9EAD-86AC36FAF30F}" type="sibTrans" cxnId="{104AA66D-B3DE-4EF6-945D-7E945D545E7F}">
      <dgm:prSet/>
      <dgm:spPr/>
      <dgm:t>
        <a:bodyPr/>
        <a:lstStyle/>
        <a:p>
          <a:endParaRPr lang="en-US"/>
        </a:p>
      </dgm:t>
    </dgm:pt>
    <dgm:pt modelId="{BC11F174-B9ED-4976-AC42-5818574F3B45}" type="pres">
      <dgm:prSet presAssocID="{FB8F39CA-FA4C-4F6C-90BB-DE34E9EB8AF7}" presName="cycle" presStyleCnt="0">
        <dgm:presLayoutVars>
          <dgm:chMax val="1"/>
          <dgm:dir/>
          <dgm:animLvl val="ctr"/>
          <dgm:resizeHandles val="exact"/>
        </dgm:presLayoutVars>
      </dgm:prSet>
      <dgm:spPr/>
      <dgm:t>
        <a:bodyPr/>
        <a:lstStyle/>
        <a:p>
          <a:endParaRPr lang="en-US"/>
        </a:p>
      </dgm:t>
    </dgm:pt>
    <dgm:pt modelId="{80D9AB92-DF3E-46EA-BF0C-318025ACEB97}" type="pres">
      <dgm:prSet presAssocID="{A05CE888-10D2-4DC7-8691-A6F4A968FAF5}" presName="centerShape" presStyleLbl="node0" presStyleIdx="0" presStyleCnt="1"/>
      <dgm:spPr/>
      <dgm:t>
        <a:bodyPr/>
        <a:lstStyle/>
        <a:p>
          <a:endParaRPr lang="en-US"/>
        </a:p>
      </dgm:t>
    </dgm:pt>
    <dgm:pt modelId="{4BA4B633-B7AB-4F4C-9050-3B89E62D3014}" type="pres">
      <dgm:prSet presAssocID="{F6E5F616-8CDF-45CF-AAA0-07AF7F91738F}" presName="Name9" presStyleLbl="parChTrans1D2" presStyleIdx="0" presStyleCnt="6"/>
      <dgm:spPr/>
      <dgm:t>
        <a:bodyPr/>
        <a:lstStyle/>
        <a:p>
          <a:endParaRPr lang="en-US"/>
        </a:p>
      </dgm:t>
    </dgm:pt>
    <dgm:pt modelId="{A4AA5EA7-002C-443E-AFE0-392BA2DA4884}" type="pres">
      <dgm:prSet presAssocID="{F6E5F616-8CDF-45CF-AAA0-07AF7F91738F}" presName="connTx" presStyleLbl="parChTrans1D2" presStyleIdx="0" presStyleCnt="6"/>
      <dgm:spPr/>
      <dgm:t>
        <a:bodyPr/>
        <a:lstStyle/>
        <a:p>
          <a:endParaRPr lang="en-US"/>
        </a:p>
      </dgm:t>
    </dgm:pt>
    <dgm:pt modelId="{4F52528B-09C9-4656-98FD-8E5D77C6AC5B}" type="pres">
      <dgm:prSet presAssocID="{250BBA68-48E5-4770-89B4-C1FF34EC9A0D}" presName="node" presStyleLbl="node1" presStyleIdx="0" presStyleCnt="6" custScaleX="121430" custScaleY="121430">
        <dgm:presLayoutVars>
          <dgm:bulletEnabled val="1"/>
        </dgm:presLayoutVars>
      </dgm:prSet>
      <dgm:spPr/>
      <dgm:t>
        <a:bodyPr/>
        <a:lstStyle/>
        <a:p>
          <a:endParaRPr lang="en-US"/>
        </a:p>
      </dgm:t>
    </dgm:pt>
    <dgm:pt modelId="{5C0279B7-DE05-4309-9B2B-8945432336B9}" type="pres">
      <dgm:prSet presAssocID="{5F59D1A7-FE0F-43F7-BBAD-E3F505886FF7}" presName="Name9" presStyleLbl="parChTrans1D2" presStyleIdx="1" presStyleCnt="6"/>
      <dgm:spPr/>
      <dgm:t>
        <a:bodyPr/>
        <a:lstStyle/>
        <a:p>
          <a:endParaRPr lang="en-US"/>
        </a:p>
      </dgm:t>
    </dgm:pt>
    <dgm:pt modelId="{A303425C-6DAD-4B19-8196-BFFA0FAEF27A}" type="pres">
      <dgm:prSet presAssocID="{5F59D1A7-FE0F-43F7-BBAD-E3F505886FF7}" presName="connTx" presStyleLbl="parChTrans1D2" presStyleIdx="1" presStyleCnt="6"/>
      <dgm:spPr/>
      <dgm:t>
        <a:bodyPr/>
        <a:lstStyle/>
        <a:p>
          <a:endParaRPr lang="en-US"/>
        </a:p>
      </dgm:t>
    </dgm:pt>
    <dgm:pt modelId="{F74BBFD1-A167-4AD5-BD4A-A1A3BF91F5B0}" type="pres">
      <dgm:prSet presAssocID="{1849735F-EC5E-44EA-953F-EA077D5FDC8F}" presName="node" presStyleLbl="node1" presStyleIdx="1" presStyleCnt="6" custScaleX="126762" custScaleY="126762">
        <dgm:presLayoutVars>
          <dgm:bulletEnabled val="1"/>
        </dgm:presLayoutVars>
      </dgm:prSet>
      <dgm:spPr/>
      <dgm:t>
        <a:bodyPr/>
        <a:lstStyle/>
        <a:p>
          <a:endParaRPr lang="en-US"/>
        </a:p>
      </dgm:t>
    </dgm:pt>
    <dgm:pt modelId="{32D540BD-3A4F-4917-9FCC-2FF0A4476F70}" type="pres">
      <dgm:prSet presAssocID="{3B7D8000-D95C-4752-BE77-0BE0AF34EC4D}" presName="Name9" presStyleLbl="parChTrans1D2" presStyleIdx="2" presStyleCnt="6"/>
      <dgm:spPr/>
      <dgm:t>
        <a:bodyPr/>
        <a:lstStyle/>
        <a:p>
          <a:endParaRPr lang="en-US"/>
        </a:p>
      </dgm:t>
    </dgm:pt>
    <dgm:pt modelId="{F7296884-6DF5-450B-9B9E-35196AB8A31B}" type="pres">
      <dgm:prSet presAssocID="{3B7D8000-D95C-4752-BE77-0BE0AF34EC4D}" presName="connTx" presStyleLbl="parChTrans1D2" presStyleIdx="2" presStyleCnt="6"/>
      <dgm:spPr/>
      <dgm:t>
        <a:bodyPr/>
        <a:lstStyle/>
        <a:p>
          <a:endParaRPr lang="en-US"/>
        </a:p>
      </dgm:t>
    </dgm:pt>
    <dgm:pt modelId="{73D7B6B9-745A-44ED-A471-54BC17F43E5B}" type="pres">
      <dgm:prSet presAssocID="{384DD6EE-1319-42EB-973A-167AECE39713}" presName="node" presStyleLbl="node1" presStyleIdx="2" presStyleCnt="6" custScaleX="111878" custScaleY="111878">
        <dgm:presLayoutVars>
          <dgm:bulletEnabled val="1"/>
        </dgm:presLayoutVars>
      </dgm:prSet>
      <dgm:spPr/>
      <dgm:t>
        <a:bodyPr/>
        <a:lstStyle/>
        <a:p>
          <a:endParaRPr lang="en-US"/>
        </a:p>
      </dgm:t>
    </dgm:pt>
    <dgm:pt modelId="{C7FCDE46-1E6F-4160-8A17-5677D57CA0AF}" type="pres">
      <dgm:prSet presAssocID="{5B4FD1D2-A3F6-42FF-834A-BC472AAC4B1C}" presName="Name9" presStyleLbl="parChTrans1D2" presStyleIdx="3" presStyleCnt="6"/>
      <dgm:spPr/>
      <dgm:t>
        <a:bodyPr/>
        <a:lstStyle/>
        <a:p>
          <a:endParaRPr lang="en-US"/>
        </a:p>
      </dgm:t>
    </dgm:pt>
    <dgm:pt modelId="{B1295E28-9DD8-45DA-B28B-7843FBC7986B}" type="pres">
      <dgm:prSet presAssocID="{5B4FD1D2-A3F6-42FF-834A-BC472AAC4B1C}" presName="connTx" presStyleLbl="parChTrans1D2" presStyleIdx="3" presStyleCnt="6"/>
      <dgm:spPr/>
      <dgm:t>
        <a:bodyPr/>
        <a:lstStyle/>
        <a:p>
          <a:endParaRPr lang="en-US"/>
        </a:p>
      </dgm:t>
    </dgm:pt>
    <dgm:pt modelId="{327A8017-19AE-4ECE-B18C-C8AAA9A1894D}" type="pres">
      <dgm:prSet presAssocID="{367CA6C2-4CA7-4F87-80C6-781F6B38BBF1}" presName="node" presStyleLbl="node1" presStyleIdx="3" presStyleCnt="6" custScaleX="123951" custScaleY="123951">
        <dgm:presLayoutVars>
          <dgm:bulletEnabled val="1"/>
        </dgm:presLayoutVars>
      </dgm:prSet>
      <dgm:spPr/>
      <dgm:t>
        <a:bodyPr/>
        <a:lstStyle/>
        <a:p>
          <a:endParaRPr lang="en-US"/>
        </a:p>
      </dgm:t>
    </dgm:pt>
    <dgm:pt modelId="{F1815977-403B-4896-A3C2-B8913F516D6A}" type="pres">
      <dgm:prSet presAssocID="{66E31428-EE88-41F9-818E-9625ED064356}" presName="Name9" presStyleLbl="parChTrans1D2" presStyleIdx="4" presStyleCnt="6"/>
      <dgm:spPr/>
      <dgm:t>
        <a:bodyPr/>
        <a:lstStyle/>
        <a:p>
          <a:endParaRPr lang="en-US"/>
        </a:p>
      </dgm:t>
    </dgm:pt>
    <dgm:pt modelId="{D109813D-C0E7-4F15-97AF-7E8B3B0FB136}" type="pres">
      <dgm:prSet presAssocID="{66E31428-EE88-41F9-818E-9625ED064356}" presName="connTx" presStyleLbl="parChTrans1D2" presStyleIdx="4" presStyleCnt="6"/>
      <dgm:spPr/>
      <dgm:t>
        <a:bodyPr/>
        <a:lstStyle/>
        <a:p>
          <a:endParaRPr lang="en-US"/>
        </a:p>
      </dgm:t>
    </dgm:pt>
    <dgm:pt modelId="{1777F896-AD8D-405D-8351-04D5696F00C8}" type="pres">
      <dgm:prSet presAssocID="{3848E5BE-266C-4669-892B-28E15FF84535}" presName="node" presStyleLbl="node1" presStyleIdx="4" presStyleCnt="6" custScaleX="122786" custScaleY="122786">
        <dgm:presLayoutVars>
          <dgm:bulletEnabled val="1"/>
        </dgm:presLayoutVars>
      </dgm:prSet>
      <dgm:spPr/>
      <dgm:t>
        <a:bodyPr/>
        <a:lstStyle/>
        <a:p>
          <a:endParaRPr lang="en-US"/>
        </a:p>
      </dgm:t>
    </dgm:pt>
    <dgm:pt modelId="{E886E166-641A-4A60-B387-3708C4A72FF0}" type="pres">
      <dgm:prSet presAssocID="{D26F4D3D-2FF1-4FBD-B60F-1F037A96364C}" presName="Name9" presStyleLbl="parChTrans1D2" presStyleIdx="5" presStyleCnt="6"/>
      <dgm:spPr/>
      <dgm:t>
        <a:bodyPr/>
        <a:lstStyle/>
        <a:p>
          <a:endParaRPr lang="en-US"/>
        </a:p>
      </dgm:t>
    </dgm:pt>
    <dgm:pt modelId="{6CA05266-E8D6-41C5-94E1-EE5646252E8E}" type="pres">
      <dgm:prSet presAssocID="{D26F4D3D-2FF1-4FBD-B60F-1F037A96364C}" presName="connTx" presStyleLbl="parChTrans1D2" presStyleIdx="5" presStyleCnt="6"/>
      <dgm:spPr/>
      <dgm:t>
        <a:bodyPr/>
        <a:lstStyle/>
        <a:p>
          <a:endParaRPr lang="en-US"/>
        </a:p>
      </dgm:t>
    </dgm:pt>
    <dgm:pt modelId="{8143C648-8D63-4055-8A94-82FA803AB375}" type="pres">
      <dgm:prSet presAssocID="{5E51A397-C28B-4097-B8B0-57605DA51BB4}" presName="node" presStyleLbl="node1" presStyleIdx="5" presStyleCnt="6" custScaleX="117541" custScaleY="117541">
        <dgm:presLayoutVars>
          <dgm:bulletEnabled val="1"/>
        </dgm:presLayoutVars>
      </dgm:prSet>
      <dgm:spPr/>
      <dgm:t>
        <a:bodyPr/>
        <a:lstStyle/>
        <a:p>
          <a:endParaRPr lang="en-US"/>
        </a:p>
      </dgm:t>
    </dgm:pt>
  </dgm:ptLst>
  <dgm:cxnLst>
    <dgm:cxn modelId="{92D43C66-C671-4213-9AB2-643B245C62DA}" srcId="{A05CE888-10D2-4DC7-8691-A6F4A968FAF5}" destId="{1849735F-EC5E-44EA-953F-EA077D5FDC8F}" srcOrd="1" destOrd="0" parTransId="{5F59D1A7-FE0F-43F7-BBAD-E3F505886FF7}" sibTransId="{948CDD95-779B-4552-8A88-1BD2357E3BB8}"/>
    <dgm:cxn modelId="{2DEBE222-6CDF-4F63-AC3C-00693104984A}" type="presOf" srcId="{5F59D1A7-FE0F-43F7-BBAD-E3F505886FF7}" destId="{A303425C-6DAD-4B19-8196-BFFA0FAEF27A}" srcOrd="1" destOrd="0" presId="urn:microsoft.com/office/officeart/2005/8/layout/radial1"/>
    <dgm:cxn modelId="{3A6455D4-C5A8-44C7-9C7F-EA24DEBD1E1D}" srcId="{FB8F39CA-FA4C-4F6C-90BB-DE34E9EB8AF7}" destId="{A05CE888-10D2-4DC7-8691-A6F4A968FAF5}" srcOrd="0" destOrd="0" parTransId="{10EF1315-AAB3-4911-8687-9D548AFE1B0C}" sibTransId="{59AFCCBC-16BF-44DE-9FC8-758F727E3B62}"/>
    <dgm:cxn modelId="{C98BC197-7DB2-41E6-BBF1-3923A227C3DE}" type="presOf" srcId="{367CA6C2-4CA7-4F87-80C6-781F6B38BBF1}" destId="{327A8017-19AE-4ECE-B18C-C8AAA9A1894D}" srcOrd="0" destOrd="0" presId="urn:microsoft.com/office/officeart/2005/8/layout/radial1"/>
    <dgm:cxn modelId="{D9BBB488-3812-4C06-B583-270FFD7BCC74}" type="presOf" srcId="{5E51A397-C28B-4097-B8B0-57605DA51BB4}" destId="{8143C648-8D63-4055-8A94-82FA803AB375}" srcOrd="0" destOrd="0" presId="urn:microsoft.com/office/officeart/2005/8/layout/radial1"/>
    <dgm:cxn modelId="{577DE0E1-CC52-4B81-AE4D-4700DFECE18C}" type="presOf" srcId="{1849735F-EC5E-44EA-953F-EA077D5FDC8F}" destId="{F74BBFD1-A167-4AD5-BD4A-A1A3BF91F5B0}" srcOrd="0" destOrd="0" presId="urn:microsoft.com/office/officeart/2005/8/layout/radial1"/>
    <dgm:cxn modelId="{5E5DAB41-0862-4D26-813E-F6A5C637C9C4}" type="presOf" srcId="{3B7D8000-D95C-4752-BE77-0BE0AF34EC4D}" destId="{F7296884-6DF5-450B-9B9E-35196AB8A31B}" srcOrd="1" destOrd="0" presId="urn:microsoft.com/office/officeart/2005/8/layout/radial1"/>
    <dgm:cxn modelId="{104AA66D-B3DE-4EF6-945D-7E945D545E7F}" srcId="{A05CE888-10D2-4DC7-8691-A6F4A968FAF5}" destId="{5E51A397-C28B-4097-B8B0-57605DA51BB4}" srcOrd="5" destOrd="0" parTransId="{D26F4D3D-2FF1-4FBD-B60F-1F037A96364C}" sibTransId="{94BF064B-7CB0-4FC0-9EAD-86AC36FAF30F}"/>
    <dgm:cxn modelId="{3B3DEB0E-B404-4D4E-82C9-B0E823AE458D}" type="presOf" srcId="{384DD6EE-1319-42EB-973A-167AECE39713}" destId="{73D7B6B9-745A-44ED-A471-54BC17F43E5B}" srcOrd="0" destOrd="0" presId="urn:microsoft.com/office/officeart/2005/8/layout/radial1"/>
    <dgm:cxn modelId="{D734273D-54BD-4ED3-8FFE-6480E3BA4384}" type="presOf" srcId="{D26F4D3D-2FF1-4FBD-B60F-1F037A96364C}" destId="{E886E166-641A-4A60-B387-3708C4A72FF0}" srcOrd="0" destOrd="0" presId="urn:microsoft.com/office/officeart/2005/8/layout/radial1"/>
    <dgm:cxn modelId="{101DF0C2-EAAB-4E50-BE3E-CF9B20F0A4E0}" type="presOf" srcId="{5B4FD1D2-A3F6-42FF-834A-BC472AAC4B1C}" destId="{C7FCDE46-1E6F-4160-8A17-5677D57CA0AF}" srcOrd="0" destOrd="0" presId="urn:microsoft.com/office/officeart/2005/8/layout/radial1"/>
    <dgm:cxn modelId="{F7660822-1DE5-45CD-890A-92B33782E21B}" type="presOf" srcId="{F6E5F616-8CDF-45CF-AAA0-07AF7F91738F}" destId="{4BA4B633-B7AB-4F4C-9050-3B89E62D3014}" srcOrd="0" destOrd="0" presId="urn:microsoft.com/office/officeart/2005/8/layout/radial1"/>
    <dgm:cxn modelId="{E8446085-26AB-4B3E-BF61-179DEF321BCC}" srcId="{A05CE888-10D2-4DC7-8691-A6F4A968FAF5}" destId="{367CA6C2-4CA7-4F87-80C6-781F6B38BBF1}" srcOrd="3" destOrd="0" parTransId="{5B4FD1D2-A3F6-42FF-834A-BC472AAC4B1C}" sibTransId="{9967E357-CE00-4A07-A897-F422A9F9DAAE}"/>
    <dgm:cxn modelId="{7B936E0B-8784-4B5C-A0FE-2EDAD5AC9134}" srcId="{A05CE888-10D2-4DC7-8691-A6F4A968FAF5}" destId="{3848E5BE-266C-4669-892B-28E15FF84535}" srcOrd="4" destOrd="0" parTransId="{66E31428-EE88-41F9-818E-9625ED064356}" sibTransId="{3892D100-BB7C-44A4-9481-1D31C3B847A6}"/>
    <dgm:cxn modelId="{654E78D8-A89E-4A74-9938-068E04D2907D}" type="presOf" srcId="{66E31428-EE88-41F9-818E-9625ED064356}" destId="{F1815977-403B-4896-A3C2-B8913F516D6A}" srcOrd="0" destOrd="0" presId="urn:microsoft.com/office/officeart/2005/8/layout/radial1"/>
    <dgm:cxn modelId="{8E20E7EA-41ED-4509-861B-4E84CB23E7C0}" type="presOf" srcId="{5B4FD1D2-A3F6-42FF-834A-BC472AAC4B1C}" destId="{B1295E28-9DD8-45DA-B28B-7843FBC7986B}" srcOrd="1" destOrd="0" presId="urn:microsoft.com/office/officeart/2005/8/layout/radial1"/>
    <dgm:cxn modelId="{622184E7-F025-4519-836B-164E3CA4E4FA}" type="presOf" srcId="{F6E5F616-8CDF-45CF-AAA0-07AF7F91738F}" destId="{A4AA5EA7-002C-443E-AFE0-392BA2DA4884}" srcOrd="1" destOrd="0" presId="urn:microsoft.com/office/officeart/2005/8/layout/radial1"/>
    <dgm:cxn modelId="{C4B518AB-57D7-4778-8F95-08E1A5E7E457}" type="presOf" srcId="{5F59D1A7-FE0F-43F7-BBAD-E3F505886FF7}" destId="{5C0279B7-DE05-4309-9B2B-8945432336B9}" srcOrd="0" destOrd="0" presId="urn:microsoft.com/office/officeart/2005/8/layout/radial1"/>
    <dgm:cxn modelId="{16A0DC7B-75C5-4302-B468-D8E0391F1D3D}" type="presOf" srcId="{A05CE888-10D2-4DC7-8691-A6F4A968FAF5}" destId="{80D9AB92-DF3E-46EA-BF0C-318025ACEB97}" srcOrd="0" destOrd="0" presId="urn:microsoft.com/office/officeart/2005/8/layout/radial1"/>
    <dgm:cxn modelId="{55247353-1EC5-4527-8AF9-068048D81B57}" srcId="{A05CE888-10D2-4DC7-8691-A6F4A968FAF5}" destId="{250BBA68-48E5-4770-89B4-C1FF34EC9A0D}" srcOrd="0" destOrd="0" parTransId="{F6E5F616-8CDF-45CF-AAA0-07AF7F91738F}" sibTransId="{98BF3277-890C-47E9-A04D-9579AC7D71C0}"/>
    <dgm:cxn modelId="{63AA9C9F-CE63-4100-AA70-D880F50F5B4E}" type="presOf" srcId="{250BBA68-48E5-4770-89B4-C1FF34EC9A0D}" destId="{4F52528B-09C9-4656-98FD-8E5D77C6AC5B}" srcOrd="0" destOrd="0" presId="urn:microsoft.com/office/officeart/2005/8/layout/radial1"/>
    <dgm:cxn modelId="{8172A83C-DF23-4D64-9AB7-0789F8AE65E3}" srcId="{A05CE888-10D2-4DC7-8691-A6F4A968FAF5}" destId="{384DD6EE-1319-42EB-973A-167AECE39713}" srcOrd="2" destOrd="0" parTransId="{3B7D8000-D95C-4752-BE77-0BE0AF34EC4D}" sibTransId="{80618DE0-D942-47B2-A41B-0615F8A347E7}"/>
    <dgm:cxn modelId="{AB76179E-1149-4173-9161-A1BA853E848E}" type="presOf" srcId="{D26F4D3D-2FF1-4FBD-B60F-1F037A96364C}" destId="{6CA05266-E8D6-41C5-94E1-EE5646252E8E}" srcOrd="1" destOrd="0" presId="urn:microsoft.com/office/officeart/2005/8/layout/radial1"/>
    <dgm:cxn modelId="{F974D8C2-8659-4177-AA55-10957A0CE681}" type="presOf" srcId="{3848E5BE-266C-4669-892B-28E15FF84535}" destId="{1777F896-AD8D-405D-8351-04D5696F00C8}" srcOrd="0" destOrd="0" presId="urn:microsoft.com/office/officeart/2005/8/layout/radial1"/>
    <dgm:cxn modelId="{46FC0DE4-ED16-44EE-87E5-FD8078099667}" type="presOf" srcId="{66E31428-EE88-41F9-818E-9625ED064356}" destId="{D109813D-C0E7-4F15-97AF-7E8B3B0FB136}" srcOrd="1" destOrd="0" presId="urn:microsoft.com/office/officeart/2005/8/layout/radial1"/>
    <dgm:cxn modelId="{192CE58B-6907-49EC-9394-C536E32BB366}" type="presOf" srcId="{FB8F39CA-FA4C-4F6C-90BB-DE34E9EB8AF7}" destId="{BC11F174-B9ED-4976-AC42-5818574F3B45}" srcOrd="0" destOrd="0" presId="urn:microsoft.com/office/officeart/2005/8/layout/radial1"/>
    <dgm:cxn modelId="{DD62E2AA-591D-4949-878B-8461D56CBAED}" type="presOf" srcId="{3B7D8000-D95C-4752-BE77-0BE0AF34EC4D}" destId="{32D540BD-3A4F-4917-9FCC-2FF0A4476F70}" srcOrd="0" destOrd="0" presId="urn:microsoft.com/office/officeart/2005/8/layout/radial1"/>
    <dgm:cxn modelId="{B2AB6FFE-E7A7-44D6-82E4-ADC251C901C3}" type="presParOf" srcId="{BC11F174-B9ED-4976-AC42-5818574F3B45}" destId="{80D9AB92-DF3E-46EA-BF0C-318025ACEB97}" srcOrd="0" destOrd="0" presId="urn:microsoft.com/office/officeart/2005/8/layout/radial1"/>
    <dgm:cxn modelId="{4073138F-DB6B-4577-A23F-443E987AD62C}" type="presParOf" srcId="{BC11F174-B9ED-4976-AC42-5818574F3B45}" destId="{4BA4B633-B7AB-4F4C-9050-3B89E62D3014}" srcOrd="1" destOrd="0" presId="urn:microsoft.com/office/officeart/2005/8/layout/radial1"/>
    <dgm:cxn modelId="{FEE3B2FC-A9EB-4C43-9B9D-6AEA2BB134FA}" type="presParOf" srcId="{4BA4B633-B7AB-4F4C-9050-3B89E62D3014}" destId="{A4AA5EA7-002C-443E-AFE0-392BA2DA4884}" srcOrd="0" destOrd="0" presId="urn:microsoft.com/office/officeart/2005/8/layout/radial1"/>
    <dgm:cxn modelId="{17A0C4D6-3215-4DD4-ACE8-87C5EFAC9EFB}" type="presParOf" srcId="{BC11F174-B9ED-4976-AC42-5818574F3B45}" destId="{4F52528B-09C9-4656-98FD-8E5D77C6AC5B}" srcOrd="2" destOrd="0" presId="urn:microsoft.com/office/officeart/2005/8/layout/radial1"/>
    <dgm:cxn modelId="{88ED1A15-877D-4236-B024-D5D89DC1C514}" type="presParOf" srcId="{BC11F174-B9ED-4976-AC42-5818574F3B45}" destId="{5C0279B7-DE05-4309-9B2B-8945432336B9}" srcOrd="3" destOrd="0" presId="urn:microsoft.com/office/officeart/2005/8/layout/radial1"/>
    <dgm:cxn modelId="{EB6AEE29-8D85-4CE9-A09D-0AD8836B3C51}" type="presParOf" srcId="{5C0279B7-DE05-4309-9B2B-8945432336B9}" destId="{A303425C-6DAD-4B19-8196-BFFA0FAEF27A}" srcOrd="0" destOrd="0" presId="urn:microsoft.com/office/officeart/2005/8/layout/radial1"/>
    <dgm:cxn modelId="{0B56CA67-56A7-4AA0-9023-390D13ED6FDC}" type="presParOf" srcId="{BC11F174-B9ED-4976-AC42-5818574F3B45}" destId="{F74BBFD1-A167-4AD5-BD4A-A1A3BF91F5B0}" srcOrd="4" destOrd="0" presId="urn:microsoft.com/office/officeart/2005/8/layout/radial1"/>
    <dgm:cxn modelId="{34FC0904-D5A7-47FB-96E7-840D0089C119}" type="presParOf" srcId="{BC11F174-B9ED-4976-AC42-5818574F3B45}" destId="{32D540BD-3A4F-4917-9FCC-2FF0A4476F70}" srcOrd="5" destOrd="0" presId="urn:microsoft.com/office/officeart/2005/8/layout/radial1"/>
    <dgm:cxn modelId="{3778D0CF-E105-47AE-A392-6206266E5D6C}" type="presParOf" srcId="{32D540BD-3A4F-4917-9FCC-2FF0A4476F70}" destId="{F7296884-6DF5-450B-9B9E-35196AB8A31B}" srcOrd="0" destOrd="0" presId="urn:microsoft.com/office/officeart/2005/8/layout/radial1"/>
    <dgm:cxn modelId="{BFD1F935-4699-4E83-BFDA-3BE78F94F8B6}" type="presParOf" srcId="{BC11F174-B9ED-4976-AC42-5818574F3B45}" destId="{73D7B6B9-745A-44ED-A471-54BC17F43E5B}" srcOrd="6" destOrd="0" presId="urn:microsoft.com/office/officeart/2005/8/layout/radial1"/>
    <dgm:cxn modelId="{04635A2B-F193-4FB9-ADF0-8F3D74CF175A}" type="presParOf" srcId="{BC11F174-B9ED-4976-AC42-5818574F3B45}" destId="{C7FCDE46-1E6F-4160-8A17-5677D57CA0AF}" srcOrd="7" destOrd="0" presId="urn:microsoft.com/office/officeart/2005/8/layout/radial1"/>
    <dgm:cxn modelId="{B47BE43F-2CA7-44F5-928C-263FA6866076}" type="presParOf" srcId="{C7FCDE46-1E6F-4160-8A17-5677D57CA0AF}" destId="{B1295E28-9DD8-45DA-B28B-7843FBC7986B}" srcOrd="0" destOrd="0" presId="urn:microsoft.com/office/officeart/2005/8/layout/radial1"/>
    <dgm:cxn modelId="{3DA78653-C6E5-4BE2-AEC1-CFB92E72FAAD}" type="presParOf" srcId="{BC11F174-B9ED-4976-AC42-5818574F3B45}" destId="{327A8017-19AE-4ECE-B18C-C8AAA9A1894D}" srcOrd="8" destOrd="0" presId="urn:microsoft.com/office/officeart/2005/8/layout/radial1"/>
    <dgm:cxn modelId="{BB190996-C80C-4506-B7A7-55F94CCC08D9}" type="presParOf" srcId="{BC11F174-B9ED-4976-AC42-5818574F3B45}" destId="{F1815977-403B-4896-A3C2-B8913F516D6A}" srcOrd="9" destOrd="0" presId="urn:microsoft.com/office/officeart/2005/8/layout/radial1"/>
    <dgm:cxn modelId="{A1F0C104-832B-4176-985C-D17ED267E55D}" type="presParOf" srcId="{F1815977-403B-4896-A3C2-B8913F516D6A}" destId="{D109813D-C0E7-4F15-97AF-7E8B3B0FB136}" srcOrd="0" destOrd="0" presId="urn:microsoft.com/office/officeart/2005/8/layout/radial1"/>
    <dgm:cxn modelId="{EFE05116-8CAC-418D-8F50-9F12DC55FC9E}" type="presParOf" srcId="{BC11F174-B9ED-4976-AC42-5818574F3B45}" destId="{1777F896-AD8D-405D-8351-04D5696F00C8}" srcOrd="10" destOrd="0" presId="urn:microsoft.com/office/officeart/2005/8/layout/radial1"/>
    <dgm:cxn modelId="{301AEC05-D5C2-40FF-BDE3-135808565FAD}" type="presParOf" srcId="{BC11F174-B9ED-4976-AC42-5818574F3B45}" destId="{E886E166-641A-4A60-B387-3708C4A72FF0}" srcOrd="11" destOrd="0" presId="urn:microsoft.com/office/officeart/2005/8/layout/radial1"/>
    <dgm:cxn modelId="{B994EF62-E083-412B-83B7-D309DF5CB1BC}" type="presParOf" srcId="{E886E166-641A-4A60-B387-3708C4A72FF0}" destId="{6CA05266-E8D6-41C5-94E1-EE5646252E8E}" srcOrd="0" destOrd="0" presId="urn:microsoft.com/office/officeart/2005/8/layout/radial1"/>
    <dgm:cxn modelId="{4A4AB1EA-A189-4313-AB62-8584D29DFC00}" type="presParOf" srcId="{BC11F174-B9ED-4976-AC42-5818574F3B45}" destId="{8143C648-8D63-4055-8A94-82FA803AB375}" srcOrd="12"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9AB92-DF3E-46EA-BF0C-318025ACEB97}">
      <dsp:nvSpPr>
        <dsp:cNvPr id="0" name=""/>
        <dsp:cNvSpPr/>
      </dsp:nvSpPr>
      <dsp:spPr>
        <a:xfrm>
          <a:off x="3167418" y="1915534"/>
          <a:ext cx="1429018" cy="1429018"/>
        </a:xfrm>
        <a:prstGeom prst="ellipse">
          <a:avLst/>
        </a:prstGeom>
        <a:blipFill rotWithShape="0">
          <a:blip xmlns:r="http://schemas.openxmlformats.org/officeDocument/2006/relationships" r:embed="rId1"/>
          <a:stretch>
            <a:fillRect t="-8000" b="-8000"/>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endParaRPr lang="en-US" sz="3300" kern="1200" dirty="0">
            <a:noFill/>
          </a:endParaRPr>
        </a:p>
      </dsp:txBody>
      <dsp:txXfrm>
        <a:off x="3376693" y="2124809"/>
        <a:ext cx="1010468" cy="1010468"/>
      </dsp:txXfrm>
    </dsp:sp>
    <dsp:sp modelId="{4BA4B633-B7AB-4F4C-9050-3B89E62D3014}">
      <dsp:nvSpPr>
        <dsp:cNvPr id="0" name=""/>
        <dsp:cNvSpPr/>
      </dsp:nvSpPr>
      <dsp:spPr>
        <a:xfrm rot="16200000">
          <a:off x="3754280" y="1771361"/>
          <a:ext cx="255295" cy="33050"/>
        </a:xfrm>
        <a:custGeom>
          <a:avLst/>
          <a:gdLst/>
          <a:ahLst/>
          <a:cxnLst/>
          <a:rect l="0" t="0" r="0" b="0"/>
          <a:pathLst>
            <a:path>
              <a:moveTo>
                <a:pt x="0" y="16525"/>
              </a:moveTo>
              <a:lnTo>
                <a:pt x="255295" y="1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75545" y="1781504"/>
        <a:ext cx="12764" cy="12764"/>
      </dsp:txXfrm>
    </dsp:sp>
    <dsp:sp modelId="{4F52528B-09C9-4656-98FD-8E5D77C6AC5B}">
      <dsp:nvSpPr>
        <dsp:cNvPr id="0" name=""/>
        <dsp:cNvSpPr/>
      </dsp:nvSpPr>
      <dsp:spPr>
        <a:xfrm>
          <a:off x="2990870" y="-121876"/>
          <a:ext cx="1782115" cy="1782115"/>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Don’t Mix Personal &amp; Professional</a:t>
          </a:r>
        </a:p>
      </dsp:txBody>
      <dsp:txXfrm>
        <a:off x="3251855" y="139109"/>
        <a:ext cx="1260145" cy="1260145"/>
      </dsp:txXfrm>
    </dsp:sp>
    <dsp:sp modelId="{5C0279B7-DE05-4309-9B2B-8945432336B9}">
      <dsp:nvSpPr>
        <dsp:cNvPr id="0" name=""/>
        <dsp:cNvSpPr/>
      </dsp:nvSpPr>
      <dsp:spPr>
        <a:xfrm rot="19800000">
          <a:off x="4477808" y="2170788"/>
          <a:ext cx="341901" cy="33050"/>
        </a:xfrm>
        <a:custGeom>
          <a:avLst/>
          <a:gdLst/>
          <a:ahLst/>
          <a:cxnLst/>
          <a:rect l="0" t="0" r="0" b="0"/>
          <a:pathLst>
            <a:path>
              <a:moveTo>
                <a:pt x="0" y="16525"/>
              </a:moveTo>
              <a:lnTo>
                <a:pt x="341901" y="1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640211" y="2178766"/>
        <a:ext cx="17095" cy="17095"/>
      </dsp:txXfrm>
    </dsp:sp>
    <dsp:sp modelId="{F74BBFD1-A167-4AD5-BD4A-A1A3BF91F5B0}">
      <dsp:nvSpPr>
        <dsp:cNvPr id="0" name=""/>
        <dsp:cNvSpPr/>
      </dsp:nvSpPr>
      <dsp:spPr>
        <a:xfrm>
          <a:off x="4689030" y="895160"/>
          <a:ext cx="1608903" cy="1608903"/>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Don’t Plagiarize</a:t>
          </a:r>
          <a:endParaRPr lang="en-US" sz="1800" b="1" kern="1200" dirty="0">
            <a:solidFill>
              <a:schemeClr val="tx1"/>
            </a:solidFill>
          </a:endParaRPr>
        </a:p>
      </dsp:txBody>
      <dsp:txXfrm>
        <a:off x="4924648" y="1130778"/>
        <a:ext cx="1137667" cy="1137667"/>
      </dsp:txXfrm>
    </dsp:sp>
    <dsp:sp modelId="{32D540BD-3A4F-4917-9FCC-2FF0A4476F70}">
      <dsp:nvSpPr>
        <dsp:cNvPr id="0" name=""/>
        <dsp:cNvSpPr/>
      </dsp:nvSpPr>
      <dsp:spPr>
        <a:xfrm rot="1800000">
          <a:off x="4486697" y="3023075"/>
          <a:ext cx="209209" cy="33050"/>
        </a:xfrm>
        <a:custGeom>
          <a:avLst/>
          <a:gdLst/>
          <a:ahLst/>
          <a:cxnLst/>
          <a:rect l="0" t="0" r="0" b="0"/>
          <a:pathLst>
            <a:path>
              <a:moveTo>
                <a:pt x="0" y="16525"/>
              </a:moveTo>
              <a:lnTo>
                <a:pt x="209209" y="1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86071" y="3034370"/>
        <a:ext cx="10460" cy="10460"/>
      </dsp:txXfrm>
    </dsp:sp>
    <dsp:sp modelId="{73D7B6B9-745A-44ED-A471-54BC17F43E5B}">
      <dsp:nvSpPr>
        <dsp:cNvPr id="0" name=""/>
        <dsp:cNvSpPr/>
      </dsp:nvSpPr>
      <dsp:spPr>
        <a:xfrm>
          <a:off x="4556339" y="2623331"/>
          <a:ext cx="1874286" cy="1874286"/>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Don’t lose focus of your Department’s Mission</a:t>
          </a:r>
        </a:p>
      </dsp:txBody>
      <dsp:txXfrm>
        <a:off x="4830822" y="2897814"/>
        <a:ext cx="1325320" cy="1325320"/>
      </dsp:txXfrm>
    </dsp:sp>
    <dsp:sp modelId="{C7FCDE46-1E6F-4160-8A17-5677D57CA0AF}">
      <dsp:nvSpPr>
        <dsp:cNvPr id="0" name=""/>
        <dsp:cNvSpPr/>
      </dsp:nvSpPr>
      <dsp:spPr>
        <a:xfrm rot="5400000">
          <a:off x="3718497" y="3491458"/>
          <a:ext cx="326860" cy="33050"/>
        </a:xfrm>
        <a:custGeom>
          <a:avLst/>
          <a:gdLst/>
          <a:ahLst/>
          <a:cxnLst/>
          <a:rect l="0" t="0" r="0" b="0"/>
          <a:pathLst>
            <a:path>
              <a:moveTo>
                <a:pt x="0" y="16525"/>
              </a:moveTo>
              <a:lnTo>
                <a:pt x="326860" y="1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73756" y="3499811"/>
        <a:ext cx="16343" cy="16343"/>
      </dsp:txXfrm>
    </dsp:sp>
    <dsp:sp modelId="{327A8017-19AE-4ECE-B18C-C8AAA9A1894D}">
      <dsp:nvSpPr>
        <dsp:cNvPr id="0" name=""/>
        <dsp:cNvSpPr/>
      </dsp:nvSpPr>
      <dsp:spPr>
        <a:xfrm>
          <a:off x="3062435" y="3671413"/>
          <a:ext cx="1638984" cy="1638984"/>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Don’t Forget you’re a GOLDEN EAGLE!</a:t>
          </a:r>
          <a:endParaRPr lang="en-US" sz="1800" b="1" kern="1200" dirty="0">
            <a:solidFill>
              <a:schemeClr val="tx1"/>
            </a:solidFill>
          </a:endParaRPr>
        </a:p>
      </dsp:txBody>
      <dsp:txXfrm>
        <a:off x="3302459" y="3911437"/>
        <a:ext cx="1158936" cy="1158936"/>
      </dsp:txXfrm>
    </dsp:sp>
    <dsp:sp modelId="{F1815977-403B-4896-A3C2-B8913F516D6A}">
      <dsp:nvSpPr>
        <dsp:cNvPr id="0" name=""/>
        <dsp:cNvSpPr/>
      </dsp:nvSpPr>
      <dsp:spPr>
        <a:xfrm rot="9000000">
          <a:off x="3012224" y="3038007"/>
          <a:ext cx="268935" cy="33050"/>
        </a:xfrm>
        <a:custGeom>
          <a:avLst/>
          <a:gdLst/>
          <a:ahLst/>
          <a:cxnLst/>
          <a:rect l="0" t="0" r="0" b="0"/>
          <a:pathLst>
            <a:path>
              <a:moveTo>
                <a:pt x="0" y="16525"/>
              </a:moveTo>
              <a:lnTo>
                <a:pt x="268935" y="1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139969" y="3047808"/>
        <a:ext cx="13446" cy="13446"/>
      </dsp:txXfrm>
    </dsp:sp>
    <dsp:sp modelId="{1777F896-AD8D-405D-8351-04D5696F00C8}">
      <dsp:nvSpPr>
        <dsp:cNvPr id="0" name=""/>
        <dsp:cNvSpPr/>
      </dsp:nvSpPr>
      <dsp:spPr>
        <a:xfrm>
          <a:off x="1392956" y="2683057"/>
          <a:ext cx="1754835" cy="1754835"/>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Don’t Forget to Respond to Commenters</a:t>
          </a:r>
          <a:endParaRPr lang="en-US" sz="1800" b="1" kern="1200" dirty="0">
            <a:solidFill>
              <a:schemeClr val="tx1"/>
            </a:solidFill>
          </a:endParaRPr>
        </a:p>
      </dsp:txBody>
      <dsp:txXfrm>
        <a:off x="1649946" y="2940047"/>
        <a:ext cx="1240855" cy="1240855"/>
      </dsp:txXfrm>
    </dsp:sp>
    <dsp:sp modelId="{E886E166-641A-4A60-B387-3708C4A72FF0}">
      <dsp:nvSpPr>
        <dsp:cNvPr id="0" name=""/>
        <dsp:cNvSpPr/>
      </dsp:nvSpPr>
      <dsp:spPr>
        <a:xfrm rot="12600000">
          <a:off x="3050290" y="2199229"/>
          <a:ext cx="228136" cy="33050"/>
        </a:xfrm>
        <a:custGeom>
          <a:avLst/>
          <a:gdLst/>
          <a:ahLst/>
          <a:cxnLst/>
          <a:rect l="0" t="0" r="0" b="0"/>
          <a:pathLst>
            <a:path>
              <a:moveTo>
                <a:pt x="0" y="16525"/>
              </a:moveTo>
              <a:lnTo>
                <a:pt x="228136" y="1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158655" y="2210051"/>
        <a:ext cx="11406" cy="11406"/>
      </dsp:txXfrm>
    </dsp:sp>
    <dsp:sp modelId="{8143C648-8D63-4055-8A94-82FA803AB375}">
      <dsp:nvSpPr>
        <dsp:cNvPr id="0" name=""/>
        <dsp:cNvSpPr/>
      </dsp:nvSpPr>
      <dsp:spPr>
        <a:xfrm>
          <a:off x="1352157" y="781396"/>
          <a:ext cx="1836432" cy="1836432"/>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rPr>
            <a:t>Don’t Cross the Line or be Inappropriate</a:t>
          </a:r>
          <a:endParaRPr lang="en-US" sz="1700" b="1" kern="1200" dirty="0">
            <a:solidFill>
              <a:schemeClr val="tx1"/>
            </a:solidFill>
          </a:endParaRPr>
        </a:p>
      </dsp:txBody>
      <dsp:txXfrm>
        <a:off x="1621096" y="1050335"/>
        <a:ext cx="1298554" cy="1298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9AB92-DF3E-46EA-BF0C-318025ACEB97}">
      <dsp:nvSpPr>
        <dsp:cNvPr id="0" name=""/>
        <dsp:cNvSpPr/>
      </dsp:nvSpPr>
      <dsp:spPr>
        <a:xfrm>
          <a:off x="3181087" y="1881634"/>
          <a:ext cx="1437337" cy="1437337"/>
        </a:xfrm>
        <a:prstGeom prst="ellipse">
          <a:avLst/>
        </a:prstGeom>
        <a:blipFill rotWithShape="0">
          <a:blip xmlns:r="http://schemas.openxmlformats.org/officeDocument/2006/relationships" r:embed="rId1"/>
          <a:stretch>
            <a:fillRect t="-8000" b="-8000"/>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endParaRPr lang="en-US" sz="3300" kern="1200" dirty="0">
            <a:noFill/>
          </a:endParaRPr>
        </a:p>
      </dsp:txBody>
      <dsp:txXfrm>
        <a:off x="3391580" y="2092127"/>
        <a:ext cx="1016351" cy="1016351"/>
      </dsp:txXfrm>
    </dsp:sp>
    <dsp:sp modelId="{4BA4B633-B7AB-4F4C-9050-3B89E62D3014}">
      <dsp:nvSpPr>
        <dsp:cNvPr id="0" name=""/>
        <dsp:cNvSpPr/>
      </dsp:nvSpPr>
      <dsp:spPr>
        <a:xfrm rot="16200000">
          <a:off x="3759583" y="1724935"/>
          <a:ext cx="280346" cy="33050"/>
        </a:xfrm>
        <a:custGeom>
          <a:avLst/>
          <a:gdLst/>
          <a:ahLst/>
          <a:cxnLst/>
          <a:rect l="0" t="0" r="0" b="0"/>
          <a:pathLst>
            <a:path>
              <a:moveTo>
                <a:pt x="0" y="16525"/>
              </a:moveTo>
              <a:lnTo>
                <a:pt x="280346" y="1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92747" y="1734452"/>
        <a:ext cx="14017" cy="14017"/>
      </dsp:txXfrm>
    </dsp:sp>
    <dsp:sp modelId="{4F52528B-09C9-4656-98FD-8E5D77C6AC5B}">
      <dsp:nvSpPr>
        <dsp:cNvPr id="0" name=""/>
        <dsp:cNvSpPr/>
      </dsp:nvSpPr>
      <dsp:spPr>
        <a:xfrm>
          <a:off x="3027077" y="-144070"/>
          <a:ext cx="1745358" cy="1745358"/>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Be Creative</a:t>
          </a:r>
          <a:endParaRPr lang="en-US" sz="1800" b="1" kern="1200" dirty="0">
            <a:solidFill>
              <a:schemeClr val="tx1"/>
            </a:solidFill>
          </a:endParaRPr>
        </a:p>
      </dsp:txBody>
      <dsp:txXfrm>
        <a:off x="3282679" y="111532"/>
        <a:ext cx="1234154" cy="1234154"/>
      </dsp:txXfrm>
    </dsp:sp>
    <dsp:sp modelId="{5C0279B7-DE05-4309-9B2B-8945432336B9}">
      <dsp:nvSpPr>
        <dsp:cNvPr id="0" name=""/>
        <dsp:cNvSpPr/>
      </dsp:nvSpPr>
      <dsp:spPr>
        <a:xfrm rot="19800000">
          <a:off x="4505928" y="2163936"/>
          <a:ext cx="242026" cy="33050"/>
        </a:xfrm>
        <a:custGeom>
          <a:avLst/>
          <a:gdLst/>
          <a:ahLst/>
          <a:cxnLst/>
          <a:rect l="0" t="0" r="0" b="0"/>
          <a:pathLst>
            <a:path>
              <a:moveTo>
                <a:pt x="0" y="16525"/>
              </a:moveTo>
              <a:lnTo>
                <a:pt x="242026" y="1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620891" y="2174410"/>
        <a:ext cx="12101" cy="12101"/>
      </dsp:txXfrm>
    </dsp:sp>
    <dsp:sp modelId="{F74BBFD1-A167-4AD5-BD4A-A1A3BF91F5B0}">
      <dsp:nvSpPr>
        <dsp:cNvPr id="0" name=""/>
        <dsp:cNvSpPr/>
      </dsp:nvSpPr>
      <dsp:spPr>
        <a:xfrm>
          <a:off x="4609692" y="753456"/>
          <a:ext cx="1821997" cy="1821997"/>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Be Engaging</a:t>
          </a:r>
          <a:endParaRPr lang="en-US" sz="1800" b="1" kern="1200" dirty="0">
            <a:solidFill>
              <a:schemeClr val="tx1"/>
            </a:solidFill>
          </a:endParaRPr>
        </a:p>
      </dsp:txBody>
      <dsp:txXfrm>
        <a:off x="4876517" y="1020281"/>
        <a:ext cx="1288347" cy="1288347"/>
      </dsp:txXfrm>
    </dsp:sp>
    <dsp:sp modelId="{32D540BD-3A4F-4917-9FCC-2FF0A4476F70}">
      <dsp:nvSpPr>
        <dsp:cNvPr id="0" name=""/>
        <dsp:cNvSpPr/>
      </dsp:nvSpPr>
      <dsp:spPr>
        <a:xfrm rot="1800000">
          <a:off x="4498763" y="3030360"/>
          <a:ext cx="348993" cy="33050"/>
        </a:xfrm>
        <a:custGeom>
          <a:avLst/>
          <a:gdLst/>
          <a:ahLst/>
          <a:cxnLst/>
          <a:rect l="0" t="0" r="0" b="0"/>
          <a:pathLst>
            <a:path>
              <a:moveTo>
                <a:pt x="0" y="16525"/>
              </a:moveTo>
              <a:lnTo>
                <a:pt x="348993" y="1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664535" y="3038160"/>
        <a:ext cx="17449" cy="17449"/>
      </dsp:txXfrm>
    </dsp:sp>
    <dsp:sp modelId="{73D7B6B9-745A-44ED-A471-54BC17F43E5B}">
      <dsp:nvSpPr>
        <dsp:cNvPr id="0" name=""/>
        <dsp:cNvSpPr/>
      </dsp:nvSpPr>
      <dsp:spPr>
        <a:xfrm>
          <a:off x="4716659" y="2732117"/>
          <a:ext cx="1608064" cy="1608064"/>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Be Mindful of your Audience</a:t>
          </a:r>
          <a:endParaRPr lang="en-US" sz="1800" b="1" kern="1200" dirty="0">
            <a:solidFill>
              <a:schemeClr val="tx1"/>
            </a:solidFill>
          </a:endParaRPr>
        </a:p>
      </dsp:txBody>
      <dsp:txXfrm>
        <a:off x="4952155" y="2967613"/>
        <a:ext cx="1137072" cy="1137072"/>
      </dsp:txXfrm>
    </dsp:sp>
    <dsp:sp modelId="{C7FCDE46-1E6F-4160-8A17-5677D57CA0AF}">
      <dsp:nvSpPr>
        <dsp:cNvPr id="0" name=""/>
        <dsp:cNvSpPr/>
      </dsp:nvSpPr>
      <dsp:spPr>
        <a:xfrm rot="5400000">
          <a:off x="3768642" y="3433560"/>
          <a:ext cx="262228" cy="33050"/>
        </a:xfrm>
        <a:custGeom>
          <a:avLst/>
          <a:gdLst/>
          <a:ahLst/>
          <a:cxnLst/>
          <a:rect l="0" t="0" r="0" b="0"/>
          <a:pathLst>
            <a:path>
              <a:moveTo>
                <a:pt x="0" y="16525"/>
              </a:moveTo>
              <a:lnTo>
                <a:pt x="262228" y="1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93200" y="3443529"/>
        <a:ext cx="13111" cy="13111"/>
      </dsp:txXfrm>
    </dsp:sp>
    <dsp:sp modelId="{327A8017-19AE-4ECE-B18C-C8AAA9A1894D}">
      <dsp:nvSpPr>
        <dsp:cNvPr id="0" name=""/>
        <dsp:cNvSpPr/>
      </dsp:nvSpPr>
      <dsp:spPr>
        <a:xfrm>
          <a:off x="3008959" y="3581199"/>
          <a:ext cx="1781593" cy="1781593"/>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Know the Best Times to Post</a:t>
          </a:r>
          <a:endParaRPr lang="en-US" sz="1800" b="1" kern="1200" dirty="0">
            <a:solidFill>
              <a:schemeClr val="tx1"/>
            </a:solidFill>
          </a:endParaRPr>
        </a:p>
      </dsp:txBody>
      <dsp:txXfrm>
        <a:off x="3269867" y="3842107"/>
        <a:ext cx="1259777" cy="1259777"/>
      </dsp:txXfrm>
    </dsp:sp>
    <dsp:sp modelId="{F1815977-403B-4896-A3C2-B8913F516D6A}">
      <dsp:nvSpPr>
        <dsp:cNvPr id="0" name=""/>
        <dsp:cNvSpPr/>
      </dsp:nvSpPr>
      <dsp:spPr>
        <a:xfrm rot="9000000">
          <a:off x="3024896" y="3010762"/>
          <a:ext cx="270601" cy="33050"/>
        </a:xfrm>
        <a:custGeom>
          <a:avLst/>
          <a:gdLst/>
          <a:ahLst/>
          <a:cxnLst/>
          <a:rect l="0" t="0" r="0" b="0"/>
          <a:pathLst>
            <a:path>
              <a:moveTo>
                <a:pt x="0" y="16525"/>
              </a:moveTo>
              <a:lnTo>
                <a:pt x="270601" y="1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153432" y="3020522"/>
        <a:ext cx="13530" cy="13530"/>
      </dsp:txXfrm>
    </dsp:sp>
    <dsp:sp modelId="{1777F896-AD8D-405D-8351-04D5696F00C8}">
      <dsp:nvSpPr>
        <dsp:cNvPr id="0" name=""/>
        <dsp:cNvSpPr/>
      </dsp:nvSpPr>
      <dsp:spPr>
        <a:xfrm>
          <a:off x="1396397" y="2653725"/>
          <a:ext cx="1764848" cy="1764848"/>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Preview Posts with a Test Account</a:t>
          </a:r>
          <a:endParaRPr lang="en-US" sz="1800" b="1" kern="1200" dirty="0">
            <a:solidFill>
              <a:schemeClr val="tx1"/>
            </a:solidFill>
          </a:endParaRPr>
        </a:p>
      </dsp:txBody>
      <dsp:txXfrm>
        <a:off x="1654853" y="2912181"/>
        <a:ext cx="1247936" cy="1247936"/>
      </dsp:txXfrm>
    </dsp:sp>
    <dsp:sp modelId="{E886E166-641A-4A60-B387-3708C4A72FF0}">
      <dsp:nvSpPr>
        <dsp:cNvPr id="0" name=""/>
        <dsp:cNvSpPr/>
      </dsp:nvSpPr>
      <dsp:spPr>
        <a:xfrm rot="12600000">
          <a:off x="2989727" y="2147369"/>
          <a:ext cx="308295" cy="33050"/>
        </a:xfrm>
        <a:custGeom>
          <a:avLst/>
          <a:gdLst/>
          <a:ahLst/>
          <a:cxnLst/>
          <a:rect l="0" t="0" r="0" b="0"/>
          <a:pathLst>
            <a:path>
              <a:moveTo>
                <a:pt x="0" y="16525"/>
              </a:moveTo>
              <a:lnTo>
                <a:pt x="308295" y="1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136167" y="2156187"/>
        <a:ext cx="15414" cy="15414"/>
      </dsp:txXfrm>
    </dsp:sp>
    <dsp:sp modelId="{8143C648-8D63-4055-8A94-82FA803AB375}">
      <dsp:nvSpPr>
        <dsp:cNvPr id="0" name=""/>
        <dsp:cNvSpPr/>
      </dsp:nvSpPr>
      <dsp:spPr>
        <a:xfrm>
          <a:off x="1434091" y="819725"/>
          <a:ext cx="1689460" cy="1689460"/>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Check Grammar &amp; Punctuation</a:t>
          </a:r>
          <a:endParaRPr lang="en-US" sz="1800" b="1" kern="1200" dirty="0">
            <a:solidFill>
              <a:schemeClr val="tx1"/>
            </a:solidFill>
          </a:endParaRPr>
        </a:p>
      </dsp:txBody>
      <dsp:txXfrm>
        <a:off x="1681507" y="1067141"/>
        <a:ext cx="1194628" cy="119462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dirty="0">
              <a:latin typeface="Open Sans Light"/>
            </a:endParaRPr>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6A2534E0-C1B6-7341-BD62-0A870936238F}" type="datetime1">
              <a:rPr lang="en-US" smtClean="0">
                <a:latin typeface="Open Sans Light"/>
              </a:rPr>
              <a:t>9/23/2019</a:t>
            </a:fld>
            <a:endParaRPr lang="en-US" dirty="0">
              <a:latin typeface="Open Sans Light"/>
            </a:endParaRPr>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r>
              <a:rPr lang="en-US" smtClean="0">
                <a:latin typeface="Open Sans Light"/>
              </a:rPr>
              <a:t>San Francisco State University</a:t>
            </a:r>
            <a:endParaRPr lang="en-US" dirty="0">
              <a:latin typeface="Open Sans Light"/>
            </a:endParaRPr>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7C373154-D89E-B24F-ACC1-E214AA320E62}" type="slidenum">
              <a:rPr lang="en-US" smtClean="0">
                <a:latin typeface="Open Sans Light"/>
              </a:rPr>
              <a:t>‹#›</a:t>
            </a:fld>
            <a:endParaRPr lang="en-US" dirty="0">
              <a:latin typeface="Open Sans Light"/>
            </a:endParaRPr>
          </a:p>
        </p:txBody>
      </p:sp>
    </p:spTree>
    <p:extLst>
      <p:ext uri="{BB962C8B-B14F-4D97-AF65-F5344CB8AC3E}">
        <p14:creationId xmlns:p14="http://schemas.microsoft.com/office/powerpoint/2010/main" val="361932130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atin typeface="Open Sans Light"/>
              </a:defRPr>
            </a:lvl1pPr>
          </a:lstStyle>
          <a:p>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atin typeface="Open Sans Light"/>
              </a:defRPr>
            </a:lvl1pPr>
          </a:lstStyle>
          <a:p>
            <a:fld id="{03844DE4-CBD3-6642-A3BB-3677EF870727}" type="datetime1">
              <a:rPr lang="en-US" smtClean="0"/>
              <a:t>9/23/2019</a:t>
            </a:fld>
            <a:endParaRPr lang="en-US" dirty="0"/>
          </a:p>
        </p:txBody>
      </p:sp>
      <p:sp>
        <p:nvSpPr>
          <p:cNvPr id="4" name="Slide Image Placeholder 3"/>
          <p:cNvSpPr>
            <a:spLocks noGrp="1" noRot="1" noChangeAspect="1"/>
          </p:cNvSpPr>
          <p:nvPr>
            <p:ph type="sldImg" idx="2"/>
          </p:nvPr>
        </p:nvSpPr>
        <p:spPr>
          <a:xfrm>
            <a:off x="342900" y="696913"/>
            <a:ext cx="6196013"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atin typeface="Open Sans Light"/>
              </a:defRPr>
            </a:lvl1pPr>
          </a:lstStyle>
          <a:p>
            <a:r>
              <a:rPr lang="en-US" smtClean="0"/>
              <a:t>San Francisco State University</a:t>
            </a:r>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atin typeface="Open Sans Light"/>
              </a:defRPr>
            </a:lvl1pPr>
          </a:lstStyle>
          <a:p>
            <a:fld id="{C94E8D62-D41F-6042-BCDF-79D228EFA10F}" type="slidenum">
              <a:rPr lang="en-US" smtClean="0"/>
              <a:pPr/>
              <a:t>‹#›</a:t>
            </a:fld>
            <a:endParaRPr lang="en-US" dirty="0"/>
          </a:p>
        </p:txBody>
      </p:sp>
    </p:spTree>
    <p:extLst>
      <p:ext uri="{BB962C8B-B14F-4D97-AF65-F5344CB8AC3E}">
        <p14:creationId xmlns:p14="http://schemas.microsoft.com/office/powerpoint/2010/main" val="3579544509"/>
      </p:ext>
    </p:extLst>
  </p:cSld>
  <p:clrMap bg1="lt1" tx1="dk1" bg2="lt2" tx2="dk2" accent1="accent1" accent2="accent2" accent3="accent3" accent4="accent4" accent5="accent5" accent6="accent6" hlink="hlink" folHlink="folHlink"/>
  <p:hf hdr="0" dt="0"/>
  <p:notesStyle>
    <a:lvl1pPr marL="0" algn="l" defTabSz="456697" rtl="0" eaLnBrk="1" latinLnBrk="0" hangingPunct="1">
      <a:defRPr sz="1200" kern="1200">
        <a:solidFill>
          <a:schemeClr val="tx1"/>
        </a:solidFill>
        <a:latin typeface="Open Sans Light"/>
        <a:ea typeface="+mn-ea"/>
        <a:cs typeface="+mn-cs"/>
      </a:defRPr>
    </a:lvl1pPr>
    <a:lvl2pPr marL="456697" algn="l" defTabSz="456697" rtl="0" eaLnBrk="1" latinLnBrk="0" hangingPunct="1">
      <a:defRPr sz="1200" kern="1200">
        <a:solidFill>
          <a:schemeClr val="tx1"/>
        </a:solidFill>
        <a:latin typeface="Open Sans Light"/>
        <a:ea typeface="+mn-ea"/>
        <a:cs typeface="+mn-cs"/>
      </a:defRPr>
    </a:lvl2pPr>
    <a:lvl3pPr marL="913395" algn="l" defTabSz="456697" rtl="0" eaLnBrk="1" latinLnBrk="0" hangingPunct="1">
      <a:defRPr sz="1200" kern="1200">
        <a:solidFill>
          <a:schemeClr val="tx1"/>
        </a:solidFill>
        <a:latin typeface="Open Sans Light"/>
        <a:ea typeface="+mn-ea"/>
        <a:cs typeface="+mn-cs"/>
      </a:defRPr>
    </a:lvl3pPr>
    <a:lvl4pPr marL="1370094" algn="l" defTabSz="456697" rtl="0" eaLnBrk="1" latinLnBrk="0" hangingPunct="1">
      <a:defRPr sz="1200" kern="1200">
        <a:solidFill>
          <a:schemeClr val="tx1"/>
        </a:solidFill>
        <a:latin typeface="Open Sans Light"/>
        <a:ea typeface="+mn-ea"/>
        <a:cs typeface="+mn-cs"/>
      </a:defRPr>
    </a:lvl4pPr>
    <a:lvl5pPr marL="1826797" algn="l" defTabSz="456697" rtl="0" eaLnBrk="1" latinLnBrk="0" hangingPunct="1">
      <a:defRPr sz="1200" kern="1200">
        <a:solidFill>
          <a:schemeClr val="tx1"/>
        </a:solidFill>
        <a:latin typeface="Open Sans Light"/>
        <a:ea typeface="+mn-ea"/>
        <a:cs typeface="+mn-cs"/>
      </a:defRPr>
    </a:lvl5pPr>
    <a:lvl6pPr marL="2283492" algn="l" defTabSz="456697" rtl="0" eaLnBrk="1" latinLnBrk="0" hangingPunct="1">
      <a:defRPr sz="1200" kern="1200">
        <a:solidFill>
          <a:schemeClr val="tx1"/>
        </a:solidFill>
        <a:latin typeface="+mn-lt"/>
        <a:ea typeface="+mn-ea"/>
        <a:cs typeface="+mn-cs"/>
      </a:defRPr>
    </a:lvl6pPr>
    <a:lvl7pPr marL="2740191" algn="l" defTabSz="456697" rtl="0" eaLnBrk="1" latinLnBrk="0" hangingPunct="1">
      <a:defRPr sz="1200" kern="1200">
        <a:solidFill>
          <a:schemeClr val="tx1"/>
        </a:solidFill>
        <a:latin typeface="+mn-lt"/>
        <a:ea typeface="+mn-ea"/>
        <a:cs typeface="+mn-cs"/>
      </a:defRPr>
    </a:lvl7pPr>
    <a:lvl8pPr marL="3196889" algn="l" defTabSz="456697" rtl="0" eaLnBrk="1" latinLnBrk="0" hangingPunct="1">
      <a:defRPr sz="1200" kern="1200">
        <a:solidFill>
          <a:schemeClr val="tx1"/>
        </a:solidFill>
        <a:latin typeface="+mn-lt"/>
        <a:ea typeface="+mn-ea"/>
        <a:cs typeface="+mn-cs"/>
      </a:defRPr>
    </a:lvl8pPr>
    <a:lvl9pPr marL="3653588" algn="l" defTabSz="45669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San Francisco State University</a:t>
            </a:r>
            <a:endParaRPr lang="en-US" dirty="0"/>
          </a:p>
        </p:txBody>
      </p:sp>
      <p:sp>
        <p:nvSpPr>
          <p:cNvPr id="5" name="Slide Number Placeholder 4"/>
          <p:cNvSpPr>
            <a:spLocks noGrp="1"/>
          </p:cNvSpPr>
          <p:nvPr>
            <p:ph type="sldNum" sz="quarter" idx="11"/>
          </p:nvPr>
        </p:nvSpPr>
        <p:spPr/>
        <p:txBody>
          <a:bodyPr/>
          <a:lstStyle/>
          <a:p>
            <a:fld id="{C94E8D62-D41F-6042-BCDF-79D228EFA10F}" type="slidenum">
              <a:rPr lang="en-US" smtClean="0"/>
              <a:pPr/>
              <a:t>3</a:t>
            </a:fld>
            <a:endParaRPr lang="en-US" dirty="0"/>
          </a:p>
        </p:txBody>
      </p:sp>
    </p:spTree>
    <p:extLst>
      <p:ext uri="{BB962C8B-B14F-4D97-AF65-F5344CB8AC3E}">
        <p14:creationId xmlns:p14="http://schemas.microsoft.com/office/powerpoint/2010/main" val="2511779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818119"/>
            <a:ext cx="20729099" cy="1825542"/>
          </a:xfrm>
        </p:spPr>
        <p:txBody>
          <a:bodyPr/>
          <a:lstStyle>
            <a:lvl1pPr>
              <a:defRPr>
                <a:solidFill>
                  <a:schemeClr val="bg2"/>
                </a:solidFill>
              </a:defRPr>
            </a:lvl1p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normAutofit/>
          </a:bodyPr>
          <a:lstStyle>
            <a:lvl1pPr marL="0" indent="0" algn="ctr">
              <a:lnSpc>
                <a:spcPct val="120000"/>
              </a:lnSpc>
              <a:buNone/>
              <a:defRPr sz="2400">
                <a:solidFill>
                  <a:schemeClr val="tx2"/>
                </a:solidFill>
              </a:defRPr>
            </a:lvl1pPr>
            <a:lvl2pPr marL="1087444" indent="0" algn="ctr">
              <a:buNone/>
              <a:defRPr>
                <a:solidFill>
                  <a:schemeClr val="tx1">
                    <a:tint val="75000"/>
                  </a:schemeClr>
                </a:solidFill>
              </a:defRPr>
            </a:lvl2pPr>
            <a:lvl3pPr marL="2174887" indent="0" algn="ctr">
              <a:buNone/>
              <a:defRPr>
                <a:solidFill>
                  <a:schemeClr val="tx1">
                    <a:tint val="75000"/>
                  </a:schemeClr>
                </a:solidFill>
              </a:defRPr>
            </a:lvl3pPr>
            <a:lvl4pPr marL="3262338" indent="0" algn="ctr">
              <a:buNone/>
              <a:defRPr>
                <a:solidFill>
                  <a:schemeClr val="tx1">
                    <a:tint val="75000"/>
                  </a:schemeClr>
                </a:solidFill>
              </a:defRPr>
            </a:lvl4pPr>
            <a:lvl5pPr marL="4349779" indent="0" algn="ctr">
              <a:buNone/>
              <a:defRPr>
                <a:solidFill>
                  <a:schemeClr val="tx1">
                    <a:tint val="75000"/>
                  </a:schemeClr>
                </a:solidFill>
              </a:defRPr>
            </a:lvl5pPr>
            <a:lvl6pPr marL="5437225" indent="0" algn="ctr">
              <a:buNone/>
              <a:defRPr>
                <a:solidFill>
                  <a:schemeClr val="tx1">
                    <a:tint val="75000"/>
                  </a:schemeClr>
                </a:solidFill>
              </a:defRPr>
            </a:lvl6pPr>
            <a:lvl7pPr marL="6524671" indent="0" algn="ctr">
              <a:buNone/>
              <a:defRPr>
                <a:solidFill>
                  <a:schemeClr val="tx1">
                    <a:tint val="75000"/>
                  </a:schemeClr>
                </a:solidFill>
              </a:defRPr>
            </a:lvl7pPr>
            <a:lvl8pPr marL="7612115" indent="0" algn="ctr">
              <a:buNone/>
              <a:defRPr>
                <a:solidFill>
                  <a:schemeClr val="tx1">
                    <a:tint val="75000"/>
                  </a:schemeClr>
                </a:solidFill>
              </a:defRPr>
            </a:lvl8pPr>
            <a:lvl9pPr marL="8699558"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C9468CE9-3F3D-1446-A027-4B4CDD3883B0}" type="slidenum">
              <a:rPr lang="en-US" smtClean="0"/>
              <a:t>‹#›</a:t>
            </a:fld>
            <a:endParaRPr lang="en-US"/>
          </a:p>
        </p:txBody>
      </p:sp>
    </p:spTree>
    <p:extLst>
      <p:ext uri="{BB962C8B-B14F-4D97-AF65-F5344CB8AC3E}">
        <p14:creationId xmlns:p14="http://schemas.microsoft.com/office/powerpoint/2010/main" val="359474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eaks">
    <p:spTree>
      <p:nvGrpSpPr>
        <p:cNvPr id="1" name=""/>
        <p:cNvGrpSpPr/>
        <p:nvPr/>
      </p:nvGrpSpPr>
      <p:grpSpPr>
        <a:xfrm>
          <a:off x="0" y="0"/>
          <a:ext cx="0" cy="0"/>
          <a:chOff x="0" y="0"/>
          <a:chExt cx="0" cy="0"/>
        </a:xfrm>
      </p:grpSpPr>
      <p:sp>
        <p:nvSpPr>
          <p:cNvPr id="8" name="Picture Placeholder 4"/>
          <p:cNvSpPr>
            <a:spLocks noGrp="1"/>
          </p:cNvSpPr>
          <p:nvPr>
            <p:ph type="pic" sz="quarter" idx="13" hasCustomPrompt="1"/>
          </p:nvPr>
        </p:nvSpPr>
        <p:spPr>
          <a:xfrm>
            <a:off x="0" y="0"/>
            <a:ext cx="24387175" cy="13716000"/>
          </a:xfrm>
        </p:spPr>
        <p:txBody>
          <a:bodyPr/>
          <a:lstStyle>
            <a:lvl1pPr>
              <a:defRPr baseline="0"/>
            </a:lvl1pPr>
          </a:lstStyle>
          <a:p>
            <a:r>
              <a:rPr lang="en-US" dirty="0" smtClean="0"/>
              <a:t>Drag / Drop / Send to Back</a:t>
            </a:r>
            <a:endParaRPr lang="en-US" dirty="0"/>
          </a:p>
        </p:txBody>
      </p:sp>
    </p:spTree>
    <p:extLst>
      <p:ext uri="{BB962C8B-B14F-4D97-AF65-F5344CB8AC3E}">
        <p14:creationId xmlns:p14="http://schemas.microsoft.com/office/powerpoint/2010/main" val="300436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3290986" y="4126611"/>
            <a:ext cx="3983038" cy="3983037"/>
          </a:xfrm>
          <a:ln>
            <a:noFill/>
          </a:ln>
        </p:spPr>
        <p:txBody>
          <a:bodyPr/>
          <a:lstStyle/>
          <a:p>
            <a:r>
              <a:rPr lang="en-US" smtClean="0"/>
              <a:t>Drag picture to placeholder or click icon to add</a:t>
            </a:r>
            <a:endParaRPr lang="en-US"/>
          </a:p>
        </p:txBody>
      </p:sp>
      <p:sp>
        <p:nvSpPr>
          <p:cNvPr id="7" name="Picture Placeholder 2"/>
          <p:cNvSpPr>
            <a:spLocks noGrp="1"/>
          </p:cNvSpPr>
          <p:nvPr>
            <p:ph type="pic" sz="quarter" idx="14"/>
          </p:nvPr>
        </p:nvSpPr>
        <p:spPr>
          <a:xfrm>
            <a:off x="7909051" y="4126611"/>
            <a:ext cx="3983038" cy="3983037"/>
          </a:xfrm>
          <a:ln>
            <a:noFill/>
          </a:ln>
        </p:spPr>
        <p:txBody>
          <a:bodyPr/>
          <a:lstStyle/>
          <a:p>
            <a:r>
              <a:rPr lang="en-US" smtClean="0"/>
              <a:t>Drag picture to placeholder or click icon to add</a:t>
            </a:r>
            <a:endParaRPr lang="en-US"/>
          </a:p>
        </p:txBody>
      </p:sp>
      <p:sp>
        <p:nvSpPr>
          <p:cNvPr id="8" name="Picture Placeholder 2"/>
          <p:cNvSpPr>
            <a:spLocks noGrp="1"/>
          </p:cNvSpPr>
          <p:nvPr>
            <p:ph type="pic" sz="quarter" idx="15"/>
          </p:nvPr>
        </p:nvSpPr>
        <p:spPr>
          <a:xfrm>
            <a:off x="12585304" y="4126611"/>
            <a:ext cx="3983038" cy="3983037"/>
          </a:xfrm>
          <a:ln>
            <a:noFill/>
          </a:ln>
        </p:spPr>
        <p:txBody>
          <a:bodyPr/>
          <a:lstStyle/>
          <a:p>
            <a:r>
              <a:rPr lang="en-US" smtClean="0"/>
              <a:t>Drag picture to placeholder or click icon to add</a:t>
            </a:r>
            <a:endParaRPr lang="en-US"/>
          </a:p>
        </p:txBody>
      </p:sp>
      <p:sp>
        <p:nvSpPr>
          <p:cNvPr id="9" name="Picture Placeholder 2"/>
          <p:cNvSpPr>
            <a:spLocks noGrp="1"/>
          </p:cNvSpPr>
          <p:nvPr>
            <p:ph type="pic" sz="quarter" idx="16"/>
          </p:nvPr>
        </p:nvSpPr>
        <p:spPr>
          <a:xfrm>
            <a:off x="17261102" y="4126611"/>
            <a:ext cx="3983038" cy="3983037"/>
          </a:xfrm>
          <a:ln>
            <a:noFill/>
          </a:ln>
        </p:spPr>
        <p:txBody>
          <a:bodyPr/>
          <a:lstStyle/>
          <a:p>
            <a:r>
              <a:rPr lang="en-US" smtClean="0"/>
              <a:t>Drag picture to placeholder or click icon to add</a:t>
            </a:r>
            <a:endParaRPr lang="en-US"/>
          </a:p>
        </p:txBody>
      </p:sp>
      <p:sp>
        <p:nvSpPr>
          <p:cNvPr id="11" name="Title 1"/>
          <p:cNvSpPr>
            <a:spLocks noGrp="1"/>
          </p:cNvSpPr>
          <p:nvPr>
            <p:ph type="ctrTitle"/>
          </p:nvPr>
        </p:nvSpPr>
        <p:spPr>
          <a:xfrm>
            <a:off x="1829038" y="567771"/>
            <a:ext cx="20729099" cy="1133518"/>
          </a:xfrm>
        </p:spPr>
        <p:txBody>
          <a:bodyPr>
            <a:noAutofit/>
          </a:bodyPr>
          <a:lstStyle/>
          <a:p>
            <a:r>
              <a:rPr lang="en-US" smtClean="0">
                <a:solidFill>
                  <a:schemeClr val="bg2"/>
                </a:solidFill>
              </a:rPr>
              <a:t>Click to edit Master title style</a:t>
            </a:r>
            <a:endParaRPr lang="en-US" dirty="0">
              <a:solidFill>
                <a:schemeClr val="bg2"/>
              </a:solidFill>
            </a:endParaRPr>
          </a:p>
        </p:txBody>
      </p:sp>
      <p:sp>
        <p:nvSpPr>
          <p:cNvPr id="12" name="Subtitle 2"/>
          <p:cNvSpPr txBox="1">
            <a:spLocks/>
          </p:cNvSpPr>
          <p:nvPr userDrawn="1"/>
        </p:nvSpPr>
        <p:spPr>
          <a:xfrm>
            <a:off x="1865621" y="1478874"/>
            <a:ext cx="20655938" cy="839116"/>
          </a:xfrm>
          <a:prstGeom prst="rect">
            <a:avLst/>
          </a:prstGeom>
        </p:spPr>
        <p:txBody>
          <a:bodyPr vert="horz" lIns="217490" tIns="108745" rIns="217490" bIns="108745"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3100" dirty="0"/>
          </a:p>
        </p:txBody>
      </p:sp>
      <p:sp>
        <p:nvSpPr>
          <p:cNvPr id="13" name="Subtitle 2"/>
          <p:cNvSpPr txBox="1">
            <a:spLocks/>
          </p:cNvSpPr>
          <p:nvPr userDrawn="1"/>
        </p:nvSpPr>
        <p:spPr>
          <a:xfrm>
            <a:off x="1865621" y="1478874"/>
            <a:ext cx="20655938" cy="839116"/>
          </a:xfrm>
          <a:prstGeom prst="rect">
            <a:avLst/>
          </a:prstGeom>
        </p:spPr>
        <p:txBody>
          <a:bodyPr vert="horz" lIns="217490" tIns="108745" rIns="217490" bIns="108745"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3100" dirty="0"/>
          </a:p>
        </p:txBody>
      </p:sp>
      <p:sp>
        <p:nvSpPr>
          <p:cNvPr id="14" name="Rectangle 13"/>
          <p:cNvSpPr/>
          <p:nvPr userDrawn="1"/>
        </p:nvSpPr>
        <p:spPr>
          <a:xfrm>
            <a:off x="0" y="12410058"/>
            <a:ext cx="24387175" cy="13059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
        <p:nvSpPr>
          <p:cNvPr id="15" name="Subtitle 2"/>
          <p:cNvSpPr>
            <a:spLocks noGrp="1"/>
          </p:cNvSpPr>
          <p:nvPr>
            <p:ph type="subTitle" idx="1"/>
          </p:nvPr>
        </p:nvSpPr>
        <p:spPr>
          <a:xfrm>
            <a:off x="1852918" y="1433050"/>
            <a:ext cx="20655938" cy="1075881"/>
          </a:xfrm>
        </p:spPr>
        <p:txBody>
          <a:bodyPr>
            <a:noAutofit/>
          </a:bodyPr>
          <a:lstStyle>
            <a:lvl1pPr>
              <a:defRPr sz="3100"/>
            </a:lvl1pPr>
          </a:lstStyle>
          <a:p>
            <a:r>
              <a:rPr lang="en-US" smtClean="0"/>
              <a:t>Click to edit Master subtitle style</a:t>
            </a:r>
            <a:endParaRPr lang="en-US" dirty="0"/>
          </a:p>
        </p:txBody>
      </p:sp>
      <p:sp>
        <p:nvSpPr>
          <p:cNvPr id="16" name="Slide Number Placeholder 5"/>
          <p:cNvSpPr>
            <a:spLocks noGrp="1"/>
          </p:cNvSpPr>
          <p:nvPr>
            <p:ph type="sldNum" sz="quarter" idx="4"/>
          </p:nvPr>
        </p:nvSpPr>
        <p:spPr>
          <a:xfrm>
            <a:off x="22909784" y="510459"/>
            <a:ext cx="824808" cy="462198"/>
          </a:xfrm>
          <a:prstGeom prst="rect">
            <a:avLst/>
          </a:prstGeom>
          <a:solidFill>
            <a:schemeClr val="bg2"/>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Tree>
    <p:extLst>
      <p:ext uri="{BB962C8B-B14F-4D97-AF65-F5344CB8AC3E}">
        <p14:creationId xmlns:p14="http://schemas.microsoft.com/office/powerpoint/2010/main" val="137336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06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S w Colo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9468CE9-3F3D-1446-A027-4B4CDD3883B0}" type="slidenum">
              <a:rPr lang="en-US" smtClean="0"/>
              <a:t>‹#›</a:t>
            </a:fld>
            <a:endParaRPr lang="en-US"/>
          </a:p>
        </p:txBody>
      </p:sp>
      <p:sp>
        <p:nvSpPr>
          <p:cNvPr id="11" name="Title 1"/>
          <p:cNvSpPr>
            <a:spLocks noGrp="1"/>
          </p:cNvSpPr>
          <p:nvPr>
            <p:ph type="ctrTitle"/>
          </p:nvPr>
        </p:nvSpPr>
        <p:spPr>
          <a:xfrm>
            <a:off x="1829038" y="567771"/>
            <a:ext cx="20729099" cy="1133518"/>
          </a:xfrm>
        </p:spPr>
        <p:txBody>
          <a:bodyPr>
            <a:noAutofit/>
          </a:bodyPr>
          <a:lstStyle/>
          <a:p>
            <a:r>
              <a:rPr lang="en-US" smtClean="0">
                <a:solidFill>
                  <a:schemeClr val="bg2"/>
                </a:solidFill>
              </a:rPr>
              <a:t>Click to edit Master title style</a:t>
            </a:r>
            <a:endParaRPr lang="en-US" dirty="0">
              <a:solidFill>
                <a:schemeClr val="bg2"/>
              </a:solidFill>
            </a:endParaRPr>
          </a:p>
        </p:txBody>
      </p:sp>
      <p:sp>
        <p:nvSpPr>
          <p:cNvPr id="12" name="Subtitle 2"/>
          <p:cNvSpPr txBox="1">
            <a:spLocks/>
          </p:cNvSpPr>
          <p:nvPr userDrawn="1"/>
        </p:nvSpPr>
        <p:spPr>
          <a:xfrm>
            <a:off x="1865621" y="1478874"/>
            <a:ext cx="20655938" cy="839116"/>
          </a:xfrm>
          <a:prstGeom prst="rect">
            <a:avLst/>
          </a:prstGeom>
        </p:spPr>
        <p:txBody>
          <a:bodyPr vert="horz" lIns="217490" tIns="108745" rIns="217490" bIns="108745"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3100" dirty="0"/>
          </a:p>
        </p:txBody>
      </p:sp>
      <p:sp>
        <p:nvSpPr>
          <p:cNvPr id="13" name="Subtitle 2"/>
          <p:cNvSpPr txBox="1">
            <a:spLocks/>
          </p:cNvSpPr>
          <p:nvPr userDrawn="1"/>
        </p:nvSpPr>
        <p:spPr>
          <a:xfrm>
            <a:off x="1865621" y="1478874"/>
            <a:ext cx="20655938" cy="839116"/>
          </a:xfrm>
          <a:prstGeom prst="rect">
            <a:avLst/>
          </a:prstGeom>
        </p:spPr>
        <p:txBody>
          <a:bodyPr vert="horz" lIns="217490" tIns="108745" rIns="217490" bIns="108745"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3100" dirty="0"/>
          </a:p>
        </p:txBody>
      </p:sp>
      <p:sp>
        <p:nvSpPr>
          <p:cNvPr id="15" name="Subtitle 2"/>
          <p:cNvSpPr>
            <a:spLocks noGrp="1"/>
          </p:cNvSpPr>
          <p:nvPr>
            <p:ph type="subTitle" idx="1"/>
          </p:nvPr>
        </p:nvSpPr>
        <p:spPr>
          <a:xfrm>
            <a:off x="1852918" y="1433050"/>
            <a:ext cx="20655938" cy="1075881"/>
          </a:xfrm>
        </p:spPr>
        <p:txBody>
          <a:bodyPr>
            <a:noAutofit/>
          </a:bodyPr>
          <a:lstStyle>
            <a:lvl1pPr>
              <a:defRPr sz="3100"/>
            </a:lvl1pPr>
          </a:lstStyle>
          <a:p>
            <a:r>
              <a:rPr lang="en-US" smtClean="0"/>
              <a:t>Click to edit Master subtitle style</a:t>
            </a:r>
            <a:endParaRPr lang="en-US" dirty="0"/>
          </a:p>
        </p:txBody>
      </p:sp>
    </p:spTree>
    <p:extLst>
      <p:ext uri="{BB962C8B-B14F-4D97-AF65-F5344CB8AC3E}">
        <p14:creationId xmlns:p14="http://schemas.microsoft.com/office/powerpoint/2010/main" val="386227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909784" y="510459"/>
            <a:ext cx="824808" cy="462198"/>
          </a:xfrm>
        </p:spPr>
        <p:txBody>
          <a:bodyPr/>
          <a:lstStyle/>
          <a:p>
            <a:fld id="{C9468CE9-3F3D-1446-A027-4B4CDD3883B0}" type="slidenum">
              <a:rPr lang="en-US" smtClean="0"/>
              <a:t>‹#›</a:t>
            </a:fld>
            <a:endParaRPr lang="en-US"/>
          </a:p>
        </p:txBody>
      </p:sp>
      <p:sp>
        <p:nvSpPr>
          <p:cNvPr id="4" name="Picture Placeholder 3"/>
          <p:cNvSpPr>
            <a:spLocks noGrp="1"/>
          </p:cNvSpPr>
          <p:nvPr>
            <p:ph type="pic" sz="quarter" idx="13"/>
          </p:nvPr>
        </p:nvSpPr>
        <p:spPr>
          <a:xfrm>
            <a:off x="-1" y="3318969"/>
            <a:ext cx="24387175" cy="5917778"/>
          </a:xfrm>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44403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217490" tIns="108745" rIns="217490" bIns="108745"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19359" y="3200413"/>
            <a:ext cx="21948458" cy="9051926"/>
          </a:xfrm>
          <a:prstGeom prst="rect">
            <a:avLst/>
          </a:prstGeom>
        </p:spPr>
        <p:txBody>
          <a:bodyPr vert="horz" lIns="217490" tIns="108745" rIns="217490" bIns="108745" rtlCol="0">
            <a:no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22909784" y="510459"/>
            <a:ext cx="824808" cy="462198"/>
          </a:xfrm>
          <a:prstGeom prst="rect">
            <a:avLst/>
          </a:prstGeom>
          <a:solidFill>
            <a:schemeClr val="bg2"/>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4" name="Rectangle 3"/>
          <p:cNvSpPr/>
          <p:nvPr userDrawn="1"/>
        </p:nvSpPr>
        <p:spPr>
          <a:xfrm>
            <a:off x="0" y="13305692"/>
            <a:ext cx="24387175" cy="4103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Tree>
    <p:extLst>
      <p:ext uri="{BB962C8B-B14F-4D97-AF65-F5344CB8AC3E}">
        <p14:creationId xmlns:p14="http://schemas.microsoft.com/office/powerpoint/2010/main" val="402515176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4" r:id="rId3"/>
    <p:sldLayoutId id="2147483665" r:id="rId4"/>
    <p:sldLayoutId id="2147483675" r:id="rId5"/>
    <p:sldLayoutId id="2147483682"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sldNum="0" hdr="0" ftr="0" dt="0"/>
  <p:txStyles>
    <p:titleStyle>
      <a:lvl1pPr algn="ctr" defTabSz="1087444" rtl="0" eaLnBrk="1" latinLnBrk="0" hangingPunct="1">
        <a:spcBef>
          <a:spcPct val="0"/>
        </a:spcBef>
        <a:buNone/>
        <a:defRPr sz="6000" kern="1200">
          <a:solidFill>
            <a:schemeClr val="bg2"/>
          </a:solidFill>
          <a:latin typeface="Futura Bk BT Book"/>
          <a:ea typeface="+mj-ea"/>
          <a:cs typeface="Open Sans"/>
        </a:defRPr>
      </a:lvl1pPr>
    </p:titleStyle>
    <p:bodyStyle>
      <a:lvl1pPr marL="0" indent="0" algn="ctr" defTabSz="1087444" rtl="0" eaLnBrk="1" latinLnBrk="0" hangingPunct="1">
        <a:lnSpc>
          <a:spcPct val="130000"/>
        </a:lnSpc>
        <a:spcBef>
          <a:spcPct val="20000"/>
        </a:spcBef>
        <a:buFont typeface="Arial"/>
        <a:buNone/>
        <a:defRPr sz="2400" kern="1200">
          <a:solidFill>
            <a:schemeClr val="tx2"/>
          </a:solidFill>
          <a:latin typeface="TisaOT"/>
          <a:ea typeface="+mn-ea"/>
          <a:cs typeface="TisaOT"/>
        </a:defRPr>
      </a:lvl1pPr>
      <a:lvl2pPr marL="1087444"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5pPr>
      <a:lvl6pPr marL="5980947" indent="-543724" algn="l" defTabSz="1087444" rtl="0" eaLnBrk="1" latinLnBrk="0" hangingPunct="1">
        <a:spcBef>
          <a:spcPct val="20000"/>
        </a:spcBef>
        <a:buFont typeface="Arial"/>
        <a:buChar char="•"/>
        <a:defRPr sz="4800" kern="1200">
          <a:solidFill>
            <a:schemeClr val="tx1"/>
          </a:solidFill>
          <a:latin typeface="+mn-lt"/>
          <a:ea typeface="+mn-ea"/>
          <a:cs typeface="+mn-cs"/>
        </a:defRPr>
      </a:lvl6pPr>
      <a:lvl7pPr marL="7068393" indent="-543724" algn="l" defTabSz="1087444" rtl="0" eaLnBrk="1" latinLnBrk="0" hangingPunct="1">
        <a:spcBef>
          <a:spcPct val="20000"/>
        </a:spcBef>
        <a:buFont typeface="Arial"/>
        <a:buChar char="•"/>
        <a:defRPr sz="4800" kern="1200">
          <a:solidFill>
            <a:schemeClr val="tx1"/>
          </a:solidFill>
          <a:latin typeface="+mn-lt"/>
          <a:ea typeface="+mn-ea"/>
          <a:cs typeface="+mn-cs"/>
        </a:defRPr>
      </a:lvl7pPr>
      <a:lvl8pPr marL="8155841" indent="-543724" algn="l" defTabSz="1087444" rtl="0" eaLnBrk="1" latinLnBrk="0" hangingPunct="1">
        <a:spcBef>
          <a:spcPct val="20000"/>
        </a:spcBef>
        <a:buFont typeface="Arial"/>
        <a:buChar char="•"/>
        <a:defRPr sz="4800" kern="1200">
          <a:solidFill>
            <a:schemeClr val="tx1"/>
          </a:solidFill>
          <a:latin typeface="+mn-lt"/>
          <a:ea typeface="+mn-ea"/>
          <a:cs typeface="+mn-cs"/>
        </a:defRPr>
      </a:lvl8pPr>
      <a:lvl9pPr marL="9243285" indent="-543724" algn="l" defTabSz="1087444" rtl="0" eaLnBrk="1" latinLnBrk="0" hangingPunct="1">
        <a:spcBef>
          <a:spcPct val="20000"/>
        </a:spcBef>
        <a:buFont typeface="Arial"/>
        <a:buChar char="•"/>
        <a:defRPr sz="4800" kern="1200">
          <a:solidFill>
            <a:schemeClr val="tx1"/>
          </a:solidFill>
          <a:latin typeface="+mn-lt"/>
          <a:ea typeface="+mn-ea"/>
          <a:cs typeface="+mn-cs"/>
        </a:defRPr>
      </a:lvl9pPr>
    </p:bodyStyle>
    <p:otherStyle>
      <a:defPPr>
        <a:defRPr lang="en-US"/>
      </a:defPPr>
      <a:lvl1pPr marL="0" algn="l" defTabSz="1087444" rtl="0" eaLnBrk="1" latinLnBrk="0" hangingPunct="1">
        <a:defRPr sz="4300" kern="1200">
          <a:solidFill>
            <a:schemeClr val="tx1"/>
          </a:solidFill>
          <a:latin typeface="+mn-lt"/>
          <a:ea typeface="+mn-ea"/>
          <a:cs typeface="+mn-cs"/>
        </a:defRPr>
      </a:lvl1pPr>
      <a:lvl2pPr marL="1087444" algn="l" defTabSz="1087444" rtl="0" eaLnBrk="1" latinLnBrk="0" hangingPunct="1">
        <a:defRPr sz="4300" kern="1200">
          <a:solidFill>
            <a:schemeClr val="tx1"/>
          </a:solidFill>
          <a:latin typeface="+mn-lt"/>
          <a:ea typeface="+mn-ea"/>
          <a:cs typeface="+mn-cs"/>
        </a:defRPr>
      </a:lvl2pPr>
      <a:lvl3pPr marL="2174887" algn="l" defTabSz="1087444" rtl="0" eaLnBrk="1" latinLnBrk="0" hangingPunct="1">
        <a:defRPr sz="4300" kern="1200">
          <a:solidFill>
            <a:schemeClr val="tx1"/>
          </a:solidFill>
          <a:latin typeface="+mn-lt"/>
          <a:ea typeface="+mn-ea"/>
          <a:cs typeface="+mn-cs"/>
        </a:defRPr>
      </a:lvl3pPr>
      <a:lvl4pPr marL="3262338" algn="l" defTabSz="1087444" rtl="0" eaLnBrk="1" latinLnBrk="0" hangingPunct="1">
        <a:defRPr sz="4300" kern="1200">
          <a:solidFill>
            <a:schemeClr val="tx1"/>
          </a:solidFill>
          <a:latin typeface="+mn-lt"/>
          <a:ea typeface="+mn-ea"/>
          <a:cs typeface="+mn-cs"/>
        </a:defRPr>
      </a:lvl4pPr>
      <a:lvl5pPr marL="4349779" algn="l" defTabSz="1087444" rtl="0" eaLnBrk="1" latinLnBrk="0" hangingPunct="1">
        <a:defRPr sz="4300" kern="1200">
          <a:solidFill>
            <a:schemeClr val="tx1"/>
          </a:solidFill>
          <a:latin typeface="+mn-lt"/>
          <a:ea typeface="+mn-ea"/>
          <a:cs typeface="+mn-cs"/>
        </a:defRPr>
      </a:lvl5pPr>
      <a:lvl6pPr marL="5437225" algn="l" defTabSz="1087444" rtl="0" eaLnBrk="1" latinLnBrk="0" hangingPunct="1">
        <a:defRPr sz="4300" kern="1200">
          <a:solidFill>
            <a:schemeClr val="tx1"/>
          </a:solidFill>
          <a:latin typeface="+mn-lt"/>
          <a:ea typeface="+mn-ea"/>
          <a:cs typeface="+mn-cs"/>
        </a:defRPr>
      </a:lvl6pPr>
      <a:lvl7pPr marL="6524671" algn="l" defTabSz="1087444" rtl="0" eaLnBrk="1" latinLnBrk="0" hangingPunct="1">
        <a:defRPr sz="4300" kern="1200">
          <a:solidFill>
            <a:schemeClr val="tx1"/>
          </a:solidFill>
          <a:latin typeface="+mn-lt"/>
          <a:ea typeface="+mn-ea"/>
          <a:cs typeface="+mn-cs"/>
        </a:defRPr>
      </a:lvl7pPr>
      <a:lvl8pPr marL="7612115" algn="l" defTabSz="1087444" rtl="0" eaLnBrk="1" latinLnBrk="0" hangingPunct="1">
        <a:defRPr sz="4300" kern="1200">
          <a:solidFill>
            <a:schemeClr val="tx1"/>
          </a:solidFill>
          <a:latin typeface="+mn-lt"/>
          <a:ea typeface="+mn-ea"/>
          <a:cs typeface="+mn-cs"/>
        </a:defRPr>
      </a:lvl8pPr>
      <a:lvl9pPr marL="8699558" algn="l" defTabSz="1087444"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email@calstatela.edu"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title="Cal State LA Career Develoment Center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5019" y="10583012"/>
            <a:ext cx="8676463" cy="21684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29037" y="1186128"/>
            <a:ext cx="20729099" cy="1825542"/>
          </a:xfrm>
        </p:spPr>
        <p:txBody>
          <a:bodyPr/>
          <a:lstStyle/>
          <a:p>
            <a:r>
              <a:rPr lang="en-US" sz="9600" b="1" dirty="0">
                <a:solidFill>
                  <a:schemeClr val="bg1"/>
                </a:solidFill>
                <a:cs typeface="Arial" panose="020B0604020202020204" pitchFamily="34" charset="0"/>
              </a:rPr>
              <a:t>Student Assistant Orientation</a:t>
            </a:r>
            <a:r>
              <a:rPr lang="en-US" b="1" dirty="0">
                <a:solidFill>
                  <a:schemeClr val="bg1"/>
                </a:solidFill>
                <a:cs typeface="Arial" panose="020B0604020202020204" pitchFamily="34" charset="0"/>
              </a:rPr>
              <a:t/>
            </a:r>
            <a:br>
              <a:rPr lang="en-US" b="1" dirty="0">
                <a:solidFill>
                  <a:schemeClr val="bg1"/>
                </a:solidFill>
                <a:cs typeface="Arial" panose="020B0604020202020204" pitchFamily="34" charset="0"/>
              </a:rPr>
            </a:br>
            <a:endParaRPr lang="en-US" dirty="0"/>
          </a:p>
        </p:txBody>
      </p:sp>
      <p:grpSp>
        <p:nvGrpSpPr>
          <p:cNvPr id="11" name="Group 10" descr="Man and woman shaking hands in business attire" title="Shaking Hands icon"/>
          <p:cNvGrpSpPr/>
          <p:nvPr/>
        </p:nvGrpSpPr>
        <p:grpSpPr>
          <a:xfrm>
            <a:off x="8246225" y="3208713"/>
            <a:ext cx="11254754" cy="8486544"/>
            <a:chOff x="8246225" y="3208713"/>
            <a:chExt cx="11254754" cy="8486544"/>
          </a:xfrm>
        </p:grpSpPr>
        <p:sp>
          <p:nvSpPr>
            <p:cNvPr id="12" name="Oval 11"/>
            <p:cNvSpPr/>
            <p:nvPr/>
          </p:nvSpPr>
          <p:spPr>
            <a:xfrm>
              <a:off x="8246225" y="3208713"/>
              <a:ext cx="6819235" cy="6819235"/>
            </a:xfrm>
            <a:prstGeom prst="ellipse">
              <a:avLst/>
            </a:prstGeom>
            <a:solidFill>
              <a:srgbClr val="232A62"/>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Open Sans Light"/>
              </a:endParaRPr>
            </a:p>
          </p:txBody>
        </p:sp>
        <p:pic>
          <p:nvPicPr>
            <p:cNvPr id="13" name="Picture 12" descr="A man and a woman in business attire shaking hands" title="Shaking hands ic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076" y="3602799"/>
              <a:ext cx="10816903" cy="8092458"/>
            </a:xfrm>
            <a:prstGeom prst="rect">
              <a:avLst/>
            </a:prstGeom>
          </p:spPr>
        </p:pic>
      </p:grpSp>
    </p:spTree>
    <p:extLst>
      <p:ext uri="{BB962C8B-B14F-4D97-AF65-F5344CB8AC3E}">
        <p14:creationId xmlns:p14="http://schemas.microsoft.com/office/powerpoint/2010/main" val="85420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ain Text 1"/>
          <p:cNvSpPr txBox="1">
            <a:spLocks/>
          </p:cNvSpPr>
          <p:nvPr/>
        </p:nvSpPr>
        <p:spPr>
          <a:xfrm>
            <a:off x="984738" y="3973677"/>
            <a:ext cx="22455554" cy="8203446"/>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3600" dirty="0" smtClean="0">
                <a:solidFill>
                  <a:schemeClr val="bg1"/>
                </a:solidFill>
                <a:latin typeface="+mj-lt"/>
              </a:rPr>
              <a:t>Customer </a:t>
            </a:r>
            <a:r>
              <a:rPr lang="en-US" sz="3600" dirty="0">
                <a:solidFill>
                  <a:schemeClr val="bg1"/>
                </a:solidFill>
                <a:latin typeface="+mj-lt"/>
              </a:rPr>
              <a:t>service rests on an exchange of courtesy and information.</a:t>
            </a:r>
          </a:p>
          <a:p>
            <a:pPr algn="l"/>
            <a:endParaRPr lang="en-US" sz="3600" dirty="0">
              <a:solidFill>
                <a:schemeClr val="bg1"/>
              </a:solidFill>
              <a:latin typeface="+mj-lt"/>
            </a:endParaRPr>
          </a:p>
          <a:p>
            <a:pPr algn="l"/>
            <a:r>
              <a:rPr lang="en-US" sz="3600" b="1" dirty="0">
                <a:solidFill>
                  <a:schemeClr val="accent1"/>
                </a:solidFill>
                <a:latin typeface="+mj-lt"/>
              </a:rPr>
              <a:t>Listen actively </a:t>
            </a:r>
            <a:r>
              <a:rPr lang="en-US" sz="3600" dirty="0">
                <a:solidFill>
                  <a:schemeClr val="bg1"/>
                </a:solidFill>
              </a:rPr>
              <a:t>–</a:t>
            </a:r>
            <a:r>
              <a:rPr lang="en-US" sz="3600" dirty="0" smtClean="0">
                <a:solidFill>
                  <a:schemeClr val="bg1"/>
                </a:solidFill>
                <a:latin typeface="+mj-lt"/>
              </a:rPr>
              <a:t> </a:t>
            </a:r>
            <a:r>
              <a:rPr lang="en-US" sz="3600" dirty="0">
                <a:solidFill>
                  <a:schemeClr val="bg1"/>
                </a:solidFill>
                <a:latin typeface="+mj-lt"/>
              </a:rPr>
              <a:t>g</a:t>
            </a:r>
            <a:r>
              <a:rPr lang="en-US" sz="3600" dirty="0" smtClean="0">
                <a:solidFill>
                  <a:schemeClr val="bg1"/>
                </a:solidFill>
                <a:latin typeface="+mj-lt"/>
              </a:rPr>
              <a:t>ive </a:t>
            </a:r>
            <a:r>
              <a:rPr lang="en-US" sz="3600" dirty="0">
                <a:solidFill>
                  <a:schemeClr val="bg1"/>
                </a:solidFill>
                <a:latin typeface="+mj-lt"/>
              </a:rPr>
              <a:t>your full attention, making eye contact as they exchange information about their needs or </a:t>
            </a:r>
            <a:r>
              <a:rPr lang="en-US" sz="3600" dirty="0" smtClean="0">
                <a:solidFill>
                  <a:schemeClr val="bg1"/>
                </a:solidFill>
                <a:latin typeface="+mj-lt"/>
              </a:rPr>
              <a:t>problems.  Even </a:t>
            </a:r>
            <a:r>
              <a:rPr lang="en-US" sz="3600" dirty="0">
                <a:solidFill>
                  <a:schemeClr val="bg1"/>
                </a:solidFill>
                <a:latin typeface="+mj-lt"/>
              </a:rPr>
              <a:t>while writing things down, give your attention with gestures such as nodding your head, or with words like “Yes, I understand” or “OK, I got that</a:t>
            </a:r>
            <a:r>
              <a:rPr lang="en-US" sz="3600" dirty="0" smtClean="0">
                <a:solidFill>
                  <a:schemeClr val="bg1"/>
                </a:solidFill>
                <a:latin typeface="+mj-lt"/>
              </a:rPr>
              <a:t>”.  </a:t>
            </a:r>
            <a:r>
              <a:rPr lang="en-US" sz="3600" b="1" dirty="0" smtClean="0">
                <a:solidFill>
                  <a:schemeClr val="bg1"/>
                </a:solidFill>
                <a:latin typeface="+mj-lt"/>
              </a:rPr>
              <a:t>I</a:t>
            </a:r>
            <a:r>
              <a:rPr lang="en-US" sz="3600" dirty="0" smtClean="0">
                <a:solidFill>
                  <a:schemeClr val="bg1"/>
                </a:solidFill>
                <a:latin typeface="+mj-lt"/>
              </a:rPr>
              <a:t>f </a:t>
            </a:r>
            <a:r>
              <a:rPr lang="en-US" sz="3600" dirty="0">
                <a:solidFill>
                  <a:schemeClr val="bg1"/>
                </a:solidFill>
                <a:latin typeface="+mj-lt"/>
              </a:rPr>
              <a:t>they are explaining a problem, you can express empathy by saying things </a:t>
            </a:r>
            <a:r>
              <a:rPr lang="en-US" sz="3600" dirty="0" smtClean="0">
                <a:solidFill>
                  <a:schemeClr val="bg1"/>
                </a:solidFill>
                <a:latin typeface="+mj-lt"/>
              </a:rPr>
              <a:t>like, “I’m </a:t>
            </a:r>
            <a:r>
              <a:rPr lang="en-US" sz="3600" dirty="0">
                <a:solidFill>
                  <a:schemeClr val="bg1"/>
                </a:solidFill>
                <a:latin typeface="+mj-lt"/>
              </a:rPr>
              <a:t>sorry you’re having this problem</a:t>
            </a:r>
            <a:r>
              <a:rPr lang="en-US" sz="3600" dirty="0" smtClean="0">
                <a:solidFill>
                  <a:schemeClr val="bg1"/>
                </a:solidFill>
                <a:latin typeface="+mj-lt"/>
              </a:rPr>
              <a:t>”.</a:t>
            </a:r>
            <a:endParaRPr lang="en-US" sz="3600" dirty="0">
              <a:solidFill>
                <a:schemeClr val="bg1"/>
              </a:solidFill>
              <a:latin typeface="+mj-lt"/>
            </a:endParaRPr>
          </a:p>
          <a:p>
            <a:pPr algn="l"/>
            <a:endParaRPr lang="en-US" sz="3600" b="1" dirty="0" smtClean="0">
              <a:solidFill>
                <a:schemeClr val="accent1"/>
              </a:solidFill>
              <a:latin typeface="+mj-lt"/>
            </a:endParaRPr>
          </a:p>
          <a:p>
            <a:pPr algn="l"/>
            <a:r>
              <a:rPr lang="en-US" sz="3600" b="1" dirty="0" smtClean="0">
                <a:solidFill>
                  <a:schemeClr val="accent1"/>
                </a:solidFill>
                <a:latin typeface="+mj-lt"/>
              </a:rPr>
              <a:t>Seek </a:t>
            </a:r>
            <a:r>
              <a:rPr lang="en-US" sz="3600" b="1" dirty="0">
                <a:solidFill>
                  <a:schemeClr val="accent1"/>
                </a:solidFill>
                <a:latin typeface="+mj-lt"/>
              </a:rPr>
              <a:t>solutions</a:t>
            </a:r>
            <a:r>
              <a:rPr lang="en-US" sz="3600" dirty="0">
                <a:solidFill>
                  <a:schemeClr val="accent1"/>
                </a:solidFill>
                <a:latin typeface="+mj-lt"/>
              </a:rPr>
              <a:t> </a:t>
            </a:r>
            <a:r>
              <a:rPr lang="en-US" sz="3600" dirty="0">
                <a:solidFill>
                  <a:schemeClr val="bg1"/>
                </a:solidFill>
                <a:latin typeface="+mj-lt"/>
              </a:rPr>
              <a:t>– refer them to documents or websites that may provide the information they need.  Don’t just guess, base your advice on any training or materials you received.  If you must consult with someone to find a solution to a customer’s issue, say so.  </a:t>
            </a:r>
            <a:r>
              <a:rPr lang="en-US" sz="3600" dirty="0" smtClean="0">
                <a:solidFill>
                  <a:schemeClr val="bg1"/>
                </a:solidFill>
                <a:latin typeface="+mj-lt"/>
              </a:rPr>
              <a:t>Ask them if they wouldn’t mind waiting </a:t>
            </a:r>
            <a:r>
              <a:rPr lang="en-US" sz="3600" dirty="0">
                <a:solidFill>
                  <a:schemeClr val="bg1"/>
                </a:solidFill>
                <a:latin typeface="+mj-lt"/>
              </a:rPr>
              <a:t>so you can look into how to provide the help they </a:t>
            </a:r>
            <a:r>
              <a:rPr lang="en-US" sz="3600" dirty="0" smtClean="0">
                <a:solidFill>
                  <a:schemeClr val="bg1"/>
                </a:solidFill>
                <a:latin typeface="+mj-lt"/>
              </a:rPr>
              <a:t>need.  Think, </a:t>
            </a:r>
            <a:r>
              <a:rPr lang="en-US" sz="3600" dirty="0">
                <a:solidFill>
                  <a:schemeClr val="bg1"/>
                </a:solidFill>
                <a:latin typeface="+mj-lt"/>
              </a:rPr>
              <a:t>create a solution, make the suggestion, get agreement</a:t>
            </a:r>
            <a:r>
              <a:rPr lang="en-US" sz="3600" dirty="0" smtClean="0">
                <a:solidFill>
                  <a:schemeClr val="bg1"/>
                </a:solidFill>
                <a:latin typeface="+mj-lt"/>
              </a:rPr>
              <a:t>, and  </a:t>
            </a:r>
            <a:r>
              <a:rPr lang="en-US" sz="3600" dirty="0">
                <a:solidFill>
                  <a:schemeClr val="bg1"/>
                </a:solidFill>
                <a:latin typeface="+mj-lt"/>
              </a:rPr>
              <a:t>plan a </a:t>
            </a:r>
            <a:r>
              <a:rPr lang="en-US" sz="3600" dirty="0" smtClean="0">
                <a:solidFill>
                  <a:schemeClr val="bg1"/>
                </a:solidFill>
                <a:latin typeface="+mj-lt"/>
              </a:rPr>
              <a:t>follow-up</a:t>
            </a:r>
            <a:endParaRPr lang="en-US" sz="3600" dirty="0">
              <a:solidFill>
                <a:schemeClr val="bg1"/>
              </a:solidFill>
              <a:latin typeface="+mj-lt"/>
            </a:endParaRPr>
          </a:p>
          <a:p>
            <a:pPr algn="l"/>
            <a:endParaRPr lang="en-US" sz="3600" b="1" dirty="0">
              <a:solidFill>
                <a:schemeClr val="accent1"/>
              </a:solidFill>
              <a:latin typeface="+mj-lt"/>
            </a:endParaRPr>
          </a:p>
          <a:p>
            <a:pPr algn="l"/>
            <a:r>
              <a:rPr lang="en-US" sz="3600" b="1" dirty="0">
                <a:solidFill>
                  <a:schemeClr val="accent1"/>
                </a:solidFill>
                <a:latin typeface="+mj-lt"/>
              </a:rPr>
              <a:t>Agree</a:t>
            </a:r>
            <a:r>
              <a:rPr lang="en-US" sz="3600" b="1" dirty="0">
                <a:solidFill>
                  <a:schemeClr val="bg1"/>
                </a:solidFill>
                <a:latin typeface="+mj-lt"/>
              </a:rPr>
              <a:t> </a:t>
            </a:r>
            <a:r>
              <a:rPr lang="en-US" sz="3600" dirty="0">
                <a:solidFill>
                  <a:schemeClr val="bg1"/>
                </a:solidFill>
                <a:latin typeface="+mj-lt"/>
              </a:rPr>
              <a:t>on a solution or plan – give the customer </a:t>
            </a:r>
            <a:r>
              <a:rPr lang="en-US" sz="3600" dirty="0" smtClean="0">
                <a:solidFill>
                  <a:schemeClr val="bg1"/>
                </a:solidFill>
                <a:latin typeface="+mj-lt"/>
              </a:rPr>
              <a:t>the information needed to answer their question(s).  If the solution you give is not satisfactory, try to think of an alternate solution or seek the help of your immediate supervisor.  When </a:t>
            </a:r>
            <a:r>
              <a:rPr lang="en-US" sz="3600" dirty="0">
                <a:solidFill>
                  <a:schemeClr val="bg1"/>
                </a:solidFill>
                <a:latin typeface="+mj-lt"/>
              </a:rPr>
              <a:t>you are finished, say good-bye and thank them for coming to your department. </a:t>
            </a:r>
          </a:p>
          <a:p>
            <a:pPr algn="l"/>
            <a:endParaRPr lang="en-US" sz="3600" dirty="0">
              <a:solidFill>
                <a:schemeClr val="bg1"/>
              </a:solidFill>
              <a:latin typeface="+mj-lt"/>
            </a:endParaRPr>
          </a:p>
          <a:p>
            <a:pPr algn="l"/>
            <a:endParaRPr lang="en-US" sz="3600" dirty="0">
              <a:solidFill>
                <a:schemeClr val="bg1"/>
              </a:solidFill>
              <a:latin typeface="+mj-lt"/>
              <a:cs typeface="Arial" panose="020B0604020202020204" pitchFamily="34" charset="0"/>
            </a:endParaRPr>
          </a:p>
          <a:p>
            <a:pPr algn="l"/>
            <a:r>
              <a:rPr lang="en-US" sz="4000" dirty="0">
                <a:solidFill>
                  <a:schemeClr val="bg1"/>
                </a:solidFill>
              </a:rPr>
              <a:t/>
            </a:r>
            <a:br>
              <a:rPr lang="en-US" sz="4000" dirty="0">
                <a:solidFill>
                  <a:schemeClr val="bg1"/>
                </a:solidFill>
              </a:rPr>
            </a:br>
            <a:endParaRPr lang="en-US" sz="36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4760496" y="1545771"/>
            <a:ext cx="17400256" cy="1825542"/>
          </a:xfrm>
        </p:spPr>
        <p:txBody>
          <a:bodyPr/>
          <a:lstStyle/>
          <a:p>
            <a:pPr algn="l"/>
            <a:r>
              <a:rPr lang="en-US" sz="6600" b="1" i="1" dirty="0">
                <a:solidFill>
                  <a:schemeClr val="accent1"/>
                </a:solidFill>
              </a:rPr>
              <a:t>Helping Customers with a Want or Need:</a:t>
            </a:r>
            <a:br>
              <a:rPr lang="en-US" sz="6600" b="1" i="1" dirty="0">
                <a:solidFill>
                  <a:schemeClr val="accent1"/>
                </a:solidFill>
              </a:rPr>
            </a:br>
            <a:r>
              <a:rPr lang="en-US" sz="6600" b="1" i="1" dirty="0">
                <a:solidFill>
                  <a:schemeClr val="bg1"/>
                </a:solidFill>
              </a:rPr>
              <a:t>“The Customer Service Exchange”</a:t>
            </a:r>
            <a:r>
              <a:rPr lang="en-US" b="1" dirty="0">
                <a:solidFill>
                  <a:schemeClr val="bg1"/>
                </a:solidFill>
              </a:rPr>
              <a:t/>
            </a:r>
            <a:br>
              <a:rPr lang="en-US" b="1" dirty="0">
                <a:solidFill>
                  <a:schemeClr val="bg1"/>
                </a:solidFill>
              </a:rPr>
            </a:br>
            <a:endParaRPr lang="en-US" dirty="0"/>
          </a:p>
        </p:txBody>
      </p:sp>
      <p:pic>
        <p:nvPicPr>
          <p:cNvPr id="5" name="Picture 4" descr="The customer service exchange" title="Messages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422" y="861992"/>
            <a:ext cx="2435316" cy="2435316"/>
          </a:xfrm>
          <a:prstGeom prst="rect">
            <a:avLst/>
          </a:prstGeom>
        </p:spPr>
      </p:pic>
    </p:spTree>
    <p:extLst>
      <p:ext uri="{BB962C8B-B14F-4D97-AF65-F5344CB8AC3E}">
        <p14:creationId xmlns:p14="http://schemas.microsoft.com/office/powerpoint/2010/main" val="264078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ain Text 1"/>
          <p:cNvSpPr txBox="1">
            <a:spLocks/>
          </p:cNvSpPr>
          <p:nvPr/>
        </p:nvSpPr>
        <p:spPr>
          <a:xfrm>
            <a:off x="2360814" y="4614494"/>
            <a:ext cx="20000421" cy="7945059"/>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3600" dirty="0" smtClean="0">
                <a:solidFill>
                  <a:schemeClr val="bg1"/>
                </a:solidFill>
                <a:latin typeface="+mj-lt"/>
              </a:rPr>
              <a:t>Always say your name when you greet someone – that’s worth </a:t>
            </a:r>
            <a:r>
              <a:rPr lang="en-US" sz="3600" b="1" dirty="0" smtClean="0">
                <a:solidFill>
                  <a:schemeClr val="bg1"/>
                </a:solidFill>
                <a:latin typeface="+mj-lt"/>
              </a:rPr>
              <a:t>One Star</a:t>
            </a:r>
            <a:r>
              <a:rPr lang="en-US" sz="3600" dirty="0" smtClean="0">
                <a:solidFill>
                  <a:schemeClr val="bg1"/>
                </a:solidFill>
                <a:latin typeface="+mj-lt"/>
              </a:rPr>
              <a:t>.</a:t>
            </a:r>
          </a:p>
          <a:p>
            <a:pPr algn="l"/>
            <a:r>
              <a:rPr lang="en-US" sz="3600" i="1" dirty="0" smtClean="0">
                <a:solidFill>
                  <a:schemeClr val="accent1"/>
                </a:solidFill>
              </a:rPr>
              <a:t>“</a:t>
            </a:r>
            <a:r>
              <a:rPr lang="en-US" sz="3600" i="1" dirty="0">
                <a:solidFill>
                  <a:schemeClr val="accent1"/>
                </a:solidFill>
              </a:rPr>
              <a:t>This is Lucy </a:t>
            </a:r>
            <a:r>
              <a:rPr lang="en-US" sz="3600" i="1" dirty="0" smtClean="0">
                <a:solidFill>
                  <a:schemeClr val="accent1"/>
                </a:solidFill>
              </a:rPr>
              <a:t>Tran”</a:t>
            </a:r>
          </a:p>
          <a:p>
            <a:pPr algn="l"/>
            <a:endParaRPr lang="en-US" sz="3600" dirty="0">
              <a:solidFill>
                <a:schemeClr val="bg1"/>
              </a:solidFill>
            </a:endParaRPr>
          </a:p>
          <a:p>
            <a:pPr algn="l"/>
            <a:r>
              <a:rPr lang="en-US" sz="3600" dirty="0" smtClean="0">
                <a:solidFill>
                  <a:schemeClr val="bg1"/>
                </a:solidFill>
                <a:latin typeface="+mj-lt"/>
              </a:rPr>
              <a:t>Also, ask how you can help them – so far, </a:t>
            </a:r>
            <a:r>
              <a:rPr lang="en-US" sz="3600" b="1" dirty="0" smtClean="0">
                <a:solidFill>
                  <a:schemeClr val="bg1"/>
                </a:solidFill>
                <a:latin typeface="+mj-lt"/>
              </a:rPr>
              <a:t>Two Stars</a:t>
            </a:r>
            <a:r>
              <a:rPr lang="en-US" sz="3600" dirty="0" smtClean="0">
                <a:solidFill>
                  <a:schemeClr val="bg1"/>
                </a:solidFill>
                <a:latin typeface="+mj-lt"/>
              </a:rPr>
              <a:t>.</a:t>
            </a:r>
          </a:p>
          <a:p>
            <a:pPr algn="l"/>
            <a:r>
              <a:rPr lang="en-US" sz="3600" i="1" dirty="0" smtClean="0">
                <a:solidFill>
                  <a:schemeClr val="accent1"/>
                </a:solidFill>
              </a:rPr>
              <a:t>“</a:t>
            </a:r>
            <a:r>
              <a:rPr lang="en-US" sz="3600" i="1" dirty="0">
                <a:solidFill>
                  <a:schemeClr val="accent1"/>
                </a:solidFill>
              </a:rPr>
              <a:t>This is Lucy Tran, how can I help you</a:t>
            </a:r>
            <a:r>
              <a:rPr lang="en-US" sz="3600" i="1" dirty="0" smtClean="0">
                <a:solidFill>
                  <a:schemeClr val="accent1"/>
                </a:solidFill>
              </a:rPr>
              <a:t>?”</a:t>
            </a:r>
          </a:p>
          <a:p>
            <a:pPr algn="l"/>
            <a:endParaRPr lang="en-US" sz="3600" dirty="0">
              <a:solidFill>
                <a:schemeClr val="bg1"/>
              </a:solidFill>
            </a:endParaRPr>
          </a:p>
          <a:p>
            <a:pPr algn="l"/>
            <a:r>
              <a:rPr lang="en-US" sz="3600" dirty="0" smtClean="0">
                <a:solidFill>
                  <a:schemeClr val="bg1"/>
                </a:solidFill>
                <a:latin typeface="+mj-lt"/>
              </a:rPr>
              <a:t>Identify </a:t>
            </a:r>
            <a:r>
              <a:rPr lang="en-US" sz="3600" dirty="0">
                <a:solidFill>
                  <a:schemeClr val="bg1"/>
                </a:solidFill>
                <a:latin typeface="+mj-lt"/>
              </a:rPr>
              <a:t>your department or service area -- </a:t>
            </a:r>
            <a:r>
              <a:rPr lang="en-US" sz="3600" b="1" dirty="0">
                <a:solidFill>
                  <a:schemeClr val="bg1"/>
                </a:solidFill>
                <a:latin typeface="+mj-lt"/>
              </a:rPr>
              <a:t>Three Stars</a:t>
            </a:r>
            <a:r>
              <a:rPr lang="en-US" sz="3600" dirty="0">
                <a:solidFill>
                  <a:schemeClr val="bg1"/>
                </a:solidFill>
                <a:latin typeface="+mj-lt"/>
              </a:rPr>
              <a:t>.</a:t>
            </a:r>
          </a:p>
          <a:p>
            <a:pPr algn="l"/>
            <a:r>
              <a:rPr lang="en-US" sz="3600" i="1" dirty="0">
                <a:solidFill>
                  <a:schemeClr val="accent1"/>
                </a:solidFill>
              </a:rPr>
              <a:t>“This is the History Department at Cal State LA, I’m Lucy Tran.  How can I help you?”</a:t>
            </a:r>
          </a:p>
          <a:p>
            <a:pPr algn="l"/>
            <a:r>
              <a:rPr lang="en-US" sz="3600" dirty="0">
                <a:solidFill>
                  <a:schemeClr val="bg1"/>
                </a:solidFill>
                <a:latin typeface="+mj-lt"/>
              </a:rPr>
              <a:t>(Even if they walk into your area, say its name, because they may be in the wrong </a:t>
            </a:r>
            <a:r>
              <a:rPr lang="en-US" sz="3600" dirty="0" smtClean="0">
                <a:solidFill>
                  <a:schemeClr val="bg1"/>
                </a:solidFill>
                <a:latin typeface="+mj-lt"/>
              </a:rPr>
              <a:t>place)</a:t>
            </a:r>
          </a:p>
          <a:p>
            <a:pPr algn="l"/>
            <a:endParaRPr lang="en-US" sz="3600" dirty="0">
              <a:solidFill>
                <a:schemeClr val="bg1"/>
              </a:solidFill>
            </a:endParaRPr>
          </a:p>
          <a:p>
            <a:pPr algn="l"/>
            <a:r>
              <a:rPr lang="en-US" sz="3600" dirty="0" smtClean="0">
                <a:solidFill>
                  <a:schemeClr val="bg1"/>
                </a:solidFill>
                <a:latin typeface="+mj-lt"/>
              </a:rPr>
              <a:t>Add </a:t>
            </a:r>
            <a:r>
              <a:rPr lang="en-US" sz="3600" dirty="0">
                <a:solidFill>
                  <a:schemeClr val="bg1"/>
                </a:solidFill>
                <a:latin typeface="+mj-lt"/>
              </a:rPr>
              <a:t>a </a:t>
            </a:r>
            <a:r>
              <a:rPr lang="en-US" sz="3600" dirty="0" smtClean="0">
                <a:solidFill>
                  <a:schemeClr val="bg1"/>
                </a:solidFill>
                <a:latin typeface="+mj-lt"/>
              </a:rPr>
              <a:t>friendly </a:t>
            </a:r>
            <a:r>
              <a:rPr lang="en-US" sz="3600" dirty="0">
                <a:solidFill>
                  <a:schemeClr val="bg1"/>
                </a:solidFill>
                <a:latin typeface="+mj-lt"/>
              </a:rPr>
              <a:t>touch such as a smile and a “Good morning” – </a:t>
            </a:r>
            <a:r>
              <a:rPr lang="en-US" sz="3600" b="1" dirty="0">
                <a:solidFill>
                  <a:schemeClr val="bg1"/>
                </a:solidFill>
                <a:latin typeface="+mj-lt"/>
              </a:rPr>
              <a:t>Four Stars</a:t>
            </a:r>
            <a:r>
              <a:rPr lang="en-US" sz="3600" dirty="0">
                <a:solidFill>
                  <a:schemeClr val="bg1"/>
                </a:solidFill>
                <a:latin typeface="+mj-lt"/>
              </a:rPr>
              <a:t>.</a:t>
            </a:r>
          </a:p>
          <a:p>
            <a:pPr algn="l"/>
            <a:r>
              <a:rPr lang="en-US" sz="3600" i="1" dirty="0">
                <a:solidFill>
                  <a:schemeClr val="accent1"/>
                </a:solidFill>
              </a:rPr>
              <a:t>(smiling) ”Good morning, this is the History Department at Cal State LA, </a:t>
            </a:r>
            <a:r>
              <a:rPr lang="en-US" sz="3600" i="1" dirty="0" smtClean="0">
                <a:solidFill>
                  <a:schemeClr val="accent1"/>
                </a:solidFill>
              </a:rPr>
              <a:t>I’m </a:t>
            </a:r>
            <a:r>
              <a:rPr lang="en-US" sz="3600" i="1" dirty="0">
                <a:solidFill>
                  <a:schemeClr val="accent1"/>
                </a:solidFill>
              </a:rPr>
              <a:t>Lucy Tran.  </a:t>
            </a:r>
            <a:r>
              <a:rPr lang="en-US" sz="3600" i="1" dirty="0" smtClean="0">
                <a:solidFill>
                  <a:schemeClr val="accent1"/>
                </a:solidFill>
              </a:rPr>
              <a:t/>
            </a:r>
            <a:br>
              <a:rPr lang="en-US" sz="3600" i="1" dirty="0" smtClean="0">
                <a:solidFill>
                  <a:schemeClr val="accent1"/>
                </a:solidFill>
              </a:rPr>
            </a:br>
            <a:r>
              <a:rPr lang="en-US" sz="3600" i="1" dirty="0" smtClean="0">
                <a:solidFill>
                  <a:schemeClr val="accent1"/>
                </a:solidFill>
              </a:rPr>
              <a:t>How </a:t>
            </a:r>
            <a:r>
              <a:rPr lang="en-US" sz="3600" i="1" dirty="0">
                <a:solidFill>
                  <a:schemeClr val="accent1"/>
                </a:solidFill>
              </a:rPr>
              <a:t>can I help you?”</a:t>
            </a:r>
          </a:p>
          <a:p>
            <a:pPr algn="l"/>
            <a:endParaRPr lang="en-US" sz="4000" dirty="0">
              <a:solidFill>
                <a:schemeClr val="bg1"/>
              </a:solidFill>
            </a:endParaRPr>
          </a:p>
          <a:p>
            <a:pPr algn="l"/>
            <a:endParaRPr lang="en-US" sz="20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244590" y="1602450"/>
            <a:ext cx="17507833" cy="1825542"/>
          </a:xfrm>
        </p:spPr>
        <p:txBody>
          <a:bodyPr/>
          <a:lstStyle/>
          <a:p>
            <a:pPr algn="l"/>
            <a:r>
              <a:rPr lang="en-US" sz="6600" b="1" i="1" dirty="0">
                <a:solidFill>
                  <a:schemeClr val="accent1"/>
                </a:solidFill>
              </a:rPr>
              <a:t>Greeting People in-person and by phone:</a:t>
            </a:r>
            <a:br>
              <a:rPr lang="en-US" sz="6600" b="1" i="1" dirty="0">
                <a:solidFill>
                  <a:schemeClr val="accent1"/>
                </a:solidFill>
              </a:rPr>
            </a:br>
            <a:r>
              <a:rPr lang="en-US" sz="6600" b="1" i="1" dirty="0">
                <a:solidFill>
                  <a:schemeClr val="bg1"/>
                </a:solidFill>
              </a:rPr>
              <a:t>The “4 Star Greeting”</a:t>
            </a:r>
            <a:r>
              <a:rPr lang="en-US" b="1" dirty="0">
                <a:solidFill>
                  <a:schemeClr val="bg1"/>
                </a:solidFill>
              </a:rPr>
              <a:t/>
            </a:r>
            <a:br>
              <a:rPr lang="en-US" b="1" dirty="0">
                <a:solidFill>
                  <a:schemeClr val="bg1"/>
                </a:solidFill>
              </a:rPr>
            </a:br>
            <a:endParaRPr lang="en-US" dirty="0"/>
          </a:p>
        </p:txBody>
      </p:sp>
      <p:pic>
        <p:nvPicPr>
          <p:cNvPr id="5" name="Picture 4" descr="Using the four star greeting with the telephone" title="Telephone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814" y="992676"/>
            <a:ext cx="2435316" cy="2435316"/>
          </a:xfrm>
          <a:prstGeom prst="rect">
            <a:avLst/>
          </a:prstGeom>
        </p:spPr>
      </p:pic>
    </p:spTree>
    <p:extLst>
      <p:ext uri="{BB962C8B-B14F-4D97-AF65-F5344CB8AC3E}">
        <p14:creationId xmlns:p14="http://schemas.microsoft.com/office/powerpoint/2010/main" val="230910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Main Text 2"/>
          <p:cNvSpPr txBox="1"/>
          <p:nvPr/>
        </p:nvSpPr>
        <p:spPr>
          <a:xfrm>
            <a:off x="1759682" y="10798676"/>
            <a:ext cx="17076958" cy="1862048"/>
          </a:xfrm>
          <a:prstGeom prst="rect">
            <a:avLst/>
          </a:prstGeom>
          <a:noFill/>
        </p:spPr>
        <p:txBody>
          <a:bodyPr wrap="square" rtlCol="0">
            <a:spAutoFit/>
          </a:bodyPr>
          <a:lstStyle/>
          <a:p>
            <a:r>
              <a:rPr lang="en-US" sz="3600" i="1" dirty="0" smtClean="0">
                <a:solidFill>
                  <a:schemeClr val="bg1"/>
                </a:solidFill>
              </a:rPr>
              <a:t>*Remember</a:t>
            </a:r>
            <a:r>
              <a:rPr lang="en-US" sz="3600" i="1" dirty="0">
                <a:solidFill>
                  <a:schemeClr val="bg1"/>
                </a:solidFill>
              </a:rPr>
              <a:t>: if you have trouble understanding someone, it’s OK to ask them to </a:t>
            </a:r>
          </a:p>
          <a:p>
            <a:r>
              <a:rPr lang="en-US" sz="3600" i="1" dirty="0">
                <a:solidFill>
                  <a:schemeClr val="bg1"/>
                </a:solidFill>
              </a:rPr>
              <a:t>repeat it, but be courteous and accepting towards differences in languages </a:t>
            </a:r>
            <a:r>
              <a:rPr lang="en-US" sz="3600" i="1" dirty="0" smtClean="0">
                <a:solidFill>
                  <a:schemeClr val="bg1"/>
                </a:solidFill>
              </a:rPr>
              <a:t>and/or </a:t>
            </a:r>
            <a:r>
              <a:rPr lang="en-US" sz="3600" i="1" dirty="0">
                <a:solidFill>
                  <a:schemeClr val="bg1"/>
                </a:solidFill>
              </a:rPr>
              <a:t>cultures</a:t>
            </a:r>
            <a:r>
              <a:rPr lang="en-US" sz="3600" i="1" dirty="0" smtClean="0">
                <a:solidFill>
                  <a:schemeClr val="bg1"/>
                </a:solidFill>
              </a:rPr>
              <a:t>.</a:t>
            </a:r>
            <a:endParaRPr lang="en-US" sz="3600" i="1" dirty="0">
              <a:solidFill>
                <a:schemeClr val="bg1"/>
              </a:solidFill>
            </a:endParaRPr>
          </a:p>
          <a:p>
            <a:endParaRPr lang="en-US" dirty="0"/>
          </a:p>
        </p:txBody>
      </p:sp>
      <p:sp>
        <p:nvSpPr>
          <p:cNvPr id="4" name="Main Text 1"/>
          <p:cNvSpPr txBox="1">
            <a:spLocks/>
          </p:cNvSpPr>
          <p:nvPr/>
        </p:nvSpPr>
        <p:spPr>
          <a:xfrm>
            <a:off x="1759682" y="4531699"/>
            <a:ext cx="20836549" cy="5260694"/>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3600" b="1" dirty="0" smtClean="0">
                <a:solidFill>
                  <a:schemeClr val="bg1"/>
                </a:solidFill>
                <a:latin typeface="+mj-lt"/>
              </a:rPr>
              <a:t>Step 1:  “</a:t>
            </a:r>
            <a:r>
              <a:rPr lang="en-US" sz="3600" i="1" dirty="0" smtClean="0">
                <a:solidFill>
                  <a:schemeClr val="bg1"/>
                </a:solidFill>
                <a:latin typeface="+mj-lt"/>
              </a:rPr>
              <a:t>May I ask </a:t>
            </a:r>
            <a:r>
              <a:rPr lang="en-US" sz="3600" b="1" i="1" dirty="0" smtClean="0">
                <a:solidFill>
                  <a:srgbClr val="FFCE00"/>
                </a:solidFill>
                <a:latin typeface="+mj-lt"/>
              </a:rPr>
              <a:t>w</a:t>
            </a:r>
            <a:r>
              <a:rPr lang="en-US" sz="3600" b="1" i="1" dirty="0" smtClean="0">
                <a:solidFill>
                  <a:schemeClr val="accent1"/>
                </a:solidFill>
                <a:latin typeface="+mj-lt"/>
              </a:rPr>
              <a:t>hat</a:t>
            </a:r>
            <a:r>
              <a:rPr lang="en-US" sz="3600" i="1" dirty="0" smtClean="0">
                <a:solidFill>
                  <a:schemeClr val="bg1"/>
                </a:solidFill>
                <a:latin typeface="+mj-lt"/>
              </a:rPr>
              <a:t> the call is regarding?” </a:t>
            </a:r>
            <a:r>
              <a:rPr lang="en-US" sz="3600" dirty="0" smtClean="0">
                <a:solidFill>
                  <a:schemeClr val="bg1"/>
                </a:solidFill>
                <a:latin typeface="+mj-lt"/>
              </a:rPr>
              <a:t>(e.g. What the customer needs/wants). Write </a:t>
            </a:r>
            <a:r>
              <a:rPr lang="en-US" sz="3600" dirty="0">
                <a:solidFill>
                  <a:schemeClr val="bg1"/>
                </a:solidFill>
                <a:latin typeface="+mj-lt"/>
              </a:rPr>
              <a:t>this </a:t>
            </a:r>
            <a:r>
              <a:rPr lang="en-US" sz="3600" dirty="0" smtClean="0">
                <a:solidFill>
                  <a:schemeClr val="bg1"/>
                </a:solidFill>
                <a:latin typeface="+mj-lt"/>
              </a:rPr>
              <a:t>down. </a:t>
            </a:r>
          </a:p>
          <a:p>
            <a:pPr algn="l"/>
            <a:endParaRPr lang="en-US" sz="3600" b="1" dirty="0">
              <a:solidFill>
                <a:schemeClr val="bg1"/>
              </a:solidFill>
              <a:latin typeface="+mj-lt"/>
            </a:endParaRPr>
          </a:p>
          <a:p>
            <a:pPr algn="l"/>
            <a:r>
              <a:rPr lang="en-US" sz="3600" b="1" dirty="0" smtClean="0">
                <a:solidFill>
                  <a:schemeClr val="bg1"/>
                </a:solidFill>
                <a:latin typeface="+mj-lt"/>
              </a:rPr>
              <a:t>Step 2: </a:t>
            </a:r>
            <a:r>
              <a:rPr lang="en-US" sz="3600" b="1" dirty="0">
                <a:solidFill>
                  <a:schemeClr val="bg1"/>
                </a:solidFill>
              </a:rPr>
              <a:t>“</a:t>
            </a:r>
            <a:r>
              <a:rPr lang="en-US" sz="3600" i="1" dirty="0">
                <a:solidFill>
                  <a:schemeClr val="bg1"/>
                </a:solidFill>
              </a:rPr>
              <a:t>May I ask </a:t>
            </a:r>
            <a:r>
              <a:rPr lang="en-US" sz="3600" b="1" i="1" dirty="0" smtClean="0">
                <a:solidFill>
                  <a:srgbClr val="FFCE00"/>
                </a:solidFill>
              </a:rPr>
              <a:t>w</a:t>
            </a:r>
            <a:r>
              <a:rPr lang="en-US" sz="3600" b="1" i="1" dirty="0" smtClean="0">
                <a:solidFill>
                  <a:schemeClr val="accent1"/>
                </a:solidFill>
                <a:latin typeface="+mj-lt"/>
              </a:rPr>
              <a:t>ho</a:t>
            </a:r>
            <a:r>
              <a:rPr lang="en-US" sz="3600" i="1" dirty="0" smtClean="0">
                <a:solidFill>
                  <a:schemeClr val="bg1"/>
                </a:solidFill>
                <a:latin typeface="+mj-lt"/>
              </a:rPr>
              <a:t> is calling? … And this </a:t>
            </a:r>
            <a:r>
              <a:rPr lang="en-US" sz="3600" b="1" i="1" dirty="0" smtClean="0">
                <a:solidFill>
                  <a:srgbClr val="FFCE00"/>
                </a:solidFill>
                <a:latin typeface="+mj-lt"/>
              </a:rPr>
              <a:t>message is for </a:t>
            </a:r>
            <a:r>
              <a:rPr lang="en-US" sz="3600" i="1" dirty="0" smtClean="0">
                <a:solidFill>
                  <a:schemeClr val="bg1"/>
                </a:solidFill>
                <a:latin typeface="+mj-lt"/>
              </a:rPr>
              <a:t>Jane?</a:t>
            </a:r>
            <a:r>
              <a:rPr lang="en-US" sz="3600" dirty="0" smtClean="0">
                <a:solidFill>
                  <a:schemeClr val="bg1"/>
                </a:solidFill>
                <a:latin typeface="+mj-lt"/>
              </a:rPr>
              <a:t>”  Again</a:t>
            </a:r>
            <a:r>
              <a:rPr lang="en-US" sz="3600" dirty="0">
                <a:solidFill>
                  <a:schemeClr val="bg1"/>
                </a:solidFill>
                <a:latin typeface="+mj-lt"/>
              </a:rPr>
              <a:t>, write it </a:t>
            </a:r>
            <a:r>
              <a:rPr lang="en-US" sz="3600" dirty="0" smtClean="0">
                <a:solidFill>
                  <a:schemeClr val="bg1"/>
                </a:solidFill>
                <a:latin typeface="+mj-lt"/>
              </a:rPr>
              <a:t>down. </a:t>
            </a:r>
            <a:r>
              <a:rPr lang="en-US" sz="3600" dirty="0">
                <a:solidFill>
                  <a:schemeClr val="bg1"/>
                </a:solidFill>
                <a:latin typeface="+mj-lt"/>
              </a:rPr>
              <a:t/>
            </a:r>
            <a:br>
              <a:rPr lang="en-US" sz="3600" dirty="0">
                <a:solidFill>
                  <a:schemeClr val="bg1"/>
                </a:solidFill>
                <a:latin typeface="+mj-lt"/>
              </a:rPr>
            </a:br>
            <a:endParaRPr lang="en-US" sz="3600" b="1" dirty="0">
              <a:solidFill>
                <a:schemeClr val="bg1"/>
              </a:solidFill>
              <a:latin typeface="+mj-lt"/>
            </a:endParaRPr>
          </a:p>
          <a:p>
            <a:pPr algn="l"/>
            <a:r>
              <a:rPr lang="en-US" sz="3600" b="1" dirty="0" smtClean="0">
                <a:solidFill>
                  <a:schemeClr val="bg1"/>
                </a:solidFill>
                <a:latin typeface="+mj-lt"/>
              </a:rPr>
              <a:t>Step 3: </a:t>
            </a:r>
            <a:r>
              <a:rPr lang="en-US" sz="3600" dirty="0" smtClean="0">
                <a:solidFill>
                  <a:schemeClr val="bg1"/>
                </a:solidFill>
                <a:latin typeface="+mj-lt"/>
              </a:rPr>
              <a:t> </a:t>
            </a:r>
            <a:r>
              <a:rPr lang="en-US" sz="3600" i="1" dirty="0" smtClean="0">
                <a:solidFill>
                  <a:schemeClr val="bg1"/>
                </a:solidFill>
                <a:latin typeface="+mj-lt"/>
              </a:rPr>
              <a:t>“What’s the </a:t>
            </a:r>
            <a:r>
              <a:rPr lang="en-US" sz="3600" b="1" i="1" dirty="0" smtClean="0">
                <a:solidFill>
                  <a:srgbClr val="FFCE00"/>
                </a:solidFill>
                <a:latin typeface="+mj-lt"/>
              </a:rPr>
              <a:t>best way for them to contact </a:t>
            </a:r>
            <a:r>
              <a:rPr lang="en-US" sz="3600" i="1" dirty="0" smtClean="0">
                <a:solidFill>
                  <a:schemeClr val="bg1"/>
                </a:solidFill>
                <a:latin typeface="+mj-lt"/>
              </a:rPr>
              <a:t>you?” </a:t>
            </a:r>
            <a:r>
              <a:rPr lang="en-US" sz="3600" b="1" dirty="0" smtClean="0">
                <a:solidFill>
                  <a:schemeClr val="bg1"/>
                </a:solidFill>
                <a:latin typeface="+mj-lt"/>
              </a:rPr>
              <a:t> </a:t>
            </a:r>
            <a:r>
              <a:rPr lang="en-US" sz="3600" b="1" dirty="0" smtClean="0">
                <a:solidFill>
                  <a:schemeClr val="accent1"/>
                </a:solidFill>
                <a:latin typeface="+mj-lt"/>
              </a:rPr>
              <a:t>Note</a:t>
            </a:r>
            <a:r>
              <a:rPr lang="en-US" sz="3600" b="1" dirty="0" smtClean="0">
                <a:solidFill>
                  <a:schemeClr val="bg1"/>
                </a:solidFill>
                <a:latin typeface="+mj-lt"/>
              </a:rPr>
              <a:t> </a:t>
            </a:r>
            <a:r>
              <a:rPr lang="en-US" sz="3600" b="1" dirty="0">
                <a:solidFill>
                  <a:schemeClr val="accent1"/>
                </a:solidFill>
                <a:latin typeface="+mj-lt"/>
              </a:rPr>
              <a:t>o</a:t>
            </a:r>
            <a:r>
              <a:rPr lang="en-US" sz="3600" b="1" dirty="0" smtClean="0">
                <a:solidFill>
                  <a:schemeClr val="accent1"/>
                </a:solidFill>
                <a:latin typeface="+mj-lt"/>
              </a:rPr>
              <a:t>ther </a:t>
            </a:r>
            <a:r>
              <a:rPr lang="en-US" sz="3600" b="1" dirty="0">
                <a:solidFill>
                  <a:schemeClr val="accent1"/>
                </a:solidFill>
                <a:latin typeface="+mj-lt"/>
              </a:rPr>
              <a:t>information </a:t>
            </a:r>
            <a:r>
              <a:rPr lang="en-US" sz="3600" dirty="0">
                <a:solidFill>
                  <a:schemeClr val="bg1"/>
                </a:solidFill>
                <a:latin typeface="+mj-lt"/>
              </a:rPr>
              <a:t>such as</a:t>
            </a:r>
            <a:r>
              <a:rPr lang="en-US" sz="3600" dirty="0" smtClean="0">
                <a:solidFill>
                  <a:schemeClr val="bg1"/>
                </a:solidFill>
                <a:latin typeface="+mj-lt"/>
              </a:rPr>
              <a:t>: </a:t>
            </a:r>
            <a:r>
              <a:rPr lang="en-US" sz="3600" b="1" dirty="0">
                <a:solidFill>
                  <a:schemeClr val="accent1"/>
                </a:solidFill>
                <a:latin typeface="+mj-lt"/>
              </a:rPr>
              <a:t>when</a:t>
            </a:r>
            <a:r>
              <a:rPr lang="en-US" sz="3600" dirty="0">
                <a:solidFill>
                  <a:schemeClr val="bg1"/>
                </a:solidFill>
                <a:latin typeface="+mj-lt"/>
              </a:rPr>
              <a:t> they need the help, or </a:t>
            </a:r>
            <a:r>
              <a:rPr lang="en-US" sz="3600" b="1" dirty="0">
                <a:solidFill>
                  <a:schemeClr val="accent1"/>
                </a:solidFill>
                <a:latin typeface="+mj-lt"/>
              </a:rPr>
              <a:t>where</a:t>
            </a:r>
            <a:r>
              <a:rPr lang="en-US" sz="3600" dirty="0">
                <a:solidFill>
                  <a:schemeClr val="bg1"/>
                </a:solidFill>
                <a:latin typeface="+mj-lt"/>
              </a:rPr>
              <a:t> something should be done or </a:t>
            </a:r>
            <a:r>
              <a:rPr lang="en-US" sz="3600" dirty="0" smtClean="0">
                <a:solidFill>
                  <a:schemeClr val="bg1"/>
                </a:solidFill>
                <a:latin typeface="+mj-lt"/>
              </a:rPr>
              <a:t>sent.</a:t>
            </a:r>
            <a:br>
              <a:rPr lang="en-US" sz="3600" dirty="0" smtClean="0">
                <a:solidFill>
                  <a:schemeClr val="bg1"/>
                </a:solidFill>
                <a:latin typeface="+mj-lt"/>
              </a:rPr>
            </a:br>
            <a:endParaRPr lang="en-US" sz="3600" b="1" dirty="0">
              <a:solidFill>
                <a:schemeClr val="bg1"/>
              </a:solidFill>
              <a:latin typeface="+mj-lt"/>
            </a:endParaRPr>
          </a:p>
          <a:p>
            <a:pPr algn="l"/>
            <a:r>
              <a:rPr lang="en-US" sz="3600" b="1" dirty="0" smtClean="0">
                <a:solidFill>
                  <a:schemeClr val="bg1"/>
                </a:solidFill>
                <a:latin typeface="+mj-lt"/>
              </a:rPr>
              <a:t>Step 4:  </a:t>
            </a:r>
            <a:r>
              <a:rPr lang="en-US" sz="3600" b="1" dirty="0" smtClean="0">
                <a:solidFill>
                  <a:schemeClr val="accent1"/>
                </a:solidFill>
                <a:latin typeface="+mj-lt"/>
              </a:rPr>
              <a:t>Deliver </a:t>
            </a:r>
            <a:r>
              <a:rPr lang="en-US" sz="3600" dirty="0">
                <a:solidFill>
                  <a:schemeClr val="bg1"/>
                </a:solidFill>
                <a:latin typeface="+mj-lt"/>
              </a:rPr>
              <a:t>the customer’s </a:t>
            </a:r>
            <a:r>
              <a:rPr lang="en-US" sz="3600" dirty="0" smtClean="0">
                <a:solidFill>
                  <a:schemeClr val="bg1"/>
                </a:solidFill>
                <a:latin typeface="+mj-lt"/>
              </a:rPr>
              <a:t>message.</a:t>
            </a:r>
            <a:r>
              <a:rPr lang="en-US" sz="3600" dirty="0">
                <a:solidFill>
                  <a:srgbClr val="FF0000"/>
                </a:solidFill>
                <a:latin typeface="+mj-lt"/>
              </a:rPr>
              <a:t> </a:t>
            </a:r>
            <a:r>
              <a:rPr lang="en-US" sz="3600" dirty="0" smtClean="0">
                <a:solidFill>
                  <a:srgbClr val="FF0000"/>
                </a:solidFill>
                <a:latin typeface="+mj-lt"/>
              </a:rPr>
              <a:t> </a:t>
            </a:r>
            <a:r>
              <a:rPr lang="en-US" sz="3600" dirty="0" smtClean="0">
                <a:solidFill>
                  <a:schemeClr val="bg1"/>
                </a:solidFill>
                <a:latin typeface="+mj-lt"/>
              </a:rPr>
              <a:t>You may be expected to deliver messages in the following ways: </a:t>
            </a:r>
            <a:br>
              <a:rPr lang="en-US" sz="3600" dirty="0" smtClean="0">
                <a:solidFill>
                  <a:schemeClr val="bg1"/>
                </a:solidFill>
                <a:latin typeface="+mj-lt"/>
              </a:rPr>
            </a:br>
            <a:r>
              <a:rPr lang="en-US" sz="3600" b="1" dirty="0" smtClean="0">
                <a:solidFill>
                  <a:schemeClr val="accent1"/>
                </a:solidFill>
                <a:latin typeface="+mj-lt"/>
              </a:rPr>
              <a:t>in-person delivery</a:t>
            </a:r>
            <a:r>
              <a:rPr lang="en-US" sz="3600" dirty="0" smtClean="0">
                <a:solidFill>
                  <a:schemeClr val="bg1"/>
                </a:solidFill>
                <a:latin typeface="+mj-lt"/>
              </a:rPr>
              <a:t>,</a:t>
            </a:r>
            <a:r>
              <a:rPr lang="en-US" sz="3600" b="1" dirty="0" smtClean="0">
                <a:solidFill>
                  <a:schemeClr val="accent1"/>
                </a:solidFill>
                <a:latin typeface="+mj-lt"/>
              </a:rPr>
              <a:t> department </a:t>
            </a:r>
            <a:r>
              <a:rPr lang="en-US" sz="3600" b="1" dirty="0">
                <a:solidFill>
                  <a:schemeClr val="accent1"/>
                </a:solidFill>
                <a:latin typeface="+mj-lt"/>
              </a:rPr>
              <a:t>mailboxes</a:t>
            </a:r>
            <a:r>
              <a:rPr lang="en-US" sz="3600" dirty="0" smtClean="0">
                <a:solidFill>
                  <a:schemeClr val="bg1"/>
                </a:solidFill>
                <a:latin typeface="+mj-lt"/>
              </a:rPr>
              <a:t>, through </a:t>
            </a:r>
            <a:r>
              <a:rPr lang="en-US" sz="3600" b="1" dirty="0" smtClean="0">
                <a:solidFill>
                  <a:schemeClr val="accent1"/>
                </a:solidFill>
                <a:latin typeface="+mj-lt"/>
              </a:rPr>
              <a:t>email</a:t>
            </a:r>
            <a:r>
              <a:rPr lang="en-US" sz="3600" dirty="0">
                <a:solidFill>
                  <a:schemeClr val="bg1"/>
                </a:solidFill>
                <a:latin typeface="+mj-lt"/>
              </a:rPr>
              <a:t>, or </a:t>
            </a:r>
            <a:r>
              <a:rPr lang="en-US" sz="3600" dirty="0" smtClean="0">
                <a:solidFill>
                  <a:schemeClr val="bg1"/>
                </a:solidFill>
                <a:latin typeface="+mj-lt"/>
              </a:rPr>
              <a:t>by </a:t>
            </a:r>
            <a:r>
              <a:rPr lang="en-US" sz="3600" b="1" dirty="0" smtClean="0">
                <a:solidFill>
                  <a:schemeClr val="accent1"/>
                </a:solidFill>
                <a:latin typeface="+mj-lt"/>
              </a:rPr>
              <a:t>phone</a:t>
            </a:r>
            <a:r>
              <a:rPr lang="en-US" sz="3600" dirty="0">
                <a:solidFill>
                  <a:schemeClr val="bg1"/>
                </a:solidFill>
                <a:latin typeface="+mj-lt"/>
              </a:rPr>
              <a:t>.</a:t>
            </a:r>
            <a:r>
              <a:rPr lang="en-US" sz="4000" dirty="0">
                <a:solidFill>
                  <a:srgbClr val="FF0000"/>
                </a:solidFill>
                <a:latin typeface="+mj-lt"/>
              </a:rPr>
              <a:t/>
            </a:r>
            <a:br>
              <a:rPr lang="en-US" sz="4000" dirty="0">
                <a:solidFill>
                  <a:srgbClr val="FF0000"/>
                </a:solidFill>
                <a:latin typeface="+mj-lt"/>
              </a:rPr>
            </a:br>
            <a:endParaRPr lang="en-US" sz="4000" dirty="0">
              <a:solidFill>
                <a:srgbClr val="FF0000"/>
              </a:solidFill>
              <a:latin typeface="+mj-lt"/>
            </a:endParaRPr>
          </a:p>
          <a:p>
            <a:pPr algn="l"/>
            <a:endParaRPr lang="en-US" sz="20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4943557" y="1815593"/>
            <a:ext cx="14468797" cy="1825542"/>
          </a:xfrm>
        </p:spPr>
        <p:txBody>
          <a:bodyPr/>
          <a:lstStyle/>
          <a:p>
            <a:pPr algn="l"/>
            <a:r>
              <a:rPr lang="en-US" sz="6600" b="1" i="1" dirty="0">
                <a:solidFill>
                  <a:schemeClr val="accent1"/>
                </a:solidFill>
              </a:rPr>
              <a:t>Taking and Delivering Messages: </a:t>
            </a:r>
            <a:br>
              <a:rPr lang="en-US" sz="6600" b="1" i="1" dirty="0">
                <a:solidFill>
                  <a:schemeClr val="accent1"/>
                </a:solidFill>
              </a:rPr>
            </a:br>
            <a:r>
              <a:rPr lang="en-US" sz="6600" b="1" i="1" dirty="0">
                <a:solidFill>
                  <a:schemeClr val="bg1"/>
                </a:solidFill>
              </a:rPr>
              <a:t>The 4 Steps</a:t>
            </a:r>
            <a:r>
              <a:rPr lang="en-US" b="1" dirty="0">
                <a:solidFill>
                  <a:schemeClr val="bg1"/>
                </a:solidFill>
              </a:rPr>
              <a:t/>
            </a:r>
            <a:br>
              <a:rPr lang="en-US" b="1" dirty="0">
                <a:solidFill>
                  <a:schemeClr val="bg1"/>
                </a:solidFill>
              </a:rPr>
            </a:br>
            <a:endParaRPr lang="en-US" dirty="0"/>
          </a:p>
        </p:txBody>
      </p:sp>
      <p:pic>
        <p:nvPicPr>
          <p:cNvPr id="5" name="Picture 4" descr="Taking and delivering messages" title="Messages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931" y="1090100"/>
            <a:ext cx="2435316" cy="2435316"/>
          </a:xfrm>
          <a:prstGeom prst="rect">
            <a:avLst/>
          </a:prstGeom>
        </p:spPr>
      </p:pic>
    </p:spTree>
    <p:extLst>
      <p:ext uri="{BB962C8B-B14F-4D97-AF65-F5344CB8AC3E}">
        <p14:creationId xmlns:p14="http://schemas.microsoft.com/office/powerpoint/2010/main" val="427490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ain Text 1"/>
          <p:cNvSpPr txBox="1">
            <a:spLocks/>
          </p:cNvSpPr>
          <p:nvPr/>
        </p:nvSpPr>
        <p:spPr>
          <a:xfrm>
            <a:off x="1009227" y="5396807"/>
            <a:ext cx="20864945" cy="8319193"/>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lvl="1"/>
            <a:r>
              <a:rPr lang="en-US" sz="3600" b="1" dirty="0" smtClean="0">
                <a:solidFill>
                  <a:schemeClr val="accent1"/>
                </a:solidFill>
              </a:rPr>
              <a:t>Address </a:t>
            </a:r>
            <a:r>
              <a:rPr lang="en-US" sz="3600" b="1" dirty="0">
                <a:solidFill>
                  <a:schemeClr val="accent1"/>
                </a:solidFill>
              </a:rPr>
              <a:t>the email </a:t>
            </a:r>
            <a:r>
              <a:rPr lang="en-US" sz="3600" dirty="0">
                <a:solidFill>
                  <a:schemeClr val="bg1"/>
                </a:solidFill>
              </a:rPr>
              <a:t>– In the box after “To”, type in the email address for the primary recipient.  The campus email </a:t>
            </a:r>
            <a:r>
              <a:rPr lang="en-US" sz="3600" dirty="0" smtClean="0">
                <a:solidFill>
                  <a:schemeClr val="bg1"/>
                </a:solidFill>
              </a:rPr>
              <a:t>Campus Directory </a:t>
            </a:r>
            <a:r>
              <a:rPr lang="en-US" sz="3600" dirty="0">
                <a:solidFill>
                  <a:schemeClr val="bg1"/>
                </a:solidFill>
              </a:rPr>
              <a:t>can help you get the correct person and email address.  If someone else </a:t>
            </a:r>
            <a:r>
              <a:rPr lang="en-US" sz="3600" dirty="0" smtClean="0">
                <a:solidFill>
                  <a:schemeClr val="bg1"/>
                </a:solidFill>
              </a:rPr>
              <a:t>should </a:t>
            </a:r>
            <a:r>
              <a:rPr lang="en-US" sz="3600" dirty="0">
                <a:solidFill>
                  <a:schemeClr val="bg1"/>
                </a:solidFill>
              </a:rPr>
              <a:t>also get a copy, type their email address into the “Cc” box.  Ask your </a:t>
            </a:r>
            <a:r>
              <a:rPr lang="en-US" sz="3600" dirty="0" smtClean="0">
                <a:solidFill>
                  <a:schemeClr val="bg1"/>
                </a:solidFill>
              </a:rPr>
              <a:t>supervisor(s) </a:t>
            </a:r>
            <a:r>
              <a:rPr lang="en-US" sz="3600" dirty="0">
                <a:solidFill>
                  <a:schemeClr val="bg1"/>
                </a:solidFill>
              </a:rPr>
              <a:t>about when you should and shouldn’t use the box after “Bcc”.</a:t>
            </a:r>
            <a:endParaRPr lang="en-US" sz="3600" dirty="0">
              <a:solidFill>
                <a:srgbClr val="FF0000"/>
              </a:solidFill>
            </a:endParaRPr>
          </a:p>
          <a:p>
            <a:pPr lvl="1"/>
            <a:endParaRPr lang="en-US" sz="3600" dirty="0">
              <a:solidFill>
                <a:srgbClr val="FF0000"/>
              </a:solidFill>
            </a:endParaRPr>
          </a:p>
          <a:p>
            <a:pPr lvl="1"/>
            <a:r>
              <a:rPr lang="en-US" sz="3600" b="1" dirty="0">
                <a:solidFill>
                  <a:schemeClr val="accent1"/>
                </a:solidFill>
              </a:rPr>
              <a:t>Greeting </a:t>
            </a:r>
            <a:r>
              <a:rPr lang="en-US" sz="3600" dirty="0">
                <a:solidFill>
                  <a:schemeClr val="bg1"/>
                </a:solidFill>
              </a:rPr>
              <a:t>– Ask your supervisor what greetings and which titles you should use.  For example,  “Hello Dr. Smith”, or “Hi Dean Gomez”, or “Dear Mary”.  </a:t>
            </a:r>
          </a:p>
          <a:p>
            <a:pPr lvl="1"/>
            <a:endParaRPr lang="en-US" sz="3600" dirty="0">
              <a:solidFill>
                <a:schemeClr val="bg1"/>
              </a:solidFill>
            </a:endParaRPr>
          </a:p>
          <a:p>
            <a:pPr lvl="1"/>
            <a:r>
              <a:rPr lang="en-US" sz="3600" b="1" dirty="0">
                <a:solidFill>
                  <a:schemeClr val="accent1"/>
                </a:solidFill>
              </a:rPr>
              <a:t>Replying to emails</a:t>
            </a:r>
            <a:r>
              <a:rPr lang="en-US" sz="3600" dirty="0">
                <a:solidFill>
                  <a:schemeClr val="bg1"/>
                </a:solidFill>
              </a:rPr>
              <a:t> – Above every email you can click on “Reply” to communicate back to the primary person who sent an email.  If you also want to send it to people listed as “Cc”, click on “Reply All”.  To send the original email to others, click on “Forward”.</a:t>
            </a:r>
          </a:p>
          <a:p>
            <a:pPr algn="l"/>
            <a:r>
              <a:rPr lang="en-US" sz="4000" dirty="0">
                <a:solidFill>
                  <a:schemeClr val="bg1"/>
                </a:solidFill>
              </a:rPr>
              <a:t/>
            </a:r>
            <a:br>
              <a:rPr lang="en-US" sz="4000" dirty="0">
                <a:solidFill>
                  <a:schemeClr val="bg1"/>
                </a:solidFill>
              </a:rPr>
            </a:br>
            <a:endParaRPr lang="en-US" sz="4000" dirty="0">
              <a:solidFill>
                <a:schemeClr val="bg1"/>
              </a:solidFill>
            </a:endParaRPr>
          </a:p>
          <a:p>
            <a:pPr algn="l"/>
            <a:endParaRPr lang="en-US" sz="20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325275" y="1636780"/>
            <a:ext cx="15598350" cy="1825542"/>
          </a:xfrm>
        </p:spPr>
        <p:txBody>
          <a:bodyPr/>
          <a:lstStyle/>
          <a:p>
            <a:pPr algn="l"/>
            <a:r>
              <a:rPr lang="en-US" sz="6600" b="1" i="1" dirty="0">
                <a:solidFill>
                  <a:schemeClr val="accent1"/>
                </a:solidFill>
              </a:rPr>
              <a:t>Emails on the Job:</a:t>
            </a:r>
            <a:br>
              <a:rPr lang="en-US" sz="6600" b="1" i="1" dirty="0">
                <a:solidFill>
                  <a:schemeClr val="accent1"/>
                </a:solidFill>
              </a:rPr>
            </a:br>
            <a:r>
              <a:rPr lang="en-US" sz="6600" b="1" i="1" dirty="0">
                <a:solidFill>
                  <a:schemeClr val="bg1"/>
                </a:solidFill>
              </a:rPr>
              <a:t>Addressing, Greeting, and Replying</a:t>
            </a:r>
            <a:r>
              <a:rPr lang="en-US" b="1" dirty="0">
                <a:solidFill>
                  <a:schemeClr val="bg1"/>
                </a:solidFill>
              </a:rPr>
              <a:t/>
            </a:r>
            <a:br>
              <a:rPr lang="en-US" b="1" dirty="0">
                <a:solidFill>
                  <a:schemeClr val="bg1"/>
                </a:solidFill>
              </a:rPr>
            </a:br>
            <a:endParaRPr lang="en-US" dirty="0"/>
          </a:p>
        </p:txBody>
      </p:sp>
      <p:pic>
        <p:nvPicPr>
          <p:cNvPr id="5" name="Picture 4" descr="Student assistant working at their desk" title="Student Assistant Working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330" y="1011621"/>
            <a:ext cx="2435316" cy="2450701"/>
          </a:xfrm>
          <a:prstGeom prst="rect">
            <a:avLst/>
          </a:prstGeom>
        </p:spPr>
      </p:pic>
    </p:spTree>
    <p:extLst>
      <p:ext uri="{BB962C8B-B14F-4D97-AF65-F5344CB8AC3E}">
        <p14:creationId xmlns:p14="http://schemas.microsoft.com/office/powerpoint/2010/main" val="283399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Main Text 1"/>
          <p:cNvSpPr txBox="1">
            <a:spLocks/>
          </p:cNvSpPr>
          <p:nvPr/>
        </p:nvSpPr>
        <p:spPr>
          <a:xfrm>
            <a:off x="10058401" y="3262365"/>
            <a:ext cx="13006874" cy="9681541"/>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marL="0" marR="0" lvl="0" indent="0" algn="l" defTabSz="1087444" rtl="0" eaLnBrk="1" fontAlgn="base"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Futura Bk BT Book"/>
                <a:ea typeface="+mj-ea"/>
              </a:rPr>
              <a:t>All </a:t>
            </a:r>
            <a:r>
              <a:rPr kumimoji="0" lang="en-US" sz="4000" b="0" i="0" u="none" strike="noStrike" kern="1200" cap="none" spc="0" normalizeH="0" baseline="0" noProof="0" dirty="0">
                <a:ln>
                  <a:noFill/>
                </a:ln>
                <a:solidFill>
                  <a:prstClr val="white"/>
                </a:solidFill>
                <a:effectLst/>
                <a:uLnTx/>
                <a:uFillTx/>
                <a:latin typeface="Futura Bk BT Book"/>
                <a:ea typeface="+mj-ea"/>
              </a:rPr>
              <a:t>Student Assistantship positions are different, but there’s a good chance you’ll be expected to use some digital tools while on the job.  While you may be </a:t>
            </a:r>
            <a:r>
              <a:rPr kumimoji="0" lang="en-US" sz="4000" b="0" i="0" u="none" strike="noStrike" kern="1200" cap="none" spc="0" normalizeH="0" baseline="0" noProof="0" dirty="0" smtClean="0">
                <a:ln>
                  <a:noFill/>
                </a:ln>
                <a:solidFill>
                  <a:prstClr val="white"/>
                </a:solidFill>
                <a:effectLst/>
                <a:uLnTx/>
                <a:uFillTx/>
                <a:latin typeface="Futura Bk BT Book"/>
                <a:ea typeface="+mj-ea"/>
              </a:rPr>
              <a:t>an absolute wizard with your smartphone, </a:t>
            </a:r>
            <a:r>
              <a:rPr kumimoji="0" lang="en-US" sz="4000" b="0" i="0" u="none" strike="noStrike" kern="1200" cap="none" spc="0" normalizeH="0" baseline="0" noProof="0" dirty="0">
                <a:ln>
                  <a:noFill/>
                </a:ln>
                <a:solidFill>
                  <a:prstClr val="white"/>
                </a:solidFill>
                <a:effectLst/>
                <a:uLnTx/>
                <a:uFillTx/>
                <a:latin typeface="Futura Bk BT Book"/>
                <a:ea typeface="+mj-ea"/>
              </a:rPr>
              <a:t>it's possible you haven’t yet had the opportunity to master your Microsoft Office skills, build a LinkedIn profile, or manage a professional social media </a:t>
            </a:r>
            <a:r>
              <a:rPr kumimoji="0" lang="en-US" sz="4000" b="0" i="0" u="none" strike="noStrike" kern="1200" cap="none" spc="0" normalizeH="0" baseline="0" noProof="0" dirty="0" smtClean="0">
                <a:ln>
                  <a:noFill/>
                </a:ln>
                <a:solidFill>
                  <a:prstClr val="white"/>
                </a:solidFill>
                <a:effectLst/>
                <a:uLnTx/>
                <a:uFillTx/>
                <a:latin typeface="Futura Bk BT Book"/>
                <a:ea typeface="+mj-ea"/>
              </a:rPr>
              <a:t>account (hint: these are some tools employers are going to expect from you).</a:t>
            </a:r>
            <a:r>
              <a:rPr kumimoji="0" lang="en-US" sz="4000" b="0" i="0" u="none" strike="noStrike" kern="1200" cap="none" spc="0" normalizeH="0" baseline="0" noProof="0" dirty="0">
                <a:ln>
                  <a:noFill/>
                </a:ln>
                <a:solidFill>
                  <a:prstClr val="white"/>
                </a:solidFill>
                <a:effectLst/>
                <a:uLnTx/>
                <a:uFillTx/>
                <a:latin typeface="Futura Bk BT Book"/>
                <a:ea typeface="+mj-ea"/>
              </a:rPr>
              <a:t>  ​</a:t>
            </a:r>
          </a:p>
          <a:p>
            <a:pPr marL="0" marR="0" lvl="0" indent="0" algn="l" defTabSz="1087444" rtl="0" eaLnBrk="1" fontAlgn="base"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Futura Bk BT Book"/>
                <a:ea typeface="+mj-ea"/>
              </a:rPr>
              <a:t>​</a:t>
            </a:r>
          </a:p>
          <a:p>
            <a:pPr marL="0" marR="0" lvl="0" indent="0" algn="l" defTabSz="1087444" rtl="0" eaLnBrk="1" fontAlgn="base"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Futura Bk BT Book"/>
                <a:ea typeface="+mj-ea"/>
              </a:rPr>
              <a:t>But here’s the good news.  Now, </a:t>
            </a:r>
            <a:r>
              <a:rPr kumimoji="0" lang="en-US" sz="4000" b="0" i="0" u="none" strike="noStrike" kern="1200" cap="none" spc="0" normalizeH="0" baseline="0" noProof="0" dirty="0">
                <a:ln>
                  <a:noFill/>
                </a:ln>
                <a:solidFill>
                  <a:prstClr val="white"/>
                </a:solidFill>
                <a:effectLst/>
                <a:uLnTx/>
                <a:uFillTx/>
                <a:latin typeface="Futura Bk BT Book"/>
                <a:ea typeface="+mj-ea"/>
              </a:rPr>
              <a:t>you have that chance!  </a:t>
            </a:r>
            <a:r>
              <a:rPr kumimoji="0" lang="en-US" sz="4000" b="0" i="0" u="none" strike="noStrike" kern="1200" cap="none" spc="0" normalizeH="0" baseline="0" noProof="0" dirty="0" smtClean="0">
                <a:ln>
                  <a:noFill/>
                </a:ln>
                <a:solidFill>
                  <a:prstClr val="white"/>
                </a:solidFill>
                <a:effectLst/>
                <a:uLnTx/>
                <a:uFillTx/>
                <a:latin typeface="Futura Bk BT Book"/>
                <a:ea typeface="+mj-ea"/>
              </a:rPr>
              <a:t>The following </a:t>
            </a:r>
            <a:r>
              <a:rPr kumimoji="0" lang="en-US" sz="4000" b="0" i="0" u="none" strike="noStrike" kern="1200" cap="none" spc="0" normalizeH="0" baseline="0" noProof="0" dirty="0">
                <a:ln>
                  <a:noFill/>
                </a:ln>
                <a:solidFill>
                  <a:prstClr val="white"/>
                </a:solidFill>
                <a:effectLst/>
                <a:uLnTx/>
                <a:uFillTx/>
                <a:latin typeface="Futura Bk BT Book"/>
                <a:ea typeface="+mj-ea"/>
              </a:rPr>
              <a:t>are some ways to build up your expertise and prove to your current and future employers you have the proficiency they’re looking for.  </a:t>
            </a:r>
          </a:p>
          <a:p>
            <a:pPr marL="0" marR="0" lvl="0" indent="0" algn="l" defTabSz="1087444"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cxnSp>
        <p:nvCxnSpPr>
          <p:cNvPr id="5" name="Straight Connector 4" descr="A line in the middle of the page separating the image of the students from the text" title="Divider Line"/>
          <p:cNvCxnSpPr/>
          <p:nvPr/>
        </p:nvCxnSpPr>
        <p:spPr>
          <a:xfrm>
            <a:off x="9274629" y="2071396"/>
            <a:ext cx="0" cy="10114384"/>
          </a:xfrm>
          <a:prstGeom prst="line">
            <a:avLst/>
          </a:prstGeom>
          <a:ln w="38100">
            <a:solidFill>
              <a:srgbClr val="FFCE00"/>
            </a:solidFill>
          </a:ln>
        </p:spPr>
        <p:style>
          <a:lnRef idx="2">
            <a:schemeClr val="accent1"/>
          </a:lnRef>
          <a:fillRef idx="0">
            <a:schemeClr val="accent1"/>
          </a:fillRef>
          <a:effectRef idx="1">
            <a:schemeClr val="accent1"/>
          </a:effectRef>
          <a:fontRef idx="minor">
            <a:schemeClr val="tx1"/>
          </a:fontRef>
        </p:style>
      </p:cxnSp>
      <p:pic>
        <p:nvPicPr>
          <p:cNvPr id="11" name="Picture 10" descr="Two Cal State LA students using a computer to improve their digital skills" title="Students Using a Compu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832" y="5853455"/>
            <a:ext cx="6741711" cy="4499359"/>
          </a:xfrm>
          <a:prstGeom prst="rect">
            <a:avLst/>
          </a:prstGeom>
        </p:spPr>
      </p:pic>
      <p:sp>
        <p:nvSpPr>
          <p:cNvPr id="8" name="Title 1"/>
          <p:cNvSpPr txBox="1"/>
          <p:nvPr/>
        </p:nvSpPr>
        <p:spPr>
          <a:xfrm>
            <a:off x="1921009" y="3820139"/>
            <a:ext cx="6936747" cy="1107996"/>
          </a:xfrm>
          <a:prstGeom prst="rect">
            <a:avLst/>
          </a:prstGeom>
          <a:noFill/>
        </p:spPr>
        <p:txBody>
          <a:bodyPr wrap="square" rtlCol="0">
            <a:spAutoFit/>
          </a:bodyPr>
          <a:lstStyle/>
          <a:p>
            <a:pPr marL="0" marR="0" lvl="0" indent="0" algn="l" defTabSz="1087444"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prstClr val="white"/>
                </a:solidFill>
                <a:effectLst/>
                <a:uLnTx/>
                <a:uFillTx/>
                <a:latin typeface="Futura Bk BT Book"/>
                <a:ea typeface="+mn-ea"/>
                <a:cs typeface="+mn-cs"/>
              </a:rPr>
              <a:t>III. Digital Tools</a:t>
            </a:r>
            <a:endParaRPr kumimoji="0" lang="en-US" sz="6600" b="1" i="0" u="none" strike="noStrike" kern="1200" cap="none" spc="0" normalizeH="0" baseline="0" noProof="0" dirty="0">
              <a:ln>
                <a:noFill/>
              </a:ln>
              <a:solidFill>
                <a:prstClr val="white"/>
              </a:solidFill>
              <a:effectLst/>
              <a:uLnTx/>
              <a:uFillTx/>
              <a:latin typeface="Futura Bk BT Book"/>
              <a:ea typeface="+mn-ea"/>
              <a:cs typeface="+mn-cs"/>
            </a:endParaRPr>
          </a:p>
        </p:txBody>
      </p:sp>
    </p:spTree>
    <p:extLst>
      <p:ext uri="{BB962C8B-B14F-4D97-AF65-F5344CB8AC3E}">
        <p14:creationId xmlns:p14="http://schemas.microsoft.com/office/powerpoint/2010/main" val="258486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Main Text 1"/>
          <p:cNvSpPr txBox="1">
            <a:spLocks/>
          </p:cNvSpPr>
          <p:nvPr/>
        </p:nvSpPr>
        <p:spPr>
          <a:xfrm>
            <a:off x="1643455" y="5203766"/>
            <a:ext cx="20864945" cy="7764088"/>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marL="0" marR="0" lvl="0" indent="0" algn="l" defTabSz="1087444"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FFCE00"/>
                </a:solidFill>
                <a:effectLst/>
                <a:uLnTx/>
                <a:uFillTx/>
                <a:latin typeface="Calibri"/>
                <a:ea typeface="+mj-ea"/>
              </a:rPr>
              <a:t>Microsoft</a:t>
            </a:r>
            <a:r>
              <a:rPr kumimoji="0" lang="en-US" sz="3600" b="1" i="1" u="none" strike="noStrike" kern="1200" cap="none" spc="0" normalizeH="0" baseline="0" noProof="0" dirty="0">
                <a:ln>
                  <a:noFill/>
                </a:ln>
                <a:solidFill>
                  <a:srgbClr val="FFCE00"/>
                </a:solidFill>
                <a:effectLst/>
                <a:uLnTx/>
                <a:uFillTx/>
                <a:latin typeface="Calibri"/>
                <a:ea typeface="+mj-ea"/>
              </a:rPr>
              <a:t> </a:t>
            </a:r>
            <a:r>
              <a:rPr kumimoji="0" lang="en-US" sz="3600" b="1" i="0" u="none" strike="noStrike" kern="1200" cap="none" spc="0" normalizeH="0" baseline="0" noProof="0" dirty="0">
                <a:ln>
                  <a:noFill/>
                </a:ln>
                <a:solidFill>
                  <a:srgbClr val="FFCE00"/>
                </a:solidFill>
                <a:effectLst/>
                <a:uLnTx/>
                <a:uFillTx/>
                <a:latin typeface="Calibri"/>
                <a:ea typeface="+mj-ea"/>
              </a:rPr>
              <a:t>Office Suite </a:t>
            </a:r>
            <a:r>
              <a:rPr kumimoji="0" lang="en-US" sz="3600" b="0" i="0" u="none" strike="noStrike" kern="1200" cap="none" spc="0" normalizeH="0" baseline="0" noProof="0" dirty="0">
                <a:ln>
                  <a:noFill/>
                </a:ln>
                <a:solidFill>
                  <a:prstClr val="white"/>
                </a:solidFill>
                <a:effectLst/>
                <a:uLnTx/>
                <a:uFillTx/>
                <a:latin typeface="Calibri"/>
                <a:ea typeface="+mj-ea"/>
              </a:rPr>
              <a:t>which includes programs like: </a:t>
            </a:r>
            <a:r>
              <a:rPr kumimoji="0" lang="en-US" sz="3600" b="1" i="0" u="none" strike="noStrike" kern="1200" cap="none" spc="0" normalizeH="0" baseline="0" noProof="0" dirty="0">
                <a:ln>
                  <a:noFill/>
                </a:ln>
                <a:solidFill>
                  <a:srgbClr val="FFCE00"/>
                </a:solidFill>
                <a:effectLst/>
                <a:uLnTx/>
                <a:uFillTx/>
                <a:latin typeface="Calibri"/>
                <a:ea typeface="+mj-ea"/>
              </a:rPr>
              <a:t>Word</a:t>
            </a:r>
            <a:r>
              <a:rPr kumimoji="0" lang="en-US" sz="3600" b="0" i="0" u="none" strike="noStrike" kern="1200" cap="none" spc="0" normalizeH="0" baseline="0" noProof="0" dirty="0">
                <a:ln>
                  <a:noFill/>
                </a:ln>
                <a:solidFill>
                  <a:prstClr val="white"/>
                </a:solidFill>
                <a:effectLst/>
                <a:uLnTx/>
                <a:uFillTx/>
                <a:latin typeface="Calibri"/>
                <a:ea typeface="+mj-ea"/>
              </a:rPr>
              <a:t>, </a:t>
            </a:r>
            <a:r>
              <a:rPr kumimoji="0" lang="en-US" sz="3600" b="1" i="0" u="none" strike="noStrike" kern="1200" cap="none" spc="0" normalizeH="0" baseline="0" noProof="0" dirty="0">
                <a:ln>
                  <a:noFill/>
                </a:ln>
                <a:solidFill>
                  <a:srgbClr val="FFCE00"/>
                </a:solidFill>
                <a:effectLst/>
                <a:uLnTx/>
                <a:uFillTx/>
                <a:latin typeface="Calibri"/>
                <a:ea typeface="+mj-ea"/>
              </a:rPr>
              <a:t>PowerPoint</a:t>
            </a:r>
            <a:r>
              <a:rPr kumimoji="0" lang="en-US" sz="3600" b="0" i="0" u="none" strike="noStrike" kern="1200" cap="none" spc="0" normalizeH="0" baseline="0" noProof="0" dirty="0">
                <a:ln>
                  <a:noFill/>
                </a:ln>
                <a:solidFill>
                  <a:prstClr val="white"/>
                </a:solidFill>
                <a:effectLst/>
                <a:uLnTx/>
                <a:uFillTx/>
                <a:latin typeface="Calibri"/>
                <a:ea typeface="+mj-ea"/>
              </a:rPr>
              <a:t>, </a:t>
            </a:r>
            <a:r>
              <a:rPr kumimoji="0" lang="en-US" sz="3600" b="1" i="0" u="none" strike="noStrike" kern="1200" cap="none" spc="0" normalizeH="0" baseline="0" noProof="0" dirty="0">
                <a:ln>
                  <a:noFill/>
                </a:ln>
                <a:solidFill>
                  <a:srgbClr val="FFCE00"/>
                </a:solidFill>
                <a:effectLst/>
                <a:uLnTx/>
                <a:uFillTx/>
                <a:latin typeface="Calibri"/>
                <a:ea typeface="+mj-ea"/>
              </a:rPr>
              <a:t>Excel</a:t>
            </a:r>
            <a:r>
              <a:rPr kumimoji="0" lang="en-US" sz="3600" b="0" i="0" u="none" strike="noStrike" kern="1200" cap="none" spc="0" normalizeH="0" baseline="0" noProof="0" dirty="0">
                <a:ln>
                  <a:noFill/>
                </a:ln>
                <a:solidFill>
                  <a:prstClr val="white"/>
                </a:solidFill>
                <a:effectLst/>
                <a:uLnTx/>
                <a:uFillTx/>
                <a:latin typeface="Calibri"/>
                <a:ea typeface="+mj-ea"/>
              </a:rPr>
              <a:t> and </a:t>
            </a:r>
            <a:r>
              <a:rPr kumimoji="0" lang="en-US" sz="3600" b="1" i="0" u="none" strike="noStrike" kern="1200" cap="none" spc="0" normalizeH="0" baseline="0" noProof="0" dirty="0">
                <a:ln>
                  <a:noFill/>
                </a:ln>
                <a:solidFill>
                  <a:srgbClr val="FFCE00"/>
                </a:solidFill>
                <a:effectLst/>
                <a:uLnTx/>
                <a:uFillTx/>
                <a:latin typeface="Calibri"/>
                <a:ea typeface="+mj-ea"/>
              </a:rPr>
              <a:t>Outlook</a:t>
            </a:r>
            <a:r>
              <a:rPr kumimoji="0" lang="en-US" sz="3600" b="1" i="0" u="none" strike="noStrike" kern="1200" cap="none" spc="0" normalizeH="0" baseline="0" noProof="0" dirty="0">
                <a:ln>
                  <a:noFill/>
                </a:ln>
                <a:solidFill>
                  <a:prstClr val="white"/>
                </a:solidFill>
                <a:effectLst/>
                <a:uLnTx/>
                <a:uFillTx/>
                <a:latin typeface="Calibri"/>
                <a:ea typeface="+mj-ea"/>
              </a:rPr>
              <a:t> </a:t>
            </a:r>
            <a:r>
              <a:rPr kumimoji="0" lang="en-US" sz="3600" b="0" i="0" u="none" strike="noStrike" kern="1200" cap="none" spc="0" normalizeH="0" baseline="0" noProof="0" dirty="0">
                <a:ln>
                  <a:noFill/>
                </a:ln>
                <a:solidFill>
                  <a:prstClr val="white"/>
                </a:solidFill>
                <a:effectLst/>
                <a:uLnTx/>
                <a:uFillTx/>
                <a:latin typeface="Calibri"/>
                <a:ea typeface="+mj-ea"/>
              </a:rPr>
              <a:t>is widely used on campus.  While you </a:t>
            </a:r>
            <a:r>
              <a:rPr kumimoji="0" lang="en-US" sz="3600" b="0" i="0" u="none" strike="noStrike" kern="1200" cap="none" spc="0" normalizeH="0" baseline="0" noProof="0" dirty="0" smtClean="0">
                <a:ln>
                  <a:noFill/>
                </a:ln>
                <a:solidFill>
                  <a:prstClr val="white"/>
                </a:solidFill>
                <a:effectLst/>
                <a:uLnTx/>
                <a:uFillTx/>
                <a:latin typeface="Calibri"/>
                <a:ea typeface="+mj-ea"/>
              </a:rPr>
              <a:t>may be familiar </a:t>
            </a:r>
            <a:r>
              <a:rPr kumimoji="0" lang="en-US" sz="3600" b="0" i="0" u="none" strike="noStrike" kern="1200" cap="none" spc="0" normalizeH="0" baseline="0" noProof="0" dirty="0">
                <a:ln>
                  <a:noFill/>
                </a:ln>
                <a:solidFill>
                  <a:prstClr val="white"/>
                </a:solidFill>
                <a:effectLst/>
                <a:uLnTx/>
                <a:uFillTx/>
                <a:latin typeface="Calibri"/>
                <a:ea typeface="+mj-ea"/>
              </a:rPr>
              <a:t>with them, do you know how to enter formulas</a:t>
            </a:r>
            <a:r>
              <a:rPr kumimoji="0" lang="en-US" sz="3600" b="0" i="0" u="none" strike="noStrike" kern="1200" cap="none" spc="0" normalizeH="0" baseline="0" noProof="0" dirty="0">
                <a:ln>
                  <a:noFill/>
                </a:ln>
                <a:solidFill>
                  <a:srgbClr val="FFCE00"/>
                </a:solidFill>
                <a:effectLst/>
                <a:uLnTx/>
                <a:uFillTx/>
                <a:latin typeface="Calibri"/>
                <a:ea typeface="+mj-ea"/>
              </a:rPr>
              <a:t> </a:t>
            </a:r>
            <a:r>
              <a:rPr kumimoji="0" lang="en-US" sz="3600" b="0" i="0" u="none" strike="noStrike" kern="1200" cap="none" spc="0" normalizeH="0" baseline="0" noProof="0" dirty="0">
                <a:ln>
                  <a:noFill/>
                </a:ln>
                <a:solidFill>
                  <a:prstClr val="white"/>
                </a:solidFill>
                <a:effectLst/>
                <a:uLnTx/>
                <a:uFillTx/>
                <a:latin typeface="Calibri"/>
                <a:ea typeface="+mj-ea"/>
              </a:rPr>
              <a:t>in Excel?  Share calendars in Outlook? Customize your toolbars in Word?  Sometimes we hear from employer's that students may not actually be proficient in the computer programs they list on their </a:t>
            </a:r>
            <a:r>
              <a:rPr kumimoji="0" lang="en-US" sz="3600" b="0" i="0" u="none" strike="noStrike" kern="1200" cap="none" spc="0" normalizeH="0" baseline="0" noProof="0" dirty="0" smtClean="0">
                <a:ln>
                  <a:noFill/>
                </a:ln>
                <a:solidFill>
                  <a:prstClr val="white"/>
                </a:solidFill>
                <a:effectLst/>
                <a:uLnTx/>
                <a:uFillTx/>
                <a:latin typeface="Calibri"/>
                <a:ea typeface="+mj-ea"/>
              </a:rPr>
              <a:t>résumé…</a:t>
            </a:r>
            <a:r>
              <a:rPr kumimoji="0" lang="en-US" sz="3600" b="0" i="0" u="none" strike="noStrike" kern="1200" cap="none" spc="0" normalizeH="0" baseline="0" noProof="0" dirty="0">
                <a:ln>
                  <a:noFill/>
                </a:ln>
                <a:solidFill>
                  <a:prstClr val="white"/>
                </a:solidFill>
                <a:effectLst/>
                <a:uLnTx/>
                <a:uFillTx/>
                <a:latin typeface="Calibri"/>
                <a:ea typeface="+mj-ea"/>
              </a:rPr>
              <a:t/>
            </a:r>
            <a:br>
              <a:rPr kumimoji="0" lang="en-US" sz="3600" b="0" i="0" u="none" strike="noStrike" kern="1200" cap="none" spc="0" normalizeH="0" baseline="0" noProof="0" dirty="0">
                <a:ln>
                  <a:noFill/>
                </a:ln>
                <a:solidFill>
                  <a:prstClr val="white"/>
                </a:solidFill>
                <a:effectLst/>
                <a:uLnTx/>
                <a:uFillTx/>
                <a:latin typeface="Calibri"/>
                <a:ea typeface="+mj-ea"/>
              </a:rPr>
            </a:br>
            <a:r>
              <a:rPr kumimoji="0" lang="en-US" sz="3600" b="0" i="0" u="none" strike="noStrike" kern="1200" cap="none" spc="0" normalizeH="0" baseline="0" noProof="0" dirty="0">
                <a:ln>
                  <a:noFill/>
                </a:ln>
                <a:solidFill>
                  <a:prstClr val="white"/>
                </a:solidFill>
                <a:effectLst/>
                <a:uLnTx/>
                <a:uFillTx/>
                <a:latin typeface="Calibri"/>
                <a:ea typeface="+mj-ea"/>
              </a:rPr>
              <a:t>​</a:t>
            </a:r>
            <a:br>
              <a:rPr kumimoji="0" lang="en-US" sz="3600" b="0" i="0" u="none" strike="noStrike" kern="1200" cap="none" spc="0" normalizeH="0" baseline="0" noProof="0" dirty="0">
                <a:ln>
                  <a:noFill/>
                </a:ln>
                <a:solidFill>
                  <a:prstClr val="white"/>
                </a:solidFill>
                <a:effectLst/>
                <a:uLnTx/>
                <a:uFillTx/>
                <a:latin typeface="Calibri"/>
                <a:ea typeface="+mj-ea"/>
              </a:rPr>
            </a:br>
            <a:r>
              <a:rPr kumimoji="0" lang="en-US" sz="3600" b="0" i="0" u="none" strike="noStrike" kern="1200" cap="none" spc="0" normalizeH="0" baseline="0" noProof="0" dirty="0" smtClean="0">
                <a:ln>
                  <a:noFill/>
                </a:ln>
                <a:solidFill>
                  <a:prstClr val="white"/>
                </a:solidFill>
                <a:effectLst/>
                <a:uLnTx/>
                <a:uFillTx/>
                <a:latin typeface="Calibri"/>
                <a:ea typeface="+mj-ea"/>
              </a:rPr>
              <a:t>This is why </a:t>
            </a:r>
            <a:r>
              <a:rPr kumimoji="0" lang="en-US" sz="3600" b="1" i="0" u="none" strike="noStrike" kern="1200" cap="none" spc="0" normalizeH="0" baseline="0" noProof="0" dirty="0" smtClean="0">
                <a:ln>
                  <a:noFill/>
                </a:ln>
                <a:solidFill>
                  <a:srgbClr val="FFCE00"/>
                </a:solidFill>
                <a:effectLst/>
                <a:uLnTx/>
                <a:uFillTx/>
                <a:latin typeface="Calibri"/>
                <a:ea typeface="+mj-ea"/>
              </a:rPr>
              <a:t>Cal </a:t>
            </a:r>
            <a:r>
              <a:rPr kumimoji="0" lang="en-US" sz="3600" b="1" i="0" u="none" strike="noStrike" kern="1200" cap="none" spc="0" normalizeH="0" baseline="0" noProof="0" dirty="0">
                <a:ln>
                  <a:noFill/>
                </a:ln>
                <a:solidFill>
                  <a:srgbClr val="FFCE00"/>
                </a:solidFill>
                <a:effectLst/>
                <a:uLnTx/>
                <a:uFillTx/>
                <a:latin typeface="Calibri"/>
                <a:ea typeface="+mj-ea"/>
              </a:rPr>
              <a:t>State LA </a:t>
            </a:r>
            <a:r>
              <a:rPr kumimoji="0" lang="en-US" sz="3600" b="0" i="0" u="none" strike="noStrike" kern="1200" cap="none" spc="0" normalizeH="0" baseline="0" noProof="0" dirty="0">
                <a:ln>
                  <a:noFill/>
                </a:ln>
                <a:solidFill>
                  <a:prstClr val="white"/>
                </a:solidFill>
                <a:effectLst/>
                <a:uLnTx/>
                <a:uFillTx/>
                <a:latin typeface="Calibri"/>
                <a:ea typeface="+mj-ea"/>
              </a:rPr>
              <a:t>provides students with a variety of ways to learn about all types of software programs using </a:t>
            </a:r>
            <a:r>
              <a:rPr kumimoji="0" lang="en-US" sz="3600" b="1" i="0" u="none" strike="noStrike" kern="1200" cap="none" spc="0" normalizeH="0" baseline="0" noProof="0" dirty="0">
                <a:ln>
                  <a:noFill/>
                </a:ln>
                <a:solidFill>
                  <a:srgbClr val="FFCE00"/>
                </a:solidFill>
                <a:effectLst/>
                <a:uLnTx/>
                <a:uFillTx/>
                <a:latin typeface="Calibri"/>
                <a:ea typeface="+mj-ea"/>
              </a:rPr>
              <a:t>online videos</a:t>
            </a:r>
            <a:r>
              <a:rPr kumimoji="0" lang="en-US" sz="3600" b="0" i="0" u="none" strike="noStrike" kern="1200" cap="none" spc="0" normalizeH="0" baseline="0" noProof="0" dirty="0">
                <a:ln>
                  <a:noFill/>
                </a:ln>
                <a:solidFill>
                  <a:prstClr val="white"/>
                </a:solidFill>
                <a:effectLst/>
                <a:uLnTx/>
                <a:uFillTx/>
                <a:latin typeface="Calibri"/>
                <a:ea typeface="+mj-ea"/>
              </a:rPr>
              <a:t>, </a:t>
            </a:r>
            <a:r>
              <a:rPr kumimoji="0" lang="en-US" sz="3600" b="1" i="0" u="none" strike="noStrike" kern="1200" cap="none" spc="0" normalizeH="0" baseline="0" noProof="0" dirty="0">
                <a:ln>
                  <a:noFill/>
                </a:ln>
                <a:solidFill>
                  <a:srgbClr val="FFCE00"/>
                </a:solidFill>
                <a:effectLst/>
                <a:uLnTx/>
                <a:uFillTx/>
                <a:latin typeface="Calibri"/>
                <a:ea typeface="+mj-ea"/>
              </a:rPr>
              <a:t>tutorials</a:t>
            </a:r>
            <a:r>
              <a:rPr kumimoji="0" lang="en-US" sz="3600" b="0" i="0" u="none" strike="noStrike" kern="1200" cap="none" spc="0" normalizeH="0" baseline="0" noProof="0" dirty="0">
                <a:ln>
                  <a:noFill/>
                </a:ln>
                <a:solidFill>
                  <a:prstClr val="white"/>
                </a:solidFill>
                <a:effectLst/>
                <a:uLnTx/>
                <a:uFillTx/>
                <a:latin typeface="Calibri"/>
                <a:ea typeface="+mj-ea"/>
              </a:rPr>
              <a:t>, </a:t>
            </a:r>
            <a:r>
              <a:rPr kumimoji="0" lang="en-US" sz="3600" b="1" i="0" u="none" strike="noStrike" kern="1200" cap="none" spc="0" normalizeH="0" baseline="0" noProof="0" dirty="0">
                <a:ln>
                  <a:noFill/>
                </a:ln>
                <a:solidFill>
                  <a:srgbClr val="FFCE00"/>
                </a:solidFill>
                <a:effectLst/>
                <a:uLnTx/>
                <a:uFillTx/>
                <a:latin typeface="Calibri"/>
                <a:ea typeface="+mj-ea"/>
              </a:rPr>
              <a:t>in-person </a:t>
            </a:r>
            <a:r>
              <a:rPr kumimoji="0" lang="en-US" sz="3600" b="1" i="0" u="none" strike="noStrike" kern="1200" cap="none" spc="0" normalizeH="0" baseline="0" noProof="0" dirty="0" smtClean="0">
                <a:ln>
                  <a:noFill/>
                </a:ln>
                <a:solidFill>
                  <a:srgbClr val="FFCE00"/>
                </a:solidFill>
                <a:effectLst/>
                <a:uLnTx/>
                <a:uFillTx/>
                <a:latin typeface="Calibri"/>
                <a:ea typeface="+mj-ea"/>
              </a:rPr>
              <a:t>workshops</a:t>
            </a:r>
            <a:r>
              <a:rPr kumimoji="0" lang="en-US" sz="3600" b="1" i="0" u="none" strike="noStrike" kern="1200" cap="none" spc="0" normalizeH="0" baseline="0" noProof="0" dirty="0" smtClean="0">
                <a:ln>
                  <a:noFill/>
                </a:ln>
                <a:solidFill>
                  <a:prstClr val="white"/>
                </a:solidFill>
                <a:effectLst/>
                <a:uLnTx/>
                <a:uFillTx/>
                <a:latin typeface="Calibri"/>
                <a:ea typeface="+mj-ea"/>
              </a:rPr>
              <a:t> </a:t>
            </a:r>
            <a:r>
              <a:rPr kumimoji="0" lang="en-US" sz="3600" b="0" i="0" u="none" strike="noStrike" kern="1200" cap="none" spc="0" normalizeH="0" baseline="0" noProof="0" dirty="0">
                <a:ln>
                  <a:noFill/>
                </a:ln>
                <a:solidFill>
                  <a:prstClr val="white"/>
                </a:solidFill>
                <a:effectLst/>
                <a:uLnTx/>
                <a:uFillTx/>
                <a:latin typeface="Calibri"/>
                <a:ea typeface="+mj-ea"/>
              </a:rPr>
              <a:t>and </a:t>
            </a:r>
            <a:r>
              <a:rPr kumimoji="0" lang="en-US" sz="3600" b="1" i="0" u="none" strike="noStrike" kern="1200" cap="none" spc="0" normalizeH="0" baseline="0" noProof="0" dirty="0" smtClean="0">
                <a:ln>
                  <a:noFill/>
                </a:ln>
                <a:solidFill>
                  <a:srgbClr val="FFCE00"/>
                </a:solidFill>
                <a:effectLst/>
                <a:uLnTx/>
                <a:uFillTx/>
                <a:latin typeface="Calibri"/>
                <a:ea typeface="+mj-ea"/>
              </a:rPr>
              <a:t>LinkedIn Learning </a:t>
            </a:r>
            <a:r>
              <a:rPr kumimoji="0" lang="en-US" sz="3600" b="1" i="0" u="none" strike="noStrike" kern="1200" cap="none" spc="0" normalizeH="0" baseline="0" noProof="0" dirty="0">
                <a:ln>
                  <a:noFill/>
                </a:ln>
                <a:solidFill>
                  <a:srgbClr val="FFCE00"/>
                </a:solidFill>
                <a:effectLst/>
                <a:uLnTx/>
                <a:uFillTx/>
                <a:latin typeface="Calibri"/>
                <a:ea typeface="+mj-ea"/>
              </a:rPr>
              <a:t>courses</a:t>
            </a:r>
            <a:r>
              <a:rPr kumimoji="0" lang="en-US" sz="3600" b="0" i="0" u="none" strike="noStrike" kern="1200" cap="none" spc="0" normalizeH="0" baseline="0" noProof="0" dirty="0">
                <a:ln>
                  <a:noFill/>
                </a:ln>
                <a:solidFill>
                  <a:prstClr val="white"/>
                </a:solidFill>
                <a:effectLst/>
                <a:uLnTx/>
                <a:uFillTx/>
                <a:latin typeface="Calibri"/>
                <a:ea typeface="+mj-ea"/>
              </a:rPr>
              <a:t>.  They are all </a:t>
            </a:r>
            <a:r>
              <a:rPr kumimoji="0" lang="en-US" sz="3600" b="1" i="0" u="none" strike="noStrike" kern="1200" cap="none" spc="0" normalizeH="0" baseline="0" noProof="0" dirty="0" smtClean="0">
                <a:ln>
                  <a:noFill/>
                </a:ln>
                <a:solidFill>
                  <a:srgbClr val="FFCE00"/>
                </a:solidFill>
                <a:effectLst/>
                <a:uLnTx/>
                <a:uFillTx/>
                <a:latin typeface="Calibri"/>
                <a:ea typeface="+mj-ea"/>
              </a:rPr>
              <a:t>free</a:t>
            </a:r>
            <a:r>
              <a:rPr kumimoji="0" lang="en-US" sz="3600" b="0" i="0" u="none" strike="noStrike" kern="1200" cap="none" spc="0" normalizeH="0" baseline="0" noProof="0" dirty="0" smtClean="0">
                <a:ln>
                  <a:noFill/>
                </a:ln>
                <a:solidFill>
                  <a:prstClr val="white"/>
                </a:solidFill>
                <a:effectLst/>
                <a:uLnTx/>
                <a:uFillTx/>
                <a:latin typeface="Calibri"/>
                <a:ea typeface="+mj-ea"/>
              </a:rPr>
              <a:t>, </a:t>
            </a:r>
            <a:r>
              <a:rPr kumimoji="0" lang="en-US" sz="3600" b="0" i="0" u="none" strike="noStrike" kern="1200" cap="none" spc="0" normalizeH="0" baseline="0" noProof="0" dirty="0">
                <a:ln>
                  <a:noFill/>
                </a:ln>
                <a:solidFill>
                  <a:prstClr val="white"/>
                </a:solidFill>
                <a:effectLst/>
                <a:uLnTx/>
                <a:uFillTx/>
                <a:latin typeface="Calibri"/>
                <a:ea typeface="+mj-ea"/>
              </a:rPr>
              <a:t>so take advantage of them!</a:t>
            </a:r>
            <a:r>
              <a:rPr kumimoji="0" lang="en-US" sz="3600" b="0" i="0" u="none" strike="noStrike" kern="1200" cap="none" spc="0" normalizeH="0" baseline="0" noProof="0" dirty="0" smtClean="0">
                <a:ln>
                  <a:noFill/>
                </a:ln>
                <a:solidFill>
                  <a:prstClr val="white"/>
                </a:solidFill>
                <a:effectLst/>
                <a:uLnTx/>
                <a:uFillTx/>
                <a:latin typeface="Calibri"/>
                <a:ea typeface="+mj-ea"/>
              </a:rPr>
              <a:t>​  </a:t>
            </a:r>
          </a:p>
          <a:p>
            <a:pPr marL="0" marR="0" lvl="0" indent="0" algn="l" defTabSz="1087444"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j-ea"/>
            </a:endParaRPr>
          </a:p>
          <a:p>
            <a:pPr marL="0" marR="0" lvl="0" indent="0" algn="l" defTabSz="1087444"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j-ea"/>
              </a:rPr>
              <a:t>**Now take a few minutes on the next slide to browse the tutorials listed on the </a:t>
            </a:r>
            <a:r>
              <a:rPr kumimoji="0" lang="en-US" sz="3600" b="1" i="0" u="none" strike="noStrike" kern="1200" cap="none" spc="0" normalizeH="0" baseline="0" noProof="0" dirty="0" smtClean="0">
                <a:ln>
                  <a:noFill/>
                </a:ln>
                <a:solidFill>
                  <a:srgbClr val="FFCE00"/>
                </a:solidFill>
                <a:effectLst/>
                <a:uLnTx/>
                <a:uFillTx/>
                <a:latin typeface="Calibri"/>
                <a:ea typeface="+mj-ea"/>
              </a:rPr>
              <a:t>Information Technology Services (ITS) </a:t>
            </a:r>
            <a:r>
              <a:rPr kumimoji="0" lang="en-US" sz="3600" b="0" i="0" u="none" strike="noStrike" kern="1200" cap="none" spc="0" normalizeH="0" baseline="0" noProof="0" dirty="0" smtClean="0">
                <a:ln>
                  <a:noFill/>
                </a:ln>
                <a:solidFill>
                  <a:prstClr val="white"/>
                </a:solidFill>
                <a:effectLst/>
                <a:uLnTx/>
                <a:uFillTx/>
                <a:latin typeface="Calibri"/>
                <a:ea typeface="+mj-ea"/>
              </a:rPr>
              <a:t>website.  In addition, there are lots of great videos on </a:t>
            </a:r>
            <a:r>
              <a:rPr kumimoji="0" lang="en-US" sz="3600" b="1" i="0" u="none" strike="noStrike" kern="1200" cap="none" spc="0" normalizeH="0" baseline="0" noProof="0" dirty="0" smtClean="0">
                <a:ln>
                  <a:noFill/>
                </a:ln>
                <a:solidFill>
                  <a:srgbClr val="FFCE00"/>
                </a:solidFill>
                <a:effectLst/>
                <a:uLnTx/>
                <a:uFillTx/>
                <a:latin typeface="Calibri"/>
                <a:ea typeface="+mj-ea"/>
              </a:rPr>
              <a:t>LinkedIn Learning </a:t>
            </a:r>
            <a:r>
              <a:rPr kumimoji="0" lang="en-US" sz="3600" b="0" i="0" u="none" strike="noStrike" kern="1200" cap="none" spc="0" normalizeH="0" baseline="0" noProof="0" dirty="0" smtClean="0">
                <a:ln>
                  <a:noFill/>
                </a:ln>
                <a:solidFill>
                  <a:prstClr val="white"/>
                </a:solidFill>
                <a:effectLst/>
                <a:uLnTx/>
                <a:uFillTx/>
                <a:latin typeface="Calibri"/>
                <a:ea typeface="+mj-ea"/>
              </a:rPr>
              <a:t>and</a:t>
            </a:r>
            <a:r>
              <a:rPr kumimoji="0" lang="en-US" sz="3600" b="1" i="0" u="none" strike="noStrike" kern="1200" cap="none" spc="0" normalizeH="0" baseline="0" noProof="0" dirty="0" smtClean="0">
                <a:ln>
                  <a:noFill/>
                </a:ln>
                <a:solidFill>
                  <a:srgbClr val="FFCE00"/>
                </a:solidFill>
                <a:effectLst/>
                <a:uLnTx/>
                <a:uFillTx/>
                <a:latin typeface="Calibri"/>
                <a:ea typeface="+mj-ea"/>
              </a:rPr>
              <a:t> YouTube </a:t>
            </a:r>
            <a:r>
              <a:rPr kumimoji="0" lang="en-US" sz="3600" b="0" i="0" u="none" strike="noStrike" kern="1200" cap="none" spc="0" normalizeH="0" baseline="0" noProof="0" dirty="0" smtClean="0">
                <a:ln>
                  <a:noFill/>
                </a:ln>
                <a:solidFill>
                  <a:prstClr val="white"/>
                </a:solidFill>
                <a:effectLst/>
                <a:uLnTx/>
                <a:uFillTx/>
                <a:latin typeface="Calibri"/>
                <a:ea typeface="+mj-ea"/>
              </a:rPr>
              <a:t>to help you learn more.</a:t>
            </a:r>
            <a:r>
              <a:rPr kumimoji="0" lang="en-US" sz="3600" b="0" i="0" u="none" strike="noStrike" kern="1200" cap="none" spc="0" normalizeH="0" baseline="0" noProof="0" dirty="0">
                <a:ln>
                  <a:noFill/>
                </a:ln>
                <a:solidFill>
                  <a:prstClr val="white"/>
                </a:solidFill>
                <a:effectLst/>
                <a:uLnTx/>
                <a:uFillTx/>
                <a:latin typeface="Calibri"/>
                <a:ea typeface="+mj-ea"/>
              </a:rPr>
              <a:t/>
            </a:r>
            <a:br>
              <a:rPr kumimoji="0" lang="en-US" sz="3600" b="0" i="0" u="none" strike="noStrike" kern="1200" cap="none" spc="0" normalizeH="0" baseline="0" noProof="0" dirty="0">
                <a:ln>
                  <a:noFill/>
                </a:ln>
                <a:solidFill>
                  <a:prstClr val="white"/>
                </a:solidFill>
                <a:effectLst/>
                <a:uLnTx/>
                <a:uFillTx/>
                <a:latin typeface="Calibri"/>
                <a:ea typeface="+mj-ea"/>
              </a:rPr>
            </a:br>
            <a:r>
              <a:rPr kumimoji="0" lang="en-US" sz="3600" b="0" i="0" u="none" strike="noStrike" kern="1200" cap="none" spc="0" normalizeH="0" baseline="0" noProof="0" dirty="0">
                <a:ln>
                  <a:noFill/>
                </a:ln>
                <a:solidFill>
                  <a:prstClr val="white"/>
                </a:solidFill>
                <a:effectLst/>
                <a:uLnTx/>
                <a:uFillTx/>
                <a:latin typeface="Calibri"/>
                <a:ea typeface="+mj-ea"/>
              </a:rPr>
              <a:t>​</a:t>
            </a:r>
            <a:br>
              <a:rPr kumimoji="0" lang="en-US" sz="3600" b="0" i="0" u="none" strike="noStrike" kern="1200" cap="none" spc="0" normalizeH="0" baseline="0" noProof="0" dirty="0">
                <a:ln>
                  <a:noFill/>
                </a:ln>
                <a:solidFill>
                  <a:prstClr val="white"/>
                </a:solidFill>
                <a:effectLst/>
                <a:uLnTx/>
                <a:uFillTx/>
                <a:latin typeface="Calibri"/>
                <a:ea typeface="+mj-ea"/>
              </a:rPr>
            </a:br>
            <a:r>
              <a:rPr kumimoji="0" lang="en-US" sz="3600" b="0" i="0" u="none" strike="noStrike" kern="1200" cap="none" spc="0" normalizeH="0" baseline="0" noProof="0" dirty="0">
                <a:ln>
                  <a:noFill/>
                </a:ln>
                <a:solidFill>
                  <a:prstClr val="white"/>
                </a:solidFill>
                <a:effectLst/>
                <a:uLnTx/>
                <a:uFillTx/>
                <a:latin typeface="Calibri"/>
                <a:ea typeface="+mj-ea"/>
              </a:rPr>
              <a:t/>
            </a:r>
            <a:br>
              <a:rPr kumimoji="0" lang="en-US" sz="3600" b="0" i="0" u="none" strike="noStrike" kern="1200" cap="none" spc="0" normalizeH="0" baseline="0" noProof="0" dirty="0">
                <a:ln>
                  <a:noFill/>
                </a:ln>
                <a:solidFill>
                  <a:prstClr val="white"/>
                </a:solidFill>
                <a:effectLst/>
                <a:uLnTx/>
                <a:uFillTx/>
                <a:latin typeface="Calibri"/>
                <a:ea typeface="+mj-ea"/>
              </a:rPr>
            </a:br>
            <a:endParaRPr kumimoji="0" lang="en-US" sz="3600" b="0" i="0" u="none" strike="noStrike" kern="1200" cap="none" spc="0" normalizeH="0" baseline="0" noProof="0" dirty="0">
              <a:ln>
                <a:noFill/>
              </a:ln>
              <a:solidFill>
                <a:prstClr val="white"/>
              </a:solidFill>
              <a:effectLst/>
              <a:uLnTx/>
              <a:uFillTx/>
              <a:latin typeface="Calibri"/>
              <a:ea typeface="+mj-ea"/>
            </a:endParaRPr>
          </a:p>
          <a:p>
            <a:pPr marL="0" marR="0" lvl="0" indent="0" algn="l" defTabSz="1087444"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j-ea"/>
              <a:cs typeface="Arial" panose="020B0604020202020204" pitchFamily="34" charset="0"/>
            </a:endParaRPr>
          </a:p>
        </p:txBody>
      </p:sp>
      <p:sp>
        <p:nvSpPr>
          <p:cNvPr id="2" name="Title 1"/>
          <p:cNvSpPr>
            <a:spLocks noGrp="1"/>
          </p:cNvSpPr>
          <p:nvPr>
            <p:ph type="ctrTitle"/>
          </p:nvPr>
        </p:nvSpPr>
        <p:spPr>
          <a:xfrm>
            <a:off x="4787740" y="1725295"/>
            <a:ext cx="14576374" cy="1825542"/>
          </a:xfrm>
        </p:spPr>
        <p:txBody>
          <a:bodyPr/>
          <a:lstStyle/>
          <a:p>
            <a:pPr algn="l"/>
            <a:r>
              <a:rPr lang="en-US" sz="6600" b="1" i="1" dirty="0">
                <a:solidFill>
                  <a:schemeClr val="accent1"/>
                </a:solidFill>
              </a:rPr>
              <a:t>Mastering Microsoft Office Suite:</a:t>
            </a:r>
            <a:br>
              <a:rPr lang="en-US" sz="6600" b="1" i="1" dirty="0">
                <a:solidFill>
                  <a:schemeClr val="accent1"/>
                </a:solidFill>
              </a:rPr>
            </a:br>
            <a:r>
              <a:rPr lang="en-US" sz="6600" b="1" i="1" dirty="0">
                <a:solidFill>
                  <a:schemeClr val="bg1"/>
                </a:solidFill>
              </a:rPr>
              <a:t>Training Resources &amp; Workshops</a:t>
            </a:r>
            <a:r>
              <a:rPr lang="en-US" b="1" dirty="0">
                <a:solidFill>
                  <a:schemeClr val="bg1"/>
                </a:solidFill>
              </a:rPr>
              <a:t/>
            </a:r>
            <a:br>
              <a:rPr lang="en-US" b="1" dirty="0">
                <a:solidFill>
                  <a:schemeClr val="bg1"/>
                </a:solidFill>
              </a:rPr>
            </a:br>
            <a:endParaRPr lang="en-US" dirty="0"/>
          </a:p>
        </p:txBody>
      </p:sp>
      <p:pic>
        <p:nvPicPr>
          <p:cNvPr id="4" name="Picture 3" descr="Student Assistant" title="Student Assista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455" y="1009081"/>
            <a:ext cx="3773444" cy="10058400"/>
          </a:xfrm>
          <a:prstGeom prst="rect">
            <a:avLst/>
          </a:prstGeom>
        </p:spPr>
      </p:pic>
    </p:spTree>
    <p:extLst>
      <p:ext uri="{BB962C8B-B14F-4D97-AF65-F5344CB8AC3E}">
        <p14:creationId xmlns:p14="http://schemas.microsoft.com/office/powerpoint/2010/main" val="97087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Main Text 1"/>
          <p:cNvSpPr txBox="1">
            <a:spLocks/>
          </p:cNvSpPr>
          <p:nvPr/>
        </p:nvSpPr>
        <p:spPr>
          <a:xfrm>
            <a:off x="1895302" y="4338227"/>
            <a:ext cx="20864945" cy="8581293"/>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marL="0" marR="0" lvl="0" indent="0" algn="l" defTabSz="1087444"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j-ea"/>
              </a:rPr>
              <a:t>California State University has an ongoing commitment to </a:t>
            </a:r>
            <a:r>
              <a:rPr kumimoji="0" lang="en-US" sz="3600" b="1" i="0" u="none" strike="noStrike" kern="1200" cap="none" spc="0" normalizeH="0" baseline="0" noProof="0" dirty="0" smtClean="0">
                <a:ln>
                  <a:noFill/>
                </a:ln>
                <a:solidFill>
                  <a:srgbClr val="FFCE00"/>
                </a:solidFill>
                <a:effectLst/>
                <a:uLnTx/>
                <a:uFillTx/>
                <a:latin typeface="Calibri"/>
                <a:ea typeface="+mj-ea"/>
              </a:rPr>
              <a:t>provide access</a:t>
            </a:r>
            <a:r>
              <a:rPr kumimoji="0" lang="en-US" sz="3600" b="1" i="0" u="none" strike="noStrike" kern="1200" cap="none" spc="0" normalizeH="0" baseline="0" noProof="0" dirty="0" smtClean="0">
                <a:ln>
                  <a:noFill/>
                </a:ln>
                <a:solidFill>
                  <a:prstClr val="white"/>
                </a:solidFill>
                <a:effectLst/>
                <a:uLnTx/>
                <a:uFillTx/>
                <a:latin typeface="Calibri"/>
                <a:ea typeface="+mj-ea"/>
              </a:rPr>
              <a:t> </a:t>
            </a:r>
            <a:r>
              <a:rPr kumimoji="0" lang="en-US" sz="3600" b="0" i="0" u="none" strike="noStrike" kern="1200" cap="none" spc="0" normalizeH="0" baseline="0" noProof="0" dirty="0" smtClean="0">
                <a:ln>
                  <a:noFill/>
                </a:ln>
                <a:solidFill>
                  <a:prstClr val="white"/>
                </a:solidFill>
                <a:effectLst/>
                <a:uLnTx/>
                <a:uFillTx/>
                <a:latin typeface="Calibri"/>
                <a:ea typeface="+mj-ea"/>
              </a:rPr>
              <a:t>to information resources and technologies to </a:t>
            </a:r>
            <a:r>
              <a:rPr kumimoji="0" lang="en-US" sz="3600" b="1" i="0" u="none" strike="noStrike" kern="1200" cap="none" spc="0" normalizeH="0" baseline="0" noProof="0" dirty="0" smtClean="0">
                <a:ln>
                  <a:noFill/>
                </a:ln>
                <a:solidFill>
                  <a:srgbClr val="FFCE00"/>
                </a:solidFill>
                <a:effectLst/>
                <a:uLnTx/>
                <a:uFillTx/>
                <a:latin typeface="Calibri"/>
                <a:ea typeface="+mj-ea"/>
              </a:rPr>
              <a:t>individuals with disabilities</a:t>
            </a:r>
            <a:r>
              <a:rPr kumimoji="0" lang="en-US" sz="3600" b="0" i="0" u="none" strike="noStrike" kern="1200" cap="none" spc="0" normalizeH="0" baseline="0" noProof="0" dirty="0" smtClean="0">
                <a:ln>
                  <a:noFill/>
                </a:ln>
                <a:solidFill>
                  <a:prstClr val="white"/>
                </a:solidFill>
                <a:effectLst/>
                <a:uLnTx/>
                <a:uFillTx/>
                <a:latin typeface="Calibri"/>
                <a:ea typeface="+mj-ea"/>
              </a:rPr>
              <a:t>.  Our vision is to create a culture of access for an </a:t>
            </a:r>
            <a:r>
              <a:rPr kumimoji="0" lang="en-US" sz="3600" b="1" i="0" u="none" strike="noStrike" kern="1200" cap="none" spc="0" normalizeH="0" baseline="0" noProof="0" dirty="0" smtClean="0">
                <a:ln>
                  <a:noFill/>
                </a:ln>
                <a:solidFill>
                  <a:srgbClr val="FFCE00"/>
                </a:solidFill>
                <a:effectLst/>
                <a:uLnTx/>
                <a:uFillTx/>
                <a:latin typeface="Calibri"/>
                <a:ea typeface="+mj-ea"/>
              </a:rPr>
              <a:t>inclusive</a:t>
            </a:r>
            <a:r>
              <a:rPr kumimoji="0" lang="en-US" sz="3600" b="0" i="0" u="none" strike="noStrike" kern="1200" cap="none" spc="0" normalizeH="0" baseline="0" noProof="0" dirty="0" smtClean="0">
                <a:ln>
                  <a:noFill/>
                </a:ln>
                <a:solidFill>
                  <a:prstClr val="white"/>
                </a:solidFill>
                <a:effectLst/>
                <a:uLnTx/>
                <a:uFillTx/>
                <a:latin typeface="Calibri"/>
                <a:ea typeface="+mj-ea"/>
              </a:rPr>
              <a:t> learning and working environment.  </a:t>
            </a:r>
          </a:p>
          <a:p>
            <a:pPr marL="0" marR="0" lvl="0" indent="0" algn="l" defTabSz="1087444"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j-ea"/>
            </a:endParaRPr>
          </a:p>
          <a:p>
            <a:pPr marL="0" marR="0" lvl="0" indent="0" algn="l" defTabSz="1087444"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j-ea"/>
              </a:rPr>
              <a:t>As a Student Assistant you may be editing university webpages, developing presentations or creating documents.  There are many things to consider in order to make these materials more accessible.  You may be asked to create </a:t>
            </a:r>
            <a:r>
              <a:rPr kumimoji="0" lang="en-US" sz="3600" b="1" i="0" u="none" strike="noStrike" kern="1200" cap="none" spc="0" normalizeH="0" baseline="0" noProof="0" dirty="0" smtClean="0">
                <a:ln>
                  <a:noFill/>
                </a:ln>
                <a:solidFill>
                  <a:srgbClr val="FFCE00"/>
                </a:solidFill>
                <a:effectLst/>
                <a:uLnTx/>
                <a:uFillTx/>
                <a:latin typeface="Calibri"/>
                <a:ea typeface="+mj-ea"/>
              </a:rPr>
              <a:t>ALT TEXT </a:t>
            </a:r>
            <a:r>
              <a:rPr kumimoji="0" lang="en-US" sz="3600" b="0" i="0" u="none" strike="noStrike" kern="1200" cap="none" spc="0" normalizeH="0" baseline="0" noProof="0" dirty="0" smtClean="0">
                <a:ln>
                  <a:noFill/>
                </a:ln>
                <a:solidFill>
                  <a:prstClr val="white"/>
                </a:solidFill>
                <a:effectLst/>
                <a:uLnTx/>
                <a:uFillTx/>
                <a:latin typeface="Calibri"/>
                <a:ea typeface="+mj-ea"/>
              </a:rPr>
              <a:t>for images or graphics, incorporate </a:t>
            </a:r>
            <a:r>
              <a:rPr kumimoji="0" lang="en-US" sz="3600" b="1" i="0" u="none" strike="noStrike" kern="1200" cap="none" spc="0" normalizeH="0" baseline="0" noProof="0" dirty="0" smtClean="0">
                <a:ln>
                  <a:noFill/>
                </a:ln>
                <a:solidFill>
                  <a:srgbClr val="FFCE00"/>
                </a:solidFill>
                <a:effectLst/>
                <a:uLnTx/>
                <a:uFillTx/>
                <a:latin typeface="Calibri"/>
                <a:ea typeface="+mj-ea"/>
              </a:rPr>
              <a:t>transcripts</a:t>
            </a:r>
            <a:r>
              <a:rPr kumimoji="0" lang="en-US" sz="3600" b="0" i="0" u="none" strike="noStrike" kern="1200" cap="none" spc="0" normalizeH="0" baseline="0" noProof="0" dirty="0" smtClean="0">
                <a:ln>
                  <a:noFill/>
                </a:ln>
                <a:solidFill>
                  <a:prstClr val="white"/>
                </a:solidFill>
                <a:effectLst/>
                <a:uLnTx/>
                <a:uFillTx/>
                <a:latin typeface="Calibri"/>
                <a:ea typeface="+mj-ea"/>
              </a:rPr>
              <a:t> or </a:t>
            </a:r>
            <a:r>
              <a:rPr kumimoji="0" lang="en-US" sz="3600" b="1" i="0" u="none" strike="noStrike" kern="1200" cap="none" spc="0" normalizeH="0" baseline="0" noProof="0" dirty="0" smtClean="0">
                <a:ln>
                  <a:noFill/>
                </a:ln>
                <a:solidFill>
                  <a:srgbClr val="FFCE00"/>
                </a:solidFill>
                <a:effectLst/>
                <a:uLnTx/>
                <a:uFillTx/>
                <a:latin typeface="Calibri"/>
                <a:ea typeface="+mj-ea"/>
              </a:rPr>
              <a:t>captions</a:t>
            </a:r>
            <a:r>
              <a:rPr kumimoji="0" lang="en-US" sz="3600" b="0" i="0" u="none" strike="noStrike" kern="1200" cap="none" spc="0" normalizeH="0" baseline="0" noProof="0" dirty="0" smtClean="0">
                <a:ln>
                  <a:noFill/>
                </a:ln>
                <a:solidFill>
                  <a:prstClr val="white"/>
                </a:solidFill>
                <a:effectLst/>
                <a:uLnTx/>
                <a:uFillTx/>
                <a:latin typeface="Calibri"/>
                <a:ea typeface="+mj-ea"/>
              </a:rPr>
              <a:t>, or simply </a:t>
            </a:r>
            <a:r>
              <a:rPr kumimoji="0" lang="en-US" sz="3600" b="1" i="0" u="none" strike="noStrike" kern="1200" cap="none" spc="0" normalizeH="0" baseline="0" noProof="0" dirty="0" smtClean="0">
                <a:ln>
                  <a:noFill/>
                </a:ln>
                <a:solidFill>
                  <a:srgbClr val="FFCE00"/>
                </a:solidFill>
                <a:effectLst/>
                <a:uLnTx/>
                <a:uFillTx/>
                <a:latin typeface="Calibri"/>
                <a:ea typeface="+mj-ea"/>
              </a:rPr>
              <a:t>format</a:t>
            </a:r>
            <a:r>
              <a:rPr kumimoji="0" lang="en-US" sz="3600" b="0" i="0" u="none" strike="noStrike" kern="1200" cap="none" spc="0" normalizeH="0" baseline="0" noProof="0" dirty="0" smtClean="0">
                <a:ln>
                  <a:noFill/>
                </a:ln>
                <a:solidFill>
                  <a:prstClr val="white"/>
                </a:solidFill>
                <a:effectLst/>
                <a:uLnTx/>
                <a:uFillTx/>
                <a:latin typeface="Calibri"/>
                <a:ea typeface="+mj-ea"/>
              </a:rPr>
              <a:t> pages in a way so it’s easily interpreted by </a:t>
            </a:r>
            <a:r>
              <a:rPr kumimoji="0" lang="en-US" sz="3600" b="1" i="0" u="none" strike="noStrike" kern="1200" cap="none" spc="0" normalizeH="0" baseline="0" noProof="0" dirty="0" smtClean="0">
                <a:ln>
                  <a:noFill/>
                </a:ln>
                <a:solidFill>
                  <a:srgbClr val="FFCE00"/>
                </a:solidFill>
                <a:effectLst/>
                <a:uLnTx/>
                <a:uFillTx/>
                <a:latin typeface="Calibri"/>
                <a:ea typeface="+mj-ea"/>
              </a:rPr>
              <a:t>screen readers</a:t>
            </a:r>
            <a:r>
              <a:rPr kumimoji="0" lang="en-US" sz="3600" b="0" i="0" u="none" strike="noStrike" kern="1200" cap="none" spc="0" normalizeH="0" baseline="0" noProof="0" dirty="0" smtClean="0">
                <a:ln>
                  <a:noFill/>
                </a:ln>
                <a:solidFill>
                  <a:prstClr val="white"/>
                </a:solidFill>
                <a:effectLst/>
                <a:uLnTx/>
                <a:uFillTx/>
                <a:latin typeface="Calibri"/>
                <a:ea typeface="+mj-ea"/>
              </a:rPr>
              <a:t>. </a:t>
            </a:r>
          </a:p>
          <a:p>
            <a:pPr marL="0" marR="0" lvl="0" indent="0" algn="l" defTabSz="1087444"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j-ea"/>
            </a:endParaRPr>
          </a:p>
          <a:p>
            <a:pPr marL="0" marR="0" lvl="0" indent="0" algn="l" defTabSz="1087444"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j-ea"/>
              </a:rPr>
              <a:t>Over </a:t>
            </a:r>
            <a:r>
              <a:rPr kumimoji="0" lang="en-US" sz="3600" b="1" i="0" u="none" strike="noStrike" kern="1200" cap="none" spc="0" normalizeH="0" baseline="0" noProof="0" dirty="0" smtClean="0">
                <a:ln>
                  <a:noFill/>
                </a:ln>
                <a:solidFill>
                  <a:srgbClr val="FFCE00"/>
                </a:solidFill>
                <a:effectLst/>
                <a:uLnTx/>
                <a:uFillTx/>
                <a:latin typeface="Calibri"/>
                <a:ea typeface="+mj-ea"/>
              </a:rPr>
              <a:t>1,500 </a:t>
            </a:r>
            <a:r>
              <a:rPr kumimoji="0" lang="en-US" sz="3600" b="1" i="0" u="none" strike="noStrike" kern="1200" cap="none" spc="0" normalizeH="0" baseline="0" noProof="0" dirty="0">
                <a:ln>
                  <a:noFill/>
                </a:ln>
                <a:solidFill>
                  <a:srgbClr val="FFCE00"/>
                </a:solidFill>
                <a:effectLst/>
                <a:uLnTx/>
                <a:uFillTx/>
                <a:latin typeface="Calibri"/>
                <a:ea typeface="+mj-ea"/>
              </a:rPr>
              <a:t>students</a:t>
            </a:r>
            <a:r>
              <a:rPr kumimoji="0" lang="en-US" sz="3600" b="1" i="0" u="none" strike="noStrike" kern="1200" cap="none" spc="0" normalizeH="0" baseline="0" noProof="0" dirty="0">
                <a:ln>
                  <a:noFill/>
                </a:ln>
                <a:solidFill>
                  <a:prstClr val="white"/>
                </a:solidFill>
                <a:effectLst/>
                <a:uLnTx/>
                <a:uFillTx/>
                <a:latin typeface="Calibri"/>
                <a:ea typeface="+mj-ea"/>
              </a:rPr>
              <a:t> </a:t>
            </a:r>
            <a:r>
              <a:rPr kumimoji="0" lang="en-US" sz="3600" b="0" i="0" u="none" strike="noStrike" kern="1200" cap="none" spc="0" normalizeH="0" baseline="0" noProof="0" dirty="0">
                <a:ln>
                  <a:noFill/>
                </a:ln>
                <a:solidFill>
                  <a:prstClr val="white"/>
                </a:solidFill>
                <a:effectLst/>
                <a:uLnTx/>
                <a:uFillTx/>
                <a:latin typeface="Calibri"/>
                <a:ea typeface="+mj-ea"/>
              </a:rPr>
              <a:t>on campus have a visible (or invisible) disability </a:t>
            </a:r>
            <a:r>
              <a:rPr kumimoji="0" lang="en-US" sz="3600" b="0" i="0" u="none" strike="noStrike" kern="1200" cap="none" spc="0" normalizeH="0" baseline="0" noProof="0" dirty="0" smtClean="0">
                <a:ln>
                  <a:noFill/>
                </a:ln>
                <a:solidFill>
                  <a:prstClr val="white"/>
                </a:solidFill>
                <a:effectLst/>
                <a:uLnTx/>
                <a:uFillTx/>
                <a:latin typeface="Calibri"/>
                <a:ea typeface="+mj-ea"/>
              </a:rPr>
              <a:t>yet </a:t>
            </a:r>
            <a:r>
              <a:rPr kumimoji="0" lang="en-US" sz="3600" b="0" i="0" u="none" strike="noStrike" kern="1200" cap="none" spc="0" normalizeH="0" baseline="0" noProof="0" dirty="0">
                <a:ln>
                  <a:noFill/>
                </a:ln>
                <a:solidFill>
                  <a:prstClr val="white"/>
                </a:solidFill>
                <a:effectLst/>
                <a:uLnTx/>
                <a:uFillTx/>
                <a:latin typeface="Calibri"/>
                <a:ea typeface="+mj-ea"/>
              </a:rPr>
              <a:t>have the same responsibilities and academic work as all other students. Treat them as you would any other student, but on occasion, it can be helpful to </a:t>
            </a:r>
            <a:r>
              <a:rPr kumimoji="0" lang="en-US" sz="3600" b="0" i="0" u="none" strike="noStrike" kern="1200" cap="none" spc="0" normalizeH="0" baseline="0" noProof="0" dirty="0" smtClean="0">
                <a:ln>
                  <a:noFill/>
                </a:ln>
                <a:solidFill>
                  <a:prstClr val="white"/>
                </a:solidFill>
                <a:effectLst/>
                <a:uLnTx/>
                <a:uFillTx/>
                <a:latin typeface="Calibri"/>
                <a:ea typeface="+mj-ea"/>
              </a:rPr>
              <a:t>write </a:t>
            </a:r>
            <a:r>
              <a:rPr kumimoji="0" lang="en-US" sz="3600" b="0" i="0" u="none" strike="noStrike" kern="1200" cap="none" spc="0" normalizeH="0" baseline="0" noProof="0" dirty="0">
                <a:ln>
                  <a:noFill/>
                </a:ln>
                <a:solidFill>
                  <a:prstClr val="white"/>
                </a:solidFill>
                <a:effectLst/>
                <a:uLnTx/>
                <a:uFillTx/>
                <a:latin typeface="Calibri"/>
                <a:ea typeface="+mj-ea"/>
              </a:rPr>
              <a:t>things </a:t>
            </a:r>
            <a:r>
              <a:rPr kumimoji="0" lang="en-US" sz="3600" b="0" i="0" u="none" strike="noStrike" kern="1200" cap="none" spc="0" normalizeH="0" baseline="0" noProof="0" dirty="0" smtClean="0">
                <a:ln>
                  <a:noFill/>
                </a:ln>
                <a:solidFill>
                  <a:prstClr val="white"/>
                </a:solidFill>
                <a:effectLst/>
                <a:uLnTx/>
                <a:uFillTx/>
                <a:latin typeface="Calibri"/>
                <a:ea typeface="+mj-ea"/>
              </a:rPr>
              <a:t>down for them, </a:t>
            </a:r>
            <a:r>
              <a:rPr kumimoji="0" lang="en-US" sz="3600" b="0" i="0" u="none" strike="noStrike" kern="1200" cap="none" spc="0" normalizeH="0" baseline="0" noProof="0" dirty="0">
                <a:ln>
                  <a:noFill/>
                </a:ln>
                <a:solidFill>
                  <a:prstClr val="white"/>
                </a:solidFill>
                <a:effectLst/>
                <a:uLnTx/>
                <a:uFillTx/>
                <a:latin typeface="Calibri"/>
                <a:ea typeface="+mj-ea"/>
              </a:rPr>
              <a:t>guide them, or send a follow up email, as needed. If any questions come up that you can’t answer, please </a:t>
            </a:r>
            <a:r>
              <a:rPr kumimoji="0" lang="en-US" sz="3600" b="0" i="0" u="none" strike="noStrike" kern="1200" cap="none" spc="0" normalizeH="0" baseline="0" noProof="0" dirty="0" smtClean="0">
                <a:ln>
                  <a:noFill/>
                </a:ln>
                <a:solidFill>
                  <a:prstClr val="white"/>
                </a:solidFill>
                <a:effectLst/>
                <a:uLnTx/>
                <a:uFillTx/>
                <a:latin typeface="Calibri"/>
                <a:ea typeface="+mj-ea"/>
              </a:rPr>
              <a:t>connect </a:t>
            </a:r>
            <a:r>
              <a:rPr kumimoji="0" lang="en-US" sz="3600" b="0" i="0" u="none" strike="noStrike" kern="1200" cap="none" spc="0" normalizeH="0" baseline="0" noProof="0" dirty="0">
                <a:ln>
                  <a:noFill/>
                </a:ln>
                <a:solidFill>
                  <a:prstClr val="white"/>
                </a:solidFill>
                <a:effectLst/>
                <a:uLnTx/>
                <a:uFillTx/>
                <a:latin typeface="Calibri"/>
                <a:ea typeface="+mj-ea"/>
              </a:rPr>
              <a:t>them with the </a:t>
            </a:r>
            <a:r>
              <a:rPr kumimoji="0" lang="en-US" sz="3600" b="1" i="0" u="none" strike="noStrike" kern="1200" cap="none" spc="0" normalizeH="0" baseline="0" noProof="0" dirty="0">
                <a:ln>
                  <a:noFill/>
                </a:ln>
                <a:solidFill>
                  <a:srgbClr val="FFCE00"/>
                </a:solidFill>
                <a:effectLst/>
                <a:uLnTx/>
                <a:uFillTx/>
                <a:latin typeface="Calibri"/>
                <a:ea typeface="+mj-ea"/>
              </a:rPr>
              <a:t>Office for Students with Disabilities</a:t>
            </a:r>
            <a:r>
              <a:rPr kumimoji="0" lang="en-US" sz="3600" b="0" i="0" u="none" strike="noStrike" kern="1200" cap="none" spc="0" normalizeH="0" baseline="0" noProof="0" dirty="0">
                <a:ln>
                  <a:noFill/>
                </a:ln>
                <a:solidFill>
                  <a:prstClr val="white"/>
                </a:solidFill>
                <a:effectLst/>
                <a:uLnTx/>
                <a:uFillTx/>
                <a:latin typeface="Calibri"/>
                <a:ea typeface="+mj-ea"/>
              </a:rPr>
              <a:t>, which helps students with classroom and testing accommodations</a:t>
            </a:r>
            <a:endParaRPr kumimoji="0" lang="en-US" sz="3600" b="0" i="0" u="none" strike="noStrike" kern="1200" cap="none" spc="0" normalizeH="0" baseline="0" noProof="0" dirty="0" smtClean="0">
              <a:ln>
                <a:noFill/>
              </a:ln>
              <a:solidFill>
                <a:prstClr val="white"/>
              </a:solidFill>
              <a:effectLst/>
              <a:uLnTx/>
              <a:uFillTx/>
              <a:latin typeface="Calibri"/>
              <a:ea typeface="+mj-ea"/>
            </a:endParaRPr>
          </a:p>
          <a:p>
            <a:pPr marL="0" marR="0" lvl="0" indent="0" algn="l" defTabSz="1087444"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j-ea"/>
            </a:endParaRPr>
          </a:p>
          <a:p>
            <a:pPr marL="0" marR="0" lvl="0" indent="0" algn="l" defTabSz="1087444"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j-ea"/>
            </a:endParaRPr>
          </a:p>
          <a:p>
            <a:pPr marL="0" marR="0" lvl="0" indent="0" algn="l" defTabSz="1087444"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j-ea"/>
              <a:cs typeface="Arial" panose="020B0604020202020204" pitchFamily="34" charset="0"/>
            </a:endParaRPr>
          </a:p>
        </p:txBody>
      </p:sp>
      <p:sp>
        <p:nvSpPr>
          <p:cNvPr id="2" name="Title 1"/>
          <p:cNvSpPr>
            <a:spLocks noGrp="1"/>
          </p:cNvSpPr>
          <p:nvPr>
            <p:ph type="ctrTitle"/>
          </p:nvPr>
        </p:nvSpPr>
        <p:spPr>
          <a:xfrm>
            <a:off x="5217698" y="1360353"/>
            <a:ext cx="13150986" cy="1825542"/>
          </a:xfrm>
        </p:spPr>
        <p:txBody>
          <a:bodyPr/>
          <a:lstStyle/>
          <a:p>
            <a:pPr algn="l"/>
            <a:r>
              <a:rPr lang="en-US" sz="6600" b="1" i="1" dirty="0">
                <a:solidFill>
                  <a:schemeClr val="accent1"/>
                </a:solidFill>
              </a:rPr>
              <a:t>We Want You to be Inclusive:</a:t>
            </a:r>
            <a:br>
              <a:rPr lang="en-US" sz="6600" b="1" i="1" dirty="0">
                <a:solidFill>
                  <a:schemeClr val="accent1"/>
                </a:solidFill>
              </a:rPr>
            </a:br>
            <a:r>
              <a:rPr lang="en-US" sz="6600" b="1" i="1" dirty="0">
                <a:solidFill>
                  <a:schemeClr val="bg1"/>
                </a:solidFill>
              </a:rPr>
              <a:t>Making things more Accessible</a:t>
            </a:r>
            <a:r>
              <a:rPr lang="en-US" b="1" dirty="0">
                <a:solidFill>
                  <a:schemeClr val="bg1"/>
                </a:solidFill>
              </a:rPr>
              <a:t/>
            </a:r>
            <a:br>
              <a:rPr lang="en-US" b="1" dirty="0">
                <a:solidFill>
                  <a:schemeClr val="bg1"/>
                </a:solidFill>
              </a:rPr>
            </a:br>
            <a:endParaRPr lang="en-US" dirty="0"/>
          </a:p>
        </p:txBody>
      </p:sp>
      <p:pic>
        <p:nvPicPr>
          <p:cNvPr id="4" name="Picture 3" descr="Two student assistants collaborating on project at work" title="Student Assistants Collaborat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302" y="803012"/>
            <a:ext cx="2458307" cy="2382883"/>
          </a:xfrm>
          <a:prstGeom prst="rect">
            <a:avLst/>
          </a:prstGeom>
        </p:spPr>
      </p:pic>
    </p:spTree>
    <p:extLst>
      <p:ext uri="{BB962C8B-B14F-4D97-AF65-F5344CB8AC3E}">
        <p14:creationId xmlns:p14="http://schemas.microsoft.com/office/powerpoint/2010/main" val="96925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Diagram 6" descr="This is a diagram of things we do not recommend you do while using a professional social media account." title="Diagram of Social Media Dont's"/>
          <p:cNvGraphicFramePr/>
          <p:nvPr>
            <p:extLst/>
          </p:nvPr>
        </p:nvGraphicFramePr>
        <p:xfrm>
          <a:off x="13581809" y="7414953"/>
          <a:ext cx="7782784" cy="5188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descr="This is a diagram of the recommended things you should do while using a professional social media account." title="Diagram of Social Media Do's"/>
          <p:cNvGraphicFramePr/>
          <p:nvPr>
            <p:extLst/>
          </p:nvPr>
        </p:nvGraphicFramePr>
        <p:xfrm>
          <a:off x="2741957" y="7434071"/>
          <a:ext cx="7828087" cy="52187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Main Text 1"/>
          <p:cNvSpPr txBox="1">
            <a:spLocks/>
          </p:cNvSpPr>
          <p:nvPr/>
        </p:nvSpPr>
        <p:spPr>
          <a:xfrm>
            <a:off x="1928552" y="4006869"/>
            <a:ext cx="20864945" cy="3092267"/>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marL="0" marR="0" lvl="0" indent="0" algn="l" defTabSz="1087444"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j-ea"/>
              </a:rPr>
              <a:t>Many of you may be in charge of your department’s social media accounts.  This is a chance for you to promote events, be creative, and connect with your peers.  Social media savviness is a great skill to market on your</a:t>
            </a:r>
            <a:r>
              <a:rPr kumimoji="0" lang="en-US" sz="3600" b="0" i="0" u="none" strike="noStrike" kern="1200" cap="none" spc="0" normalizeH="0" baseline="0" noProof="0" dirty="0">
                <a:ln>
                  <a:noFill/>
                </a:ln>
                <a:solidFill>
                  <a:prstClr val="white"/>
                </a:solidFill>
                <a:effectLst/>
                <a:uLnTx/>
                <a:uFillTx/>
                <a:latin typeface="Futura Bk BT Book"/>
                <a:ea typeface="+mj-ea"/>
              </a:rPr>
              <a:t> </a:t>
            </a:r>
            <a:r>
              <a:rPr kumimoji="0" lang="en-US" sz="3600" b="0" i="0" u="none" strike="noStrike" kern="1200" cap="none" spc="0" normalizeH="0" baseline="0" noProof="0" dirty="0">
                <a:ln>
                  <a:noFill/>
                </a:ln>
                <a:solidFill>
                  <a:prstClr val="white"/>
                </a:solidFill>
                <a:effectLst/>
                <a:uLnTx/>
                <a:uFillTx/>
                <a:latin typeface="Calibri"/>
                <a:ea typeface="+mj-ea"/>
              </a:rPr>
              <a:t>résumé</a:t>
            </a:r>
            <a:r>
              <a:rPr kumimoji="0" lang="en-US" sz="3600" b="0" i="0" u="none" strike="noStrike" kern="1200" cap="none" spc="0" normalizeH="0" baseline="0" noProof="0" dirty="0" smtClean="0">
                <a:ln>
                  <a:noFill/>
                </a:ln>
                <a:solidFill>
                  <a:prstClr val="white"/>
                </a:solidFill>
                <a:effectLst/>
                <a:uLnTx/>
                <a:uFillTx/>
                <a:latin typeface="Calibri"/>
                <a:ea typeface="+mj-ea"/>
              </a:rPr>
              <a:t>.  However, keep in mind that </a:t>
            </a:r>
            <a:r>
              <a:rPr kumimoji="0" lang="en-US" sz="3600" b="1" i="0" u="none" strike="noStrike" kern="1200" cap="none" spc="0" normalizeH="0" baseline="0" noProof="0" dirty="0" smtClean="0">
                <a:ln>
                  <a:noFill/>
                </a:ln>
                <a:solidFill>
                  <a:srgbClr val="FFCE00"/>
                </a:solidFill>
                <a:effectLst/>
                <a:uLnTx/>
                <a:uFillTx/>
                <a:latin typeface="Calibri"/>
                <a:ea typeface="+mj-ea"/>
              </a:rPr>
              <a:t>personal</a:t>
            </a:r>
            <a:r>
              <a:rPr kumimoji="0" lang="en-US" sz="3600" b="0" i="0" u="none" strike="noStrike" kern="1200" cap="none" spc="0" normalizeH="0" baseline="0" noProof="0" dirty="0" smtClean="0">
                <a:ln>
                  <a:noFill/>
                </a:ln>
                <a:solidFill>
                  <a:prstClr val="white"/>
                </a:solidFill>
                <a:effectLst/>
                <a:uLnTx/>
                <a:uFillTx/>
                <a:latin typeface="Calibri"/>
                <a:ea typeface="+mj-ea"/>
              </a:rPr>
              <a:t> and </a:t>
            </a:r>
            <a:r>
              <a:rPr kumimoji="0" lang="en-US" sz="3600" b="1" i="0" u="none" strike="noStrike" kern="1200" cap="none" spc="0" normalizeH="0" baseline="0" noProof="0" dirty="0" smtClean="0">
                <a:ln>
                  <a:noFill/>
                </a:ln>
                <a:solidFill>
                  <a:srgbClr val="FFCE00"/>
                </a:solidFill>
                <a:effectLst/>
                <a:uLnTx/>
                <a:uFillTx/>
                <a:latin typeface="Calibri"/>
                <a:ea typeface="+mj-ea"/>
              </a:rPr>
              <a:t>professional</a:t>
            </a:r>
            <a:r>
              <a:rPr kumimoji="0" lang="en-US" sz="3600" b="0" i="0" u="none" strike="noStrike" kern="1200" cap="none" spc="0" normalizeH="0" baseline="0" noProof="0" dirty="0" smtClean="0">
                <a:ln>
                  <a:noFill/>
                </a:ln>
                <a:solidFill>
                  <a:prstClr val="white"/>
                </a:solidFill>
                <a:effectLst/>
                <a:uLnTx/>
                <a:uFillTx/>
                <a:latin typeface="Calibri"/>
                <a:ea typeface="+mj-ea"/>
              </a:rPr>
              <a:t> accounts vary in their approach.  Always remember you’re representing </a:t>
            </a:r>
            <a:r>
              <a:rPr kumimoji="0" lang="en-US" sz="3600" b="1" i="0" u="none" strike="noStrike" kern="1200" cap="none" spc="0" normalizeH="0" baseline="0" noProof="0" dirty="0" smtClean="0">
                <a:ln>
                  <a:noFill/>
                </a:ln>
                <a:solidFill>
                  <a:srgbClr val="FFCE00"/>
                </a:solidFill>
                <a:effectLst/>
                <a:uLnTx/>
                <a:uFillTx/>
                <a:latin typeface="Calibri"/>
                <a:ea typeface="+mj-ea"/>
              </a:rPr>
              <a:t>Cal State LA </a:t>
            </a:r>
            <a:r>
              <a:rPr kumimoji="0" lang="en-US" sz="3600" b="0" i="0" u="none" strike="noStrike" kern="1200" cap="none" spc="0" normalizeH="0" baseline="0" noProof="0" dirty="0" smtClean="0">
                <a:ln>
                  <a:noFill/>
                </a:ln>
                <a:solidFill>
                  <a:prstClr val="white"/>
                </a:solidFill>
                <a:effectLst/>
                <a:uLnTx/>
                <a:uFillTx/>
                <a:latin typeface="Calibri"/>
                <a:ea typeface="+mj-ea"/>
              </a:rPr>
              <a:t>when you post.  Here’s some do’s and don'ts to keep you soaring on that thing we like to call the internet.  </a:t>
            </a:r>
            <a:r>
              <a:rPr kumimoji="0" lang="en-US" sz="4000" b="0" i="0" u="none" strike="noStrike" kern="1200" cap="none" spc="0" normalizeH="0" baseline="0" noProof="0" dirty="0">
                <a:ln>
                  <a:noFill/>
                </a:ln>
                <a:solidFill>
                  <a:prstClr val="white"/>
                </a:solidFill>
                <a:effectLst/>
                <a:uLnTx/>
                <a:uFillTx/>
                <a:latin typeface="Calibri"/>
                <a:ea typeface="+mj-ea"/>
              </a:rPr>
              <a:t/>
            </a:r>
            <a:br>
              <a:rPr kumimoji="0" lang="en-US" sz="4000" b="0" i="0" u="none" strike="noStrike" kern="1200" cap="none" spc="0" normalizeH="0" baseline="0" noProof="0" dirty="0">
                <a:ln>
                  <a:noFill/>
                </a:ln>
                <a:solidFill>
                  <a:prstClr val="white"/>
                </a:solidFill>
                <a:effectLst/>
                <a:uLnTx/>
                <a:uFillTx/>
                <a:latin typeface="Calibri"/>
                <a:ea typeface="+mj-ea"/>
              </a:rPr>
            </a:br>
            <a:endParaRPr kumimoji="0" lang="en-US" sz="4000" b="0" i="0" u="none" strike="noStrike" kern="1200" cap="none" spc="0" normalizeH="0" baseline="0" noProof="0" dirty="0">
              <a:ln>
                <a:noFill/>
              </a:ln>
              <a:solidFill>
                <a:prstClr val="white"/>
              </a:solidFill>
              <a:effectLst/>
              <a:uLnTx/>
              <a:uFillTx/>
              <a:latin typeface="Calibri"/>
              <a:ea typeface="+mj-ea"/>
            </a:endParaRPr>
          </a:p>
          <a:p>
            <a:pPr marL="0" marR="0" lvl="0" indent="0" algn="l" defTabSz="1087444"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j-ea"/>
              <a:cs typeface="Arial" panose="020B0604020202020204" pitchFamily="34" charset="0"/>
            </a:endParaRPr>
          </a:p>
        </p:txBody>
      </p:sp>
      <p:sp>
        <p:nvSpPr>
          <p:cNvPr id="2" name="Title 1"/>
          <p:cNvSpPr>
            <a:spLocks noGrp="1"/>
          </p:cNvSpPr>
          <p:nvPr>
            <p:ph type="ctrTitle"/>
          </p:nvPr>
        </p:nvSpPr>
        <p:spPr>
          <a:xfrm>
            <a:off x="5163910" y="1560337"/>
            <a:ext cx="12774468" cy="1825542"/>
          </a:xfrm>
        </p:spPr>
        <p:txBody>
          <a:bodyPr/>
          <a:lstStyle/>
          <a:p>
            <a:pPr algn="l"/>
            <a:r>
              <a:rPr lang="en-US" b="1" i="1" dirty="0">
                <a:solidFill>
                  <a:schemeClr val="accent1"/>
                </a:solidFill>
              </a:rPr>
              <a:t>When You’re using Social Media:</a:t>
            </a:r>
            <a:br>
              <a:rPr lang="en-US" b="1" i="1" dirty="0">
                <a:solidFill>
                  <a:schemeClr val="accent1"/>
                </a:solidFill>
              </a:rPr>
            </a:br>
            <a:r>
              <a:rPr lang="en-US" b="1" i="1" dirty="0">
                <a:solidFill>
                  <a:schemeClr val="bg1"/>
                </a:solidFill>
              </a:rPr>
              <a:t>Be Professional, Not Personal</a:t>
            </a:r>
            <a:r>
              <a:rPr lang="en-US" b="1" dirty="0">
                <a:solidFill>
                  <a:schemeClr val="bg1"/>
                </a:solidFill>
              </a:rPr>
              <a:t/>
            </a:r>
            <a:br>
              <a:rPr lang="en-US" b="1" dirty="0">
                <a:solidFill>
                  <a:schemeClr val="bg1"/>
                </a:solidFill>
              </a:rPr>
            </a:br>
            <a:endParaRPr lang="en-US" dirty="0"/>
          </a:p>
        </p:txBody>
      </p:sp>
      <p:pic>
        <p:nvPicPr>
          <p:cNvPr id="4" name="Picture 3" descr="A man and a woman in business attire shaking hands" title="Shaking hands ico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16811" y="939346"/>
            <a:ext cx="4288908" cy="3208664"/>
          </a:xfrm>
          <a:prstGeom prst="rect">
            <a:avLst/>
          </a:prstGeom>
        </p:spPr>
      </p:pic>
    </p:spTree>
    <p:extLst>
      <p:ext uri="{BB962C8B-B14F-4D97-AF65-F5344CB8AC3E}">
        <p14:creationId xmlns:p14="http://schemas.microsoft.com/office/powerpoint/2010/main" val="325709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Main Text 1"/>
          <p:cNvSpPr txBox="1">
            <a:spLocks/>
          </p:cNvSpPr>
          <p:nvPr/>
        </p:nvSpPr>
        <p:spPr>
          <a:xfrm>
            <a:off x="1662546" y="4566867"/>
            <a:ext cx="20864945" cy="7230359"/>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marL="0" marR="0" lvl="0" indent="0" algn="l" defTabSz="1087444"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FFCE00"/>
                </a:solidFill>
                <a:effectLst/>
                <a:uLnTx/>
                <a:uFillTx/>
                <a:latin typeface="Calibri"/>
                <a:ea typeface="+mj-ea"/>
              </a:rPr>
              <a:t>LinkedIn</a:t>
            </a:r>
            <a:r>
              <a:rPr kumimoji="0" lang="en-US" sz="3600" b="0" i="0" u="none" strike="noStrike" kern="1200" cap="none" spc="0" normalizeH="0" baseline="0" noProof="0" dirty="0" smtClean="0">
                <a:ln>
                  <a:noFill/>
                </a:ln>
                <a:solidFill>
                  <a:srgbClr val="FFCE00"/>
                </a:solidFill>
                <a:effectLst/>
                <a:uLnTx/>
                <a:uFillTx/>
                <a:latin typeface="Calibri"/>
                <a:ea typeface="+mj-ea"/>
              </a:rPr>
              <a:t> </a:t>
            </a:r>
            <a:r>
              <a:rPr kumimoji="0" lang="en-US" sz="3600" b="0" i="0" u="none" strike="noStrike" kern="1200" cap="none" spc="0" normalizeH="0" baseline="0" noProof="0" dirty="0">
                <a:ln>
                  <a:noFill/>
                </a:ln>
                <a:solidFill>
                  <a:prstClr val="white"/>
                </a:solidFill>
                <a:effectLst/>
                <a:uLnTx/>
                <a:uFillTx/>
                <a:latin typeface="Calibri"/>
                <a:ea typeface="+mj-ea"/>
              </a:rPr>
              <a:t>is a professional networking site that allows people to </a:t>
            </a:r>
            <a:r>
              <a:rPr kumimoji="0" lang="en-US" sz="3600" b="1" i="0" u="none" strike="noStrike" kern="1200" cap="none" spc="0" normalizeH="0" baseline="0" noProof="0" dirty="0">
                <a:ln>
                  <a:noFill/>
                </a:ln>
                <a:solidFill>
                  <a:srgbClr val="FFCE00"/>
                </a:solidFill>
                <a:effectLst/>
                <a:uLnTx/>
                <a:uFillTx/>
                <a:latin typeface="Calibri"/>
                <a:ea typeface="+mj-ea"/>
              </a:rPr>
              <a:t>connect with </a:t>
            </a:r>
            <a:r>
              <a:rPr kumimoji="0" lang="en-US" sz="3600" b="1" i="0" u="none" strike="noStrike" kern="1200" cap="none" spc="0" normalizeH="0" baseline="0" noProof="0" dirty="0" smtClean="0">
                <a:ln>
                  <a:noFill/>
                </a:ln>
                <a:solidFill>
                  <a:srgbClr val="FFCE00"/>
                </a:solidFill>
                <a:effectLst/>
                <a:uLnTx/>
                <a:uFillTx/>
                <a:latin typeface="Calibri"/>
                <a:ea typeface="+mj-ea"/>
              </a:rPr>
              <a:t>colleagues</a:t>
            </a:r>
            <a:r>
              <a:rPr kumimoji="0" lang="en-US" sz="3600" b="0" i="0" u="none" strike="noStrike" kern="1200" cap="none" spc="0" normalizeH="0" baseline="0" noProof="0" dirty="0" smtClean="0">
                <a:ln>
                  <a:noFill/>
                </a:ln>
                <a:solidFill>
                  <a:prstClr val="white"/>
                </a:solidFill>
                <a:effectLst/>
                <a:uLnTx/>
                <a:uFillTx/>
                <a:latin typeface="Calibri"/>
                <a:ea typeface="+mj-ea"/>
              </a:rPr>
              <a:t>,</a:t>
            </a:r>
            <a:r>
              <a:rPr kumimoji="0" lang="en-US" sz="3600" b="1" i="0" u="none" strike="noStrike" kern="1200" cap="none" spc="0" normalizeH="0" baseline="0" noProof="0" dirty="0" smtClean="0">
                <a:ln>
                  <a:noFill/>
                </a:ln>
                <a:solidFill>
                  <a:srgbClr val="FFCE00"/>
                </a:solidFill>
                <a:effectLst/>
                <a:uLnTx/>
                <a:uFillTx/>
                <a:latin typeface="Calibri"/>
                <a:ea typeface="+mj-ea"/>
              </a:rPr>
              <a:t> classmates</a:t>
            </a:r>
            <a:r>
              <a:rPr kumimoji="0" lang="en-US" sz="3600" b="0" i="0" u="none" strike="noStrike" kern="1200" cap="none" spc="0" normalizeH="0" baseline="0" noProof="0" dirty="0" smtClean="0">
                <a:ln>
                  <a:noFill/>
                </a:ln>
                <a:solidFill>
                  <a:prstClr val="white"/>
                </a:solidFill>
                <a:effectLst/>
                <a:uLnTx/>
                <a:uFillTx/>
                <a:latin typeface="Calibri"/>
                <a:ea typeface="+mj-ea"/>
              </a:rPr>
              <a:t>, and </a:t>
            </a:r>
            <a:r>
              <a:rPr kumimoji="0" lang="en-US" sz="3600" b="1" i="0" u="none" strike="noStrike" kern="1200" cap="none" spc="0" normalizeH="0" baseline="0" noProof="0" dirty="0" smtClean="0">
                <a:ln>
                  <a:noFill/>
                </a:ln>
                <a:solidFill>
                  <a:srgbClr val="FFCE00"/>
                </a:solidFill>
                <a:effectLst/>
                <a:uLnTx/>
                <a:uFillTx/>
                <a:latin typeface="Calibri"/>
                <a:ea typeface="+mj-ea"/>
              </a:rPr>
              <a:t>mentors</a:t>
            </a:r>
            <a:r>
              <a:rPr kumimoji="0" lang="en-US" sz="3600" b="0" i="0" u="none" strike="noStrike" kern="1200" cap="none" spc="0" normalizeH="0" baseline="0" noProof="0" dirty="0" smtClean="0">
                <a:ln>
                  <a:noFill/>
                </a:ln>
                <a:solidFill>
                  <a:prstClr val="white"/>
                </a:solidFill>
                <a:effectLst/>
                <a:uLnTx/>
                <a:uFillTx/>
                <a:latin typeface="Calibri"/>
                <a:ea typeface="+mj-ea"/>
              </a:rPr>
              <a:t>.  You can also </a:t>
            </a:r>
            <a:r>
              <a:rPr kumimoji="0" lang="en-US" sz="3600" b="1" i="0" u="none" strike="noStrike" kern="1200" cap="none" spc="0" normalizeH="0" baseline="0" noProof="0" dirty="0">
                <a:ln>
                  <a:noFill/>
                </a:ln>
                <a:solidFill>
                  <a:srgbClr val="FFCE00"/>
                </a:solidFill>
                <a:effectLst/>
                <a:uLnTx/>
                <a:uFillTx/>
                <a:latin typeface="Calibri"/>
                <a:ea typeface="+mj-ea"/>
              </a:rPr>
              <a:t>research </a:t>
            </a:r>
            <a:r>
              <a:rPr kumimoji="0" lang="en-US" sz="3600" b="1" i="0" u="none" strike="noStrike" kern="1200" cap="none" spc="0" normalizeH="0" baseline="0" noProof="0" dirty="0" smtClean="0">
                <a:ln>
                  <a:noFill/>
                </a:ln>
                <a:solidFill>
                  <a:srgbClr val="FFCE00"/>
                </a:solidFill>
                <a:effectLst/>
                <a:uLnTx/>
                <a:uFillTx/>
                <a:latin typeface="Calibri"/>
                <a:ea typeface="+mj-ea"/>
              </a:rPr>
              <a:t>companies</a:t>
            </a:r>
            <a:r>
              <a:rPr kumimoji="0" lang="en-US" sz="3600" b="1" i="0" u="none" strike="noStrike" kern="1200" cap="none" spc="0" normalizeH="0" baseline="0" noProof="0" dirty="0" smtClean="0">
                <a:ln>
                  <a:noFill/>
                </a:ln>
                <a:solidFill>
                  <a:prstClr val="white"/>
                </a:solidFill>
                <a:effectLst/>
                <a:uLnTx/>
                <a:uFillTx/>
                <a:latin typeface="Calibri"/>
                <a:ea typeface="+mj-ea"/>
              </a:rPr>
              <a:t> </a:t>
            </a:r>
            <a:r>
              <a:rPr kumimoji="0" lang="en-US" sz="3600" b="0" i="0" u="none" strike="noStrike" kern="1200" cap="none" spc="0" normalizeH="0" baseline="0" noProof="0" dirty="0" smtClean="0">
                <a:ln>
                  <a:noFill/>
                </a:ln>
                <a:solidFill>
                  <a:prstClr val="white"/>
                </a:solidFill>
                <a:effectLst/>
                <a:uLnTx/>
                <a:uFillTx/>
                <a:latin typeface="Calibri"/>
                <a:ea typeface="+mj-ea"/>
              </a:rPr>
              <a:t>and </a:t>
            </a:r>
            <a:r>
              <a:rPr kumimoji="0" lang="en-US" sz="3600" b="1" i="0" u="none" strike="noStrike" kern="1200" cap="none" spc="0" normalizeH="0" baseline="0" noProof="0" dirty="0" smtClean="0">
                <a:ln>
                  <a:noFill/>
                </a:ln>
                <a:solidFill>
                  <a:srgbClr val="FFCE00"/>
                </a:solidFill>
                <a:effectLst/>
                <a:uLnTx/>
                <a:uFillTx/>
                <a:latin typeface="Calibri"/>
                <a:ea typeface="+mj-ea"/>
              </a:rPr>
              <a:t>search for jobs </a:t>
            </a:r>
            <a:r>
              <a:rPr kumimoji="0" lang="en-US" sz="3600" b="0" i="0" u="none" strike="noStrike" kern="1200" cap="none" spc="0" normalizeH="0" baseline="0" noProof="0" dirty="0" smtClean="0">
                <a:ln>
                  <a:noFill/>
                </a:ln>
                <a:solidFill>
                  <a:prstClr val="white"/>
                </a:solidFill>
                <a:effectLst/>
                <a:uLnTx/>
                <a:uFillTx/>
                <a:latin typeface="Calibri"/>
                <a:ea typeface="+mj-ea"/>
              </a:rPr>
              <a:t>and</a:t>
            </a:r>
            <a:r>
              <a:rPr kumimoji="0" lang="en-US" sz="3600" b="1" i="0" u="none" strike="noStrike" kern="1200" cap="none" spc="0" normalizeH="0" baseline="0" noProof="0" dirty="0" smtClean="0">
                <a:ln>
                  <a:noFill/>
                </a:ln>
                <a:solidFill>
                  <a:srgbClr val="FFCE00"/>
                </a:solidFill>
                <a:effectLst/>
                <a:uLnTx/>
                <a:uFillTx/>
                <a:latin typeface="Calibri"/>
                <a:ea typeface="+mj-ea"/>
              </a:rPr>
              <a:t> internships</a:t>
            </a:r>
            <a:r>
              <a:rPr kumimoji="0" lang="en-US" sz="3600" b="0" i="0" u="none" strike="noStrike" kern="1200" cap="none" spc="0" normalizeH="0" baseline="0" noProof="0" dirty="0" smtClean="0">
                <a:ln>
                  <a:noFill/>
                </a:ln>
                <a:solidFill>
                  <a:prstClr val="white"/>
                </a:solidFill>
                <a:effectLst/>
                <a:uLnTx/>
                <a:uFillTx/>
                <a:latin typeface="Calibri"/>
                <a:ea typeface="+mj-ea"/>
              </a:rPr>
              <a:t>.</a:t>
            </a:r>
            <a:r>
              <a:rPr kumimoji="0" lang="en-US" sz="3600" b="0" i="0" u="none" strike="noStrike" kern="1200" cap="none" spc="0" normalizeH="0" baseline="0" noProof="0" dirty="0">
                <a:ln>
                  <a:noFill/>
                </a:ln>
                <a:solidFill>
                  <a:prstClr val="white"/>
                </a:solidFill>
                <a:effectLst/>
                <a:uLnTx/>
                <a:uFillTx/>
                <a:latin typeface="Calibri"/>
                <a:ea typeface="+mj-ea"/>
              </a:rPr>
              <a:t>  Creating a </a:t>
            </a:r>
            <a:r>
              <a:rPr kumimoji="0" lang="en-US" sz="3600" b="1" i="0" u="none" strike="noStrike" kern="1200" cap="none" spc="0" normalizeH="0" baseline="0" noProof="0" dirty="0">
                <a:ln>
                  <a:noFill/>
                </a:ln>
                <a:solidFill>
                  <a:srgbClr val="FFCE00"/>
                </a:solidFill>
                <a:effectLst/>
                <a:uLnTx/>
                <a:uFillTx/>
                <a:latin typeface="Calibri"/>
                <a:ea typeface="+mj-ea"/>
              </a:rPr>
              <a:t>profile</a:t>
            </a:r>
            <a:r>
              <a:rPr kumimoji="0" lang="en-US" sz="3600" b="0" i="0" u="none" strike="noStrike" kern="1200" cap="none" spc="0" normalizeH="0" baseline="0" noProof="0" dirty="0">
                <a:ln>
                  <a:noFill/>
                </a:ln>
                <a:solidFill>
                  <a:prstClr val="white"/>
                </a:solidFill>
                <a:effectLst/>
                <a:uLnTx/>
                <a:uFillTx/>
                <a:latin typeface="Calibri"/>
                <a:ea typeface="+mj-ea"/>
              </a:rPr>
              <a:t> and keeping it up-to-date is a great way to promote yourself. ​</a:t>
            </a:r>
            <a:br>
              <a:rPr kumimoji="0" lang="en-US" sz="3600" b="0" i="0" u="none" strike="noStrike" kern="1200" cap="none" spc="0" normalizeH="0" baseline="0" noProof="0" dirty="0">
                <a:ln>
                  <a:noFill/>
                </a:ln>
                <a:solidFill>
                  <a:prstClr val="white"/>
                </a:solidFill>
                <a:effectLst/>
                <a:uLnTx/>
                <a:uFillTx/>
                <a:latin typeface="Calibri"/>
                <a:ea typeface="+mj-ea"/>
              </a:rPr>
            </a:br>
            <a:r>
              <a:rPr kumimoji="0" lang="en-US" sz="3600" b="0" i="0" u="none" strike="noStrike" kern="1200" cap="none" spc="0" normalizeH="0" baseline="0" noProof="0" dirty="0" smtClean="0">
                <a:ln>
                  <a:noFill/>
                </a:ln>
                <a:solidFill>
                  <a:prstClr val="white"/>
                </a:solidFill>
                <a:effectLst/>
                <a:uLnTx/>
                <a:uFillTx/>
                <a:latin typeface="Calibri"/>
                <a:ea typeface="+mj-ea"/>
              </a:rPr>
              <a:t>​</a:t>
            </a:r>
            <a:r>
              <a:rPr kumimoji="0" lang="en-US" sz="3600" b="0" i="0" u="none" strike="noStrike" kern="1200" cap="none" spc="0" normalizeH="0" baseline="0" noProof="0" dirty="0">
                <a:ln>
                  <a:noFill/>
                </a:ln>
                <a:solidFill>
                  <a:prstClr val="white"/>
                </a:solidFill>
                <a:effectLst/>
                <a:uLnTx/>
                <a:uFillTx/>
                <a:latin typeface="Calibri"/>
                <a:ea typeface="+mj-ea"/>
              </a:rPr>
              <a:t/>
            </a:r>
            <a:br>
              <a:rPr kumimoji="0" lang="en-US" sz="3600" b="0" i="0" u="none" strike="noStrike" kern="1200" cap="none" spc="0" normalizeH="0" baseline="0" noProof="0" dirty="0">
                <a:ln>
                  <a:noFill/>
                </a:ln>
                <a:solidFill>
                  <a:prstClr val="white"/>
                </a:solidFill>
                <a:effectLst/>
                <a:uLnTx/>
                <a:uFillTx/>
                <a:latin typeface="Calibri"/>
                <a:ea typeface="+mj-ea"/>
              </a:rPr>
            </a:br>
            <a:r>
              <a:rPr kumimoji="0" lang="en-US" sz="3600" b="1" i="0" u="none" strike="noStrike" kern="1200" cap="none" spc="0" normalizeH="0" baseline="0" noProof="0" dirty="0">
                <a:ln>
                  <a:noFill/>
                </a:ln>
                <a:solidFill>
                  <a:srgbClr val="FFCE00"/>
                </a:solidFill>
                <a:effectLst/>
                <a:uLnTx/>
                <a:uFillTx/>
                <a:latin typeface="Calibri"/>
                <a:ea typeface="+mj-ea"/>
              </a:rPr>
              <a:t>Recruiters</a:t>
            </a:r>
            <a:r>
              <a:rPr kumimoji="0" lang="en-US" sz="3600" b="0" i="0" u="none" strike="noStrike" kern="1200" cap="none" spc="0" normalizeH="0" baseline="0" noProof="0" dirty="0">
                <a:ln>
                  <a:noFill/>
                </a:ln>
                <a:solidFill>
                  <a:srgbClr val="FFCE00"/>
                </a:solidFill>
                <a:effectLst/>
                <a:uLnTx/>
                <a:uFillTx/>
                <a:latin typeface="Calibri"/>
                <a:ea typeface="+mj-ea"/>
              </a:rPr>
              <a:t> </a:t>
            </a:r>
            <a:r>
              <a:rPr kumimoji="0" lang="en-US" sz="3600" b="0" i="0" u="none" strike="noStrike" kern="1200" cap="none" spc="0" normalizeH="0" baseline="0" noProof="0" dirty="0">
                <a:ln>
                  <a:noFill/>
                </a:ln>
                <a:solidFill>
                  <a:prstClr val="white"/>
                </a:solidFill>
                <a:effectLst/>
                <a:uLnTx/>
                <a:uFillTx/>
                <a:latin typeface="Calibri"/>
                <a:ea typeface="+mj-ea"/>
              </a:rPr>
              <a:t>and</a:t>
            </a:r>
            <a:r>
              <a:rPr kumimoji="0" lang="en-US" sz="3600" b="0" i="0" u="none" strike="noStrike" kern="1200" cap="none" spc="0" normalizeH="0" baseline="0" noProof="0" dirty="0">
                <a:ln>
                  <a:noFill/>
                </a:ln>
                <a:solidFill>
                  <a:srgbClr val="FFCE00"/>
                </a:solidFill>
                <a:effectLst/>
                <a:uLnTx/>
                <a:uFillTx/>
                <a:latin typeface="Calibri"/>
                <a:ea typeface="+mj-ea"/>
              </a:rPr>
              <a:t> </a:t>
            </a:r>
            <a:r>
              <a:rPr kumimoji="0" lang="en-US" sz="3600" b="1" i="0" u="none" strike="noStrike" kern="1200" cap="none" spc="0" normalizeH="0" baseline="0" noProof="0" dirty="0">
                <a:ln>
                  <a:noFill/>
                </a:ln>
                <a:solidFill>
                  <a:srgbClr val="FFCE00"/>
                </a:solidFill>
                <a:effectLst/>
                <a:uLnTx/>
                <a:uFillTx/>
                <a:latin typeface="Calibri"/>
                <a:ea typeface="+mj-ea"/>
              </a:rPr>
              <a:t>hiring managers </a:t>
            </a:r>
            <a:r>
              <a:rPr kumimoji="0" lang="en-US" sz="3600" b="0" i="0" u="none" strike="noStrike" kern="1200" cap="none" spc="0" normalizeH="0" baseline="0" noProof="0" dirty="0">
                <a:ln>
                  <a:noFill/>
                </a:ln>
                <a:solidFill>
                  <a:prstClr val="white"/>
                </a:solidFill>
                <a:effectLst/>
                <a:uLnTx/>
                <a:uFillTx/>
                <a:latin typeface="Calibri"/>
                <a:ea typeface="+mj-ea"/>
              </a:rPr>
              <a:t>often check to see if job seekers have a LinkedIn profile and note how up-to-date it is.  It’s estimated </a:t>
            </a:r>
            <a:r>
              <a:rPr kumimoji="0" lang="en-US" sz="3600" b="1" i="0" u="none" strike="noStrike" kern="1200" cap="none" spc="0" normalizeH="0" baseline="0" noProof="0" dirty="0">
                <a:ln>
                  <a:noFill/>
                </a:ln>
                <a:solidFill>
                  <a:srgbClr val="FFCE00"/>
                </a:solidFill>
                <a:effectLst/>
                <a:uLnTx/>
                <a:uFillTx/>
                <a:latin typeface="Calibri"/>
                <a:ea typeface="+mj-ea"/>
              </a:rPr>
              <a:t>87% of recruiters </a:t>
            </a:r>
            <a:r>
              <a:rPr kumimoji="0" lang="en-US" sz="3600" b="0" i="0" u="none" strike="noStrike" kern="1200" cap="none" spc="0" normalizeH="0" baseline="0" noProof="0" dirty="0">
                <a:ln>
                  <a:noFill/>
                </a:ln>
                <a:solidFill>
                  <a:prstClr val="white"/>
                </a:solidFill>
                <a:effectLst/>
                <a:uLnTx/>
                <a:uFillTx/>
                <a:latin typeface="Calibri"/>
                <a:ea typeface="+mj-ea"/>
              </a:rPr>
              <a:t>find LinkedIn most effective for </a:t>
            </a:r>
            <a:r>
              <a:rPr kumimoji="0" lang="en-US" sz="3600" b="0" i="0" u="none" strike="noStrike" kern="1200" cap="none" spc="0" normalizeH="0" baseline="0" noProof="0" dirty="0" smtClean="0">
                <a:ln>
                  <a:noFill/>
                </a:ln>
                <a:solidFill>
                  <a:prstClr val="white"/>
                </a:solidFill>
                <a:effectLst/>
                <a:uLnTx/>
                <a:uFillTx/>
                <a:latin typeface="Calibri"/>
                <a:ea typeface="+mj-ea"/>
              </a:rPr>
              <a:t>selecting </a:t>
            </a:r>
            <a:r>
              <a:rPr kumimoji="0" lang="en-US" sz="3600" b="0" i="0" u="none" strike="noStrike" kern="1200" cap="none" spc="0" normalizeH="0" baseline="0" noProof="0" dirty="0">
                <a:ln>
                  <a:noFill/>
                </a:ln>
                <a:solidFill>
                  <a:prstClr val="white"/>
                </a:solidFill>
                <a:effectLst/>
                <a:uLnTx/>
                <a:uFillTx/>
                <a:latin typeface="Calibri"/>
                <a:ea typeface="+mj-ea"/>
              </a:rPr>
              <a:t>candidates during the hiring process  (</a:t>
            </a:r>
            <a:r>
              <a:rPr kumimoji="0" lang="en-US" sz="3600" b="0" i="0" u="none" strike="noStrike" kern="1200" cap="none" spc="0" normalizeH="0" baseline="0" noProof="0" dirty="0" err="1">
                <a:ln>
                  <a:noFill/>
                </a:ln>
                <a:solidFill>
                  <a:prstClr val="white"/>
                </a:solidFill>
                <a:effectLst/>
                <a:uLnTx/>
                <a:uFillTx/>
                <a:latin typeface="Calibri"/>
                <a:ea typeface="+mj-ea"/>
              </a:rPr>
              <a:t>Jobvite</a:t>
            </a:r>
            <a:r>
              <a:rPr kumimoji="0" lang="en-US" sz="3600" b="0" i="0" u="none" strike="noStrike" kern="1200" cap="none" spc="0" normalizeH="0" baseline="0" noProof="0" dirty="0">
                <a:ln>
                  <a:noFill/>
                </a:ln>
                <a:solidFill>
                  <a:prstClr val="white"/>
                </a:solidFill>
                <a:effectLst/>
                <a:uLnTx/>
                <a:uFillTx/>
                <a:latin typeface="Calibri"/>
                <a:ea typeface="+mj-ea"/>
              </a:rPr>
              <a:t> 2016 Recruiter Nation Report</a:t>
            </a:r>
            <a:r>
              <a:rPr kumimoji="0" lang="en-US" sz="3600" b="0" i="0" u="none" strike="noStrike" kern="1200" cap="none" spc="0" normalizeH="0" baseline="0" noProof="0" dirty="0" smtClean="0">
                <a:ln>
                  <a:noFill/>
                </a:ln>
                <a:solidFill>
                  <a:prstClr val="white"/>
                </a:solidFill>
                <a:effectLst/>
                <a:uLnTx/>
                <a:uFillTx/>
                <a:latin typeface="Calibri"/>
                <a:ea typeface="+mj-ea"/>
              </a:rPr>
              <a:t>).  </a:t>
            </a:r>
          </a:p>
          <a:p>
            <a:pPr marL="0" marR="0" lvl="0" indent="0" algn="l" defTabSz="1087444"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j-ea"/>
            </a:endParaRPr>
          </a:p>
          <a:p>
            <a:pPr marL="0" marR="0" lvl="0" indent="0" algn="l" defTabSz="1087444"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j-ea"/>
              </a:rPr>
              <a:t>Looking to network and learn more from professionals in your field?  LinkedIn is a great way to connect with alumni.  There are around 77,000 </a:t>
            </a:r>
            <a:r>
              <a:rPr kumimoji="0" lang="en-US" sz="3600" b="1" i="0" u="none" strike="noStrike" kern="1200" cap="none" spc="0" normalizeH="0" baseline="0" noProof="0" dirty="0" smtClean="0">
                <a:ln>
                  <a:noFill/>
                </a:ln>
                <a:solidFill>
                  <a:srgbClr val="FFCE00"/>
                </a:solidFill>
                <a:effectLst/>
                <a:uLnTx/>
                <a:uFillTx/>
                <a:latin typeface="Calibri"/>
                <a:ea typeface="+mj-ea"/>
              </a:rPr>
              <a:t>Cal State LA Alumni </a:t>
            </a:r>
            <a:r>
              <a:rPr kumimoji="0" lang="en-US" sz="3600" b="0" i="0" u="none" strike="noStrike" kern="1200" cap="none" spc="0" normalizeH="0" baseline="0" noProof="0" dirty="0" smtClean="0">
                <a:ln>
                  <a:noFill/>
                </a:ln>
                <a:solidFill>
                  <a:prstClr val="white"/>
                </a:solidFill>
                <a:effectLst/>
                <a:uLnTx/>
                <a:uFillTx/>
                <a:latin typeface="Calibri"/>
                <a:ea typeface="+mj-ea"/>
              </a:rPr>
              <a:t>currently registered on LinkedIn.  We encourage you to find someone who had the same major or is in a career you’re interested in and connect with them.  Start building your professional network today!   </a:t>
            </a:r>
            <a:endParaRPr kumimoji="0" lang="en-US" sz="3600" b="1" i="0" u="none" strike="noStrike" kern="1200" cap="none" spc="0" normalizeH="0" baseline="0" noProof="0" dirty="0" smtClean="0">
              <a:ln>
                <a:noFill/>
              </a:ln>
              <a:solidFill>
                <a:srgbClr val="FFCE00"/>
              </a:solidFill>
              <a:effectLst/>
              <a:uLnTx/>
              <a:uFillTx/>
              <a:latin typeface="Calibri"/>
              <a:ea typeface="+mj-ea"/>
            </a:endParaRPr>
          </a:p>
          <a:p>
            <a:pPr marL="0" marR="0" lvl="0" indent="0" algn="l" defTabSz="1087444"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smtClean="0">
              <a:ln>
                <a:noFill/>
              </a:ln>
              <a:solidFill>
                <a:prstClr val="white"/>
              </a:solidFill>
              <a:effectLst/>
              <a:uLnTx/>
              <a:uFillTx/>
              <a:latin typeface="Calibri"/>
              <a:ea typeface="+mj-ea"/>
            </a:endParaRPr>
          </a:p>
          <a:p>
            <a:pPr marL="0" marR="0" lvl="0" indent="0" algn="l" defTabSz="1087444"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j-ea"/>
              </a:rPr>
              <a:t>Have you created your account yet?</a:t>
            </a:r>
            <a:r>
              <a:rPr kumimoji="0" lang="en-US" sz="3600" b="0" i="0" u="none" strike="noStrike" kern="1200" cap="none" spc="0" normalizeH="0" baseline="0" noProof="0" dirty="0">
                <a:ln>
                  <a:noFill/>
                </a:ln>
                <a:solidFill>
                  <a:prstClr val="white"/>
                </a:solidFill>
                <a:effectLst/>
                <a:uLnTx/>
                <a:uFillTx/>
                <a:latin typeface="Calibri"/>
                <a:ea typeface="+mj-ea"/>
              </a:rPr>
              <a:t> </a:t>
            </a:r>
            <a:r>
              <a:rPr kumimoji="0" lang="en-US" sz="4000" b="0" i="0" u="none" strike="noStrike" kern="1200" cap="none" spc="0" normalizeH="0" baseline="0" noProof="0" dirty="0">
                <a:ln>
                  <a:noFill/>
                </a:ln>
                <a:solidFill>
                  <a:prstClr val="white"/>
                </a:solidFill>
                <a:effectLst/>
                <a:uLnTx/>
                <a:uFillTx/>
                <a:latin typeface="Calibri"/>
                <a:ea typeface="+mj-ea"/>
              </a:rPr>
              <a:t/>
            </a:r>
            <a:br>
              <a:rPr kumimoji="0" lang="en-US" sz="4000" b="0" i="0" u="none" strike="noStrike" kern="1200" cap="none" spc="0" normalizeH="0" baseline="0" noProof="0" dirty="0">
                <a:ln>
                  <a:noFill/>
                </a:ln>
                <a:solidFill>
                  <a:prstClr val="white"/>
                </a:solidFill>
                <a:effectLst/>
                <a:uLnTx/>
                <a:uFillTx/>
                <a:latin typeface="Calibri"/>
                <a:ea typeface="+mj-ea"/>
              </a:rPr>
            </a:br>
            <a:endParaRPr kumimoji="0" lang="en-US" sz="4000" b="0" i="0" u="none" strike="noStrike" kern="1200" cap="none" spc="0" normalizeH="0" baseline="0" noProof="0" dirty="0">
              <a:ln>
                <a:noFill/>
              </a:ln>
              <a:solidFill>
                <a:prstClr val="white"/>
              </a:solidFill>
              <a:effectLst/>
              <a:uLnTx/>
              <a:uFillTx/>
              <a:latin typeface="Calibri"/>
              <a:ea typeface="+mj-ea"/>
            </a:endParaRPr>
          </a:p>
          <a:p>
            <a:pPr marL="0" marR="0" lvl="0" indent="0" algn="l" defTabSz="1087444"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j-ea"/>
              <a:cs typeface="Arial" panose="020B0604020202020204" pitchFamily="34" charset="0"/>
            </a:endParaRPr>
          </a:p>
        </p:txBody>
      </p:sp>
      <p:sp>
        <p:nvSpPr>
          <p:cNvPr id="2" name="Title 1"/>
          <p:cNvSpPr>
            <a:spLocks noGrp="1"/>
          </p:cNvSpPr>
          <p:nvPr>
            <p:ph type="ctrTitle"/>
          </p:nvPr>
        </p:nvSpPr>
        <p:spPr>
          <a:xfrm>
            <a:off x="4921863" y="1435970"/>
            <a:ext cx="11133927" cy="1825542"/>
          </a:xfrm>
        </p:spPr>
        <p:txBody>
          <a:bodyPr/>
          <a:lstStyle/>
          <a:p>
            <a:pPr algn="l"/>
            <a:r>
              <a:rPr lang="en-US" sz="6600" b="1" i="1" dirty="0">
                <a:solidFill>
                  <a:schemeClr val="accent1"/>
                </a:solidFill>
              </a:rPr>
              <a:t>Building your Profile:</a:t>
            </a:r>
            <a:br>
              <a:rPr lang="en-US" sz="6600" b="1" i="1" dirty="0">
                <a:solidFill>
                  <a:schemeClr val="accent1"/>
                </a:solidFill>
              </a:rPr>
            </a:br>
            <a:r>
              <a:rPr lang="en-US" sz="6600" b="1" i="1" dirty="0">
                <a:solidFill>
                  <a:schemeClr val="bg1"/>
                </a:solidFill>
              </a:rPr>
              <a:t>Networking with LinkedIn</a:t>
            </a:r>
            <a:r>
              <a:rPr lang="en-US" b="1" dirty="0">
                <a:solidFill>
                  <a:schemeClr val="bg1"/>
                </a:solidFill>
              </a:rPr>
              <a:t/>
            </a:r>
            <a:br>
              <a:rPr lang="en-US" b="1" dirty="0">
                <a:solidFill>
                  <a:schemeClr val="bg1"/>
                </a:solidFill>
              </a:rPr>
            </a:br>
            <a:endParaRPr lang="en-US" dirty="0"/>
          </a:p>
        </p:txBody>
      </p:sp>
      <p:pic>
        <p:nvPicPr>
          <p:cNvPr id="4" name="Picture 3" descr="LinkedIn profile " title="LinkedIn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546" y="722285"/>
            <a:ext cx="2615843" cy="3434618"/>
          </a:xfrm>
          <a:prstGeom prst="rect">
            <a:avLst/>
          </a:prstGeom>
        </p:spPr>
      </p:pic>
    </p:spTree>
    <p:extLst>
      <p:ext uri="{BB962C8B-B14F-4D97-AF65-F5344CB8AC3E}">
        <p14:creationId xmlns:p14="http://schemas.microsoft.com/office/powerpoint/2010/main" val="142867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 name="Group 14" descr="www.calstatela.edu/careercenter" title="Career Center Website"/>
          <p:cNvGrpSpPr/>
          <p:nvPr/>
        </p:nvGrpSpPr>
        <p:grpSpPr>
          <a:xfrm>
            <a:off x="11526089" y="10434010"/>
            <a:ext cx="6225884" cy="2014557"/>
            <a:chOff x="838200" y="2992186"/>
            <a:chExt cx="2334402" cy="755458"/>
          </a:xfrm>
        </p:grpSpPr>
        <p:sp>
          <p:nvSpPr>
            <p:cNvPr id="16" name="TextBox 15"/>
            <p:cNvSpPr txBox="1"/>
            <p:nvPr/>
          </p:nvSpPr>
          <p:spPr>
            <a:xfrm>
              <a:off x="838200" y="2992186"/>
              <a:ext cx="1600200" cy="265457"/>
            </a:xfrm>
            <a:prstGeom prst="rect">
              <a:avLst/>
            </a:prstGeom>
            <a:noFill/>
          </p:spPr>
          <p:txBody>
            <a:bodyPr wrap="square" rtlCol="0">
              <a:spAutoFit/>
            </a:bodyPr>
            <a:lstStyle/>
            <a:p>
              <a:pPr marL="0" marR="0" lvl="0" indent="0" algn="l" defTabSz="108744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Web</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838200" y="3228851"/>
              <a:ext cx="2334402" cy="518793"/>
            </a:xfrm>
            <a:prstGeom prst="rect">
              <a:avLst/>
            </a:prstGeom>
            <a:noFill/>
          </p:spPr>
          <p:txBody>
            <a:bodyPr wrap="square" rtlCol="0">
              <a:noAutofit/>
            </a:bodyPr>
            <a:lstStyle/>
            <a:p>
              <a:pPr marL="0" marR="0" lvl="0" indent="0" algn="l" defTabSz="1087444"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CE00"/>
                  </a:solidFill>
                  <a:effectLst/>
                  <a:uLnTx/>
                  <a:uFillTx/>
                  <a:latin typeface="Arial" panose="020B0604020202020204" pitchFamily="34" charset="0"/>
                  <a:ea typeface="+mn-ea"/>
                  <a:cs typeface="Arial" panose="020B0604020202020204" pitchFamily="34" charset="0"/>
                </a:rPr>
                <a:t>www.calstatela.edu/careercenter</a:t>
              </a:r>
            </a:p>
            <a:p>
              <a:pPr marL="0" marR="0" lvl="0" indent="0" algn="l" defTabSz="1087444" rtl="0" eaLnBrk="1" fontAlgn="auto" latinLnBrk="0" hangingPunct="1">
                <a:lnSpc>
                  <a:spcPct val="120000"/>
                </a:lnSpc>
                <a:spcBef>
                  <a:spcPts val="0"/>
                </a:spcBef>
                <a:spcAft>
                  <a:spcPts val="0"/>
                </a:spcAft>
                <a:buClrTx/>
                <a:buSzTx/>
                <a:buFontTx/>
                <a:buNone/>
                <a:tabLst/>
                <a:defRPr/>
              </a:pPr>
              <a:endParaRPr kumimoji="0" lang="en-US" sz="2100" b="0" i="0" u="none" strike="noStrike" kern="1200" cap="none" spc="0" normalizeH="0" baseline="0" noProof="0" dirty="0" smtClean="0">
                <a:ln>
                  <a:noFill/>
                </a:ln>
                <a:solidFill>
                  <a:srgbClr val="FFFFFF"/>
                </a:solidFill>
                <a:effectLst/>
                <a:uLnTx/>
                <a:uFillTx/>
                <a:latin typeface="FuturaBT Book"/>
                <a:ea typeface="+mn-ea"/>
                <a:cs typeface="FuturaBT Book"/>
              </a:endParaRPr>
            </a:p>
            <a:p>
              <a:pPr marL="0" marR="0" lvl="0" indent="0" algn="l" defTabSz="1087444" rtl="0" eaLnBrk="1" fontAlgn="auto" latinLnBrk="0" hangingPunct="1">
                <a:lnSpc>
                  <a:spcPct val="12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FFFFFF"/>
                </a:solidFill>
                <a:effectLst/>
                <a:uLnTx/>
                <a:uFillTx/>
                <a:latin typeface="FuturaBT Book"/>
                <a:ea typeface="+mn-ea"/>
                <a:cs typeface="FuturaBT Book"/>
              </a:endParaRPr>
            </a:p>
          </p:txBody>
        </p:sp>
      </p:grpSp>
      <p:cxnSp>
        <p:nvCxnSpPr>
          <p:cNvPr id="20" name="Straight Connector 19" descr="Divider line seperating text" title="Divider Line"/>
          <p:cNvCxnSpPr/>
          <p:nvPr/>
        </p:nvCxnSpPr>
        <p:spPr>
          <a:xfrm flipH="1">
            <a:off x="11593905" y="10065000"/>
            <a:ext cx="1262789"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grpSp>
        <p:nvGrpSpPr>
          <p:cNvPr id="11" name="Group 10" descr="careers@calstatela.edu" title="Email"/>
          <p:cNvGrpSpPr/>
          <p:nvPr/>
        </p:nvGrpSpPr>
        <p:grpSpPr>
          <a:xfrm>
            <a:off x="11526089" y="8302213"/>
            <a:ext cx="4267756" cy="2014564"/>
            <a:chOff x="838200" y="2992185"/>
            <a:chExt cx="1600200" cy="755461"/>
          </a:xfrm>
        </p:grpSpPr>
        <p:sp>
          <p:nvSpPr>
            <p:cNvPr id="12" name="TextBox 11"/>
            <p:cNvSpPr txBox="1"/>
            <p:nvPr/>
          </p:nvSpPr>
          <p:spPr>
            <a:xfrm>
              <a:off x="838200" y="2992185"/>
              <a:ext cx="1600200" cy="265457"/>
            </a:xfrm>
            <a:prstGeom prst="rect">
              <a:avLst/>
            </a:prstGeom>
            <a:noFill/>
          </p:spPr>
          <p:txBody>
            <a:bodyPr wrap="square" rtlCol="0">
              <a:spAutoFit/>
            </a:bodyPr>
            <a:lstStyle/>
            <a:p>
              <a:pPr marL="0" marR="0" lvl="0" indent="0" algn="l" defTabSz="108744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Email</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838200" y="3228853"/>
              <a:ext cx="1600200" cy="518793"/>
            </a:xfrm>
            <a:prstGeom prst="rect">
              <a:avLst/>
            </a:prstGeom>
            <a:noFill/>
          </p:spPr>
          <p:txBody>
            <a:bodyPr wrap="square" rtlCol="0">
              <a:noAutofit/>
            </a:bodyPr>
            <a:lstStyle/>
            <a:p>
              <a:pPr marL="0" marR="0" lvl="0" indent="0" algn="l" defTabSz="1087444"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hlinkClick r:id="rId2"/>
                </a:rPr>
                <a:t>careers@calstatela.edu</a:t>
              </a:r>
              <a:endParaRPr kumimoji="0" 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1087444" rtl="0" eaLnBrk="1" fontAlgn="auto" latinLnBrk="0" hangingPunct="1">
                <a:lnSpc>
                  <a:spcPct val="120000"/>
                </a:lnSpc>
                <a:spcBef>
                  <a:spcPts val="0"/>
                </a:spcBef>
                <a:spcAft>
                  <a:spcPts val="0"/>
                </a:spcAft>
                <a:buClrTx/>
                <a:buSzTx/>
                <a:buFontTx/>
                <a:buNone/>
                <a:tabLst/>
                <a:defRPr/>
              </a:pPr>
              <a:endParaRPr kumimoji="0" lang="en-US" sz="2100" b="0" i="0" u="none" strike="noStrike" kern="1200" cap="none" spc="0" normalizeH="0" baseline="0" noProof="0" dirty="0" smtClean="0">
                <a:ln>
                  <a:noFill/>
                </a:ln>
                <a:solidFill>
                  <a:srgbClr val="FFFFFF"/>
                </a:solidFill>
                <a:effectLst/>
                <a:uLnTx/>
                <a:uFillTx/>
                <a:latin typeface="FuturaBT Book"/>
                <a:ea typeface="+mn-ea"/>
                <a:cs typeface="FuturaBT Book"/>
              </a:endParaRPr>
            </a:p>
            <a:p>
              <a:pPr marL="0" marR="0" lvl="0" indent="0" algn="l" defTabSz="1087444" rtl="0" eaLnBrk="1" fontAlgn="auto" latinLnBrk="0" hangingPunct="1">
                <a:lnSpc>
                  <a:spcPct val="12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FFFFFF"/>
                </a:solidFill>
                <a:effectLst/>
                <a:uLnTx/>
                <a:uFillTx/>
                <a:latin typeface="FuturaBT Book"/>
                <a:ea typeface="+mn-ea"/>
                <a:cs typeface="FuturaBT Book"/>
              </a:endParaRPr>
            </a:p>
          </p:txBody>
        </p:sp>
      </p:grpSp>
      <p:cxnSp>
        <p:nvCxnSpPr>
          <p:cNvPr id="18" name="Straight Connector 17" descr="Divider line seperating text" title="Divider Line"/>
          <p:cNvCxnSpPr/>
          <p:nvPr/>
        </p:nvCxnSpPr>
        <p:spPr>
          <a:xfrm flipH="1">
            <a:off x="11593905" y="7876694"/>
            <a:ext cx="1262789"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grpSp>
        <p:nvGrpSpPr>
          <p:cNvPr id="8" name="Group 7" descr="323-343-3237" title="Phone Number"/>
          <p:cNvGrpSpPr/>
          <p:nvPr/>
        </p:nvGrpSpPr>
        <p:grpSpPr>
          <a:xfrm>
            <a:off x="11593907" y="6135673"/>
            <a:ext cx="3114465" cy="2014564"/>
            <a:chOff x="-7560000" y="4362320"/>
            <a:chExt cx="1600200" cy="755461"/>
          </a:xfrm>
        </p:grpSpPr>
        <p:sp>
          <p:nvSpPr>
            <p:cNvPr id="9" name="TextBox 8"/>
            <p:cNvSpPr txBox="1"/>
            <p:nvPr/>
          </p:nvSpPr>
          <p:spPr>
            <a:xfrm>
              <a:off x="-7560000" y="4362320"/>
              <a:ext cx="1600200" cy="265457"/>
            </a:xfrm>
            <a:prstGeom prst="rect">
              <a:avLst/>
            </a:prstGeom>
            <a:noFill/>
          </p:spPr>
          <p:txBody>
            <a:bodyPr wrap="square" rtlCol="0">
              <a:spAutoFit/>
            </a:bodyPr>
            <a:lstStyle/>
            <a:p>
              <a:pPr marL="0" marR="0" lvl="0" indent="0" algn="l" defTabSz="108744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Phone</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7560000" y="4598988"/>
              <a:ext cx="1600200" cy="518793"/>
            </a:xfrm>
            <a:prstGeom prst="rect">
              <a:avLst/>
            </a:prstGeom>
            <a:noFill/>
          </p:spPr>
          <p:txBody>
            <a:bodyPr wrap="square" rtlCol="0">
              <a:noAutofit/>
            </a:bodyPr>
            <a:lstStyle/>
            <a:p>
              <a:pPr marL="0" marR="0" lvl="0" indent="0" algn="l" defTabSz="1087444"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323.343.3237</a:t>
              </a:r>
            </a:p>
            <a:p>
              <a:pPr marL="0" marR="0" lvl="0" indent="0" algn="l" defTabSz="1087444" rtl="0" eaLnBrk="1" fontAlgn="auto" latinLnBrk="0" hangingPunct="1">
                <a:lnSpc>
                  <a:spcPct val="12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A4F55"/>
                </a:solidFill>
                <a:effectLst/>
                <a:uLnTx/>
                <a:uFillTx/>
                <a:latin typeface="FuturaBT Book"/>
                <a:ea typeface="+mn-ea"/>
                <a:cs typeface="FuturaBT Book"/>
              </a:endParaRPr>
            </a:p>
          </p:txBody>
        </p:sp>
      </p:grpSp>
      <p:cxnSp>
        <p:nvCxnSpPr>
          <p:cNvPr id="19" name="Straight Connector 18" descr="Divider line seperating text" title="Divider Line"/>
          <p:cNvCxnSpPr/>
          <p:nvPr/>
        </p:nvCxnSpPr>
        <p:spPr>
          <a:xfrm flipH="1">
            <a:off x="11593905" y="5807640"/>
            <a:ext cx="1262789"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grpSp>
        <p:nvGrpSpPr>
          <p:cNvPr id="5" name="Group 4" descr="Career Development Center &#10;California State University, Los Angeles&#10;5151 State University Drive, Los Angeles, CA 90032" title="Career Development Center Location"/>
          <p:cNvGrpSpPr/>
          <p:nvPr/>
        </p:nvGrpSpPr>
        <p:grpSpPr>
          <a:xfrm>
            <a:off x="11593905" y="3578162"/>
            <a:ext cx="12945189" cy="2014560"/>
            <a:chOff x="838200" y="2992186"/>
            <a:chExt cx="1600200" cy="755459"/>
          </a:xfrm>
        </p:grpSpPr>
        <p:sp>
          <p:nvSpPr>
            <p:cNvPr id="6" name="TextBox 5"/>
            <p:cNvSpPr txBox="1"/>
            <p:nvPr/>
          </p:nvSpPr>
          <p:spPr>
            <a:xfrm>
              <a:off x="838200" y="2992186"/>
              <a:ext cx="1600200" cy="265457"/>
            </a:xfrm>
            <a:prstGeom prst="rect">
              <a:avLst/>
            </a:prstGeom>
            <a:noFill/>
          </p:spPr>
          <p:txBody>
            <a:bodyPr wrap="square" rtlCol="0">
              <a:spAutoFit/>
            </a:bodyPr>
            <a:lstStyle/>
            <a:p>
              <a:pPr marL="0" marR="0" lvl="0" indent="0" algn="l" defTabSz="108744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Career Development Center</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838200" y="3228852"/>
              <a:ext cx="1600200" cy="518793"/>
            </a:xfrm>
            <a:prstGeom prst="rect">
              <a:avLst/>
            </a:prstGeom>
            <a:noFill/>
          </p:spPr>
          <p:txBody>
            <a:bodyPr wrap="square" rtlCol="0">
              <a:noAutofit/>
            </a:bodyPr>
            <a:lstStyle/>
            <a:p>
              <a:pPr marL="0" marR="0" lvl="0" indent="0" algn="l" defTabSz="1087444"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CALIFORNIA STATE UNIVERSITY, LOS ANGELES</a:t>
              </a:r>
            </a:p>
            <a:p>
              <a:pPr marL="0" marR="0" lvl="0" indent="0" algn="l" defTabSz="1087444"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5151 State University Drive, Los Angeles, CA 90032</a:t>
              </a:r>
            </a:p>
          </p:txBody>
        </p:sp>
      </p:grpSp>
      <p:cxnSp>
        <p:nvCxnSpPr>
          <p:cNvPr id="21" name="Straight Connector 20" descr="Divider line seperating text" title="Divider Line"/>
          <p:cNvCxnSpPr/>
          <p:nvPr/>
        </p:nvCxnSpPr>
        <p:spPr>
          <a:xfrm flipH="1">
            <a:off x="11593905" y="3283270"/>
            <a:ext cx="1262789"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sp>
        <p:nvSpPr>
          <p:cNvPr id="4" name="Title 1"/>
          <p:cNvSpPr txBox="1">
            <a:spLocks noGrp="1"/>
          </p:cNvSpPr>
          <p:nvPr>
            <p:ph type="ctrTitle"/>
          </p:nvPr>
        </p:nvSpPr>
        <p:spPr>
          <a:xfrm>
            <a:off x="11526089" y="1083558"/>
            <a:ext cx="7153597" cy="1825542"/>
          </a:xfrm>
          <a:prstGeom prst="rect">
            <a:avLst/>
          </a:prstGeom>
        </p:spPr>
        <p:txBody>
          <a:bodyPr lIns="91425" tIns="45712" rIns="91425" bIns="45712"/>
          <a:lstStyle>
            <a:lvl1pPr algn="ctr" defTabSz="1087636" rtl="0" eaLnBrk="1" latinLnBrk="0" hangingPunct="1">
              <a:spcBef>
                <a:spcPct val="0"/>
              </a:spcBef>
              <a:buNone/>
              <a:defRPr sz="5900" kern="1200">
                <a:solidFill>
                  <a:schemeClr val="bg2"/>
                </a:solidFill>
                <a:latin typeface="Open Sans"/>
                <a:ea typeface="+mj-ea"/>
                <a:cs typeface="Open Sans"/>
              </a:defRPr>
            </a:lvl1pPr>
          </a:lstStyle>
          <a:p>
            <a:pPr algn="l">
              <a:lnSpc>
                <a:spcPct val="90000"/>
              </a:lnSpc>
              <a:tabLst>
                <a:tab pos="4983873" algn="l"/>
              </a:tabLst>
            </a:pPr>
            <a:r>
              <a:rPr lang="en-US" sz="8800" dirty="0" smtClean="0">
                <a:solidFill>
                  <a:schemeClr val="accent1"/>
                </a:solidFill>
                <a:latin typeface="Arial" panose="020B0604020202020204" pitchFamily="34" charset="0"/>
                <a:cs typeface="Arial" panose="020B0604020202020204" pitchFamily="34" charset="0"/>
              </a:rPr>
              <a:t>Contact us</a:t>
            </a:r>
          </a:p>
        </p:txBody>
      </p:sp>
      <p:pic>
        <p:nvPicPr>
          <p:cNvPr id="14" name="Picture 13" descr="Cal State LA Logo" title="Cal State LA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562" y="1875270"/>
            <a:ext cx="6220750" cy="5100058"/>
          </a:xfrm>
          <a:prstGeom prst="rect">
            <a:avLst/>
          </a:prstGeom>
        </p:spPr>
      </p:pic>
    </p:spTree>
    <p:extLst>
      <p:ext uri="{BB962C8B-B14F-4D97-AF65-F5344CB8AC3E}">
        <p14:creationId xmlns:p14="http://schemas.microsoft.com/office/powerpoint/2010/main" val="275411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ain Text 1"/>
          <p:cNvSpPr txBox="1">
            <a:spLocks/>
          </p:cNvSpPr>
          <p:nvPr/>
        </p:nvSpPr>
        <p:spPr>
          <a:xfrm>
            <a:off x="10083388" y="2212925"/>
            <a:ext cx="13006874" cy="10049196"/>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marL="0" marR="0" lvl="0" indent="0" algn="l" defTabSz="108744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Futura Bk BT Book"/>
                <a:ea typeface="+mj-ea"/>
              </a:rPr>
              <a:t>Congratulations!  You are now a Student Assistant at Cal State LA, and officially a state employee.  Now let’s talk about what to expect and how to navigate your new professional environment.  Your accomplishments on the job today are going to help you long after you’ve graduated.</a:t>
            </a:r>
            <a:endParaRPr kumimoji="0" lang="en-US" sz="4000" b="0" i="0" u="none" strike="noStrike" kern="1200" cap="none" spc="0" normalizeH="0" baseline="0" noProof="0" dirty="0">
              <a:ln>
                <a:noFill/>
              </a:ln>
              <a:solidFill>
                <a:srgbClr val="C00000"/>
              </a:solidFill>
              <a:effectLst/>
              <a:uLnTx/>
              <a:uFillTx/>
              <a:latin typeface="Futura Bk BT Book"/>
              <a:ea typeface="+mj-ea"/>
            </a:endParaRPr>
          </a:p>
          <a:p>
            <a:pPr marL="0" marR="0" lvl="0" indent="0" algn="l" defTabSz="1087444"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Futura Bk BT Book"/>
              <a:ea typeface="+mj-ea"/>
            </a:endParaRPr>
          </a:p>
          <a:p>
            <a:pPr marL="0" marR="0" lvl="0" indent="0" algn="l" defTabSz="108744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Futura Bk BT Book"/>
                <a:ea typeface="+mj-ea"/>
              </a:rPr>
              <a:t>While this orientation will help you thrive as a Student Assistant, we </a:t>
            </a:r>
            <a:r>
              <a:rPr kumimoji="0" lang="en-US" sz="4000" b="0" i="0" u="none" strike="noStrike" kern="1200" cap="none" spc="0" normalizeH="0" baseline="0" noProof="0" dirty="0">
                <a:ln>
                  <a:noFill/>
                </a:ln>
                <a:solidFill>
                  <a:prstClr val="white"/>
                </a:solidFill>
                <a:effectLst/>
                <a:uLnTx/>
                <a:uFillTx/>
                <a:latin typeface="Futura Bk BT Book"/>
                <a:ea typeface="+mj-ea"/>
              </a:rPr>
              <a:t>also want you to be thinking about how to use </a:t>
            </a:r>
            <a:r>
              <a:rPr kumimoji="0" lang="en-US" sz="4000" b="0" i="0" u="none" strike="noStrike" kern="1200" cap="none" spc="0" normalizeH="0" baseline="0" noProof="0" dirty="0" smtClean="0">
                <a:ln>
                  <a:noFill/>
                </a:ln>
                <a:solidFill>
                  <a:prstClr val="white"/>
                </a:solidFill>
                <a:effectLst/>
                <a:uLnTx/>
                <a:uFillTx/>
                <a:latin typeface="Futura Bk BT Book"/>
                <a:ea typeface="+mj-ea"/>
              </a:rPr>
              <a:t>the </a:t>
            </a:r>
            <a:r>
              <a:rPr kumimoji="0" lang="en-US" sz="4000" b="0" i="0" u="none" strike="noStrike" kern="1200" cap="none" spc="0" normalizeH="0" baseline="0" noProof="0" dirty="0">
                <a:ln>
                  <a:noFill/>
                </a:ln>
                <a:solidFill>
                  <a:prstClr val="white"/>
                </a:solidFill>
                <a:effectLst/>
                <a:uLnTx/>
                <a:uFillTx/>
                <a:latin typeface="Futura Bk BT Book"/>
                <a:ea typeface="+mj-ea"/>
              </a:rPr>
              <a:t>skills and experiences you will gain, for your future career.</a:t>
            </a:r>
          </a:p>
          <a:p>
            <a:pPr marL="0" marR="0" lvl="0" indent="0" algn="l" defTabSz="1087444"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smtClean="0">
              <a:ln>
                <a:noFill/>
              </a:ln>
              <a:solidFill>
                <a:prstClr val="white"/>
              </a:solidFill>
              <a:effectLst/>
              <a:uLnTx/>
              <a:uFillTx/>
              <a:latin typeface="Futura Bk BT Book"/>
              <a:ea typeface="+mj-ea"/>
            </a:endParaRPr>
          </a:p>
          <a:p>
            <a:pPr marL="0" marR="0" lvl="0" indent="0" algn="l" defTabSz="108744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Futura Bk BT Book"/>
                <a:ea typeface="+mj-ea"/>
              </a:rPr>
              <a:t>We’re </a:t>
            </a:r>
            <a:r>
              <a:rPr kumimoji="0" lang="en-US" sz="4000" b="0" i="0" u="none" strike="noStrike" kern="1200" cap="none" spc="0" normalizeH="0" baseline="0" noProof="0" dirty="0">
                <a:ln>
                  <a:noFill/>
                </a:ln>
                <a:solidFill>
                  <a:prstClr val="white"/>
                </a:solidFill>
                <a:effectLst/>
                <a:uLnTx/>
                <a:uFillTx/>
                <a:latin typeface="Futura Bk BT Book"/>
                <a:ea typeface="+mj-ea"/>
              </a:rPr>
              <a:t>glad you’ve joined the team, and are bringing your own great skill </a:t>
            </a:r>
            <a:r>
              <a:rPr kumimoji="0" lang="en-US" sz="4000" b="0" i="0" u="none" strike="noStrike" kern="1200" cap="none" spc="0" normalizeH="0" baseline="0" noProof="0" dirty="0" smtClean="0">
                <a:ln>
                  <a:noFill/>
                </a:ln>
                <a:solidFill>
                  <a:prstClr val="white"/>
                </a:solidFill>
                <a:effectLst/>
                <a:uLnTx/>
                <a:uFillTx/>
                <a:latin typeface="Futura Bk BT Book"/>
                <a:ea typeface="+mj-ea"/>
              </a:rPr>
              <a:t>sets </a:t>
            </a:r>
            <a:r>
              <a:rPr kumimoji="0" lang="en-US" sz="4000" b="0" i="0" u="none" strike="noStrike" kern="1200" cap="none" spc="0" normalizeH="0" baseline="0" noProof="0" dirty="0">
                <a:ln>
                  <a:noFill/>
                </a:ln>
                <a:solidFill>
                  <a:prstClr val="white"/>
                </a:solidFill>
                <a:effectLst/>
                <a:uLnTx/>
                <a:uFillTx/>
                <a:latin typeface="Futura Bk BT Book"/>
                <a:ea typeface="+mj-ea"/>
              </a:rPr>
              <a:t>to the job.  Now it’s time to sharpen those skills and make some helpful additions.  Let’s do this thing!</a:t>
            </a:r>
          </a:p>
          <a:p>
            <a:pPr marL="0" marR="0" lvl="0" indent="0" algn="l" defTabSz="1087444"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cxnSp>
        <p:nvCxnSpPr>
          <p:cNvPr id="5" name="Straight Connector 4" descr="A line in the middle of the page separating the image of the students from the text" title="Divider Line"/>
          <p:cNvCxnSpPr/>
          <p:nvPr/>
        </p:nvCxnSpPr>
        <p:spPr>
          <a:xfrm>
            <a:off x="9274629" y="2071396"/>
            <a:ext cx="0" cy="10114384"/>
          </a:xfrm>
          <a:prstGeom prst="line">
            <a:avLst/>
          </a:prstGeom>
          <a:ln w="38100">
            <a:solidFill>
              <a:srgbClr val="FFCE00"/>
            </a:solidFill>
          </a:ln>
        </p:spPr>
        <p:style>
          <a:lnRef idx="2">
            <a:schemeClr val="accent1"/>
          </a:lnRef>
          <a:fillRef idx="0">
            <a:schemeClr val="accent1"/>
          </a:fillRef>
          <a:effectRef idx="1">
            <a:schemeClr val="accent1"/>
          </a:effectRef>
          <a:fontRef idx="minor">
            <a:schemeClr val="tx1"/>
          </a:fontRef>
        </p:style>
      </p:cxnSp>
      <p:pic>
        <p:nvPicPr>
          <p:cNvPr id="6" name="Picture 5" descr="A group of student assistants smiling together" title="Smiling Cal State LA Studen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832" y="5853455"/>
            <a:ext cx="6749039" cy="4499359"/>
          </a:xfrm>
          <a:prstGeom prst="rect">
            <a:avLst/>
          </a:prstGeom>
        </p:spPr>
      </p:pic>
      <p:sp>
        <p:nvSpPr>
          <p:cNvPr id="2" name="Title 1"/>
          <p:cNvSpPr>
            <a:spLocks noGrp="1"/>
          </p:cNvSpPr>
          <p:nvPr>
            <p:ph type="ctrTitle"/>
          </p:nvPr>
        </p:nvSpPr>
        <p:spPr>
          <a:xfrm>
            <a:off x="1627021" y="4027913"/>
            <a:ext cx="6928659" cy="1825542"/>
          </a:xfrm>
        </p:spPr>
        <p:txBody>
          <a:bodyPr/>
          <a:lstStyle/>
          <a:p>
            <a:pPr marL="1143000" indent="-1143000">
              <a:buFont typeface="+mj-lt"/>
              <a:buAutoNum type="romanUcPeriod"/>
            </a:pPr>
            <a:r>
              <a:rPr lang="en-US" sz="6600" b="1" dirty="0">
                <a:solidFill>
                  <a:schemeClr val="bg1"/>
                </a:solidFill>
              </a:rPr>
              <a:t>Welcome to the Team!</a:t>
            </a:r>
            <a:br>
              <a:rPr lang="en-US" sz="6600" b="1" dirty="0">
                <a:solidFill>
                  <a:schemeClr val="bg1"/>
                </a:solidFill>
              </a:rPr>
            </a:br>
            <a:endParaRPr lang="en-US" sz="6600" dirty="0"/>
          </a:p>
        </p:txBody>
      </p:sp>
    </p:spTree>
    <p:extLst>
      <p:ext uri="{BB962C8B-B14F-4D97-AF65-F5344CB8AC3E}">
        <p14:creationId xmlns:p14="http://schemas.microsoft.com/office/powerpoint/2010/main" val="78369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ain Text 1"/>
          <p:cNvSpPr txBox="1">
            <a:spLocks/>
          </p:cNvSpPr>
          <p:nvPr/>
        </p:nvSpPr>
        <p:spPr>
          <a:xfrm>
            <a:off x="1546168" y="4204893"/>
            <a:ext cx="20864945" cy="9592887"/>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lvl="1"/>
            <a:r>
              <a:rPr lang="en-US" sz="3600" b="1" dirty="0" smtClean="0">
                <a:solidFill>
                  <a:srgbClr val="FFCE00"/>
                </a:solidFill>
              </a:rPr>
              <a:t>Introductions</a:t>
            </a:r>
            <a:endParaRPr lang="en-US" sz="3600" b="1" dirty="0">
              <a:solidFill>
                <a:srgbClr val="FFCE00"/>
              </a:solidFill>
            </a:endParaRPr>
          </a:p>
          <a:p>
            <a:pPr lvl="1"/>
            <a:endParaRPr lang="en-US" sz="3600" dirty="0" smtClean="0">
              <a:solidFill>
                <a:schemeClr val="bg1"/>
              </a:solidFill>
            </a:endParaRPr>
          </a:p>
          <a:p>
            <a:pPr lvl="1"/>
            <a:r>
              <a:rPr lang="en-US" sz="3600" dirty="0">
                <a:solidFill>
                  <a:schemeClr val="bg1"/>
                </a:solidFill>
                <a:cs typeface="Arial" panose="020B0604020202020204" pitchFamily="34" charset="0"/>
              </a:rPr>
              <a:t>G</a:t>
            </a:r>
            <a:r>
              <a:rPr lang="en-US" sz="3600" dirty="0" smtClean="0">
                <a:solidFill>
                  <a:schemeClr val="bg1"/>
                </a:solidFill>
                <a:cs typeface="Arial" panose="020B0604020202020204" pitchFamily="34" charset="0"/>
              </a:rPr>
              <a:t>ive </a:t>
            </a:r>
            <a:r>
              <a:rPr lang="en-US" sz="3600" dirty="0">
                <a:solidFill>
                  <a:schemeClr val="bg1"/>
                </a:solidFill>
                <a:cs typeface="Arial" panose="020B0604020202020204" pitchFamily="34" charset="0"/>
              </a:rPr>
              <a:t>them a </a:t>
            </a:r>
            <a:r>
              <a:rPr lang="en-US" sz="3600" b="1" dirty="0">
                <a:solidFill>
                  <a:schemeClr val="accent1"/>
                </a:solidFill>
                <a:cs typeface="Arial" panose="020B0604020202020204" pitchFamily="34" charset="0"/>
              </a:rPr>
              <a:t>firm handshake</a:t>
            </a:r>
            <a:r>
              <a:rPr lang="en-US" sz="3600" dirty="0">
                <a:solidFill>
                  <a:schemeClr val="bg1"/>
                </a:solidFill>
                <a:cs typeface="Arial" panose="020B0604020202020204" pitchFamily="34" charset="0"/>
              </a:rPr>
              <a:t>, </a:t>
            </a:r>
            <a:r>
              <a:rPr lang="en-US" sz="3600" b="1" dirty="0">
                <a:solidFill>
                  <a:schemeClr val="accent1"/>
                </a:solidFill>
                <a:cs typeface="Arial" panose="020B0604020202020204" pitchFamily="34" charset="0"/>
              </a:rPr>
              <a:t>make eye contact</a:t>
            </a:r>
            <a:r>
              <a:rPr lang="en-US" sz="3600" b="1" dirty="0">
                <a:solidFill>
                  <a:schemeClr val="bg1"/>
                </a:solidFill>
                <a:cs typeface="Arial" panose="020B0604020202020204" pitchFamily="34" charset="0"/>
              </a:rPr>
              <a:t> </a:t>
            </a:r>
            <a:r>
              <a:rPr lang="en-US" sz="3600" dirty="0">
                <a:solidFill>
                  <a:schemeClr val="bg1"/>
                </a:solidFill>
                <a:cs typeface="Arial" panose="020B0604020202020204" pitchFamily="34" charset="0"/>
              </a:rPr>
              <a:t>and be </a:t>
            </a:r>
            <a:r>
              <a:rPr lang="en-US" sz="3600" b="1" dirty="0">
                <a:solidFill>
                  <a:schemeClr val="accent1"/>
                </a:solidFill>
                <a:cs typeface="Arial" panose="020B0604020202020204" pitchFamily="34" charset="0"/>
              </a:rPr>
              <a:t>genuine</a:t>
            </a:r>
            <a:r>
              <a:rPr lang="en-US" sz="3600" dirty="0">
                <a:solidFill>
                  <a:schemeClr val="bg1"/>
                </a:solidFill>
                <a:cs typeface="Arial" panose="020B0604020202020204" pitchFamily="34" charset="0"/>
              </a:rPr>
              <a:t>.  You will be spending lots of time with your new </a:t>
            </a:r>
            <a:r>
              <a:rPr lang="en-US" sz="3600" dirty="0" smtClean="0">
                <a:solidFill>
                  <a:schemeClr val="bg1"/>
                </a:solidFill>
                <a:cs typeface="Arial" panose="020B0604020202020204" pitchFamily="34" charset="0"/>
              </a:rPr>
              <a:t>co-workers—building these </a:t>
            </a:r>
            <a:r>
              <a:rPr lang="en-US" sz="3600" dirty="0">
                <a:solidFill>
                  <a:schemeClr val="bg1"/>
                </a:solidFill>
                <a:cs typeface="Arial" panose="020B0604020202020204" pitchFamily="34" charset="0"/>
              </a:rPr>
              <a:t>relationships from the beginning is an excellent way to be successful moving </a:t>
            </a:r>
            <a:r>
              <a:rPr lang="en-US" sz="3600" dirty="0" smtClean="0">
                <a:solidFill>
                  <a:schemeClr val="bg1"/>
                </a:solidFill>
                <a:cs typeface="Arial" panose="020B0604020202020204" pitchFamily="34" charset="0"/>
              </a:rPr>
              <a:t>forward.</a:t>
            </a:r>
          </a:p>
          <a:p>
            <a:pPr lvl="1"/>
            <a:endParaRPr lang="en-US" sz="3600" dirty="0">
              <a:solidFill>
                <a:schemeClr val="bg1"/>
              </a:solidFill>
              <a:cs typeface="Arial" panose="020B0604020202020204" pitchFamily="34" charset="0"/>
            </a:endParaRPr>
          </a:p>
          <a:p>
            <a:pPr lvl="1"/>
            <a:r>
              <a:rPr lang="en-US" sz="3600" b="1" dirty="0" smtClean="0">
                <a:solidFill>
                  <a:srgbClr val="FFCE00"/>
                </a:solidFill>
                <a:cs typeface="Arial" panose="020B0604020202020204" pitchFamily="34" charset="0"/>
              </a:rPr>
              <a:t>Making an Impression</a:t>
            </a:r>
            <a:endParaRPr lang="en-US" sz="3600" b="1" dirty="0">
              <a:solidFill>
                <a:srgbClr val="FFCE00"/>
              </a:solidFill>
              <a:cs typeface="Arial" panose="020B0604020202020204" pitchFamily="34" charset="0"/>
            </a:endParaRPr>
          </a:p>
          <a:p>
            <a:pPr lvl="1"/>
            <a:endParaRPr lang="en-US" sz="3600" dirty="0">
              <a:solidFill>
                <a:schemeClr val="bg1"/>
              </a:solidFill>
            </a:endParaRPr>
          </a:p>
          <a:p>
            <a:pPr lvl="1"/>
            <a:r>
              <a:rPr lang="en-US" sz="3600" b="1" dirty="0" smtClean="0">
                <a:solidFill>
                  <a:schemeClr val="accent1"/>
                </a:solidFill>
              </a:rPr>
              <a:t>Punctuality</a:t>
            </a:r>
            <a:r>
              <a:rPr lang="en-US" sz="3600" dirty="0" smtClean="0">
                <a:solidFill>
                  <a:schemeClr val="bg1"/>
                </a:solidFill>
              </a:rPr>
              <a:t> is also important!  We all know LA traffic can be a bit unpredictable.  Allow yourself time for unexpected delays—we recommend arriving </a:t>
            </a:r>
            <a:r>
              <a:rPr lang="en-US" sz="3600" b="1" dirty="0" smtClean="0">
                <a:solidFill>
                  <a:schemeClr val="accent1"/>
                </a:solidFill>
              </a:rPr>
              <a:t>15 minutes early</a:t>
            </a:r>
            <a:r>
              <a:rPr lang="en-US" sz="3600" dirty="0" smtClean="0">
                <a:solidFill>
                  <a:schemeClr val="bg1"/>
                </a:solidFill>
              </a:rPr>
              <a:t>.  </a:t>
            </a:r>
          </a:p>
          <a:p>
            <a:pPr lvl="1"/>
            <a:endParaRPr lang="en-US" sz="3600" dirty="0">
              <a:solidFill>
                <a:schemeClr val="bg1"/>
              </a:solidFill>
            </a:endParaRPr>
          </a:p>
          <a:p>
            <a:pPr lvl="1"/>
            <a:r>
              <a:rPr lang="en-US" sz="3600" dirty="0" smtClean="0">
                <a:solidFill>
                  <a:schemeClr val="bg1"/>
                </a:solidFill>
              </a:rPr>
              <a:t>Your first few months will likely be filled with logistics, information and a lot of new faces.  </a:t>
            </a:r>
            <a:r>
              <a:rPr lang="en-US" sz="3600" b="1" dirty="0" smtClean="0">
                <a:solidFill>
                  <a:schemeClr val="accent1"/>
                </a:solidFill>
              </a:rPr>
              <a:t>Listen carefully</a:t>
            </a:r>
            <a:r>
              <a:rPr lang="en-US" sz="3600" dirty="0" smtClean="0">
                <a:solidFill>
                  <a:schemeClr val="bg1"/>
                </a:solidFill>
              </a:rPr>
              <a:t>, </a:t>
            </a:r>
            <a:r>
              <a:rPr lang="en-US" sz="3600" b="1" dirty="0" smtClean="0">
                <a:solidFill>
                  <a:schemeClr val="accent1"/>
                </a:solidFill>
              </a:rPr>
              <a:t>take notes</a:t>
            </a:r>
            <a:r>
              <a:rPr lang="en-US" sz="3600" b="1" dirty="0">
                <a:solidFill>
                  <a:schemeClr val="bg1"/>
                </a:solidFill>
              </a:rPr>
              <a:t> </a:t>
            </a:r>
            <a:r>
              <a:rPr lang="en-US" sz="3600" dirty="0" smtClean="0">
                <a:solidFill>
                  <a:schemeClr val="bg1"/>
                </a:solidFill>
              </a:rPr>
              <a:t>and be sure to </a:t>
            </a:r>
            <a:r>
              <a:rPr lang="en-US" sz="3600" b="1" dirty="0" smtClean="0">
                <a:solidFill>
                  <a:schemeClr val="accent1"/>
                </a:solidFill>
              </a:rPr>
              <a:t>smile</a:t>
            </a:r>
            <a:r>
              <a:rPr lang="en-US" sz="3600" dirty="0" smtClean="0">
                <a:solidFill>
                  <a:schemeClr val="bg1"/>
                </a:solidFill>
              </a:rPr>
              <a:t>! </a:t>
            </a:r>
          </a:p>
        </p:txBody>
      </p:sp>
      <p:sp>
        <p:nvSpPr>
          <p:cNvPr id="2" name="Title 1"/>
          <p:cNvSpPr>
            <a:spLocks noGrp="1"/>
          </p:cNvSpPr>
          <p:nvPr>
            <p:ph type="ctrTitle"/>
          </p:nvPr>
        </p:nvSpPr>
        <p:spPr>
          <a:xfrm>
            <a:off x="5594217" y="1852860"/>
            <a:ext cx="16969950" cy="1825542"/>
          </a:xfrm>
        </p:spPr>
        <p:txBody>
          <a:bodyPr/>
          <a:lstStyle/>
          <a:p>
            <a:pPr algn="l"/>
            <a:r>
              <a:rPr lang="en-US" sz="6600" b="1" i="1" dirty="0">
                <a:solidFill>
                  <a:schemeClr val="accent1"/>
                </a:solidFill>
              </a:rPr>
              <a:t>Welcome:</a:t>
            </a:r>
            <a:r>
              <a:rPr lang="en-US" sz="6600" b="1" i="1" dirty="0" smtClean="0">
                <a:solidFill>
                  <a:schemeClr val="bg1"/>
                </a:solidFill>
              </a:rPr>
              <a:t/>
            </a:r>
            <a:br>
              <a:rPr lang="en-US" sz="6600" b="1" i="1" dirty="0" smtClean="0">
                <a:solidFill>
                  <a:schemeClr val="bg1"/>
                </a:solidFill>
              </a:rPr>
            </a:br>
            <a:r>
              <a:rPr lang="en-US" sz="6600" b="1" i="1" dirty="0" smtClean="0">
                <a:solidFill>
                  <a:schemeClr val="bg1"/>
                </a:solidFill>
              </a:rPr>
              <a:t>Getting </a:t>
            </a:r>
            <a:r>
              <a:rPr lang="en-US" sz="6600" b="1" i="1" dirty="0">
                <a:solidFill>
                  <a:schemeClr val="bg1"/>
                </a:solidFill>
              </a:rPr>
              <a:t>Orientated to Your New Job</a:t>
            </a:r>
            <a:r>
              <a:rPr lang="en-US" sz="6600" b="1" dirty="0">
                <a:solidFill>
                  <a:schemeClr val="bg1"/>
                </a:solidFill>
              </a:rPr>
              <a:t/>
            </a:r>
            <a:br>
              <a:rPr lang="en-US" sz="6600" b="1" dirty="0">
                <a:solidFill>
                  <a:schemeClr val="bg1"/>
                </a:solidFill>
              </a:rPr>
            </a:br>
            <a:endParaRPr lang="en-US" sz="6600" dirty="0"/>
          </a:p>
        </p:txBody>
      </p:sp>
      <p:pic>
        <p:nvPicPr>
          <p:cNvPr id="5" name="Picture 4" descr="Two student assistants collaborating on a project at work" title="Students collaborating ic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759" y="993249"/>
            <a:ext cx="2457384" cy="2381988"/>
          </a:xfrm>
          <a:prstGeom prst="rect">
            <a:avLst/>
          </a:prstGeom>
        </p:spPr>
      </p:pic>
    </p:spTree>
    <p:extLst>
      <p:ext uri="{BB962C8B-B14F-4D97-AF65-F5344CB8AC3E}">
        <p14:creationId xmlns:p14="http://schemas.microsoft.com/office/powerpoint/2010/main" val="137055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Main Text 1"/>
          <p:cNvSpPr txBox="1">
            <a:spLocks/>
          </p:cNvSpPr>
          <p:nvPr/>
        </p:nvSpPr>
        <p:spPr>
          <a:xfrm>
            <a:off x="1546168" y="3064477"/>
            <a:ext cx="20864945" cy="9842632"/>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lvl="1"/>
            <a:r>
              <a:rPr lang="en-US" sz="3600" b="1" dirty="0" smtClean="0">
                <a:solidFill>
                  <a:srgbClr val="FFCE00"/>
                </a:solidFill>
              </a:rPr>
              <a:t>Training and Accounts</a:t>
            </a:r>
            <a:endParaRPr lang="en-US" sz="3600" b="1" dirty="0">
              <a:solidFill>
                <a:srgbClr val="FFCE00"/>
              </a:solidFill>
            </a:endParaRPr>
          </a:p>
          <a:p>
            <a:pPr lvl="1"/>
            <a:endParaRPr lang="en-US" sz="3600" dirty="0" smtClean="0">
              <a:solidFill>
                <a:schemeClr val="bg1"/>
              </a:solidFill>
            </a:endParaRPr>
          </a:p>
          <a:p>
            <a:pPr lvl="1"/>
            <a:r>
              <a:rPr lang="en-US" sz="3400" dirty="0" smtClean="0">
                <a:solidFill>
                  <a:schemeClr val="bg1"/>
                </a:solidFill>
              </a:rPr>
              <a:t>In addition to meeting lots of new faces on your first day, you will be going over the </a:t>
            </a:r>
            <a:r>
              <a:rPr lang="en-US" sz="3400" b="1" dirty="0" smtClean="0">
                <a:solidFill>
                  <a:schemeClr val="accent1"/>
                </a:solidFill>
              </a:rPr>
              <a:t>Student Assistant Orientation </a:t>
            </a:r>
            <a:r>
              <a:rPr lang="en-US" sz="3400" dirty="0" smtClean="0">
                <a:solidFill>
                  <a:schemeClr val="bg1"/>
                </a:solidFill>
              </a:rPr>
              <a:t>and</a:t>
            </a:r>
            <a:r>
              <a:rPr lang="en-US" sz="3400" dirty="0" smtClean="0">
                <a:solidFill>
                  <a:schemeClr val="accent1"/>
                </a:solidFill>
              </a:rPr>
              <a:t> </a:t>
            </a:r>
            <a:r>
              <a:rPr lang="en-US" sz="3400" b="1" dirty="0" smtClean="0">
                <a:solidFill>
                  <a:schemeClr val="accent1"/>
                </a:solidFill>
              </a:rPr>
              <a:t>Safety Checklists</a:t>
            </a:r>
            <a:r>
              <a:rPr lang="en-US" sz="3400" b="1" dirty="0" smtClean="0">
                <a:solidFill>
                  <a:schemeClr val="bg1"/>
                </a:solidFill>
              </a:rPr>
              <a:t> </a:t>
            </a:r>
            <a:r>
              <a:rPr lang="en-US" sz="3400" dirty="0" smtClean="0">
                <a:solidFill>
                  <a:schemeClr val="bg1"/>
                </a:solidFill>
              </a:rPr>
              <a:t>with your supervisor.</a:t>
            </a:r>
          </a:p>
          <a:p>
            <a:pPr lvl="1"/>
            <a:endParaRPr lang="en-US" sz="3400" dirty="0">
              <a:solidFill>
                <a:schemeClr val="bg1"/>
              </a:solidFill>
            </a:endParaRPr>
          </a:p>
          <a:p>
            <a:pPr lvl="1"/>
            <a:r>
              <a:rPr lang="en-US" sz="3400" dirty="0" smtClean="0">
                <a:solidFill>
                  <a:schemeClr val="bg1"/>
                </a:solidFill>
              </a:rPr>
              <a:t>You should also be familiar with the student employment website and the </a:t>
            </a:r>
            <a:r>
              <a:rPr lang="en-US" sz="3400" b="1" dirty="0" smtClean="0">
                <a:solidFill>
                  <a:srgbClr val="FFCE00"/>
                </a:solidFill>
              </a:rPr>
              <a:t>Student Employee Handbook</a:t>
            </a:r>
            <a:r>
              <a:rPr lang="en-US" sz="3400" dirty="0" smtClean="0">
                <a:solidFill>
                  <a:schemeClr val="bg1"/>
                </a:solidFill>
              </a:rPr>
              <a:t>.</a:t>
            </a:r>
            <a:br>
              <a:rPr lang="en-US" sz="3400" dirty="0" smtClean="0">
                <a:solidFill>
                  <a:schemeClr val="bg1"/>
                </a:solidFill>
              </a:rPr>
            </a:br>
            <a:r>
              <a:rPr lang="en-US" sz="3400" dirty="0" smtClean="0">
                <a:solidFill>
                  <a:schemeClr val="bg1"/>
                </a:solidFill>
              </a:rPr>
              <a:t/>
            </a:r>
            <a:br>
              <a:rPr lang="en-US" sz="3400" dirty="0" smtClean="0">
                <a:solidFill>
                  <a:schemeClr val="bg1"/>
                </a:solidFill>
              </a:rPr>
            </a:br>
            <a:r>
              <a:rPr lang="en-US" sz="3400" dirty="0" smtClean="0">
                <a:solidFill>
                  <a:schemeClr val="bg1"/>
                </a:solidFill>
              </a:rPr>
              <a:t>Furthermore, you will need to read and sign a copy of the </a:t>
            </a:r>
            <a:r>
              <a:rPr lang="en-US" sz="3400" b="1" dirty="0" smtClean="0">
                <a:solidFill>
                  <a:schemeClr val="accent1"/>
                </a:solidFill>
              </a:rPr>
              <a:t>Appropriate Use Agreement for Student Assistants</a:t>
            </a:r>
            <a:r>
              <a:rPr lang="en-US" sz="3400" dirty="0" smtClean="0">
                <a:solidFill>
                  <a:schemeClr val="bg1"/>
                </a:solidFill>
              </a:rPr>
              <a:t> provided by Information Technology Services (ITS).</a:t>
            </a:r>
            <a:br>
              <a:rPr lang="en-US" sz="3400" dirty="0" smtClean="0">
                <a:solidFill>
                  <a:schemeClr val="bg1"/>
                </a:solidFill>
              </a:rPr>
            </a:br>
            <a:r>
              <a:rPr lang="en-US" sz="3400" dirty="0" smtClean="0">
                <a:solidFill>
                  <a:schemeClr val="bg1"/>
                </a:solidFill>
              </a:rPr>
              <a:t/>
            </a:r>
            <a:br>
              <a:rPr lang="en-US" sz="3400" dirty="0" smtClean="0">
                <a:solidFill>
                  <a:schemeClr val="bg1"/>
                </a:solidFill>
              </a:rPr>
            </a:br>
            <a:r>
              <a:rPr lang="en-US" sz="3400" dirty="0" smtClean="0">
                <a:solidFill>
                  <a:schemeClr val="bg1"/>
                </a:solidFill>
              </a:rPr>
              <a:t>Lastly, some students will be required to complete the </a:t>
            </a:r>
            <a:r>
              <a:rPr lang="en-US" sz="3400" b="1" dirty="0" smtClean="0">
                <a:solidFill>
                  <a:schemeClr val="accent1"/>
                </a:solidFill>
              </a:rPr>
              <a:t>Family Educational Rights and Privacy Act (FERPA) </a:t>
            </a:r>
            <a:r>
              <a:rPr lang="en-US" sz="3400" dirty="0" smtClean="0">
                <a:solidFill>
                  <a:schemeClr val="bg1"/>
                </a:solidFill>
              </a:rPr>
              <a:t>online training.  </a:t>
            </a:r>
          </a:p>
          <a:p>
            <a:pPr lvl="1"/>
            <a:endParaRPr lang="en-US" sz="3400" dirty="0">
              <a:solidFill>
                <a:schemeClr val="bg1"/>
              </a:solidFill>
            </a:endParaRPr>
          </a:p>
          <a:p>
            <a:pPr lvl="1"/>
            <a:r>
              <a:rPr lang="en-US" sz="3400" dirty="0">
                <a:solidFill>
                  <a:schemeClr val="bg1"/>
                </a:solidFill>
              </a:rPr>
              <a:t>You will also complete the </a:t>
            </a:r>
            <a:r>
              <a:rPr lang="en-US" sz="3400" b="1" dirty="0">
                <a:solidFill>
                  <a:schemeClr val="accent1"/>
                </a:solidFill>
              </a:rPr>
              <a:t>Campus Security Authority </a:t>
            </a:r>
            <a:r>
              <a:rPr lang="en-US" sz="3400" dirty="0">
                <a:solidFill>
                  <a:schemeClr val="bg1"/>
                </a:solidFill>
              </a:rPr>
              <a:t>online training. </a:t>
            </a:r>
            <a:endParaRPr lang="en-US" sz="3400" dirty="0" smtClean="0">
              <a:solidFill>
                <a:schemeClr val="bg1"/>
              </a:solidFill>
            </a:endParaRPr>
          </a:p>
          <a:p>
            <a:pPr lvl="1"/>
            <a:endParaRPr lang="en-US" sz="3400" dirty="0">
              <a:solidFill>
                <a:schemeClr val="bg1"/>
              </a:solidFill>
            </a:endParaRPr>
          </a:p>
          <a:p>
            <a:pPr lvl="1"/>
            <a:r>
              <a:rPr lang="en-US" sz="3400" dirty="0" smtClean="0">
                <a:solidFill>
                  <a:schemeClr val="bg1"/>
                </a:solidFill>
              </a:rPr>
              <a:t>Lastly, you will need to activate your </a:t>
            </a:r>
            <a:r>
              <a:rPr lang="en-US" sz="3400" b="1" dirty="0" smtClean="0">
                <a:solidFill>
                  <a:srgbClr val="FFCE00"/>
                </a:solidFill>
              </a:rPr>
              <a:t>Faculty/Staff </a:t>
            </a:r>
            <a:r>
              <a:rPr lang="en-US" sz="3400" b="1" dirty="0" err="1" smtClean="0">
                <a:solidFill>
                  <a:srgbClr val="FFCE00"/>
                </a:solidFill>
              </a:rPr>
              <a:t>myCalStateLA</a:t>
            </a:r>
            <a:r>
              <a:rPr lang="en-US" sz="3400" b="1" dirty="0" smtClean="0">
                <a:solidFill>
                  <a:srgbClr val="FFCE00"/>
                </a:solidFill>
              </a:rPr>
              <a:t> ID </a:t>
            </a:r>
            <a:r>
              <a:rPr lang="en-US" sz="3400" dirty="0" smtClean="0">
                <a:solidFill>
                  <a:schemeClr val="bg1"/>
                </a:solidFill>
              </a:rPr>
              <a:t>to get your </a:t>
            </a:r>
            <a:r>
              <a:rPr lang="en-US" sz="3400" b="1" dirty="0" smtClean="0">
                <a:solidFill>
                  <a:srgbClr val="FFCE00"/>
                </a:solidFill>
              </a:rPr>
              <a:t>employee email address</a:t>
            </a:r>
            <a:r>
              <a:rPr lang="en-US" sz="3400" dirty="0" smtClean="0">
                <a:solidFill>
                  <a:schemeClr val="bg1"/>
                </a:solidFill>
              </a:rPr>
              <a:t>. </a:t>
            </a:r>
            <a:endParaRPr lang="en-US" sz="3400" dirty="0">
              <a:solidFill>
                <a:schemeClr val="bg1"/>
              </a:solidFill>
            </a:endParaRPr>
          </a:p>
          <a:p>
            <a:pPr lvl="1"/>
            <a:endParaRPr lang="en-US" sz="3400" dirty="0">
              <a:solidFill>
                <a:schemeClr val="bg1"/>
              </a:solidFill>
            </a:endParaRPr>
          </a:p>
          <a:p>
            <a:pPr lvl="1"/>
            <a:r>
              <a:rPr lang="en-US" sz="3400" dirty="0" smtClean="0">
                <a:solidFill>
                  <a:schemeClr val="bg1"/>
                </a:solidFill>
              </a:rPr>
              <a:t>If you haven’t completed these agreements, trainings and checklists within a few days of beginning your new position, we suggest taking initiative and letting your supervisor know.  </a:t>
            </a:r>
          </a:p>
        </p:txBody>
      </p:sp>
      <p:sp>
        <p:nvSpPr>
          <p:cNvPr id="2" name="Title 1"/>
          <p:cNvSpPr>
            <a:spLocks noGrp="1"/>
          </p:cNvSpPr>
          <p:nvPr>
            <p:ph type="ctrTitle"/>
          </p:nvPr>
        </p:nvSpPr>
        <p:spPr>
          <a:xfrm>
            <a:off x="5540425" y="1271472"/>
            <a:ext cx="18153291" cy="1825542"/>
          </a:xfrm>
        </p:spPr>
        <p:txBody>
          <a:bodyPr/>
          <a:lstStyle/>
          <a:p>
            <a:pPr algn="l"/>
            <a:r>
              <a:rPr lang="en-US" sz="6600" b="1" i="1" dirty="0" smtClean="0">
                <a:solidFill>
                  <a:schemeClr val="accent1"/>
                </a:solidFill>
              </a:rPr>
              <a:t>Welcome:</a:t>
            </a:r>
            <a:r>
              <a:rPr lang="en-US" sz="6600" b="1" i="1" dirty="0" smtClean="0">
                <a:solidFill>
                  <a:schemeClr val="bg1"/>
                </a:solidFill>
              </a:rPr>
              <a:t/>
            </a:r>
            <a:br>
              <a:rPr lang="en-US" sz="6600" b="1" i="1" dirty="0" smtClean="0">
                <a:solidFill>
                  <a:schemeClr val="bg1"/>
                </a:solidFill>
              </a:rPr>
            </a:br>
            <a:r>
              <a:rPr lang="en-US" sz="6600" b="1" i="1" dirty="0" smtClean="0">
                <a:solidFill>
                  <a:schemeClr val="bg1"/>
                </a:solidFill>
              </a:rPr>
              <a:t>Getting </a:t>
            </a:r>
            <a:r>
              <a:rPr lang="en-US" sz="6600" b="1" i="1" dirty="0">
                <a:solidFill>
                  <a:schemeClr val="bg1"/>
                </a:solidFill>
              </a:rPr>
              <a:t>Orientated to Your New Job </a:t>
            </a:r>
            <a:r>
              <a:rPr lang="en-US" sz="4000" b="1" i="1" dirty="0">
                <a:solidFill>
                  <a:schemeClr val="bg1"/>
                </a:solidFill>
              </a:rPr>
              <a:t>(continued)</a:t>
            </a:r>
            <a:r>
              <a:rPr lang="en-US" sz="6600" b="1" dirty="0">
                <a:solidFill>
                  <a:schemeClr val="bg1"/>
                </a:solidFill>
              </a:rPr>
              <a:t/>
            </a:r>
            <a:br>
              <a:rPr lang="en-US" sz="6600" b="1" dirty="0">
                <a:solidFill>
                  <a:schemeClr val="bg1"/>
                </a:solidFill>
              </a:rPr>
            </a:br>
            <a:endParaRPr lang="en-US" sz="6600" dirty="0"/>
          </a:p>
        </p:txBody>
      </p:sp>
      <p:pic>
        <p:nvPicPr>
          <p:cNvPr id="7" name="Picture 6" descr="Two student assistants collaborating on a project at work" title="Students collaborating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759" y="410641"/>
            <a:ext cx="2457384" cy="2381988"/>
          </a:xfrm>
          <a:prstGeom prst="rect">
            <a:avLst/>
          </a:prstGeom>
        </p:spPr>
      </p:pic>
    </p:spTree>
    <p:extLst>
      <p:ext uri="{BB962C8B-B14F-4D97-AF65-F5344CB8AC3E}">
        <p14:creationId xmlns:p14="http://schemas.microsoft.com/office/powerpoint/2010/main" val="251384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ain Text 1"/>
          <p:cNvSpPr txBox="1">
            <a:spLocks/>
          </p:cNvSpPr>
          <p:nvPr/>
        </p:nvSpPr>
        <p:spPr>
          <a:xfrm>
            <a:off x="619740" y="3466922"/>
            <a:ext cx="22454269" cy="9543011"/>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lvl="1"/>
            <a:r>
              <a:rPr lang="en-US" sz="3600" b="1" dirty="0" smtClean="0">
                <a:solidFill>
                  <a:srgbClr val="FFCE00"/>
                </a:solidFill>
              </a:rPr>
              <a:t>Breaks, Leaves, and Time Management</a:t>
            </a:r>
          </a:p>
          <a:p>
            <a:pPr lvl="1"/>
            <a:endParaRPr lang="en-US" sz="3600" dirty="0">
              <a:solidFill>
                <a:schemeClr val="bg1"/>
              </a:solidFill>
            </a:endParaRPr>
          </a:p>
          <a:p>
            <a:pPr lvl="1"/>
            <a:r>
              <a:rPr lang="en-US" sz="3600" dirty="0" smtClean="0">
                <a:solidFill>
                  <a:schemeClr val="bg1"/>
                </a:solidFill>
              </a:rPr>
              <a:t>Student </a:t>
            </a:r>
            <a:r>
              <a:rPr lang="en-US" sz="3600" dirty="0">
                <a:solidFill>
                  <a:schemeClr val="bg1"/>
                </a:solidFill>
              </a:rPr>
              <a:t>Assistants </a:t>
            </a:r>
            <a:r>
              <a:rPr lang="en-US" sz="3600" dirty="0" smtClean="0">
                <a:solidFill>
                  <a:schemeClr val="bg1"/>
                </a:solidFill>
              </a:rPr>
              <a:t>can work </a:t>
            </a:r>
            <a:r>
              <a:rPr lang="en-US" sz="3600" dirty="0">
                <a:solidFill>
                  <a:schemeClr val="bg1"/>
                </a:solidFill>
              </a:rPr>
              <a:t>a maximum of </a:t>
            </a:r>
            <a:r>
              <a:rPr lang="en-US" sz="3600" b="1" dirty="0">
                <a:solidFill>
                  <a:schemeClr val="accent1"/>
                </a:solidFill>
              </a:rPr>
              <a:t>20 hours per </a:t>
            </a:r>
            <a:r>
              <a:rPr lang="en-US" sz="3600" b="1" dirty="0" smtClean="0">
                <a:solidFill>
                  <a:schemeClr val="accent1"/>
                </a:solidFill>
              </a:rPr>
              <a:t>week </a:t>
            </a:r>
            <a:r>
              <a:rPr lang="en-US" sz="3600" dirty="0" smtClean="0">
                <a:solidFill>
                  <a:schemeClr val="bg1"/>
                </a:solidFill>
              </a:rPr>
              <a:t>during the semester and a maximum of 40 hours per week during winter and summer breaks.</a:t>
            </a:r>
            <a:r>
              <a:rPr lang="en-US" sz="3600" dirty="0">
                <a:solidFill>
                  <a:schemeClr val="accent1"/>
                </a:solidFill>
              </a:rPr>
              <a:t> </a:t>
            </a:r>
            <a:r>
              <a:rPr lang="en-US" sz="3600" dirty="0" smtClean="0">
                <a:solidFill>
                  <a:schemeClr val="accent1"/>
                </a:solidFill>
              </a:rPr>
              <a:t> </a:t>
            </a:r>
            <a:r>
              <a:rPr lang="en-US" sz="3600" dirty="0" smtClean="0">
                <a:solidFill>
                  <a:schemeClr val="bg1"/>
                </a:solidFill>
              </a:rPr>
              <a:t>You </a:t>
            </a:r>
            <a:r>
              <a:rPr lang="en-US" sz="3600" b="1" dirty="0" smtClean="0">
                <a:solidFill>
                  <a:srgbClr val="FFCE00"/>
                </a:solidFill>
              </a:rPr>
              <a:t>CANNOT work over 8 hours per day</a:t>
            </a:r>
            <a:r>
              <a:rPr lang="en-US" sz="3600" dirty="0" smtClean="0">
                <a:solidFill>
                  <a:schemeClr val="bg1"/>
                </a:solidFill>
              </a:rPr>
              <a:t>.  If you work </a:t>
            </a:r>
            <a:r>
              <a:rPr lang="en-US" sz="3600" b="1" dirty="0" smtClean="0">
                <a:solidFill>
                  <a:srgbClr val="FFCE00"/>
                </a:solidFill>
              </a:rPr>
              <a:t>more than 6 consecutive hours you must take an unpaid 30-minute break</a:t>
            </a:r>
            <a:r>
              <a:rPr lang="en-US" sz="3600" dirty="0" smtClean="0">
                <a:solidFill>
                  <a:schemeClr val="bg1"/>
                </a:solidFill>
              </a:rPr>
              <a:t>.  If you work </a:t>
            </a:r>
            <a:r>
              <a:rPr lang="en-US" sz="3600" b="1" dirty="0" smtClean="0">
                <a:solidFill>
                  <a:srgbClr val="FFCE00"/>
                </a:solidFill>
              </a:rPr>
              <a:t>4 consecutive hours, you are eligible for a paid 10-minute break</a:t>
            </a:r>
            <a:r>
              <a:rPr lang="en-US" sz="3600" dirty="0" smtClean="0">
                <a:solidFill>
                  <a:schemeClr val="bg1"/>
                </a:solidFill>
              </a:rPr>
              <a:t>.  If you </a:t>
            </a:r>
            <a:r>
              <a:rPr lang="en-US" sz="3600" b="1" dirty="0" smtClean="0">
                <a:solidFill>
                  <a:srgbClr val="FFCE00"/>
                </a:solidFill>
              </a:rPr>
              <a:t>work less than 4 hours you are not eligible for breaks</a:t>
            </a:r>
            <a:r>
              <a:rPr lang="en-US" sz="3600" dirty="0" smtClean="0">
                <a:solidFill>
                  <a:schemeClr val="bg1"/>
                </a:solidFill>
              </a:rPr>
              <a:t>.  </a:t>
            </a:r>
            <a:endParaRPr lang="en-US" sz="3600" dirty="0" smtClean="0">
              <a:solidFill>
                <a:schemeClr val="accent1"/>
              </a:solidFill>
            </a:endParaRPr>
          </a:p>
          <a:p>
            <a:pPr lvl="1"/>
            <a:r>
              <a:rPr lang="en-US" sz="3600" dirty="0" smtClean="0">
                <a:solidFill>
                  <a:schemeClr val="bg1"/>
                </a:solidFill>
              </a:rPr>
              <a:t/>
            </a:r>
            <a:br>
              <a:rPr lang="en-US" sz="3600" dirty="0" smtClean="0">
                <a:solidFill>
                  <a:schemeClr val="bg1"/>
                </a:solidFill>
              </a:rPr>
            </a:br>
            <a:r>
              <a:rPr lang="en-US" sz="3600" dirty="0" smtClean="0">
                <a:solidFill>
                  <a:schemeClr val="bg1"/>
                </a:solidFill>
              </a:rPr>
              <a:t>Planning ahead and knowing how to handle your absences helps alleviate stress for everyone</a:t>
            </a:r>
            <a:r>
              <a:rPr lang="en-US" sz="3600" dirty="0">
                <a:solidFill>
                  <a:schemeClr val="bg1"/>
                </a:solidFill>
              </a:rPr>
              <a:t>. </a:t>
            </a:r>
            <a:r>
              <a:rPr lang="en-US" sz="3600" dirty="0" smtClean="0">
                <a:solidFill>
                  <a:schemeClr val="bg1"/>
                </a:solidFill>
              </a:rPr>
              <a:t>If </a:t>
            </a:r>
            <a:r>
              <a:rPr lang="en-US" sz="3600" dirty="0">
                <a:solidFill>
                  <a:schemeClr val="bg1"/>
                </a:solidFill>
              </a:rPr>
              <a:t>you know you’re </a:t>
            </a:r>
            <a:r>
              <a:rPr lang="en-US" sz="3600" b="1" dirty="0">
                <a:solidFill>
                  <a:srgbClr val="FFCE00"/>
                </a:solidFill>
              </a:rPr>
              <a:t>going to be absent we recommend giving 48 hours notice</a:t>
            </a:r>
            <a:r>
              <a:rPr lang="en-US" sz="3600" dirty="0">
                <a:solidFill>
                  <a:schemeClr val="bg1"/>
                </a:solidFill>
              </a:rPr>
              <a:t>.  </a:t>
            </a:r>
            <a:r>
              <a:rPr lang="en-US" sz="3600" dirty="0" smtClean="0">
                <a:solidFill>
                  <a:schemeClr val="bg1"/>
                </a:solidFill>
              </a:rPr>
              <a:t>Remember it’s </a:t>
            </a:r>
            <a:r>
              <a:rPr lang="en-US" sz="3600" dirty="0">
                <a:solidFill>
                  <a:schemeClr val="bg1"/>
                </a:solidFill>
              </a:rPr>
              <a:t>up to you to communicate with your supervisor and colleagues to mutually agree on your work schedule.  </a:t>
            </a:r>
            <a:r>
              <a:rPr lang="en-US" sz="3600" b="1" dirty="0">
                <a:solidFill>
                  <a:srgbClr val="FFCE00"/>
                </a:solidFill>
              </a:rPr>
              <a:t>Do you know when it’s ok to take a break?  If you’re sick, who should you contact?  If you feel overwhelmed during finals, how can you change your </a:t>
            </a:r>
            <a:r>
              <a:rPr lang="en-US" sz="3600" b="1" dirty="0" smtClean="0">
                <a:solidFill>
                  <a:srgbClr val="FFCE00"/>
                </a:solidFill>
              </a:rPr>
              <a:t>schedule? </a:t>
            </a:r>
            <a:r>
              <a:rPr lang="en-US" sz="3600" b="1" dirty="0">
                <a:solidFill>
                  <a:srgbClr val="FFCE00"/>
                </a:solidFill>
              </a:rPr>
              <a:t> </a:t>
            </a:r>
            <a:r>
              <a:rPr lang="en-US" sz="3600" dirty="0" smtClean="0">
                <a:solidFill>
                  <a:schemeClr val="bg1"/>
                </a:solidFill>
              </a:rPr>
              <a:t>Keep a planner, input your schedule into Microsoft Outlook or find your own way to stay on top of your schedule.  It’s a part of </a:t>
            </a:r>
            <a:r>
              <a:rPr lang="en-US" sz="3600" b="1" dirty="0" smtClean="0">
                <a:solidFill>
                  <a:schemeClr val="accent1"/>
                </a:solidFill>
              </a:rPr>
              <a:t>time management</a:t>
            </a:r>
            <a:r>
              <a:rPr lang="en-US" sz="3600" b="1" dirty="0" smtClean="0">
                <a:solidFill>
                  <a:schemeClr val="bg1"/>
                </a:solidFill>
              </a:rPr>
              <a:t> </a:t>
            </a:r>
            <a:r>
              <a:rPr lang="en-US" sz="3600" dirty="0" smtClean="0">
                <a:solidFill>
                  <a:schemeClr val="bg1"/>
                </a:solidFill>
              </a:rPr>
              <a:t>and it’s going to be a key to your success!  </a:t>
            </a:r>
          </a:p>
          <a:p>
            <a:pPr lvl="1"/>
            <a:endParaRPr lang="en-US" sz="3600" dirty="0">
              <a:solidFill>
                <a:schemeClr val="bg1"/>
              </a:solidFill>
            </a:endParaRPr>
          </a:p>
          <a:p>
            <a:pPr lvl="1"/>
            <a:r>
              <a:rPr lang="en-US" sz="3600" dirty="0" smtClean="0">
                <a:solidFill>
                  <a:schemeClr val="bg1"/>
                </a:solidFill>
              </a:rPr>
              <a:t>Finished a task? </a:t>
            </a:r>
            <a:r>
              <a:rPr lang="en-US" sz="3600" b="1" dirty="0" smtClean="0">
                <a:solidFill>
                  <a:schemeClr val="accent1"/>
                </a:solidFill>
              </a:rPr>
              <a:t>Take some initiative</a:t>
            </a:r>
            <a:r>
              <a:rPr lang="en-US" sz="3600" dirty="0" smtClean="0">
                <a:solidFill>
                  <a:schemeClr val="accent1"/>
                </a:solidFill>
              </a:rPr>
              <a:t> </a:t>
            </a:r>
            <a:r>
              <a:rPr lang="en-US" sz="3600" dirty="0" smtClean="0">
                <a:solidFill>
                  <a:schemeClr val="bg1"/>
                </a:solidFill>
              </a:rPr>
              <a:t>and talk to your supervisor about finding a project to work on.  Got an idea for how to improve something or make things run smoother?  Don’t keep it a secret—Student Assistants have a lot of things to contribute.  We’re counting on you!</a:t>
            </a:r>
          </a:p>
          <a:p>
            <a:pPr lvl="1"/>
            <a:endParaRPr lang="en-US" sz="3600" dirty="0">
              <a:solidFill>
                <a:schemeClr val="bg1"/>
              </a:solidFill>
              <a:latin typeface="+mj-lt"/>
              <a:cs typeface="Arial" panose="020B0604020202020204" pitchFamily="34" charset="0"/>
            </a:endParaRPr>
          </a:p>
          <a:p>
            <a:pPr lvl="1"/>
            <a:endParaRPr lang="en-US" sz="3600" dirty="0">
              <a:solidFill>
                <a:schemeClr val="bg1"/>
              </a:solidFill>
              <a:latin typeface="+mj-lt"/>
              <a:cs typeface="Arial" panose="020B0604020202020204" pitchFamily="34" charset="0"/>
            </a:endParaRPr>
          </a:p>
          <a:p>
            <a:pPr lvl="1"/>
            <a:r>
              <a:rPr lang="en-US" sz="3200" dirty="0" smtClean="0">
                <a:solidFill>
                  <a:schemeClr val="bg1"/>
                </a:solidFill>
              </a:rPr>
              <a:t> </a:t>
            </a:r>
            <a:endParaRPr lang="en-US" sz="3200" dirty="0">
              <a:solidFill>
                <a:schemeClr val="bg1"/>
              </a:solidFill>
              <a:latin typeface="+mj-lt"/>
              <a:cs typeface="Arial" panose="020B0604020202020204" pitchFamily="34" charset="0"/>
            </a:endParaRPr>
          </a:p>
        </p:txBody>
      </p:sp>
      <p:sp>
        <p:nvSpPr>
          <p:cNvPr id="2" name="Title 1"/>
          <p:cNvSpPr>
            <a:spLocks noGrp="1"/>
          </p:cNvSpPr>
          <p:nvPr>
            <p:ph type="ctrTitle"/>
          </p:nvPr>
        </p:nvSpPr>
        <p:spPr>
          <a:xfrm>
            <a:off x="5822697" y="1213189"/>
            <a:ext cx="13258562" cy="1825542"/>
          </a:xfrm>
        </p:spPr>
        <p:txBody>
          <a:bodyPr/>
          <a:lstStyle/>
          <a:p>
            <a:pPr algn="l"/>
            <a:r>
              <a:rPr lang="en-US" sz="6600" b="1" i="1" dirty="0" smtClean="0">
                <a:solidFill>
                  <a:schemeClr val="accent1"/>
                </a:solidFill>
              </a:rPr>
              <a:t>Managing your Schedule: </a:t>
            </a:r>
            <a:br>
              <a:rPr lang="en-US" sz="6600" b="1" i="1" dirty="0" smtClean="0">
                <a:solidFill>
                  <a:schemeClr val="accent1"/>
                </a:solidFill>
              </a:rPr>
            </a:br>
            <a:r>
              <a:rPr lang="en-US" sz="6600" b="1" i="1" dirty="0" smtClean="0">
                <a:solidFill>
                  <a:schemeClr val="bg1"/>
                </a:solidFill>
              </a:rPr>
              <a:t>Time to Take Initiative</a:t>
            </a:r>
            <a:r>
              <a:rPr lang="en-US" b="1" dirty="0">
                <a:solidFill>
                  <a:schemeClr val="bg1"/>
                </a:solidFill>
              </a:rPr>
              <a:t/>
            </a:r>
            <a:br>
              <a:rPr lang="en-US" b="1" dirty="0">
                <a:solidFill>
                  <a:schemeClr val="bg1"/>
                </a:solidFill>
              </a:rPr>
            </a:br>
            <a:endParaRPr lang="en-US" dirty="0"/>
          </a:p>
        </p:txBody>
      </p:sp>
      <p:pic>
        <p:nvPicPr>
          <p:cNvPr id="5" name="Picture 4" descr="Planner for organizing your schedule" title="Planner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9849" y="652672"/>
            <a:ext cx="2381988" cy="2381988"/>
          </a:xfrm>
          <a:prstGeom prst="rect">
            <a:avLst/>
          </a:prstGeom>
        </p:spPr>
      </p:pic>
    </p:spTree>
    <p:extLst>
      <p:ext uri="{BB962C8B-B14F-4D97-AF65-F5344CB8AC3E}">
        <p14:creationId xmlns:p14="http://schemas.microsoft.com/office/powerpoint/2010/main" val="224688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Main Text 1"/>
          <p:cNvSpPr txBox="1">
            <a:spLocks/>
          </p:cNvSpPr>
          <p:nvPr/>
        </p:nvSpPr>
        <p:spPr>
          <a:xfrm>
            <a:off x="1197033" y="4638501"/>
            <a:ext cx="21203562" cy="8578735"/>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lvl="1"/>
            <a:r>
              <a:rPr lang="en-US" sz="3400" dirty="0" smtClean="0">
                <a:solidFill>
                  <a:schemeClr val="bg1"/>
                </a:solidFill>
              </a:rPr>
              <a:t>When you’re first starting a job, it’s not always easy to know what’s expected of you.  Did you know there’s this thing called the </a:t>
            </a:r>
            <a:r>
              <a:rPr lang="en-US" sz="3400" b="1" dirty="0" smtClean="0">
                <a:solidFill>
                  <a:schemeClr val="accent1"/>
                </a:solidFill>
              </a:rPr>
              <a:t>job description </a:t>
            </a:r>
            <a:r>
              <a:rPr lang="en-US" sz="3400" dirty="0" smtClean="0">
                <a:solidFill>
                  <a:schemeClr val="bg1"/>
                </a:solidFill>
              </a:rPr>
              <a:t>that’s the key to many of your questions?!  Chances are you looked at it when you applied, but now it’s time to pull it back out.  If you don’t have access to it, ask your supervisor for a copy.  Your job description has been written up just for you and it’s going to help guide you through your Student Assistantship—know what it says! </a:t>
            </a:r>
          </a:p>
          <a:p>
            <a:pPr lvl="1"/>
            <a:endParaRPr lang="en-US" sz="3400" dirty="0">
              <a:solidFill>
                <a:schemeClr val="bg1"/>
              </a:solidFill>
            </a:endParaRPr>
          </a:p>
          <a:p>
            <a:pPr lvl="1"/>
            <a:r>
              <a:rPr lang="en-US" sz="3400" dirty="0" smtClean="0">
                <a:solidFill>
                  <a:schemeClr val="bg1"/>
                </a:solidFill>
              </a:rPr>
              <a:t>To maintain eligibility for employment, you must maintain a </a:t>
            </a:r>
            <a:r>
              <a:rPr lang="en-US" sz="3400" b="1" dirty="0" smtClean="0">
                <a:solidFill>
                  <a:srgbClr val="FFCE00"/>
                </a:solidFill>
              </a:rPr>
              <a:t>minimum GPA and enrollment status</a:t>
            </a:r>
            <a:r>
              <a:rPr lang="en-US" sz="3400" dirty="0" smtClean="0">
                <a:solidFill>
                  <a:schemeClr val="bg1"/>
                </a:solidFill>
              </a:rPr>
              <a:t>.  For undergraduates, 2.0 GPA and 6 units, unless summer break.  For graduate students, 2.0 GPA/3.0 GPA and 4 units.  </a:t>
            </a:r>
          </a:p>
          <a:p>
            <a:pPr lvl="1"/>
            <a:endParaRPr lang="en-US" sz="3400" dirty="0">
              <a:solidFill>
                <a:schemeClr val="bg1"/>
              </a:solidFill>
            </a:endParaRPr>
          </a:p>
          <a:p>
            <a:pPr lvl="1"/>
            <a:r>
              <a:rPr lang="en-US" sz="3400" dirty="0" smtClean="0">
                <a:solidFill>
                  <a:schemeClr val="bg1"/>
                </a:solidFill>
              </a:rPr>
              <a:t>The responsibilities written on your job description will soon become </a:t>
            </a:r>
            <a:r>
              <a:rPr lang="en-US" sz="3400" b="1" dirty="0" smtClean="0">
                <a:solidFill>
                  <a:schemeClr val="accent1"/>
                </a:solidFill>
              </a:rPr>
              <a:t>accomplishments </a:t>
            </a:r>
            <a:r>
              <a:rPr lang="en-US" sz="3400" dirty="0" smtClean="0">
                <a:solidFill>
                  <a:schemeClr val="bg1"/>
                </a:solidFill>
              </a:rPr>
              <a:t>and</a:t>
            </a:r>
            <a:r>
              <a:rPr lang="en-US" sz="3400" b="1" dirty="0" smtClean="0">
                <a:solidFill>
                  <a:schemeClr val="accent1"/>
                </a:solidFill>
              </a:rPr>
              <a:t> skills </a:t>
            </a:r>
            <a:r>
              <a:rPr lang="en-US" sz="3400" dirty="0" smtClean="0">
                <a:solidFill>
                  <a:schemeClr val="bg1"/>
                </a:solidFill>
              </a:rPr>
              <a:t>listed on your</a:t>
            </a:r>
            <a:r>
              <a:rPr lang="en-US" sz="3400" dirty="0">
                <a:solidFill>
                  <a:schemeClr val="bg1"/>
                </a:solidFill>
              </a:rPr>
              <a:t> </a:t>
            </a:r>
            <a:r>
              <a:rPr lang="en-US" sz="3400" b="1" dirty="0" smtClean="0">
                <a:solidFill>
                  <a:schemeClr val="accent1"/>
                </a:solidFill>
              </a:rPr>
              <a:t>résumé</a:t>
            </a:r>
            <a:r>
              <a:rPr lang="en-US" sz="3400" dirty="0" smtClean="0">
                <a:solidFill>
                  <a:schemeClr val="bg1"/>
                </a:solidFill>
              </a:rPr>
              <a:t>.  Not only that, but future employers will expect you to be able to talk about your Student Assistant experience during interviews.  The </a:t>
            </a:r>
            <a:r>
              <a:rPr lang="en-US" sz="3400" b="1" dirty="0" smtClean="0">
                <a:solidFill>
                  <a:schemeClr val="accent1"/>
                </a:solidFill>
              </a:rPr>
              <a:t>Career Development Center </a:t>
            </a:r>
            <a:r>
              <a:rPr lang="en-US" sz="3400" dirty="0" smtClean="0">
                <a:solidFill>
                  <a:schemeClr val="bg1"/>
                </a:solidFill>
              </a:rPr>
              <a:t>can help you practice </a:t>
            </a:r>
            <a:r>
              <a:rPr lang="en-US" sz="3400" b="1" dirty="0" smtClean="0">
                <a:solidFill>
                  <a:schemeClr val="accent1"/>
                </a:solidFill>
              </a:rPr>
              <a:t>articulating</a:t>
            </a:r>
            <a:r>
              <a:rPr lang="en-US" sz="3400" dirty="0" smtClean="0">
                <a:solidFill>
                  <a:schemeClr val="accent1"/>
                </a:solidFill>
              </a:rPr>
              <a:t> </a:t>
            </a:r>
            <a:r>
              <a:rPr lang="en-US" sz="3400" dirty="0" smtClean="0">
                <a:solidFill>
                  <a:schemeClr val="bg1"/>
                </a:solidFill>
              </a:rPr>
              <a:t>this</a:t>
            </a:r>
            <a:r>
              <a:rPr lang="en-US" sz="3400" dirty="0" smtClean="0">
                <a:solidFill>
                  <a:schemeClr val="accent1"/>
                </a:solidFill>
              </a:rPr>
              <a:t> </a:t>
            </a:r>
            <a:r>
              <a:rPr lang="en-US" sz="3400" dirty="0" smtClean="0">
                <a:solidFill>
                  <a:schemeClr val="bg1"/>
                </a:solidFill>
              </a:rPr>
              <a:t>on another day, but it’s a good idea to start thinking about these things now.</a:t>
            </a:r>
            <a:br>
              <a:rPr lang="en-US" sz="3400" dirty="0" smtClean="0">
                <a:solidFill>
                  <a:schemeClr val="bg1"/>
                </a:solidFill>
              </a:rPr>
            </a:br>
            <a:r>
              <a:rPr lang="en-US" sz="3400" dirty="0" smtClean="0">
                <a:solidFill>
                  <a:schemeClr val="bg1"/>
                </a:solidFill>
              </a:rPr>
              <a:t/>
            </a:r>
            <a:br>
              <a:rPr lang="en-US" sz="3400" dirty="0" smtClean="0">
                <a:solidFill>
                  <a:schemeClr val="bg1"/>
                </a:solidFill>
              </a:rPr>
            </a:br>
            <a:r>
              <a:rPr lang="en-US" sz="3400" dirty="0" smtClean="0">
                <a:solidFill>
                  <a:schemeClr val="bg1"/>
                </a:solidFill>
              </a:rPr>
              <a:t>Can you concisely and passionately talk about your previous experiences?  Don’t wait until graduation day before you start thinking about it.  You’ve got a role to play—being able to talk about it is part of why you’re here.  </a:t>
            </a:r>
            <a:endParaRPr lang="en-US" sz="3400" dirty="0">
              <a:solidFill>
                <a:schemeClr val="accent1"/>
              </a:solidFill>
              <a:latin typeface="+mj-lt"/>
              <a:cs typeface="Arial" panose="020B0604020202020204" pitchFamily="34" charset="0"/>
            </a:endParaRPr>
          </a:p>
        </p:txBody>
      </p:sp>
      <p:sp>
        <p:nvSpPr>
          <p:cNvPr id="4" name="Title 1"/>
          <p:cNvSpPr txBox="1">
            <a:spLocks noGrp="1"/>
          </p:cNvSpPr>
          <p:nvPr>
            <p:ph type="ctrTitle"/>
          </p:nvPr>
        </p:nvSpPr>
        <p:spPr>
          <a:xfrm>
            <a:off x="6051415" y="1284560"/>
            <a:ext cx="15974868" cy="2250939"/>
          </a:xfrm>
          <a:prstGeom prst="rect">
            <a:avLst/>
          </a:prstGeom>
          <a:noFill/>
        </p:spPr>
        <p:txBody>
          <a:bodyPr wrap="square" rtlCol="0">
            <a:spAutoFit/>
          </a:bodyPr>
          <a:lstStyle/>
          <a:p>
            <a:pPr algn="l"/>
            <a:r>
              <a:rPr lang="en-US" sz="6600" b="1" i="1" dirty="0" smtClean="0">
                <a:solidFill>
                  <a:schemeClr val="accent1"/>
                </a:solidFill>
                <a:latin typeface="Futura Bk BT Book"/>
              </a:rPr>
              <a:t>You’ve got a Role to Play: </a:t>
            </a:r>
            <a:endParaRPr lang="en-US" sz="6600" b="1" i="1" dirty="0">
              <a:solidFill>
                <a:schemeClr val="accent1"/>
              </a:solidFill>
              <a:latin typeface="Futura Bk BT Book"/>
            </a:endParaRPr>
          </a:p>
          <a:p>
            <a:pPr algn="l"/>
            <a:r>
              <a:rPr lang="en-US" sz="6600" b="1" i="1" dirty="0" smtClean="0">
                <a:solidFill>
                  <a:schemeClr val="bg1"/>
                </a:solidFill>
                <a:latin typeface="Futura Bk BT Book"/>
              </a:rPr>
              <a:t>The Details are in the Job Description</a:t>
            </a:r>
            <a:endParaRPr lang="en-US" sz="6600" b="1" dirty="0">
              <a:solidFill>
                <a:schemeClr val="bg1"/>
              </a:solidFill>
              <a:latin typeface="Futura Bk BT Book"/>
            </a:endParaRPr>
          </a:p>
        </p:txBody>
      </p:sp>
      <p:pic>
        <p:nvPicPr>
          <p:cNvPr id="6" name="Picture 5" descr="Resume where you can list your accomplishments and skills" title="Resume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930" y="1284560"/>
            <a:ext cx="2370791" cy="2693542"/>
          </a:xfrm>
          <a:prstGeom prst="rect">
            <a:avLst/>
          </a:prstGeom>
        </p:spPr>
      </p:pic>
    </p:spTree>
    <p:extLst>
      <p:ext uri="{BB962C8B-B14F-4D97-AF65-F5344CB8AC3E}">
        <p14:creationId xmlns:p14="http://schemas.microsoft.com/office/powerpoint/2010/main" val="321420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ain Text 1"/>
          <p:cNvSpPr txBox="1">
            <a:spLocks/>
          </p:cNvSpPr>
          <p:nvPr/>
        </p:nvSpPr>
        <p:spPr>
          <a:xfrm>
            <a:off x="1828800" y="4929957"/>
            <a:ext cx="20183302" cy="7871643"/>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lvl="1"/>
            <a:r>
              <a:rPr lang="en-US" sz="3600" b="1" dirty="0" smtClean="0">
                <a:solidFill>
                  <a:schemeClr val="accent1"/>
                </a:solidFill>
              </a:rPr>
              <a:t>Professionalism</a:t>
            </a:r>
            <a:r>
              <a:rPr lang="en-US" sz="3600" dirty="0" smtClean="0">
                <a:solidFill>
                  <a:schemeClr val="bg1"/>
                </a:solidFill>
              </a:rPr>
              <a:t> isn’t some robotic way of acting while at work.  It’s about understanding your environment, staying positive and being flexible.  We want you to be comfortable in your own skin, but with new professional skills and habits.  Here are three aspects to keep in mind:</a:t>
            </a:r>
          </a:p>
          <a:p>
            <a:pPr lvl="1"/>
            <a:endParaRPr lang="en-US" sz="3600" dirty="0">
              <a:solidFill>
                <a:schemeClr val="bg1"/>
              </a:solidFill>
            </a:endParaRPr>
          </a:p>
          <a:p>
            <a:pPr lvl="1"/>
            <a:endParaRPr lang="en-US" sz="3600" u="sng" dirty="0" smtClean="0">
              <a:solidFill>
                <a:schemeClr val="accent1"/>
              </a:solidFill>
            </a:endParaRPr>
          </a:p>
          <a:p>
            <a:pPr lvl="1"/>
            <a:r>
              <a:rPr lang="en-US" sz="3600" b="1" u="sng" dirty="0" smtClean="0">
                <a:solidFill>
                  <a:schemeClr val="accent1"/>
                </a:solidFill>
              </a:rPr>
              <a:t>1. Understand your environment</a:t>
            </a:r>
            <a:r>
              <a:rPr lang="en-US" sz="3600" b="1" dirty="0" smtClean="0">
                <a:solidFill>
                  <a:schemeClr val="accent1"/>
                </a:solidFill>
              </a:rPr>
              <a:t>:</a:t>
            </a:r>
            <a:r>
              <a:rPr lang="en-US" sz="3600" b="1" dirty="0" smtClean="0">
                <a:solidFill>
                  <a:schemeClr val="bg1"/>
                </a:solidFill>
              </a:rPr>
              <a:t>  </a:t>
            </a:r>
            <a:r>
              <a:rPr lang="en-US" sz="3600" dirty="0" smtClean="0">
                <a:solidFill>
                  <a:schemeClr val="bg1"/>
                </a:solidFill>
              </a:rPr>
              <a:t>Take your cues from experienced student assistants, staff, faculty and administrators.  This might mean different things in different departments.  </a:t>
            </a:r>
            <a:r>
              <a:rPr lang="en-US" sz="3600" b="1" dirty="0" smtClean="0">
                <a:solidFill>
                  <a:schemeClr val="accent1"/>
                </a:solidFill>
              </a:rPr>
              <a:t>Dressing appropriately </a:t>
            </a:r>
            <a:r>
              <a:rPr lang="en-US" sz="3600" dirty="0" smtClean="0">
                <a:solidFill>
                  <a:schemeClr val="bg1"/>
                </a:solidFill>
              </a:rPr>
              <a:t>is important while on the job.  It’s not necessarily about wearing a suit and tie, rather it’s about staying in-tune with the environment you’re in.  Maybe it’s a freshly ironed shirt.  Or maybe it’s a t-shirt and shorts.  Wherever you’re working, looking the part is vital.  </a:t>
            </a:r>
            <a:br>
              <a:rPr lang="en-US" sz="3600" dirty="0" smtClean="0">
                <a:solidFill>
                  <a:schemeClr val="bg1"/>
                </a:solidFill>
              </a:rPr>
            </a:br>
            <a:r>
              <a:rPr lang="en-US" sz="3600" dirty="0" smtClean="0">
                <a:solidFill>
                  <a:schemeClr val="bg1"/>
                </a:solidFill>
              </a:rPr>
              <a:t/>
            </a:r>
            <a:br>
              <a:rPr lang="en-US" sz="3600" dirty="0" smtClean="0">
                <a:solidFill>
                  <a:schemeClr val="bg1"/>
                </a:solidFill>
              </a:rPr>
            </a:br>
            <a:r>
              <a:rPr lang="en-US" sz="3600" dirty="0" smtClean="0">
                <a:solidFill>
                  <a:schemeClr val="bg1"/>
                </a:solidFill>
              </a:rPr>
              <a:t>What’s the attire like where </a:t>
            </a:r>
            <a:r>
              <a:rPr lang="en-US" sz="3600" i="1" dirty="0" smtClean="0">
                <a:solidFill>
                  <a:schemeClr val="bg1"/>
                </a:solidFill>
              </a:rPr>
              <a:t>you</a:t>
            </a:r>
            <a:r>
              <a:rPr lang="en-US" sz="3600" dirty="0" smtClean="0">
                <a:solidFill>
                  <a:schemeClr val="bg1"/>
                </a:solidFill>
              </a:rPr>
              <a:t> work?</a:t>
            </a:r>
            <a:br>
              <a:rPr lang="en-US" sz="3600" dirty="0" smtClean="0">
                <a:solidFill>
                  <a:schemeClr val="bg1"/>
                </a:solidFill>
              </a:rPr>
            </a:br>
            <a:endParaRPr lang="en-US" sz="3600" dirty="0">
              <a:solidFill>
                <a:schemeClr val="bg1"/>
              </a:solidFill>
            </a:endParaRPr>
          </a:p>
          <a:p>
            <a:pPr lvl="1"/>
            <a:endParaRPr lang="en-US" sz="3600" u="sng" dirty="0" smtClean="0">
              <a:solidFill>
                <a:schemeClr val="bg1"/>
              </a:solidFill>
            </a:endParaRPr>
          </a:p>
          <a:p>
            <a:pPr lvl="1"/>
            <a:endParaRPr lang="en-US" sz="4000" dirty="0">
              <a:solidFill>
                <a:schemeClr val="bg1"/>
              </a:solidFill>
            </a:endParaRPr>
          </a:p>
          <a:p>
            <a:pPr lvl="1"/>
            <a:r>
              <a:rPr lang="en-US" sz="4000" dirty="0" smtClean="0">
                <a:solidFill>
                  <a:schemeClr val="bg1"/>
                </a:solidFill>
              </a:rPr>
              <a:t> </a:t>
            </a:r>
          </a:p>
          <a:p>
            <a:pPr lvl="1"/>
            <a:endParaRPr lang="en-US" sz="4000" dirty="0">
              <a:solidFill>
                <a:schemeClr val="bg1"/>
              </a:solidFill>
            </a:endParaRPr>
          </a:p>
          <a:p>
            <a:pPr lvl="1"/>
            <a:r>
              <a:rPr lang="en-US" sz="4000" dirty="0" smtClean="0">
                <a:solidFill>
                  <a:schemeClr val="bg1"/>
                </a:solidFill>
              </a:rPr>
              <a:t> </a:t>
            </a:r>
            <a:endParaRPr lang="en-US" sz="4000" dirty="0">
              <a:solidFill>
                <a:schemeClr val="accent1"/>
              </a:solidFill>
              <a:latin typeface="+mj-lt"/>
              <a:cs typeface="Arial" panose="020B0604020202020204" pitchFamily="34" charset="0"/>
            </a:endParaRPr>
          </a:p>
        </p:txBody>
      </p:sp>
      <p:sp>
        <p:nvSpPr>
          <p:cNvPr id="2" name="Title 1"/>
          <p:cNvSpPr>
            <a:spLocks noGrp="1"/>
          </p:cNvSpPr>
          <p:nvPr>
            <p:ph type="ctrTitle"/>
          </p:nvPr>
        </p:nvSpPr>
        <p:spPr>
          <a:xfrm>
            <a:off x="6078308" y="1425384"/>
            <a:ext cx="12559315" cy="2103305"/>
          </a:xfrm>
        </p:spPr>
        <p:txBody>
          <a:bodyPr/>
          <a:lstStyle/>
          <a:p>
            <a:pPr algn="l"/>
            <a:r>
              <a:rPr lang="en-US" sz="6600" b="1" i="1" dirty="0">
                <a:solidFill>
                  <a:schemeClr val="accent1"/>
                </a:solidFill>
              </a:rPr>
              <a:t>Your Workplace Demeanor:</a:t>
            </a:r>
            <a:br>
              <a:rPr lang="en-US" sz="6600" b="1" i="1" dirty="0">
                <a:solidFill>
                  <a:schemeClr val="accent1"/>
                </a:solidFill>
              </a:rPr>
            </a:br>
            <a:r>
              <a:rPr lang="en-US" sz="6600" b="1" i="1" dirty="0">
                <a:solidFill>
                  <a:schemeClr val="bg1"/>
                </a:solidFill>
              </a:rPr>
              <a:t>Keeping it Professional</a:t>
            </a:r>
            <a:r>
              <a:rPr lang="en-US" b="1" dirty="0">
                <a:solidFill>
                  <a:schemeClr val="bg1"/>
                </a:solidFill>
              </a:rPr>
              <a:t/>
            </a:r>
            <a:br>
              <a:rPr lang="en-US" b="1" dirty="0">
                <a:solidFill>
                  <a:schemeClr val="bg1"/>
                </a:solidFill>
              </a:rPr>
            </a:br>
            <a:endParaRPr lang="en-US" dirty="0"/>
          </a:p>
        </p:txBody>
      </p:sp>
      <p:pic>
        <p:nvPicPr>
          <p:cNvPr id="5" name="Picture 4" descr="Student assistant working at their desk" title="Student Assistant Working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181" y="985800"/>
            <a:ext cx="2420028" cy="2435316"/>
          </a:xfrm>
          <a:prstGeom prst="rect">
            <a:avLst/>
          </a:prstGeom>
        </p:spPr>
      </p:pic>
    </p:spTree>
    <p:extLst>
      <p:ext uri="{BB962C8B-B14F-4D97-AF65-F5344CB8AC3E}">
        <p14:creationId xmlns:p14="http://schemas.microsoft.com/office/powerpoint/2010/main" val="207067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ain Text 1"/>
          <p:cNvSpPr txBox="1">
            <a:spLocks/>
          </p:cNvSpPr>
          <p:nvPr/>
        </p:nvSpPr>
        <p:spPr>
          <a:xfrm>
            <a:off x="1246909" y="5162711"/>
            <a:ext cx="21369817" cy="7611995"/>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lvl="1"/>
            <a:r>
              <a:rPr lang="en-US" sz="3600" b="1" u="sng" dirty="0" smtClean="0">
                <a:solidFill>
                  <a:schemeClr val="accent1"/>
                </a:solidFill>
              </a:rPr>
              <a:t>2</a:t>
            </a:r>
            <a:r>
              <a:rPr lang="en-US" sz="3600" b="1" u="sng" dirty="0">
                <a:solidFill>
                  <a:schemeClr val="accent1"/>
                </a:solidFill>
              </a:rPr>
              <a:t>. Stay positive</a:t>
            </a:r>
            <a:r>
              <a:rPr lang="en-US" sz="3600" b="1" dirty="0">
                <a:solidFill>
                  <a:schemeClr val="accent1"/>
                </a:solidFill>
              </a:rPr>
              <a:t>:</a:t>
            </a:r>
            <a:r>
              <a:rPr lang="en-US" sz="3600" b="1" dirty="0">
                <a:solidFill>
                  <a:schemeClr val="bg1"/>
                </a:solidFill>
              </a:rPr>
              <a:t>  </a:t>
            </a:r>
            <a:r>
              <a:rPr lang="en-US" sz="3600" dirty="0">
                <a:solidFill>
                  <a:schemeClr val="bg1"/>
                </a:solidFill>
              </a:rPr>
              <a:t>There are plenty of challenges to overcome in any </a:t>
            </a:r>
            <a:r>
              <a:rPr lang="en-US" sz="3600" dirty="0" smtClean="0">
                <a:solidFill>
                  <a:schemeClr val="bg1"/>
                </a:solidFill>
              </a:rPr>
              <a:t>job.  </a:t>
            </a:r>
            <a:r>
              <a:rPr lang="en-US" sz="3600" dirty="0">
                <a:solidFill>
                  <a:schemeClr val="bg1"/>
                </a:solidFill>
              </a:rPr>
              <a:t>D</a:t>
            </a:r>
            <a:r>
              <a:rPr lang="en-US" sz="3600" dirty="0" smtClean="0">
                <a:solidFill>
                  <a:schemeClr val="bg1"/>
                </a:solidFill>
              </a:rPr>
              <a:t>on’t </a:t>
            </a:r>
            <a:r>
              <a:rPr lang="en-US" sz="3600" dirty="0">
                <a:solidFill>
                  <a:schemeClr val="bg1"/>
                </a:solidFill>
              </a:rPr>
              <a:t>underestimate the power of positivity and mindfulness.  If there’s an issue that’s affecting your well-being at work, try to resolve it with your co-workers.  Talk to your supervisor.  Do you have any ideas for how to </a:t>
            </a:r>
            <a:r>
              <a:rPr lang="en-US" sz="3600" b="1" dirty="0">
                <a:solidFill>
                  <a:schemeClr val="accent1"/>
                </a:solidFill>
              </a:rPr>
              <a:t>solve the problem</a:t>
            </a:r>
            <a:r>
              <a:rPr lang="en-US" sz="3600" dirty="0">
                <a:solidFill>
                  <a:schemeClr val="bg1"/>
                </a:solidFill>
              </a:rPr>
              <a:t>?  Bring them to the table.  Being diplomatic is really helpful whenever you’re working in a team.  </a:t>
            </a:r>
            <a:r>
              <a:rPr lang="en-US" sz="3600" dirty="0" smtClean="0">
                <a:solidFill>
                  <a:schemeClr val="bg1"/>
                </a:solidFill>
              </a:rPr>
              <a:t>Keeping </a:t>
            </a:r>
            <a:r>
              <a:rPr lang="en-US" sz="3600" dirty="0">
                <a:solidFill>
                  <a:schemeClr val="bg1"/>
                </a:solidFill>
              </a:rPr>
              <a:t>it positive is a great place to start.</a:t>
            </a:r>
          </a:p>
          <a:p>
            <a:pPr lvl="1"/>
            <a:endParaRPr lang="en-US" sz="3600" u="sng" dirty="0">
              <a:solidFill>
                <a:schemeClr val="accent1"/>
              </a:solidFill>
            </a:endParaRPr>
          </a:p>
          <a:p>
            <a:pPr lvl="1"/>
            <a:endParaRPr lang="en-US" sz="3600" u="sng" dirty="0" smtClean="0">
              <a:solidFill>
                <a:schemeClr val="accent1"/>
              </a:solidFill>
            </a:endParaRPr>
          </a:p>
          <a:p>
            <a:pPr lvl="1"/>
            <a:r>
              <a:rPr lang="en-US" sz="3600" b="1" u="sng" dirty="0" smtClean="0">
                <a:solidFill>
                  <a:schemeClr val="accent1"/>
                </a:solidFill>
              </a:rPr>
              <a:t>3. Be flexible</a:t>
            </a:r>
            <a:r>
              <a:rPr lang="en-US" sz="3600" b="1" dirty="0" smtClean="0">
                <a:solidFill>
                  <a:schemeClr val="accent1"/>
                </a:solidFill>
              </a:rPr>
              <a:t>:</a:t>
            </a:r>
            <a:r>
              <a:rPr lang="en-US" sz="3600" b="1" dirty="0" smtClean="0">
                <a:solidFill>
                  <a:schemeClr val="bg1"/>
                </a:solidFill>
              </a:rPr>
              <a:t>  </a:t>
            </a:r>
            <a:r>
              <a:rPr lang="en-US" sz="3600" dirty="0" smtClean="0">
                <a:solidFill>
                  <a:schemeClr val="bg1"/>
                </a:solidFill>
              </a:rPr>
              <a:t>Ever have something unexpected happen at work?  Sometimes it’s about expecting the unexpected and being flexible.  If you can learn to be </a:t>
            </a:r>
            <a:r>
              <a:rPr lang="en-US" sz="3600" b="1" dirty="0" smtClean="0">
                <a:solidFill>
                  <a:schemeClr val="accent1"/>
                </a:solidFill>
              </a:rPr>
              <a:t>adaptable</a:t>
            </a:r>
            <a:r>
              <a:rPr lang="en-US" sz="3600" dirty="0" smtClean="0">
                <a:solidFill>
                  <a:schemeClr val="bg1"/>
                </a:solidFill>
              </a:rPr>
              <a:t> to sudden issues while you’re on the job at Cal State LA, then you’ll be well equipped to handle them once you’ve accepted that full-time gig after graduation.  Flexibility is one of the most desired attributes employers seek in recent graduates.  </a:t>
            </a:r>
            <a:endParaRPr lang="en-US" sz="3600" u="sng" dirty="0">
              <a:solidFill>
                <a:schemeClr val="bg1"/>
              </a:solidFill>
            </a:endParaRPr>
          </a:p>
          <a:p>
            <a:pPr lvl="1"/>
            <a:endParaRPr lang="en-US" sz="3600" u="sng" dirty="0" smtClean="0">
              <a:solidFill>
                <a:schemeClr val="bg1"/>
              </a:solidFill>
            </a:endParaRPr>
          </a:p>
          <a:p>
            <a:pPr lvl="1"/>
            <a:endParaRPr lang="en-US" sz="4000" dirty="0">
              <a:solidFill>
                <a:schemeClr val="bg1"/>
              </a:solidFill>
            </a:endParaRPr>
          </a:p>
          <a:p>
            <a:pPr lvl="1"/>
            <a:r>
              <a:rPr lang="en-US" sz="4000" dirty="0" smtClean="0">
                <a:solidFill>
                  <a:schemeClr val="bg1"/>
                </a:solidFill>
              </a:rPr>
              <a:t> </a:t>
            </a:r>
          </a:p>
          <a:p>
            <a:pPr lvl="1"/>
            <a:endParaRPr lang="en-US" sz="4000" dirty="0">
              <a:solidFill>
                <a:schemeClr val="bg1"/>
              </a:solidFill>
            </a:endParaRPr>
          </a:p>
          <a:p>
            <a:pPr lvl="1"/>
            <a:r>
              <a:rPr lang="en-US" sz="4000" dirty="0" smtClean="0">
                <a:solidFill>
                  <a:schemeClr val="bg1"/>
                </a:solidFill>
              </a:rPr>
              <a:t> </a:t>
            </a:r>
            <a:endParaRPr lang="en-US" sz="4000" dirty="0">
              <a:solidFill>
                <a:schemeClr val="accent1"/>
              </a:solidFill>
              <a:latin typeface="+mj-lt"/>
              <a:cs typeface="Arial" panose="020B0604020202020204" pitchFamily="34" charset="0"/>
            </a:endParaRPr>
          </a:p>
        </p:txBody>
      </p:sp>
      <p:sp>
        <p:nvSpPr>
          <p:cNvPr id="2" name="Title 1"/>
          <p:cNvSpPr>
            <a:spLocks noGrp="1"/>
          </p:cNvSpPr>
          <p:nvPr>
            <p:ph type="ctrTitle"/>
          </p:nvPr>
        </p:nvSpPr>
        <p:spPr>
          <a:xfrm>
            <a:off x="6105205" y="1552968"/>
            <a:ext cx="13742656" cy="1825542"/>
          </a:xfrm>
        </p:spPr>
        <p:txBody>
          <a:bodyPr/>
          <a:lstStyle/>
          <a:p>
            <a:pPr algn="l"/>
            <a:r>
              <a:rPr lang="en-US" sz="6600" b="1" i="1" dirty="0">
                <a:solidFill>
                  <a:schemeClr val="accent1"/>
                </a:solidFill>
              </a:rPr>
              <a:t>Your Workplace Demeanor:</a:t>
            </a:r>
            <a:br>
              <a:rPr lang="en-US" sz="6600" b="1" i="1" dirty="0">
                <a:solidFill>
                  <a:schemeClr val="accent1"/>
                </a:solidFill>
              </a:rPr>
            </a:br>
            <a:r>
              <a:rPr lang="en-US" sz="6600" b="1" i="1" dirty="0">
                <a:solidFill>
                  <a:schemeClr val="bg1"/>
                </a:solidFill>
              </a:rPr>
              <a:t>Keeping it Professional </a:t>
            </a:r>
            <a:r>
              <a:rPr lang="en-US" sz="4000" b="1" i="1" dirty="0">
                <a:solidFill>
                  <a:schemeClr val="bg1"/>
                </a:solidFill>
              </a:rPr>
              <a:t>(continued)</a:t>
            </a:r>
            <a:r>
              <a:rPr lang="en-US" sz="3600" b="1" dirty="0">
                <a:solidFill>
                  <a:schemeClr val="bg1"/>
                </a:solidFill>
              </a:rPr>
              <a:t/>
            </a:r>
            <a:br>
              <a:rPr lang="en-US" sz="3600" b="1" dirty="0">
                <a:solidFill>
                  <a:schemeClr val="bg1"/>
                </a:solidFill>
              </a:rPr>
            </a:br>
            <a:endParaRPr lang="en-US" dirty="0"/>
          </a:p>
        </p:txBody>
      </p:sp>
      <p:pic>
        <p:nvPicPr>
          <p:cNvPr id="5" name="Picture 4" descr="Student assistant working at their desk" title="Student Assistant Working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926" y="886050"/>
            <a:ext cx="2420028" cy="2435316"/>
          </a:xfrm>
          <a:prstGeom prst="rect">
            <a:avLst/>
          </a:prstGeom>
        </p:spPr>
      </p:pic>
    </p:spTree>
    <p:extLst>
      <p:ext uri="{BB962C8B-B14F-4D97-AF65-F5344CB8AC3E}">
        <p14:creationId xmlns:p14="http://schemas.microsoft.com/office/powerpoint/2010/main" val="376971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Main Text 1"/>
          <p:cNvSpPr txBox="1">
            <a:spLocks/>
          </p:cNvSpPr>
          <p:nvPr/>
        </p:nvSpPr>
        <p:spPr>
          <a:xfrm>
            <a:off x="10058401" y="2501703"/>
            <a:ext cx="13006874" cy="10114384"/>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dirty="0">
                <a:solidFill>
                  <a:schemeClr val="bg1"/>
                </a:solidFill>
              </a:rPr>
              <a:t>Whatever your campus job is, you will be serving “customers”.  </a:t>
            </a:r>
          </a:p>
          <a:p>
            <a:pPr algn="l"/>
            <a:endParaRPr lang="en-US" sz="4000" dirty="0">
              <a:solidFill>
                <a:schemeClr val="bg1"/>
              </a:solidFill>
            </a:endParaRPr>
          </a:p>
          <a:p>
            <a:pPr algn="l"/>
            <a:r>
              <a:rPr lang="en-US" sz="4000" dirty="0">
                <a:solidFill>
                  <a:schemeClr val="bg1"/>
                </a:solidFill>
              </a:rPr>
              <a:t>They may be students seeking advice or information from your department.  They may be faculty, staff or administrators whose departments need to interact with yours.  The University functions best when they all have a positive customer service experience.  </a:t>
            </a:r>
          </a:p>
          <a:p>
            <a:pPr algn="l"/>
            <a:endParaRPr lang="en-US" sz="4000" dirty="0">
              <a:solidFill>
                <a:schemeClr val="bg1"/>
              </a:solidFill>
              <a:latin typeface="Arial" panose="020B0604020202020204" pitchFamily="34" charset="0"/>
              <a:cs typeface="Arial" panose="020B0604020202020204" pitchFamily="34" charset="0"/>
            </a:endParaRPr>
          </a:p>
          <a:p>
            <a:pPr algn="l"/>
            <a:r>
              <a:rPr lang="en-US" sz="4000" dirty="0">
                <a:solidFill>
                  <a:schemeClr val="bg1"/>
                </a:solidFill>
              </a:rPr>
              <a:t>To help your workplace serve its customers, it’s important that you remember that they come from many cultures and social backgrounds, and some may speak and act in different ways than what you’re used to.  Always be open-minded, respectful, and patient.  Here are some ways to make that happen!</a:t>
            </a:r>
          </a:p>
          <a:p>
            <a:pPr algn="l"/>
            <a:endParaRPr lang="en-US" sz="2000" dirty="0">
              <a:solidFill>
                <a:schemeClr val="bg1"/>
              </a:solidFill>
              <a:latin typeface="Arial" panose="020B0604020202020204" pitchFamily="34" charset="0"/>
              <a:cs typeface="Arial" panose="020B0604020202020204" pitchFamily="34" charset="0"/>
            </a:endParaRPr>
          </a:p>
        </p:txBody>
      </p:sp>
      <p:cxnSp>
        <p:nvCxnSpPr>
          <p:cNvPr id="5" name="Straight Connector 4" descr="A line in the middle of the page separating the image of the students from the text" title="Divider Line"/>
          <p:cNvCxnSpPr/>
          <p:nvPr/>
        </p:nvCxnSpPr>
        <p:spPr>
          <a:xfrm>
            <a:off x="9274629" y="2071396"/>
            <a:ext cx="0" cy="10114384"/>
          </a:xfrm>
          <a:prstGeom prst="line">
            <a:avLst/>
          </a:prstGeom>
          <a:ln w="38100">
            <a:solidFill>
              <a:srgbClr val="FFCE00"/>
            </a:solidFill>
          </a:ln>
        </p:spPr>
        <p:style>
          <a:lnRef idx="2">
            <a:schemeClr val="accent1"/>
          </a:lnRef>
          <a:fillRef idx="0">
            <a:schemeClr val="accent1"/>
          </a:fillRef>
          <a:effectRef idx="1">
            <a:schemeClr val="accent1"/>
          </a:effectRef>
          <a:fontRef idx="minor">
            <a:schemeClr val="tx1"/>
          </a:fontRef>
        </p:style>
      </p:cxnSp>
      <p:pic>
        <p:nvPicPr>
          <p:cNvPr id="7" name="Picture 6" descr="A diverse group of Cal State LA students smiling" title="Students Smil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832" y="5853454"/>
            <a:ext cx="6749039" cy="4499359"/>
          </a:xfrm>
          <a:prstGeom prst="rect">
            <a:avLst/>
          </a:prstGeom>
        </p:spPr>
      </p:pic>
      <p:sp>
        <p:nvSpPr>
          <p:cNvPr id="8" name="TextBox 7"/>
          <p:cNvSpPr txBox="1"/>
          <p:nvPr/>
        </p:nvSpPr>
        <p:spPr>
          <a:xfrm>
            <a:off x="2996057" y="3266141"/>
            <a:ext cx="5342118" cy="2123658"/>
          </a:xfrm>
          <a:prstGeom prst="rect">
            <a:avLst/>
          </a:prstGeom>
          <a:noFill/>
        </p:spPr>
        <p:txBody>
          <a:bodyPr wrap="square" rtlCol="0">
            <a:spAutoFit/>
          </a:bodyPr>
          <a:lstStyle/>
          <a:p>
            <a:r>
              <a:rPr lang="en-US" sz="6600" b="1" dirty="0" smtClean="0">
                <a:solidFill>
                  <a:schemeClr val="bg1"/>
                </a:solidFill>
                <a:latin typeface="Futura Bk BT Book"/>
              </a:rPr>
              <a:t>Customer                      Service</a:t>
            </a:r>
            <a:endParaRPr lang="en-US" sz="6600" b="1" dirty="0">
              <a:solidFill>
                <a:schemeClr val="bg1"/>
              </a:solidFill>
              <a:latin typeface="Futura Bk BT Book"/>
            </a:endParaRPr>
          </a:p>
        </p:txBody>
      </p:sp>
      <p:sp>
        <p:nvSpPr>
          <p:cNvPr id="9" name="TextBox 8"/>
          <p:cNvSpPr txBox="1"/>
          <p:nvPr/>
        </p:nvSpPr>
        <p:spPr>
          <a:xfrm>
            <a:off x="1891951" y="3266141"/>
            <a:ext cx="5342118" cy="1107996"/>
          </a:xfrm>
          <a:prstGeom prst="rect">
            <a:avLst/>
          </a:prstGeom>
          <a:noFill/>
        </p:spPr>
        <p:txBody>
          <a:bodyPr wrap="square" rtlCol="0">
            <a:spAutoFit/>
          </a:bodyPr>
          <a:lstStyle/>
          <a:p>
            <a:r>
              <a:rPr lang="en-US" sz="6600" b="1" dirty="0" smtClean="0">
                <a:solidFill>
                  <a:schemeClr val="bg1"/>
                </a:solidFill>
                <a:latin typeface="Futura Bk BT Book"/>
              </a:rPr>
              <a:t>II.</a:t>
            </a:r>
            <a:endParaRPr lang="en-US" sz="6600" b="1" dirty="0">
              <a:solidFill>
                <a:schemeClr val="bg1"/>
              </a:solidFill>
              <a:latin typeface="Futura Bk BT Book"/>
            </a:endParaRPr>
          </a:p>
        </p:txBody>
      </p:sp>
    </p:spTree>
    <p:extLst>
      <p:ext uri="{BB962C8B-B14F-4D97-AF65-F5344CB8AC3E}">
        <p14:creationId xmlns:p14="http://schemas.microsoft.com/office/powerpoint/2010/main" val="219879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Simple ppt presentation">
  <a:themeElements>
    <a:clrScheme name="Custom 3">
      <a:dk1>
        <a:sysClr val="windowText" lastClr="000000"/>
      </a:dk1>
      <a:lt1>
        <a:sysClr val="window" lastClr="FFFFFF"/>
      </a:lt1>
      <a:dk2>
        <a:srgbClr val="4A4F55"/>
      </a:dk2>
      <a:lt2>
        <a:srgbClr val="8A8A8D"/>
      </a:lt2>
      <a:accent1>
        <a:srgbClr val="FFCE00"/>
      </a:accent1>
      <a:accent2>
        <a:srgbClr val="FFCE00"/>
      </a:accent2>
      <a:accent3>
        <a:srgbClr val="FFCE00"/>
      </a:accent3>
      <a:accent4>
        <a:srgbClr val="FFCE00"/>
      </a:accent4>
      <a:accent5>
        <a:srgbClr val="FFCE00"/>
      </a:accent5>
      <a:accent6>
        <a:srgbClr val="FFCE00"/>
      </a:accent6>
      <a:hlink>
        <a:srgbClr val="FFCE00"/>
      </a:hlink>
      <a:folHlink>
        <a:srgbClr val="A5862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7130</TotalTime>
  <Words>2097</Words>
  <Application>Microsoft Office PowerPoint</Application>
  <PresentationFormat>Custom</PresentationFormat>
  <Paragraphs>159</Paragraphs>
  <Slides>19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Futura Bk BT Book</vt:lpstr>
      <vt:lpstr>FuturaBT Book</vt:lpstr>
      <vt:lpstr>Open Sans</vt:lpstr>
      <vt:lpstr>Open Sans Light</vt:lpstr>
      <vt:lpstr>TisaOT</vt:lpstr>
      <vt:lpstr>Simple ppt presentation</vt:lpstr>
      <vt:lpstr>Student Assistant Orientation </vt:lpstr>
      <vt:lpstr>Welcome to the Team! </vt:lpstr>
      <vt:lpstr>Welcome: Getting Orientated to Your New Job </vt:lpstr>
      <vt:lpstr>Welcome: Getting Orientated to Your New Job (continued) </vt:lpstr>
      <vt:lpstr>Managing your Schedule:  Time to Take Initiative </vt:lpstr>
      <vt:lpstr>You’ve got a Role to Play:  The Details are in the Job Description</vt:lpstr>
      <vt:lpstr>Your Workplace Demeanor: Keeping it Professional </vt:lpstr>
      <vt:lpstr>Your Workplace Demeanor: Keeping it Professional (continued) </vt:lpstr>
      <vt:lpstr>PowerPoint Presentation</vt:lpstr>
      <vt:lpstr>Helping Customers with a Want or Need: “The Customer Service Exchange” </vt:lpstr>
      <vt:lpstr>Greeting People in-person and by phone: The “4 Star Greeting” </vt:lpstr>
      <vt:lpstr>Taking and Delivering Messages:  The 4 Steps </vt:lpstr>
      <vt:lpstr>Emails on the Job: Addressing, Greeting, and Replying </vt:lpstr>
      <vt:lpstr>PowerPoint Presentation</vt:lpstr>
      <vt:lpstr>Mastering Microsoft Office Suite: Training Resources &amp; Workshops </vt:lpstr>
      <vt:lpstr>We Want You to be Inclusive: Making things more Accessible </vt:lpstr>
      <vt:lpstr>When You’re using Social Media: Be Professional, Not Personal </vt:lpstr>
      <vt:lpstr>Building your Profile: Networking with LinkedIn </vt:lpstr>
      <vt:lpstr>Contact us</vt:lpstr>
    </vt:vector>
  </TitlesOfParts>
  <Company>Louis Twelve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Twelve</dc:creator>
  <cp:lastModifiedBy>Lovasz, Michelle</cp:lastModifiedBy>
  <cp:revision>1122</cp:revision>
  <cp:lastPrinted>2019-09-23T15:38:49Z</cp:lastPrinted>
  <dcterms:created xsi:type="dcterms:W3CDTF">2014-12-02T17:36:54Z</dcterms:created>
  <dcterms:modified xsi:type="dcterms:W3CDTF">2019-09-23T19:57:01Z</dcterms:modified>
</cp:coreProperties>
</file>